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84"/>
  </p:notesMasterIdLst>
  <p:handoutMasterIdLst>
    <p:handoutMasterId r:id="rId85"/>
  </p:handoutMasterIdLst>
  <p:sldIdLst>
    <p:sldId id="396" r:id="rId5"/>
    <p:sldId id="282" r:id="rId6"/>
    <p:sldId id="397" r:id="rId7"/>
    <p:sldId id="398" r:id="rId8"/>
    <p:sldId id="263" r:id="rId9"/>
    <p:sldId id="286" r:id="rId10"/>
    <p:sldId id="303" r:id="rId11"/>
    <p:sldId id="264" r:id="rId12"/>
    <p:sldId id="265" r:id="rId13"/>
    <p:sldId id="304" r:id="rId14"/>
    <p:sldId id="305" r:id="rId15"/>
    <p:sldId id="307" r:id="rId16"/>
    <p:sldId id="306" r:id="rId17"/>
    <p:sldId id="308" r:id="rId18"/>
    <p:sldId id="309" r:id="rId19"/>
    <p:sldId id="399" r:id="rId20"/>
    <p:sldId id="311" r:id="rId21"/>
    <p:sldId id="312" r:id="rId22"/>
    <p:sldId id="313" r:id="rId23"/>
    <p:sldId id="314" r:id="rId24"/>
    <p:sldId id="386" r:id="rId25"/>
    <p:sldId id="315" r:id="rId26"/>
    <p:sldId id="316" r:id="rId27"/>
    <p:sldId id="317" r:id="rId28"/>
    <p:sldId id="318" r:id="rId29"/>
    <p:sldId id="319" r:id="rId30"/>
    <p:sldId id="329" r:id="rId31"/>
    <p:sldId id="330" r:id="rId32"/>
    <p:sldId id="331" r:id="rId33"/>
    <p:sldId id="332" r:id="rId34"/>
    <p:sldId id="333" r:id="rId35"/>
    <p:sldId id="334" r:id="rId36"/>
    <p:sldId id="335" r:id="rId37"/>
    <p:sldId id="336" r:id="rId38"/>
    <p:sldId id="412" r:id="rId39"/>
    <p:sldId id="338" r:id="rId40"/>
    <p:sldId id="339" r:id="rId41"/>
    <p:sldId id="340" r:id="rId42"/>
    <p:sldId id="342" r:id="rId43"/>
    <p:sldId id="408" r:id="rId44"/>
    <p:sldId id="388" r:id="rId45"/>
    <p:sldId id="346" r:id="rId46"/>
    <p:sldId id="347" r:id="rId47"/>
    <p:sldId id="348" r:id="rId48"/>
    <p:sldId id="349" r:id="rId49"/>
    <p:sldId id="350" r:id="rId50"/>
    <p:sldId id="352" r:id="rId51"/>
    <p:sldId id="353" r:id="rId52"/>
    <p:sldId id="354" r:id="rId53"/>
    <p:sldId id="355" r:id="rId54"/>
    <p:sldId id="357" r:id="rId55"/>
    <p:sldId id="390" r:id="rId56"/>
    <p:sldId id="360" r:id="rId57"/>
    <p:sldId id="361" r:id="rId58"/>
    <p:sldId id="362" r:id="rId59"/>
    <p:sldId id="363" r:id="rId60"/>
    <p:sldId id="364" r:id="rId61"/>
    <p:sldId id="365" r:id="rId62"/>
    <p:sldId id="366" r:id="rId63"/>
    <p:sldId id="391" r:id="rId64"/>
    <p:sldId id="367" r:id="rId65"/>
    <p:sldId id="368" r:id="rId66"/>
    <p:sldId id="369" r:id="rId67"/>
    <p:sldId id="370" r:id="rId68"/>
    <p:sldId id="414" r:id="rId69"/>
    <p:sldId id="410" r:id="rId70"/>
    <p:sldId id="372" r:id="rId71"/>
    <p:sldId id="373" r:id="rId72"/>
    <p:sldId id="374" r:id="rId73"/>
    <p:sldId id="411" r:id="rId74"/>
    <p:sldId id="400" r:id="rId75"/>
    <p:sldId id="401" r:id="rId76"/>
    <p:sldId id="402" r:id="rId77"/>
    <p:sldId id="403" r:id="rId78"/>
    <p:sldId id="404" r:id="rId79"/>
    <p:sldId id="405" r:id="rId80"/>
    <p:sldId id="406" r:id="rId81"/>
    <p:sldId id="407" r:id="rId82"/>
    <p:sldId id="279"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p15:clr>
            <a:srgbClr val="A4A3A4"/>
          </p15:clr>
        </p15:guide>
        <p15:guide id="2" orient="horz" pos="48">
          <p15:clr>
            <a:srgbClr val="A4A3A4"/>
          </p15:clr>
        </p15:guide>
        <p15:guide id="3" orient="horz" pos="384">
          <p15:clr>
            <a:srgbClr val="A4A3A4"/>
          </p15:clr>
        </p15:guide>
        <p15:guide id="4" orient="horz" pos="672">
          <p15:clr>
            <a:srgbClr val="A4A3A4"/>
          </p15:clr>
        </p15:guide>
        <p15:guide id="5" pos="5568">
          <p15:clr>
            <a:srgbClr val="A4A3A4"/>
          </p15:clr>
        </p15:guide>
        <p15:guide id="6" pos="1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kirubarani.g" initials="j" lastIdx="44" clrIdx="0"/>
  <p:cmAuthor id="1" name="roopa.r" initials="r"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8C844"/>
    <a:srgbClr val="FF0000"/>
    <a:srgbClr val="B7E19B"/>
    <a:srgbClr val="A8EE9C"/>
    <a:srgbClr val="7EF030"/>
    <a:srgbClr val="276C1E"/>
    <a:srgbClr val="692D56"/>
    <a:srgbClr val="A44687"/>
    <a:srgbClr val="682252"/>
    <a:srgbClr val="933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52" autoAdjust="0"/>
    <p:restoredTop sz="96327" autoAdjust="0"/>
  </p:normalViewPr>
  <p:slideViewPr>
    <p:cSldViewPr>
      <p:cViewPr varScale="1">
        <p:scale>
          <a:sx n="121" d="100"/>
          <a:sy n="121" d="100"/>
        </p:scale>
        <p:origin x="1576" y="336"/>
      </p:cViewPr>
      <p:guideLst>
        <p:guide orient="horz" pos="4128"/>
        <p:guide orient="horz" pos="48"/>
        <p:guide orient="horz" pos="384"/>
        <p:guide orient="horz" pos="672"/>
        <p:guide pos="5568"/>
        <p:guide pos="192"/>
      </p:guideLst>
    </p:cSldViewPr>
  </p:slideViewPr>
  <p:outlineViewPr>
    <p:cViewPr>
      <p:scale>
        <a:sx n="33" d="100"/>
        <a:sy n="33" d="100"/>
      </p:scale>
      <p:origin x="0" y="-1419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9" d="100"/>
          <a:sy n="79" d="100"/>
        </p:scale>
        <p:origin x="-20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F8EA13-7EE1-4647-B7D7-EC7937D4F921}" type="doc">
      <dgm:prSet loTypeId="urn:microsoft.com/office/officeart/2005/8/layout/orgChart1" loCatId="hierarchy" qsTypeId="urn:microsoft.com/office/officeart/2005/8/quickstyle/3d3" qsCatId="3D" csTypeId="urn:microsoft.com/office/officeart/2005/8/colors/accent3_2" csCatId="accent3" phldr="1"/>
      <dgm:spPr/>
      <dgm:t>
        <a:bodyPr/>
        <a:lstStyle/>
        <a:p>
          <a:endParaRPr lang="en-US"/>
        </a:p>
      </dgm:t>
    </dgm:pt>
    <dgm:pt modelId="{8BDC8FD0-ABA7-4D7C-93D2-49C20C677A8D}">
      <dgm:prSet phldrT="[Text]" custT="1"/>
      <dgm:spPr/>
      <dgm:t>
        <a:bodyPr/>
        <a:lstStyle/>
        <a:p>
          <a:r>
            <a:rPr lang="en-US" sz="1100" b="1" dirty="0">
              <a:solidFill>
                <a:schemeClr val="tx1"/>
              </a:solidFill>
              <a:latin typeface="Arial" pitchFamily="34" charset="0"/>
              <a:cs typeface="Arial" pitchFamily="34" charset="0"/>
            </a:rPr>
            <a:t>Application</a:t>
          </a:r>
        </a:p>
        <a:p>
          <a:r>
            <a:rPr lang="en-US" sz="1100" b="1" dirty="0">
              <a:solidFill>
                <a:schemeClr val="tx1"/>
              </a:solidFill>
              <a:latin typeface="Arial" pitchFamily="34" charset="0"/>
              <a:cs typeface="Arial" pitchFamily="34" charset="0"/>
            </a:rPr>
            <a:t>Context</a:t>
          </a:r>
        </a:p>
      </dgm:t>
    </dgm:pt>
    <dgm:pt modelId="{9AD85A59-2925-453F-9E73-7DF94FF91BFC}" type="parTrans" cxnId="{1EC6BF69-1080-4448-B57F-57DA38F5F55B}">
      <dgm:prSet/>
      <dgm:spPr/>
      <dgm:t>
        <a:bodyPr/>
        <a:lstStyle/>
        <a:p>
          <a:endParaRPr lang="en-US" sz="1100">
            <a:solidFill>
              <a:schemeClr val="tx1"/>
            </a:solidFill>
            <a:latin typeface="Arial" pitchFamily="34" charset="0"/>
            <a:cs typeface="Arial" pitchFamily="34" charset="0"/>
          </a:endParaRPr>
        </a:p>
      </dgm:t>
    </dgm:pt>
    <dgm:pt modelId="{54E68684-6824-438F-A8D1-FE13A48D7077}" type="sibTrans" cxnId="{1EC6BF69-1080-4448-B57F-57DA38F5F55B}">
      <dgm:prSet/>
      <dgm:spPr/>
      <dgm:t>
        <a:bodyPr/>
        <a:lstStyle/>
        <a:p>
          <a:endParaRPr lang="en-US" sz="1100">
            <a:solidFill>
              <a:schemeClr val="tx1"/>
            </a:solidFill>
            <a:latin typeface="Arial" pitchFamily="34" charset="0"/>
            <a:cs typeface="Arial" pitchFamily="34" charset="0"/>
          </a:endParaRPr>
        </a:p>
      </dgm:t>
    </dgm:pt>
    <dgm:pt modelId="{36073B62-0624-4D04-A7B5-90B14106D61B}">
      <dgm:prSet phldrT="[Text]" custT="1"/>
      <dgm:spPr/>
      <dgm:t>
        <a:bodyPr/>
        <a:lstStyle/>
        <a:p>
          <a:r>
            <a:rPr lang="en-US" sz="1000" b="1" dirty="0">
              <a:solidFill>
                <a:schemeClr val="tx1"/>
              </a:solidFill>
              <a:latin typeface="Arial" pitchFamily="34" charset="0"/>
              <a:cs typeface="Arial" pitchFamily="34" charset="0"/>
            </a:rPr>
            <a:t>ClassPathXmlApplication</a:t>
          </a:r>
        </a:p>
        <a:p>
          <a:r>
            <a:rPr lang="en-US" sz="1000" b="1" dirty="0">
              <a:solidFill>
                <a:schemeClr val="tx1"/>
              </a:solidFill>
              <a:latin typeface="Arial" pitchFamily="34" charset="0"/>
              <a:cs typeface="Arial" pitchFamily="34" charset="0"/>
            </a:rPr>
            <a:t>Context</a:t>
          </a:r>
        </a:p>
      </dgm:t>
    </dgm:pt>
    <dgm:pt modelId="{80799FAF-88F8-4A3D-93DD-B28CDFA07C80}" type="parTrans" cxnId="{354E3C3A-7B70-48C4-B6F8-6461C2D74E49}">
      <dgm:prSet/>
      <dgm:spPr/>
      <dgm:t>
        <a:bodyPr/>
        <a:lstStyle/>
        <a:p>
          <a:endParaRPr lang="en-US" sz="1100">
            <a:solidFill>
              <a:schemeClr val="tx1"/>
            </a:solidFill>
            <a:latin typeface="Arial" pitchFamily="34" charset="0"/>
            <a:cs typeface="Arial" pitchFamily="34" charset="0"/>
          </a:endParaRPr>
        </a:p>
      </dgm:t>
    </dgm:pt>
    <dgm:pt modelId="{69A764E1-E8ED-4C0C-8D79-9428F166F87D}" type="sibTrans" cxnId="{354E3C3A-7B70-48C4-B6F8-6461C2D74E49}">
      <dgm:prSet/>
      <dgm:spPr/>
      <dgm:t>
        <a:bodyPr/>
        <a:lstStyle/>
        <a:p>
          <a:endParaRPr lang="en-US" sz="1100">
            <a:solidFill>
              <a:schemeClr val="tx1"/>
            </a:solidFill>
            <a:latin typeface="Arial" pitchFamily="34" charset="0"/>
            <a:cs typeface="Arial" pitchFamily="34" charset="0"/>
          </a:endParaRPr>
        </a:p>
      </dgm:t>
    </dgm:pt>
    <dgm:pt modelId="{DCB3D406-8D62-4DEE-A453-1E10056D609C}">
      <dgm:prSet phldrT="[Text]" custT="1"/>
      <dgm:spPr/>
      <dgm:t>
        <a:bodyPr/>
        <a:lstStyle/>
        <a:p>
          <a:r>
            <a:rPr lang="en-US" sz="1000" b="1" dirty="0">
              <a:solidFill>
                <a:schemeClr val="tx1"/>
              </a:solidFill>
              <a:latin typeface="Arial" pitchFamily="34" charset="0"/>
              <a:cs typeface="Arial" pitchFamily="34" charset="0"/>
            </a:rPr>
            <a:t>FileSystemXmlApplication</a:t>
          </a:r>
        </a:p>
        <a:p>
          <a:r>
            <a:rPr lang="en-US" sz="1000" b="1" dirty="0">
              <a:solidFill>
                <a:schemeClr val="tx1"/>
              </a:solidFill>
              <a:latin typeface="Arial" pitchFamily="34" charset="0"/>
              <a:cs typeface="Arial" pitchFamily="34" charset="0"/>
            </a:rPr>
            <a:t>Context</a:t>
          </a:r>
        </a:p>
      </dgm:t>
    </dgm:pt>
    <dgm:pt modelId="{A15781CA-5CC3-4DE3-ADE2-189846CBC975}" type="parTrans" cxnId="{714D5C5F-18FB-4048-9DE0-2D78DB91283D}">
      <dgm:prSet/>
      <dgm:spPr/>
      <dgm:t>
        <a:bodyPr/>
        <a:lstStyle/>
        <a:p>
          <a:endParaRPr lang="en-US" sz="1100">
            <a:solidFill>
              <a:schemeClr val="tx1"/>
            </a:solidFill>
            <a:latin typeface="Arial" pitchFamily="34" charset="0"/>
            <a:cs typeface="Arial" pitchFamily="34" charset="0"/>
          </a:endParaRPr>
        </a:p>
      </dgm:t>
    </dgm:pt>
    <dgm:pt modelId="{45E32009-24F7-4E9D-A350-32D7D6A25219}" type="sibTrans" cxnId="{714D5C5F-18FB-4048-9DE0-2D78DB91283D}">
      <dgm:prSet/>
      <dgm:spPr/>
      <dgm:t>
        <a:bodyPr/>
        <a:lstStyle/>
        <a:p>
          <a:endParaRPr lang="en-US" sz="1100">
            <a:solidFill>
              <a:schemeClr val="tx1"/>
            </a:solidFill>
            <a:latin typeface="Arial" pitchFamily="34" charset="0"/>
            <a:cs typeface="Arial" pitchFamily="34" charset="0"/>
          </a:endParaRPr>
        </a:p>
      </dgm:t>
    </dgm:pt>
    <dgm:pt modelId="{D25B19B0-07EA-474B-AD66-1073E0C56AB1}">
      <dgm:prSet phldrT="[Text]" custT="1"/>
      <dgm:spPr/>
      <dgm:t>
        <a:bodyPr/>
        <a:lstStyle/>
        <a:p>
          <a:r>
            <a:rPr lang="en-US" sz="1000" b="1" dirty="0">
              <a:solidFill>
                <a:schemeClr val="tx1"/>
              </a:solidFill>
              <a:latin typeface="Arial" pitchFamily="34" charset="0"/>
              <a:cs typeface="Arial" pitchFamily="34" charset="0"/>
            </a:rPr>
            <a:t>XmlWebApplication</a:t>
          </a:r>
        </a:p>
        <a:p>
          <a:r>
            <a:rPr lang="en-US" sz="1000" b="1" dirty="0">
              <a:solidFill>
                <a:schemeClr val="tx1"/>
              </a:solidFill>
              <a:latin typeface="Arial" pitchFamily="34" charset="0"/>
              <a:cs typeface="Arial" pitchFamily="34" charset="0"/>
            </a:rPr>
            <a:t>Context</a:t>
          </a:r>
        </a:p>
      </dgm:t>
    </dgm:pt>
    <dgm:pt modelId="{F046545F-C738-4DA5-AA97-67D57733D68E}" type="parTrans" cxnId="{D66DA083-60D7-4D57-B7E5-9AA7760FF652}">
      <dgm:prSet/>
      <dgm:spPr/>
      <dgm:t>
        <a:bodyPr/>
        <a:lstStyle/>
        <a:p>
          <a:endParaRPr lang="en-US" sz="1100">
            <a:solidFill>
              <a:schemeClr val="tx1"/>
            </a:solidFill>
            <a:latin typeface="Arial" pitchFamily="34" charset="0"/>
            <a:cs typeface="Arial" pitchFamily="34" charset="0"/>
          </a:endParaRPr>
        </a:p>
      </dgm:t>
    </dgm:pt>
    <dgm:pt modelId="{C2C0286C-D3D8-47AA-BBD0-F12871E1A300}" type="sibTrans" cxnId="{D66DA083-60D7-4D57-B7E5-9AA7760FF652}">
      <dgm:prSet/>
      <dgm:spPr/>
      <dgm:t>
        <a:bodyPr/>
        <a:lstStyle/>
        <a:p>
          <a:endParaRPr lang="en-US" sz="1100">
            <a:solidFill>
              <a:schemeClr val="tx1"/>
            </a:solidFill>
            <a:latin typeface="Arial" pitchFamily="34" charset="0"/>
            <a:cs typeface="Arial" pitchFamily="34" charset="0"/>
          </a:endParaRPr>
        </a:p>
      </dgm:t>
    </dgm:pt>
    <dgm:pt modelId="{C73252D9-5CCC-4AA1-89B2-F0357ECA92C8}" type="pres">
      <dgm:prSet presAssocID="{3AF8EA13-7EE1-4647-B7D7-EC7937D4F921}" presName="hierChild1" presStyleCnt="0">
        <dgm:presLayoutVars>
          <dgm:orgChart val="1"/>
          <dgm:chPref val="1"/>
          <dgm:dir/>
          <dgm:animOne val="branch"/>
          <dgm:animLvl val="lvl"/>
          <dgm:resizeHandles/>
        </dgm:presLayoutVars>
      </dgm:prSet>
      <dgm:spPr/>
    </dgm:pt>
    <dgm:pt modelId="{A7BFFD53-A80C-4C17-98F2-21E0D6993F22}" type="pres">
      <dgm:prSet presAssocID="{8BDC8FD0-ABA7-4D7C-93D2-49C20C677A8D}" presName="hierRoot1" presStyleCnt="0">
        <dgm:presLayoutVars>
          <dgm:hierBranch val="init"/>
        </dgm:presLayoutVars>
      </dgm:prSet>
      <dgm:spPr/>
    </dgm:pt>
    <dgm:pt modelId="{FD5347B0-9D5B-4781-9E33-13B5F8418E9A}" type="pres">
      <dgm:prSet presAssocID="{8BDC8FD0-ABA7-4D7C-93D2-49C20C677A8D}" presName="rootComposite1" presStyleCnt="0"/>
      <dgm:spPr/>
    </dgm:pt>
    <dgm:pt modelId="{E2B958ED-A8E9-4E81-8610-F2B471887BB6}" type="pres">
      <dgm:prSet presAssocID="{8BDC8FD0-ABA7-4D7C-93D2-49C20C677A8D}" presName="rootText1" presStyleLbl="node0" presStyleIdx="0" presStyleCnt="1" custLinFactNeighborX="-1307" custLinFactNeighborY="-2517">
        <dgm:presLayoutVars>
          <dgm:chPref val="3"/>
        </dgm:presLayoutVars>
      </dgm:prSet>
      <dgm:spPr/>
    </dgm:pt>
    <dgm:pt modelId="{6A51076D-9A3F-4770-8D62-F58208D37DF9}" type="pres">
      <dgm:prSet presAssocID="{8BDC8FD0-ABA7-4D7C-93D2-49C20C677A8D}" presName="rootConnector1" presStyleLbl="node1" presStyleIdx="0" presStyleCnt="0"/>
      <dgm:spPr/>
    </dgm:pt>
    <dgm:pt modelId="{2D10D312-4F1C-474B-9B63-E6C414B821B2}" type="pres">
      <dgm:prSet presAssocID="{8BDC8FD0-ABA7-4D7C-93D2-49C20C677A8D}" presName="hierChild2" presStyleCnt="0"/>
      <dgm:spPr/>
    </dgm:pt>
    <dgm:pt modelId="{ECC4FB13-6A8A-4B00-B75B-D105708D2DA3}" type="pres">
      <dgm:prSet presAssocID="{80799FAF-88F8-4A3D-93DD-B28CDFA07C80}" presName="Name37" presStyleLbl="parChTrans1D2" presStyleIdx="0" presStyleCnt="3"/>
      <dgm:spPr/>
    </dgm:pt>
    <dgm:pt modelId="{74D21980-809F-4588-BBA1-244741350BD4}" type="pres">
      <dgm:prSet presAssocID="{36073B62-0624-4D04-A7B5-90B14106D61B}" presName="hierRoot2" presStyleCnt="0">
        <dgm:presLayoutVars>
          <dgm:hierBranch val="init"/>
        </dgm:presLayoutVars>
      </dgm:prSet>
      <dgm:spPr/>
    </dgm:pt>
    <dgm:pt modelId="{B3545AC2-5544-48D3-BD9C-1A8E645CC81E}" type="pres">
      <dgm:prSet presAssocID="{36073B62-0624-4D04-A7B5-90B14106D61B}" presName="rootComposite" presStyleCnt="0"/>
      <dgm:spPr/>
    </dgm:pt>
    <dgm:pt modelId="{10BBE6E9-8DCE-4D76-9798-86943A0A1005}" type="pres">
      <dgm:prSet presAssocID="{36073B62-0624-4D04-A7B5-90B14106D61B}" presName="rootText" presStyleLbl="node2" presStyleIdx="0" presStyleCnt="3">
        <dgm:presLayoutVars>
          <dgm:chPref val="3"/>
        </dgm:presLayoutVars>
      </dgm:prSet>
      <dgm:spPr/>
    </dgm:pt>
    <dgm:pt modelId="{794F1D69-BA7E-4D80-8205-A3CA52BF3CBF}" type="pres">
      <dgm:prSet presAssocID="{36073B62-0624-4D04-A7B5-90B14106D61B}" presName="rootConnector" presStyleLbl="node2" presStyleIdx="0" presStyleCnt="3"/>
      <dgm:spPr/>
    </dgm:pt>
    <dgm:pt modelId="{63B0A2AF-D6D6-48A4-9EDB-D9628B5172C5}" type="pres">
      <dgm:prSet presAssocID="{36073B62-0624-4D04-A7B5-90B14106D61B}" presName="hierChild4" presStyleCnt="0"/>
      <dgm:spPr/>
    </dgm:pt>
    <dgm:pt modelId="{1BFE49AB-F44D-4057-BCB1-44D9114002D1}" type="pres">
      <dgm:prSet presAssocID="{36073B62-0624-4D04-A7B5-90B14106D61B}" presName="hierChild5" presStyleCnt="0"/>
      <dgm:spPr/>
    </dgm:pt>
    <dgm:pt modelId="{C1FEFA90-B696-4831-9083-A0CAA8663C65}" type="pres">
      <dgm:prSet presAssocID="{A15781CA-5CC3-4DE3-ADE2-189846CBC975}" presName="Name37" presStyleLbl="parChTrans1D2" presStyleIdx="1" presStyleCnt="3"/>
      <dgm:spPr/>
    </dgm:pt>
    <dgm:pt modelId="{7164713C-310F-4346-937E-2F9E99BEDBA7}" type="pres">
      <dgm:prSet presAssocID="{DCB3D406-8D62-4DEE-A453-1E10056D609C}" presName="hierRoot2" presStyleCnt="0">
        <dgm:presLayoutVars>
          <dgm:hierBranch val="init"/>
        </dgm:presLayoutVars>
      </dgm:prSet>
      <dgm:spPr/>
    </dgm:pt>
    <dgm:pt modelId="{5C64D684-AA28-4C17-9641-13C77AC60476}" type="pres">
      <dgm:prSet presAssocID="{DCB3D406-8D62-4DEE-A453-1E10056D609C}" presName="rootComposite" presStyleCnt="0"/>
      <dgm:spPr/>
    </dgm:pt>
    <dgm:pt modelId="{3BCA972F-00C1-4C37-A10E-A3A9650C0E7F}" type="pres">
      <dgm:prSet presAssocID="{DCB3D406-8D62-4DEE-A453-1E10056D609C}" presName="rootText" presStyleLbl="node2" presStyleIdx="1" presStyleCnt="3">
        <dgm:presLayoutVars>
          <dgm:chPref val="3"/>
        </dgm:presLayoutVars>
      </dgm:prSet>
      <dgm:spPr/>
    </dgm:pt>
    <dgm:pt modelId="{22F389F9-3DC0-4F13-8B58-CEC7D50975E7}" type="pres">
      <dgm:prSet presAssocID="{DCB3D406-8D62-4DEE-A453-1E10056D609C}" presName="rootConnector" presStyleLbl="node2" presStyleIdx="1" presStyleCnt="3"/>
      <dgm:spPr/>
    </dgm:pt>
    <dgm:pt modelId="{2591123D-4DAA-4AAA-B0BF-7455A6F9484D}" type="pres">
      <dgm:prSet presAssocID="{DCB3D406-8D62-4DEE-A453-1E10056D609C}" presName="hierChild4" presStyleCnt="0"/>
      <dgm:spPr/>
    </dgm:pt>
    <dgm:pt modelId="{5498CB1F-073C-4DC6-B6DB-7FFD80D69CA7}" type="pres">
      <dgm:prSet presAssocID="{DCB3D406-8D62-4DEE-A453-1E10056D609C}" presName="hierChild5" presStyleCnt="0"/>
      <dgm:spPr/>
    </dgm:pt>
    <dgm:pt modelId="{5BD01E46-9CE8-4D3F-8AB8-57A3208CF043}" type="pres">
      <dgm:prSet presAssocID="{F046545F-C738-4DA5-AA97-67D57733D68E}" presName="Name37" presStyleLbl="parChTrans1D2" presStyleIdx="2" presStyleCnt="3"/>
      <dgm:spPr/>
    </dgm:pt>
    <dgm:pt modelId="{3FC65782-15CB-4FD6-B437-F7C9326B0A8F}" type="pres">
      <dgm:prSet presAssocID="{D25B19B0-07EA-474B-AD66-1073E0C56AB1}" presName="hierRoot2" presStyleCnt="0">
        <dgm:presLayoutVars>
          <dgm:hierBranch val="init"/>
        </dgm:presLayoutVars>
      </dgm:prSet>
      <dgm:spPr/>
    </dgm:pt>
    <dgm:pt modelId="{0DE65911-5F49-4295-B427-FB8C7EFF6468}" type="pres">
      <dgm:prSet presAssocID="{D25B19B0-07EA-474B-AD66-1073E0C56AB1}" presName="rootComposite" presStyleCnt="0"/>
      <dgm:spPr/>
    </dgm:pt>
    <dgm:pt modelId="{6BFF5765-2F6D-4A9A-BB66-662FE7D3C8C7}" type="pres">
      <dgm:prSet presAssocID="{D25B19B0-07EA-474B-AD66-1073E0C56AB1}" presName="rootText" presStyleLbl="node2" presStyleIdx="2" presStyleCnt="3">
        <dgm:presLayoutVars>
          <dgm:chPref val="3"/>
        </dgm:presLayoutVars>
      </dgm:prSet>
      <dgm:spPr/>
    </dgm:pt>
    <dgm:pt modelId="{6FA879A3-E4E4-4891-B7DA-B582D6FD526E}" type="pres">
      <dgm:prSet presAssocID="{D25B19B0-07EA-474B-AD66-1073E0C56AB1}" presName="rootConnector" presStyleLbl="node2" presStyleIdx="2" presStyleCnt="3"/>
      <dgm:spPr/>
    </dgm:pt>
    <dgm:pt modelId="{F8C45A46-D037-4701-AA5B-2F1C03D74142}" type="pres">
      <dgm:prSet presAssocID="{D25B19B0-07EA-474B-AD66-1073E0C56AB1}" presName="hierChild4" presStyleCnt="0"/>
      <dgm:spPr/>
    </dgm:pt>
    <dgm:pt modelId="{A30D9902-8587-450C-912E-D533990C109D}" type="pres">
      <dgm:prSet presAssocID="{D25B19B0-07EA-474B-AD66-1073E0C56AB1}" presName="hierChild5" presStyleCnt="0"/>
      <dgm:spPr/>
    </dgm:pt>
    <dgm:pt modelId="{8D622AB6-E996-460C-9AEA-94B3C08AB7C9}" type="pres">
      <dgm:prSet presAssocID="{8BDC8FD0-ABA7-4D7C-93D2-49C20C677A8D}" presName="hierChild3" presStyleCnt="0"/>
      <dgm:spPr/>
    </dgm:pt>
  </dgm:ptLst>
  <dgm:cxnLst>
    <dgm:cxn modelId="{5CDDB701-A374-4DF3-B20F-C83362A66C66}" type="presOf" srcId="{D25B19B0-07EA-474B-AD66-1073E0C56AB1}" destId="{6FA879A3-E4E4-4891-B7DA-B582D6FD526E}" srcOrd="1" destOrd="0" presId="urn:microsoft.com/office/officeart/2005/8/layout/orgChart1"/>
    <dgm:cxn modelId="{652C9B04-8B31-4ACE-B898-6C9DB4FA8A21}" type="presOf" srcId="{F046545F-C738-4DA5-AA97-67D57733D68E}" destId="{5BD01E46-9CE8-4D3F-8AB8-57A3208CF043}" srcOrd="0" destOrd="0" presId="urn:microsoft.com/office/officeart/2005/8/layout/orgChart1"/>
    <dgm:cxn modelId="{354E3C3A-7B70-48C4-B6F8-6461C2D74E49}" srcId="{8BDC8FD0-ABA7-4D7C-93D2-49C20C677A8D}" destId="{36073B62-0624-4D04-A7B5-90B14106D61B}" srcOrd="0" destOrd="0" parTransId="{80799FAF-88F8-4A3D-93DD-B28CDFA07C80}" sibTransId="{69A764E1-E8ED-4C0C-8D79-9428F166F87D}"/>
    <dgm:cxn modelId="{9F63B13A-6A67-4224-86F5-B2F8FD027850}" type="presOf" srcId="{36073B62-0624-4D04-A7B5-90B14106D61B}" destId="{10BBE6E9-8DCE-4D76-9798-86943A0A1005}" srcOrd="0" destOrd="0" presId="urn:microsoft.com/office/officeart/2005/8/layout/orgChart1"/>
    <dgm:cxn modelId="{9D08F84F-0E66-40E8-BB2A-8BB692D43550}" type="presOf" srcId="{DCB3D406-8D62-4DEE-A453-1E10056D609C}" destId="{3BCA972F-00C1-4C37-A10E-A3A9650C0E7F}" srcOrd="0" destOrd="0" presId="urn:microsoft.com/office/officeart/2005/8/layout/orgChart1"/>
    <dgm:cxn modelId="{E4E61E52-5F99-4F0E-9CF6-3EE03212AED1}" type="presOf" srcId="{80799FAF-88F8-4A3D-93DD-B28CDFA07C80}" destId="{ECC4FB13-6A8A-4B00-B75B-D105708D2DA3}" srcOrd="0" destOrd="0" presId="urn:microsoft.com/office/officeart/2005/8/layout/orgChart1"/>
    <dgm:cxn modelId="{8B65545A-03D5-406B-A060-1486CB2FF969}" type="presOf" srcId="{36073B62-0624-4D04-A7B5-90B14106D61B}" destId="{794F1D69-BA7E-4D80-8205-A3CA52BF3CBF}" srcOrd="1" destOrd="0" presId="urn:microsoft.com/office/officeart/2005/8/layout/orgChart1"/>
    <dgm:cxn modelId="{714D5C5F-18FB-4048-9DE0-2D78DB91283D}" srcId="{8BDC8FD0-ABA7-4D7C-93D2-49C20C677A8D}" destId="{DCB3D406-8D62-4DEE-A453-1E10056D609C}" srcOrd="1" destOrd="0" parTransId="{A15781CA-5CC3-4DE3-ADE2-189846CBC975}" sibTransId="{45E32009-24F7-4E9D-A350-32D7D6A25219}"/>
    <dgm:cxn modelId="{1EC6BF69-1080-4448-B57F-57DA38F5F55B}" srcId="{3AF8EA13-7EE1-4647-B7D7-EC7937D4F921}" destId="{8BDC8FD0-ABA7-4D7C-93D2-49C20C677A8D}" srcOrd="0" destOrd="0" parTransId="{9AD85A59-2925-453F-9E73-7DF94FF91BFC}" sibTransId="{54E68684-6824-438F-A8D1-FE13A48D7077}"/>
    <dgm:cxn modelId="{6B443482-BED1-4ECD-8107-718EB85B9244}" type="presOf" srcId="{DCB3D406-8D62-4DEE-A453-1E10056D609C}" destId="{22F389F9-3DC0-4F13-8B58-CEC7D50975E7}" srcOrd="1" destOrd="0" presId="urn:microsoft.com/office/officeart/2005/8/layout/orgChart1"/>
    <dgm:cxn modelId="{D66DA083-60D7-4D57-B7E5-9AA7760FF652}" srcId="{8BDC8FD0-ABA7-4D7C-93D2-49C20C677A8D}" destId="{D25B19B0-07EA-474B-AD66-1073E0C56AB1}" srcOrd="2" destOrd="0" parTransId="{F046545F-C738-4DA5-AA97-67D57733D68E}" sibTransId="{C2C0286C-D3D8-47AA-BBD0-F12871E1A300}"/>
    <dgm:cxn modelId="{7A146293-6BF7-4BE0-B1AF-7118A446B093}" type="presOf" srcId="{A15781CA-5CC3-4DE3-ADE2-189846CBC975}" destId="{C1FEFA90-B696-4831-9083-A0CAA8663C65}" srcOrd="0" destOrd="0" presId="urn:microsoft.com/office/officeart/2005/8/layout/orgChart1"/>
    <dgm:cxn modelId="{E568BDB5-662E-4E9C-94F0-70E953614876}" type="presOf" srcId="{3AF8EA13-7EE1-4647-B7D7-EC7937D4F921}" destId="{C73252D9-5CCC-4AA1-89B2-F0357ECA92C8}" srcOrd="0" destOrd="0" presId="urn:microsoft.com/office/officeart/2005/8/layout/orgChart1"/>
    <dgm:cxn modelId="{37F398B9-12F7-4C2B-B459-2BBD28944ECF}" type="presOf" srcId="{8BDC8FD0-ABA7-4D7C-93D2-49C20C677A8D}" destId="{6A51076D-9A3F-4770-8D62-F58208D37DF9}" srcOrd="1" destOrd="0" presId="urn:microsoft.com/office/officeart/2005/8/layout/orgChart1"/>
    <dgm:cxn modelId="{B82856CD-DA4D-4629-802F-A95DF9726D45}" type="presOf" srcId="{D25B19B0-07EA-474B-AD66-1073E0C56AB1}" destId="{6BFF5765-2F6D-4A9A-BB66-662FE7D3C8C7}" srcOrd="0" destOrd="0" presId="urn:microsoft.com/office/officeart/2005/8/layout/orgChart1"/>
    <dgm:cxn modelId="{5D26D2E9-6B3E-4B75-913F-6B748852C81A}" type="presOf" srcId="{8BDC8FD0-ABA7-4D7C-93D2-49C20C677A8D}" destId="{E2B958ED-A8E9-4E81-8610-F2B471887BB6}" srcOrd="0" destOrd="0" presId="urn:microsoft.com/office/officeart/2005/8/layout/orgChart1"/>
    <dgm:cxn modelId="{1DA9A860-6C88-4BD7-9920-5FC887E4614C}" type="presParOf" srcId="{C73252D9-5CCC-4AA1-89B2-F0357ECA92C8}" destId="{A7BFFD53-A80C-4C17-98F2-21E0D6993F22}" srcOrd="0" destOrd="0" presId="urn:microsoft.com/office/officeart/2005/8/layout/orgChart1"/>
    <dgm:cxn modelId="{69F2AD73-968B-4AB2-A0AD-78EB6428E857}" type="presParOf" srcId="{A7BFFD53-A80C-4C17-98F2-21E0D6993F22}" destId="{FD5347B0-9D5B-4781-9E33-13B5F8418E9A}" srcOrd="0" destOrd="0" presId="urn:microsoft.com/office/officeart/2005/8/layout/orgChart1"/>
    <dgm:cxn modelId="{E2455EA0-7C7D-4835-9E68-FD41D91BC374}" type="presParOf" srcId="{FD5347B0-9D5B-4781-9E33-13B5F8418E9A}" destId="{E2B958ED-A8E9-4E81-8610-F2B471887BB6}" srcOrd="0" destOrd="0" presId="urn:microsoft.com/office/officeart/2005/8/layout/orgChart1"/>
    <dgm:cxn modelId="{41D63E1D-24A9-4ADD-9708-69CFE19773FA}" type="presParOf" srcId="{FD5347B0-9D5B-4781-9E33-13B5F8418E9A}" destId="{6A51076D-9A3F-4770-8D62-F58208D37DF9}" srcOrd="1" destOrd="0" presId="urn:microsoft.com/office/officeart/2005/8/layout/orgChart1"/>
    <dgm:cxn modelId="{0B6C0BDE-DD15-4401-A5F7-EE83F3A627FB}" type="presParOf" srcId="{A7BFFD53-A80C-4C17-98F2-21E0D6993F22}" destId="{2D10D312-4F1C-474B-9B63-E6C414B821B2}" srcOrd="1" destOrd="0" presId="urn:microsoft.com/office/officeart/2005/8/layout/orgChart1"/>
    <dgm:cxn modelId="{BFE0D464-98D7-49B5-B3AA-B7B3DED202D1}" type="presParOf" srcId="{2D10D312-4F1C-474B-9B63-E6C414B821B2}" destId="{ECC4FB13-6A8A-4B00-B75B-D105708D2DA3}" srcOrd="0" destOrd="0" presId="urn:microsoft.com/office/officeart/2005/8/layout/orgChart1"/>
    <dgm:cxn modelId="{68E00357-77F4-4944-B1C1-D83D11E5B599}" type="presParOf" srcId="{2D10D312-4F1C-474B-9B63-E6C414B821B2}" destId="{74D21980-809F-4588-BBA1-244741350BD4}" srcOrd="1" destOrd="0" presId="urn:microsoft.com/office/officeart/2005/8/layout/orgChart1"/>
    <dgm:cxn modelId="{F79AD81B-D281-4D36-AB5B-15B48FB9216F}" type="presParOf" srcId="{74D21980-809F-4588-BBA1-244741350BD4}" destId="{B3545AC2-5544-48D3-BD9C-1A8E645CC81E}" srcOrd="0" destOrd="0" presId="urn:microsoft.com/office/officeart/2005/8/layout/orgChart1"/>
    <dgm:cxn modelId="{9864C076-7B4F-413C-848E-285D76323DB6}" type="presParOf" srcId="{B3545AC2-5544-48D3-BD9C-1A8E645CC81E}" destId="{10BBE6E9-8DCE-4D76-9798-86943A0A1005}" srcOrd="0" destOrd="0" presId="urn:microsoft.com/office/officeart/2005/8/layout/orgChart1"/>
    <dgm:cxn modelId="{FBD8C45D-72F8-4D5D-BE53-E29FB7A9ADBF}" type="presParOf" srcId="{B3545AC2-5544-48D3-BD9C-1A8E645CC81E}" destId="{794F1D69-BA7E-4D80-8205-A3CA52BF3CBF}" srcOrd="1" destOrd="0" presId="urn:microsoft.com/office/officeart/2005/8/layout/orgChart1"/>
    <dgm:cxn modelId="{038B012A-95E1-4C89-B7A4-1CBEF46EC844}" type="presParOf" srcId="{74D21980-809F-4588-BBA1-244741350BD4}" destId="{63B0A2AF-D6D6-48A4-9EDB-D9628B5172C5}" srcOrd="1" destOrd="0" presId="urn:microsoft.com/office/officeart/2005/8/layout/orgChart1"/>
    <dgm:cxn modelId="{42966007-9B4F-4484-A953-77924D866605}" type="presParOf" srcId="{74D21980-809F-4588-BBA1-244741350BD4}" destId="{1BFE49AB-F44D-4057-BCB1-44D9114002D1}" srcOrd="2" destOrd="0" presId="urn:microsoft.com/office/officeart/2005/8/layout/orgChart1"/>
    <dgm:cxn modelId="{F2CE25A5-72AE-4E52-9947-BCAB48B6E245}" type="presParOf" srcId="{2D10D312-4F1C-474B-9B63-E6C414B821B2}" destId="{C1FEFA90-B696-4831-9083-A0CAA8663C65}" srcOrd="2" destOrd="0" presId="urn:microsoft.com/office/officeart/2005/8/layout/orgChart1"/>
    <dgm:cxn modelId="{BE5C7A10-5710-44E6-B802-4ED166EEBF27}" type="presParOf" srcId="{2D10D312-4F1C-474B-9B63-E6C414B821B2}" destId="{7164713C-310F-4346-937E-2F9E99BEDBA7}" srcOrd="3" destOrd="0" presId="urn:microsoft.com/office/officeart/2005/8/layout/orgChart1"/>
    <dgm:cxn modelId="{3993067B-5978-4DE5-A6D0-95A164CC1DA7}" type="presParOf" srcId="{7164713C-310F-4346-937E-2F9E99BEDBA7}" destId="{5C64D684-AA28-4C17-9641-13C77AC60476}" srcOrd="0" destOrd="0" presId="urn:microsoft.com/office/officeart/2005/8/layout/orgChart1"/>
    <dgm:cxn modelId="{86A0D3C4-FD5F-461C-8D50-08F63F765848}" type="presParOf" srcId="{5C64D684-AA28-4C17-9641-13C77AC60476}" destId="{3BCA972F-00C1-4C37-A10E-A3A9650C0E7F}" srcOrd="0" destOrd="0" presId="urn:microsoft.com/office/officeart/2005/8/layout/orgChart1"/>
    <dgm:cxn modelId="{2F2F157B-CA22-4A1F-9208-7019D873424C}" type="presParOf" srcId="{5C64D684-AA28-4C17-9641-13C77AC60476}" destId="{22F389F9-3DC0-4F13-8B58-CEC7D50975E7}" srcOrd="1" destOrd="0" presId="urn:microsoft.com/office/officeart/2005/8/layout/orgChart1"/>
    <dgm:cxn modelId="{ACDFE4D4-7B69-4F8A-93B7-D79B1EF2B74C}" type="presParOf" srcId="{7164713C-310F-4346-937E-2F9E99BEDBA7}" destId="{2591123D-4DAA-4AAA-B0BF-7455A6F9484D}" srcOrd="1" destOrd="0" presId="urn:microsoft.com/office/officeart/2005/8/layout/orgChart1"/>
    <dgm:cxn modelId="{ADECC6A2-9C71-445B-ACBC-BA1737EA577B}" type="presParOf" srcId="{7164713C-310F-4346-937E-2F9E99BEDBA7}" destId="{5498CB1F-073C-4DC6-B6DB-7FFD80D69CA7}" srcOrd="2" destOrd="0" presId="urn:microsoft.com/office/officeart/2005/8/layout/orgChart1"/>
    <dgm:cxn modelId="{11127D17-9DB9-40B9-9A53-452FE84523B0}" type="presParOf" srcId="{2D10D312-4F1C-474B-9B63-E6C414B821B2}" destId="{5BD01E46-9CE8-4D3F-8AB8-57A3208CF043}" srcOrd="4" destOrd="0" presId="urn:microsoft.com/office/officeart/2005/8/layout/orgChart1"/>
    <dgm:cxn modelId="{C17B411B-CF4C-4C69-A3EE-16A93B54C669}" type="presParOf" srcId="{2D10D312-4F1C-474B-9B63-E6C414B821B2}" destId="{3FC65782-15CB-4FD6-B437-F7C9326B0A8F}" srcOrd="5" destOrd="0" presId="urn:microsoft.com/office/officeart/2005/8/layout/orgChart1"/>
    <dgm:cxn modelId="{58950BFF-A2B9-485C-91A6-1A8F9FCEB13D}" type="presParOf" srcId="{3FC65782-15CB-4FD6-B437-F7C9326B0A8F}" destId="{0DE65911-5F49-4295-B427-FB8C7EFF6468}" srcOrd="0" destOrd="0" presId="urn:microsoft.com/office/officeart/2005/8/layout/orgChart1"/>
    <dgm:cxn modelId="{03917732-5CB2-47C1-B183-9638341559D5}" type="presParOf" srcId="{0DE65911-5F49-4295-B427-FB8C7EFF6468}" destId="{6BFF5765-2F6D-4A9A-BB66-662FE7D3C8C7}" srcOrd="0" destOrd="0" presId="urn:microsoft.com/office/officeart/2005/8/layout/orgChart1"/>
    <dgm:cxn modelId="{CC2FBBA3-6E9D-4FD2-B507-688F1DED76B6}" type="presParOf" srcId="{0DE65911-5F49-4295-B427-FB8C7EFF6468}" destId="{6FA879A3-E4E4-4891-B7DA-B582D6FD526E}" srcOrd="1" destOrd="0" presId="urn:microsoft.com/office/officeart/2005/8/layout/orgChart1"/>
    <dgm:cxn modelId="{BCE874D0-8450-4300-A500-D24AFDB732D3}" type="presParOf" srcId="{3FC65782-15CB-4FD6-B437-F7C9326B0A8F}" destId="{F8C45A46-D037-4701-AA5B-2F1C03D74142}" srcOrd="1" destOrd="0" presId="urn:microsoft.com/office/officeart/2005/8/layout/orgChart1"/>
    <dgm:cxn modelId="{937F2129-0899-478F-A4ED-D83DC6F53064}" type="presParOf" srcId="{3FC65782-15CB-4FD6-B437-F7C9326B0A8F}" destId="{A30D9902-8587-450C-912E-D533990C109D}" srcOrd="2" destOrd="0" presId="urn:microsoft.com/office/officeart/2005/8/layout/orgChart1"/>
    <dgm:cxn modelId="{A42D7FD5-49DD-4F11-8047-6B4E487F80BE}" type="presParOf" srcId="{A7BFFD53-A80C-4C17-98F2-21E0D6993F22}" destId="{8D622AB6-E996-460C-9AEA-94B3C08AB7C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559CFB-CCFA-46E1-8F36-B6AEA1886859}" type="doc">
      <dgm:prSet loTypeId="urn:microsoft.com/office/officeart/2005/8/layout/orgChart1" loCatId="hierarchy" qsTypeId="urn:microsoft.com/office/officeart/2005/8/quickstyle/3d1" qsCatId="3D" csTypeId="urn:microsoft.com/office/officeart/2005/8/colors/accent3_2" csCatId="accent3" phldr="1"/>
      <dgm:spPr/>
      <dgm:t>
        <a:bodyPr/>
        <a:lstStyle/>
        <a:p>
          <a:endParaRPr lang="en-US"/>
        </a:p>
      </dgm:t>
    </dgm:pt>
    <dgm:pt modelId="{1D7BF4D3-E019-470E-A2B4-ACC0049CFB40}">
      <dgm:prSet phldrT="[Text]" custT="1"/>
      <dgm:spPr/>
      <dgm:t>
        <a:bodyPr/>
        <a:lstStyle/>
        <a:p>
          <a:r>
            <a:rPr lang="en-US" sz="1400" b="1" i="0" dirty="0">
              <a:latin typeface="Arial" pitchFamily="34" charset="0"/>
              <a:cs typeface="Arial" pitchFamily="34" charset="0"/>
            </a:rPr>
            <a:t>Auto-wiring</a:t>
          </a:r>
        </a:p>
      </dgm:t>
    </dgm:pt>
    <dgm:pt modelId="{116D30A9-CF9F-4CD8-8E7E-6D95BB3DB0E0}" type="parTrans" cxnId="{00BD2873-8CE0-47C4-A39D-6E7E63182CE3}">
      <dgm:prSet/>
      <dgm:spPr/>
      <dgm:t>
        <a:bodyPr/>
        <a:lstStyle/>
        <a:p>
          <a:endParaRPr lang="en-US" sz="1400" b="1" i="0">
            <a:latin typeface="Arial" pitchFamily="34" charset="0"/>
            <a:cs typeface="Arial" pitchFamily="34" charset="0"/>
          </a:endParaRPr>
        </a:p>
      </dgm:t>
    </dgm:pt>
    <dgm:pt modelId="{00C8FA42-BB3A-495F-A1EB-CFFB4C6A3E8E}" type="sibTrans" cxnId="{00BD2873-8CE0-47C4-A39D-6E7E63182CE3}">
      <dgm:prSet/>
      <dgm:spPr/>
      <dgm:t>
        <a:bodyPr/>
        <a:lstStyle/>
        <a:p>
          <a:endParaRPr lang="en-US" sz="1400" b="1" i="0">
            <a:latin typeface="Arial" pitchFamily="34" charset="0"/>
            <a:cs typeface="Arial" pitchFamily="34" charset="0"/>
          </a:endParaRPr>
        </a:p>
      </dgm:t>
    </dgm:pt>
    <dgm:pt modelId="{321AFC6A-2613-471B-9B2B-88553A57DFA6}">
      <dgm:prSet phldrT="[Text]" custT="1"/>
      <dgm:spPr/>
      <dgm:t>
        <a:bodyPr/>
        <a:lstStyle/>
        <a:p>
          <a:r>
            <a:rPr lang="en-US" sz="1400" b="1" i="0" dirty="0">
              <a:latin typeface="Arial" pitchFamily="34" charset="0"/>
              <a:cs typeface="Arial" pitchFamily="34" charset="0"/>
            </a:rPr>
            <a:t>XML -based</a:t>
          </a:r>
        </a:p>
      </dgm:t>
    </dgm:pt>
    <dgm:pt modelId="{30042E62-E0DF-4F75-81D0-3C9B1150BB57}" type="parTrans" cxnId="{F266F6A3-D24F-41E8-B8D8-DE96301C65FA}">
      <dgm:prSet/>
      <dgm:spPr/>
      <dgm:t>
        <a:bodyPr/>
        <a:lstStyle/>
        <a:p>
          <a:endParaRPr lang="en-US" sz="1400" b="1" i="0">
            <a:latin typeface="Arial" pitchFamily="34" charset="0"/>
            <a:cs typeface="Arial" pitchFamily="34" charset="0"/>
          </a:endParaRPr>
        </a:p>
      </dgm:t>
    </dgm:pt>
    <dgm:pt modelId="{F71BAB97-A0D3-4DB4-ADAE-7484D3F71A1D}" type="sibTrans" cxnId="{F266F6A3-D24F-41E8-B8D8-DE96301C65FA}">
      <dgm:prSet/>
      <dgm:spPr/>
      <dgm:t>
        <a:bodyPr/>
        <a:lstStyle/>
        <a:p>
          <a:endParaRPr lang="en-US" sz="1400" b="1" i="0">
            <a:latin typeface="Arial" pitchFamily="34" charset="0"/>
            <a:cs typeface="Arial" pitchFamily="34" charset="0"/>
          </a:endParaRPr>
        </a:p>
      </dgm:t>
    </dgm:pt>
    <dgm:pt modelId="{9AA9D7B0-FD1F-4041-B0E1-7B6BED5910B3}">
      <dgm:prSet phldrT="[Text]" custT="1"/>
      <dgm:spPr/>
      <dgm:t>
        <a:bodyPr/>
        <a:lstStyle/>
        <a:p>
          <a:r>
            <a:rPr lang="en-US" sz="1400" b="1" i="0" dirty="0">
              <a:latin typeface="Arial" pitchFamily="34" charset="0"/>
              <a:cs typeface="Arial" pitchFamily="34" charset="0"/>
            </a:rPr>
            <a:t>Annotation-based</a:t>
          </a:r>
        </a:p>
      </dgm:t>
    </dgm:pt>
    <dgm:pt modelId="{1A792A59-B1BF-49B2-A831-EC4A337B2114}" type="parTrans" cxnId="{531F7BCE-7900-4093-8B6E-CD0B32674E6F}">
      <dgm:prSet/>
      <dgm:spPr/>
      <dgm:t>
        <a:bodyPr/>
        <a:lstStyle/>
        <a:p>
          <a:endParaRPr lang="en-US" sz="1400" b="1" i="0">
            <a:latin typeface="Arial" pitchFamily="34" charset="0"/>
            <a:cs typeface="Arial" pitchFamily="34" charset="0"/>
          </a:endParaRPr>
        </a:p>
      </dgm:t>
    </dgm:pt>
    <dgm:pt modelId="{26049C42-F7FF-49D8-A001-1EF94F00179B}" type="sibTrans" cxnId="{531F7BCE-7900-4093-8B6E-CD0B32674E6F}">
      <dgm:prSet/>
      <dgm:spPr/>
      <dgm:t>
        <a:bodyPr/>
        <a:lstStyle/>
        <a:p>
          <a:endParaRPr lang="en-US" sz="1400" b="1" i="0">
            <a:latin typeface="Arial" pitchFamily="34" charset="0"/>
            <a:cs typeface="Arial" pitchFamily="34" charset="0"/>
          </a:endParaRPr>
        </a:p>
      </dgm:t>
    </dgm:pt>
    <dgm:pt modelId="{5D167AF5-6B00-4603-9EFD-83940FC5E7DC}" type="pres">
      <dgm:prSet presAssocID="{91559CFB-CCFA-46E1-8F36-B6AEA1886859}" presName="hierChild1" presStyleCnt="0">
        <dgm:presLayoutVars>
          <dgm:orgChart val="1"/>
          <dgm:chPref val="1"/>
          <dgm:dir/>
          <dgm:animOne val="branch"/>
          <dgm:animLvl val="lvl"/>
          <dgm:resizeHandles/>
        </dgm:presLayoutVars>
      </dgm:prSet>
      <dgm:spPr/>
    </dgm:pt>
    <dgm:pt modelId="{60536C5C-C31C-4B50-A83B-0C719D95A29C}" type="pres">
      <dgm:prSet presAssocID="{1D7BF4D3-E019-470E-A2B4-ACC0049CFB40}" presName="hierRoot1" presStyleCnt="0">
        <dgm:presLayoutVars>
          <dgm:hierBranch val="init"/>
        </dgm:presLayoutVars>
      </dgm:prSet>
      <dgm:spPr/>
    </dgm:pt>
    <dgm:pt modelId="{F693AA5D-2330-49D1-8B46-585C0C14FE68}" type="pres">
      <dgm:prSet presAssocID="{1D7BF4D3-E019-470E-A2B4-ACC0049CFB40}" presName="rootComposite1" presStyleCnt="0"/>
      <dgm:spPr/>
    </dgm:pt>
    <dgm:pt modelId="{935E8C1B-F619-4690-BDED-98434269BE92}" type="pres">
      <dgm:prSet presAssocID="{1D7BF4D3-E019-470E-A2B4-ACC0049CFB40}" presName="rootText1" presStyleLbl="node0" presStyleIdx="0" presStyleCnt="1" custScaleX="136458" custLinFactNeighborX="3553" custLinFactNeighborY="-8489">
        <dgm:presLayoutVars>
          <dgm:chPref val="3"/>
        </dgm:presLayoutVars>
      </dgm:prSet>
      <dgm:spPr/>
    </dgm:pt>
    <dgm:pt modelId="{E8D1867B-B293-4F79-AA58-BAEA0A718324}" type="pres">
      <dgm:prSet presAssocID="{1D7BF4D3-E019-470E-A2B4-ACC0049CFB40}" presName="rootConnector1" presStyleLbl="node1" presStyleIdx="0" presStyleCnt="0"/>
      <dgm:spPr/>
    </dgm:pt>
    <dgm:pt modelId="{7C065EC2-5278-4F76-B387-25CB91EDAC0B}" type="pres">
      <dgm:prSet presAssocID="{1D7BF4D3-E019-470E-A2B4-ACC0049CFB40}" presName="hierChild2" presStyleCnt="0"/>
      <dgm:spPr/>
    </dgm:pt>
    <dgm:pt modelId="{4DA6B8D0-FACC-40B1-BC93-107C370B0735}" type="pres">
      <dgm:prSet presAssocID="{30042E62-E0DF-4F75-81D0-3C9B1150BB57}" presName="Name37" presStyleLbl="parChTrans1D2" presStyleIdx="0" presStyleCnt="2"/>
      <dgm:spPr/>
    </dgm:pt>
    <dgm:pt modelId="{34665314-4E68-448A-AE01-8BCEAE05A2B8}" type="pres">
      <dgm:prSet presAssocID="{321AFC6A-2613-471B-9B2B-88553A57DFA6}" presName="hierRoot2" presStyleCnt="0">
        <dgm:presLayoutVars>
          <dgm:hierBranch val="init"/>
        </dgm:presLayoutVars>
      </dgm:prSet>
      <dgm:spPr/>
    </dgm:pt>
    <dgm:pt modelId="{4ABE7ECE-E0DA-4BC7-B426-29FCD3CE6609}" type="pres">
      <dgm:prSet presAssocID="{321AFC6A-2613-471B-9B2B-88553A57DFA6}" presName="rootComposite" presStyleCnt="0"/>
      <dgm:spPr/>
    </dgm:pt>
    <dgm:pt modelId="{548A66E7-0705-4CDB-BF9F-F3DD4A3D45AE}" type="pres">
      <dgm:prSet presAssocID="{321AFC6A-2613-471B-9B2B-88553A57DFA6}" presName="rootText" presStyleLbl="node2" presStyleIdx="0" presStyleCnt="2" custScaleX="117028">
        <dgm:presLayoutVars>
          <dgm:chPref val="3"/>
        </dgm:presLayoutVars>
      </dgm:prSet>
      <dgm:spPr/>
    </dgm:pt>
    <dgm:pt modelId="{9EA6019A-A3E1-4A0E-8D72-6B3FAD5E0ADE}" type="pres">
      <dgm:prSet presAssocID="{321AFC6A-2613-471B-9B2B-88553A57DFA6}" presName="rootConnector" presStyleLbl="node2" presStyleIdx="0" presStyleCnt="2"/>
      <dgm:spPr/>
    </dgm:pt>
    <dgm:pt modelId="{803B3410-B508-4B1E-B198-09F588844EAB}" type="pres">
      <dgm:prSet presAssocID="{321AFC6A-2613-471B-9B2B-88553A57DFA6}" presName="hierChild4" presStyleCnt="0"/>
      <dgm:spPr/>
    </dgm:pt>
    <dgm:pt modelId="{73977B8D-EE9F-4EA4-A164-DE1ED3702D1D}" type="pres">
      <dgm:prSet presAssocID="{321AFC6A-2613-471B-9B2B-88553A57DFA6}" presName="hierChild5" presStyleCnt="0"/>
      <dgm:spPr/>
    </dgm:pt>
    <dgm:pt modelId="{75EF3E32-A4F1-4977-A700-C31F04705CAC}" type="pres">
      <dgm:prSet presAssocID="{1A792A59-B1BF-49B2-A831-EC4A337B2114}" presName="Name37" presStyleLbl="parChTrans1D2" presStyleIdx="1" presStyleCnt="2"/>
      <dgm:spPr/>
    </dgm:pt>
    <dgm:pt modelId="{E909980A-3CB7-4641-A338-F136140EF196}" type="pres">
      <dgm:prSet presAssocID="{9AA9D7B0-FD1F-4041-B0E1-7B6BED5910B3}" presName="hierRoot2" presStyleCnt="0">
        <dgm:presLayoutVars>
          <dgm:hierBranch val="init"/>
        </dgm:presLayoutVars>
      </dgm:prSet>
      <dgm:spPr/>
    </dgm:pt>
    <dgm:pt modelId="{480BA0F5-68C4-456A-81F4-9447F92BAAE8}" type="pres">
      <dgm:prSet presAssocID="{9AA9D7B0-FD1F-4041-B0E1-7B6BED5910B3}" presName="rootComposite" presStyleCnt="0"/>
      <dgm:spPr/>
    </dgm:pt>
    <dgm:pt modelId="{5D086440-CD32-4FA8-AB84-BBD592C64A5E}" type="pres">
      <dgm:prSet presAssocID="{9AA9D7B0-FD1F-4041-B0E1-7B6BED5910B3}" presName="rootText" presStyleLbl="node2" presStyleIdx="1" presStyleCnt="2" custScaleX="111348" custLinFactNeighborX="1454" custLinFactNeighborY="1542">
        <dgm:presLayoutVars>
          <dgm:chPref val="3"/>
        </dgm:presLayoutVars>
      </dgm:prSet>
      <dgm:spPr/>
    </dgm:pt>
    <dgm:pt modelId="{2A0A46A6-C43E-47F3-B046-6E16360C8C43}" type="pres">
      <dgm:prSet presAssocID="{9AA9D7B0-FD1F-4041-B0E1-7B6BED5910B3}" presName="rootConnector" presStyleLbl="node2" presStyleIdx="1" presStyleCnt="2"/>
      <dgm:spPr/>
    </dgm:pt>
    <dgm:pt modelId="{B1240738-D240-4B05-8948-7F1CEE18EE66}" type="pres">
      <dgm:prSet presAssocID="{9AA9D7B0-FD1F-4041-B0E1-7B6BED5910B3}" presName="hierChild4" presStyleCnt="0"/>
      <dgm:spPr/>
    </dgm:pt>
    <dgm:pt modelId="{8861DE25-D737-44EE-8E6B-B4B7A43D7D34}" type="pres">
      <dgm:prSet presAssocID="{9AA9D7B0-FD1F-4041-B0E1-7B6BED5910B3}" presName="hierChild5" presStyleCnt="0"/>
      <dgm:spPr/>
    </dgm:pt>
    <dgm:pt modelId="{BDDAD3A1-E401-4393-81F5-E300AA3C4A20}" type="pres">
      <dgm:prSet presAssocID="{1D7BF4D3-E019-470E-A2B4-ACC0049CFB40}" presName="hierChild3" presStyleCnt="0"/>
      <dgm:spPr/>
    </dgm:pt>
  </dgm:ptLst>
  <dgm:cxnLst>
    <dgm:cxn modelId="{C2B33B01-30FC-404E-A6C8-5F34D2B51D9E}" type="presOf" srcId="{91559CFB-CCFA-46E1-8F36-B6AEA1886859}" destId="{5D167AF5-6B00-4603-9EFD-83940FC5E7DC}" srcOrd="0" destOrd="0" presId="urn:microsoft.com/office/officeart/2005/8/layout/orgChart1"/>
    <dgm:cxn modelId="{0D0B1106-37DF-4766-ACC2-46E79005959B}" type="presOf" srcId="{9AA9D7B0-FD1F-4041-B0E1-7B6BED5910B3}" destId="{2A0A46A6-C43E-47F3-B046-6E16360C8C43}" srcOrd="1" destOrd="0" presId="urn:microsoft.com/office/officeart/2005/8/layout/orgChart1"/>
    <dgm:cxn modelId="{AEBE1906-F2CA-433D-9A83-2E833488868C}" type="presOf" srcId="{9AA9D7B0-FD1F-4041-B0E1-7B6BED5910B3}" destId="{5D086440-CD32-4FA8-AB84-BBD592C64A5E}" srcOrd="0" destOrd="0" presId="urn:microsoft.com/office/officeart/2005/8/layout/orgChart1"/>
    <dgm:cxn modelId="{458DC618-FEF6-47FC-963E-0FB737FF2ADA}" type="presOf" srcId="{1A792A59-B1BF-49B2-A831-EC4A337B2114}" destId="{75EF3E32-A4F1-4977-A700-C31F04705CAC}" srcOrd="0" destOrd="0" presId="urn:microsoft.com/office/officeart/2005/8/layout/orgChart1"/>
    <dgm:cxn modelId="{85A44235-5043-47FF-A703-F62EAF3DA4EF}" type="presOf" srcId="{321AFC6A-2613-471B-9B2B-88553A57DFA6}" destId="{9EA6019A-A3E1-4A0E-8D72-6B3FAD5E0ADE}" srcOrd="1" destOrd="0" presId="urn:microsoft.com/office/officeart/2005/8/layout/orgChart1"/>
    <dgm:cxn modelId="{65E4CF61-2922-4AAB-9944-EC28E522F903}" type="presOf" srcId="{30042E62-E0DF-4F75-81D0-3C9B1150BB57}" destId="{4DA6B8D0-FACC-40B1-BC93-107C370B0735}" srcOrd="0" destOrd="0" presId="urn:microsoft.com/office/officeart/2005/8/layout/orgChart1"/>
    <dgm:cxn modelId="{CDD7D66D-0331-4CE8-B434-8D0680E28FD2}" type="presOf" srcId="{321AFC6A-2613-471B-9B2B-88553A57DFA6}" destId="{548A66E7-0705-4CDB-BF9F-F3DD4A3D45AE}" srcOrd="0" destOrd="0" presId="urn:microsoft.com/office/officeart/2005/8/layout/orgChart1"/>
    <dgm:cxn modelId="{00BD2873-8CE0-47C4-A39D-6E7E63182CE3}" srcId="{91559CFB-CCFA-46E1-8F36-B6AEA1886859}" destId="{1D7BF4D3-E019-470E-A2B4-ACC0049CFB40}" srcOrd="0" destOrd="0" parTransId="{116D30A9-CF9F-4CD8-8E7E-6D95BB3DB0E0}" sibTransId="{00C8FA42-BB3A-495F-A1EB-CFFB4C6A3E8E}"/>
    <dgm:cxn modelId="{212B4B81-3572-4354-9A02-3BEC8878CF3C}" type="presOf" srcId="{1D7BF4D3-E019-470E-A2B4-ACC0049CFB40}" destId="{935E8C1B-F619-4690-BDED-98434269BE92}" srcOrd="0" destOrd="0" presId="urn:microsoft.com/office/officeart/2005/8/layout/orgChart1"/>
    <dgm:cxn modelId="{F266F6A3-D24F-41E8-B8D8-DE96301C65FA}" srcId="{1D7BF4D3-E019-470E-A2B4-ACC0049CFB40}" destId="{321AFC6A-2613-471B-9B2B-88553A57DFA6}" srcOrd="0" destOrd="0" parTransId="{30042E62-E0DF-4F75-81D0-3C9B1150BB57}" sibTransId="{F71BAB97-A0D3-4DB4-ADAE-7484D3F71A1D}"/>
    <dgm:cxn modelId="{D9C51BB5-8E14-4FFB-8FAD-7D3A4E024EF0}" type="presOf" srcId="{1D7BF4D3-E019-470E-A2B4-ACC0049CFB40}" destId="{E8D1867B-B293-4F79-AA58-BAEA0A718324}" srcOrd="1" destOrd="0" presId="urn:microsoft.com/office/officeart/2005/8/layout/orgChart1"/>
    <dgm:cxn modelId="{531F7BCE-7900-4093-8B6E-CD0B32674E6F}" srcId="{1D7BF4D3-E019-470E-A2B4-ACC0049CFB40}" destId="{9AA9D7B0-FD1F-4041-B0E1-7B6BED5910B3}" srcOrd="1" destOrd="0" parTransId="{1A792A59-B1BF-49B2-A831-EC4A337B2114}" sibTransId="{26049C42-F7FF-49D8-A001-1EF94F00179B}"/>
    <dgm:cxn modelId="{E13F8A8C-9504-41C3-961A-3E95B9237850}" type="presParOf" srcId="{5D167AF5-6B00-4603-9EFD-83940FC5E7DC}" destId="{60536C5C-C31C-4B50-A83B-0C719D95A29C}" srcOrd="0" destOrd="0" presId="urn:microsoft.com/office/officeart/2005/8/layout/orgChart1"/>
    <dgm:cxn modelId="{A56E750E-D2C7-4A1C-B2B5-AB138B24B7DF}" type="presParOf" srcId="{60536C5C-C31C-4B50-A83B-0C719D95A29C}" destId="{F693AA5D-2330-49D1-8B46-585C0C14FE68}" srcOrd="0" destOrd="0" presId="urn:microsoft.com/office/officeart/2005/8/layout/orgChart1"/>
    <dgm:cxn modelId="{77863523-FF3E-41C0-B552-1B60007641A5}" type="presParOf" srcId="{F693AA5D-2330-49D1-8B46-585C0C14FE68}" destId="{935E8C1B-F619-4690-BDED-98434269BE92}" srcOrd="0" destOrd="0" presId="urn:microsoft.com/office/officeart/2005/8/layout/orgChart1"/>
    <dgm:cxn modelId="{0A60AB9A-100F-4482-89B2-B38A354B5B96}" type="presParOf" srcId="{F693AA5D-2330-49D1-8B46-585C0C14FE68}" destId="{E8D1867B-B293-4F79-AA58-BAEA0A718324}" srcOrd="1" destOrd="0" presId="urn:microsoft.com/office/officeart/2005/8/layout/orgChart1"/>
    <dgm:cxn modelId="{31EBBA54-69FD-4B40-85FD-BD2DC97E6F62}" type="presParOf" srcId="{60536C5C-C31C-4B50-A83B-0C719D95A29C}" destId="{7C065EC2-5278-4F76-B387-25CB91EDAC0B}" srcOrd="1" destOrd="0" presId="urn:microsoft.com/office/officeart/2005/8/layout/orgChart1"/>
    <dgm:cxn modelId="{0198212C-456E-462D-95B3-1BA68ABDC2A2}" type="presParOf" srcId="{7C065EC2-5278-4F76-B387-25CB91EDAC0B}" destId="{4DA6B8D0-FACC-40B1-BC93-107C370B0735}" srcOrd="0" destOrd="0" presId="urn:microsoft.com/office/officeart/2005/8/layout/orgChart1"/>
    <dgm:cxn modelId="{3D1C4B79-219D-4F88-B51B-15A32B240E60}" type="presParOf" srcId="{7C065EC2-5278-4F76-B387-25CB91EDAC0B}" destId="{34665314-4E68-448A-AE01-8BCEAE05A2B8}" srcOrd="1" destOrd="0" presId="urn:microsoft.com/office/officeart/2005/8/layout/orgChart1"/>
    <dgm:cxn modelId="{011F782C-20F9-44EC-A123-7319D1695975}" type="presParOf" srcId="{34665314-4E68-448A-AE01-8BCEAE05A2B8}" destId="{4ABE7ECE-E0DA-4BC7-B426-29FCD3CE6609}" srcOrd="0" destOrd="0" presId="urn:microsoft.com/office/officeart/2005/8/layout/orgChart1"/>
    <dgm:cxn modelId="{DD8EC2AF-98CB-4963-9FF9-75A2C14BAF6A}" type="presParOf" srcId="{4ABE7ECE-E0DA-4BC7-B426-29FCD3CE6609}" destId="{548A66E7-0705-4CDB-BF9F-F3DD4A3D45AE}" srcOrd="0" destOrd="0" presId="urn:microsoft.com/office/officeart/2005/8/layout/orgChart1"/>
    <dgm:cxn modelId="{37204E2E-484F-4933-9B09-C5FB8893138F}" type="presParOf" srcId="{4ABE7ECE-E0DA-4BC7-B426-29FCD3CE6609}" destId="{9EA6019A-A3E1-4A0E-8D72-6B3FAD5E0ADE}" srcOrd="1" destOrd="0" presId="urn:microsoft.com/office/officeart/2005/8/layout/orgChart1"/>
    <dgm:cxn modelId="{67B1F3EA-62DD-4555-98CD-7F3387ECDDFF}" type="presParOf" srcId="{34665314-4E68-448A-AE01-8BCEAE05A2B8}" destId="{803B3410-B508-4B1E-B198-09F588844EAB}" srcOrd="1" destOrd="0" presId="urn:microsoft.com/office/officeart/2005/8/layout/orgChart1"/>
    <dgm:cxn modelId="{160D5862-2C47-41A1-B541-EB1DF5D4406D}" type="presParOf" srcId="{34665314-4E68-448A-AE01-8BCEAE05A2B8}" destId="{73977B8D-EE9F-4EA4-A164-DE1ED3702D1D}" srcOrd="2" destOrd="0" presId="urn:microsoft.com/office/officeart/2005/8/layout/orgChart1"/>
    <dgm:cxn modelId="{B51B9EA2-0C82-49F8-8789-77DFB04E5DDB}" type="presParOf" srcId="{7C065EC2-5278-4F76-B387-25CB91EDAC0B}" destId="{75EF3E32-A4F1-4977-A700-C31F04705CAC}" srcOrd="2" destOrd="0" presId="urn:microsoft.com/office/officeart/2005/8/layout/orgChart1"/>
    <dgm:cxn modelId="{904726D8-CEF1-41F8-9942-F8A782568DF4}" type="presParOf" srcId="{7C065EC2-5278-4F76-B387-25CB91EDAC0B}" destId="{E909980A-3CB7-4641-A338-F136140EF196}" srcOrd="3" destOrd="0" presId="urn:microsoft.com/office/officeart/2005/8/layout/orgChart1"/>
    <dgm:cxn modelId="{FB1C3CEC-E01D-4EB1-B41B-8A3DB4F330C5}" type="presParOf" srcId="{E909980A-3CB7-4641-A338-F136140EF196}" destId="{480BA0F5-68C4-456A-81F4-9447F92BAAE8}" srcOrd="0" destOrd="0" presId="urn:microsoft.com/office/officeart/2005/8/layout/orgChart1"/>
    <dgm:cxn modelId="{CFF69DBD-60C5-4927-B78B-F7BD2AC90717}" type="presParOf" srcId="{480BA0F5-68C4-456A-81F4-9447F92BAAE8}" destId="{5D086440-CD32-4FA8-AB84-BBD592C64A5E}" srcOrd="0" destOrd="0" presId="urn:microsoft.com/office/officeart/2005/8/layout/orgChart1"/>
    <dgm:cxn modelId="{5FE4827B-BDD3-4497-9220-DE76B5EBCCC3}" type="presParOf" srcId="{480BA0F5-68C4-456A-81F4-9447F92BAAE8}" destId="{2A0A46A6-C43E-47F3-B046-6E16360C8C43}" srcOrd="1" destOrd="0" presId="urn:microsoft.com/office/officeart/2005/8/layout/orgChart1"/>
    <dgm:cxn modelId="{E7F91C97-745F-4077-8D72-6081588C5FD3}" type="presParOf" srcId="{E909980A-3CB7-4641-A338-F136140EF196}" destId="{B1240738-D240-4B05-8948-7F1CEE18EE66}" srcOrd="1" destOrd="0" presId="urn:microsoft.com/office/officeart/2005/8/layout/orgChart1"/>
    <dgm:cxn modelId="{802150D9-6641-4CA4-ACEE-FFA649408B2A}" type="presParOf" srcId="{E909980A-3CB7-4641-A338-F136140EF196}" destId="{8861DE25-D737-44EE-8E6B-B4B7A43D7D34}" srcOrd="2" destOrd="0" presId="urn:microsoft.com/office/officeart/2005/8/layout/orgChart1"/>
    <dgm:cxn modelId="{5D81BC64-D5D5-46EA-B289-7547ED3FA071}" type="presParOf" srcId="{60536C5C-C31C-4B50-A83B-0C719D95A29C}" destId="{BDDAD3A1-E401-4393-81F5-E300AA3C4A2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01E46-9CE8-4D3F-8AB8-57A3208CF043}">
      <dsp:nvSpPr>
        <dsp:cNvPr id="0" name=""/>
        <dsp:cNvSpPr/>
      </dsp:nvSpPr>
      <dsp:spPr>
        <a:xfrm>
          <a:off x="4045544" y="2005710"/>
          <a:ext cx="2915450" cy="530579"/>
        </a:xfrm>
        <a:custGeom>
          <a:avLst/>
          <a:gdLst/>
          <a:ahLst/>
          <a:cxnLst/>
          <a:rect l="0" t="0" r="0" b="0"/>
          <a:pathLst>
            <a:path>
              <a:moveTo>
                <a:pt x="0" y="0"/>
              </a:moveTo>
              <a:lnTo>
                <a:pt x="0" y="280289"/>
              </a:lnTo>
              <a:lnTo>
                <a:pt x="2915450" y="280289"/>
              </a:lnTo>
              <a:lnTo>
                <a:pt x="2915450" y="530579"/>
              </a:lnTo>
            </a:path>
          </a:pathLst>
        </a:custGeom>
        <a:noFill/>
        <a:ln w="25400" cap="flat"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1FEFA90-B696-4831-9083-A0CAA8663C65}">
      <dsp:nvSpPr>
        <dsp:cNvPr id="0" name=""/>
        <dsp:cNvSpPr/>
      </dsp:nvSpPr>
      <dsp:spPr>
        <a:xfrm>
          <a:off x="3999824" y="2005710"/>
          <a:ext cx="91440" cy="530579"/>
        </a:xfrm>
        <a:custGeom>
          <a:avLst/>
          <a:gdLst/>
          <a:ahLst/>
          <a:cxnLst/>
          <a:rect l="0" t="0" r="0" b="0"/>
          <a:pathLst>
            <a:path>
              <a:moveTo>
                <a:pt x="45720" y="0"/>
              </a:moveTo>
              <a:lnTo>
                <a:pt x="45720" y="280289"/>
              </a:lnTo>
              <a:lnTo>
                <a:pt x="76875" y="280289"/>
              </a:lnTo>
              <a:lnTo>
                <a:pt x="76875" y="530579"/>
              </a:lnTo>
            </a:path>
          </a:pathLst>
        </a:custGeom>
        <a:noFill/>
        <a:ln w="25400" cap="flat"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CC4FB13-6A8A-4B00-B75B-D105708D2DA3}">
      <dsp:nvSpPr>
        <dsp:cNvPr id="0" name=""/>
        <dsp:cNvSpPr/>
      </dsp:nvSpPr>
      <dsp:spPr>
        <a:xfrm>
          <a:off x="1192404" y="2005710"/>
          <a:ext cx="2853139" cy="530579"/>
        </a:xfrm>
        <a:custGeom>
          <a:avLst/>
          <a:gdLst/>
          <a:ahLst/>
          <a:cxnLst/>
          <a:rect l="0" t="0" r="0" b="0"/>
          <a:pathLst>
            <a:path>
              <a:moveTo>
                <a:pt x="2853139" y="0"/>
              </a:moveTo>
              <a:lnTo>
                <a:pt x="2853139" y="280289"/>
              </a:lnTo>
              <a:lnTo>
                <a:pt x="0" y="280289"/>
              </a:lnTo>
              <a:lnTo>
                <a:pt x="0" y="530579"/>
              </a:lnTo>
            </a:path>
          </a:pathLst>
        </a:custGeom>
        <a:noFill/>
        <a:ln w="25400" cap="flat" cmpd="sng" algn="ctr">
          <a:solidFill>
            <a:schemeClr val="accent3">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2B958ED-A8E9-4E81-8610-F2B471887BB6}">
      <dsp:nvSpPr>
        <dsp:cNvPr id="0" name=""/>
        <dsp:cNvSpPr/>
      </dsp:nvSpPr>
      <dsp:spPr>
        <a:xfrm>
          <a:off x="2853687" y="813853"/>
          <a:ext cx="2383714" cy="1191857"/>
        </a:xfrm>
        <a:prstGeom prst="rect">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latin typeface="Arial" pitchFamily="34" charset="0"/>
              <a:cs typeface="Arial" pitchFamily="34" charset="0"/>
            </a:rPr>
            <a:t>Application</a:t>
          </a:r>
        </a:p>
        <a:p>
          <a:pPr marL="0" lvl="0" indent="0" algn="ctr" defTabSz="488950">
            <a:lnSpc>
              <a:spcPct val="90000"/>
            </a:lnSpc>
            <a:spcBef>
              <a:spcPct val="0"/>
            </a:spcBef>
            <a:spcAft>
              <a:spcPct val="35000"/>
            </a:spcAft>
            <a:buNone/>
          </a:pPr>
          <a:r>
            <a:rPr lang="en-US" sz="1100" b="1" kern="1200" dirty="0">
              <a:solidFill>
                <a:schemeClr val="tx1"/>
              </a:solidFill>
              <a:latin typeface="Arial" pitchFamily="34" charset="0"/>
              <a:cs typeface="Arial" pitchFamily="34" charset="0"/>
            </a:rPr>
            <a:t>Context</a:t>
          </a:r>
        </a:p>
      </dsp:txBody>
      <dsp:txXfrm>
        <a:off x="2853687" y="813853"/>
        <a:ext cx="2383714" cy="1191857"/>
      </dsp:txXfrm>
    </dsp:sp>
    <dsp:sp modelId="{10BBE6E9-8DCE-4D76-9798-86943A0A1005}">
      <dsp:nvSpPr>
        <dsp:cNvPr id="0" name=""/>
        <dsp:cNvSpPr/>
      </dsp:nvSpPr>
      <dsp:spPr>
        <a:xfrm>
          <a:off x="547" y="2536290"/>
          <a:ext cx="2383714" cy="1191857"/>
        </a:xfrm>
        <a:prstGeom prst="rect">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itchFamily="34" charset="0"/>
              <a:cs typeface="Arial" pitchFamily="34" charset="0"/>
            </a:rPr>
            <a:t>ClassPathXmlApplication</a:t>
          </a:r>
        </a:p>
        <a:p>
          <a:pPr marL="0" lvl="0" indent="0" algn="ctr" defTabSz="444500">
            <a:lnSpc>
              <a:spcPct val="90000"/>
            </a:lnSpc>
            <a:spcBef>
              <a:spcPct val="0"/>
            </a:spcBef>
            <a:spcAft>
              <a:spcPct val="35000"/>
            </a:spcAft>
            <a:buNone/>
          </a:pPr>
          <a:r>
            <a:rPr lang="en-US" sz="1000" b="1" kern="1200" dirty="0">
              <a:solidFill>
                <a:schemeClr val="tx1"/>
              </a:solidFill>
              <a:latin typeface="Arial" pitchFamily="34" charset="0"/>
              <a:cs typeface="Arial" pitchFamily="34" charset="0"/>
            </a:rPr>
            <a:t>Context</a:t>
          </a:r>
        </a:p>
      </dsp:txBody>
      <dsp:txXfrm>
        <a:off x="547" y="2536290"/>
        <a:ext cx="2383714" cy="1191857"/>
      </dsp:txXfrm>
    </dsp:sp>
    <dsp:sp modelId="{3BCA972F-00C1-4C37-A10E-A3A9650C0E7F}">
      <dsp:nvSpPr>
        <dsp:cNvPr id="0" name=""/>
        <dsp:cNvSpPr/>
      </dsp:nvSpPr>
      <dsp:spPr>
        <a:xfrm>
          <a:off x="2884842" y="2536290"/>
          <a:ext cx="2383714" cy="1191857"/>
        </a:xfrm>
        <a:prstGeom prst="rect">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itchFamily="34" charset="0"/>
              <a:cs typeface="Arial" pitchFamily="34" charset="0"/>
            </a:rPr>
            <a:t>FileSystemXmlApplication</a:t>
          </a:r>
        </a:p>
        <a:p>
          <a:pPr marL="0" lvl="0" indent="0" algn="ctr" defTabSz="444500">
            <a:lnSpc>
              <a:spcPct val="90000"/>
            </a:lnSpc>
            <a:spcBef>
              <a:spcPct val="0"/>
            </a:spcBef>
            <a:spcAft>
              <a:spcPct val="35000"/>
            </a:spcAft>
            <a:buNone/>
          </a:pPr>
          <a:r>
            <a:rPr lang="en-US" sz="1000" b="1" kern="1200" dirty="0">
              <a:solidFill>
                <a:schemeClr val="tx1"/>
              </a:solidFill>
              <a:latin typeface="Arial" pitchFamily="34" charset="0"/>
              <a:cs typeface="Arial" pitchFamily="34" charset="0"/>
            </a:rPr>
            <a:t>Context</a:t>
          </a:r>
        </a:p>
      </dsp:txBody>
      <dsp:txXfrm>
        <a:off x="2884842" y="2536290"/>
        <a:ext cx="2383714" cy="1191857"/>
      </dsp:txXfrm>
    </dsp:sp>
    <dsp:sp modelId="{6BFF5765-2F6D-4A9A-BB66-662FE7D3C8C7}">
      <dsp:nvSpPr>
        <dsp:cNvPr id="0" name=""/>
        <dsp:cNvSpPr/>
      </dsp:nvSpPr>
      <dsp:spPr>
        <a:xfrm>
          <a:off x="5769137" y="2536290"/>
          <a:ext cx="2383714" cy="1191857"/>
        </a:xfrm>
        <a:prstGeom prst="rect">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tx1"/>
              </a:solidFill>
              <a:latin typeface="Arial" pitchFamily="34" charset="0"/>
              <a:cs typeface="Arial" pitchFamily="34" charset="0"/>
            </a:rPr>
            <a:t>XmlWebApplication</a:t>
          </a:r>
        </a:p>
        <a:p>
          <a:pPr marL="0" lvl="0" indent="0" algn="ctr" defTabSz="444500">
            <a:lnSpc>
              <a:spcPct val="90000"/>
            </a:lnSpc>
            <a:spcBef>
              <a:spcPct val="0"/>
            </a:spcBef>
            <a:spcAft>
              <a:spcPct val="35000"/>
            </a:spcAft>
            <a:buNone/>
          </a:pPr>
          <a:r>
            <a:rPr lang="en-US" sz="1000" b="1" kern="1200" dirty="0">
              <a:solidFill>
                <a:schemeClr val="tx1"/>
              </a:solidFill>
              <a:latin typeface="Arial" pitchFamily="34" charset="0"/>
              <a:cs typeface="Arial" pitchFamily="34" charset="0"/>
            </a:rPr>
            <a:t>Context</a:t>
          </a:r>
        </a:p>
      </dsp:txBody>
      <dsp:txXfrm>
        <a:off x="5769137" y="2536290"/>
        <a:ext cx="2383714" cy="11918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F3E32-A4F1-4977-A700-C31F04705CAC}">
      <dsp:nvSpPr>
        <dsp:cNvPr id="0" name=""/>
        <dsp:cNvSpPr/>
      </dsp:nvSpPr>
      <dsp:spPr>
        <a:xfrm>
          <a:off x="4318650" y="724048"/>
          <a:ext cx="968994" cy="304502"/>
        </a:xfrm>
        <a:custGeom>
          <a:avLst/>
          <a:gdLst/>
          <a:ahLst/>
          <a:cxnLst/>
          <a:rect l="0" t="0" r="0" b="0"/>
          <a:pathLst>
            <a:path>
              <a:moveTo>
                <a:pt x="0" y="0"/>
              </a:moveTo>
              <a:lnTo>
                <a:pt x="0" y="152452"/>
              </a:lnTo>
              <a:lnTo>
                <a:pt x="968994" y="152452"/>
              </a:lnTo>
              <a:lnTo>
                <a:pt x="968994" y="304502"/>
              </a:lnTo>
            </a:path>
          </a:pathLst>
        </a:custGeom>
        <a:noFill/>
        <a:ln w="25400" cap="flat" cmpd="sng" algn="ctr">
          <a:solidFill>
            <a:schemeClr val="accent3">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DA6B8D0-FACC-40B1-BC93-107C370B0735}">
      <dsp:nvSpPr>
        <dsp:cNvPr id="0" name=""/>
        <dsp:cNvSpPr/>
      </dsp:nvSpPr>
      <dsp:spPr>
        <a:xfrm>
          <a:off x="3308935" y="724048"/>
          <a:ext cx="1009715" cy="304301"/>
        </a:xfrm>
        <a:custGeom>
          <a:avLst/>
          <a:gdLst/>
          <a:ahLst/>
          <a:cxnLst/>
          <a:rect l="0" t="0" r="0" b="0"/>
          <a:pathLst>
            <a:path>
              <a:moveTo>
                <a:pt x="1009715" y="0"/>
              </a:moveTo>
              <a:lnTo>
                <a:pt x="1009715" y="152251"/>
              </a:lnTo>
              <a:lnTo>
                <a:pt x="0" y="152251"/>
              </a:lnTo>
              <a:lnTo>
                <a:pt x="0" y="304301"/>
              </a:lnTo>
            </a:path>
          </a:pathLst>
        </a:custGeom>
        <a:noFill/>
        <a:ln w="25400" cap="flat" cmpd="sng" algn="ctr">
          <a:solidFill>
            <a:schemeClr val="accent3">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35E8C1B-F619-4690-BDED-98434269BE92}">
      <dsp:nvSpPr>
        <dsp:cNvPr id="0" name=""/>
        <dsp:cNvSpPr/>
      </dsp:nvSpPr>
      <dsp:spPr>
        <a:xfrm>
          <a:off x="3330628" y="0"/>
          <a:ext cx="1976045" cy="724048"/>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Arial" pitchFamily="34" charset="0"/>
              <a:cs typeface="Arial" pitchFamily="34" charset="0"/>
            </a:rPr>
            <a:t>Auto-wiring</a:t>
          </a:r>
        </a:p>
      </dsp:txBody>
      <dsp:txXfrm>
        <a:off x="3330628" y="0"/>
        <a:ext cx="1976045" cy="724048"/>
      </dsp:txXfrm>
    </dsp:sp>
    <dsp:sp modelId="{548A66E7-0705-4CDB-BF9F-F3DD4A3D45AE}">
      <dsp:nvSpPr>
        <dsp:cNvPr id="0" name=""/>
        <dsp:cNvSpPr/>
      </dsp:nvSpPr>
      <dsp:spPr>
        <a:xfrm>
          <a:off x="2461595" y="1028350"/>
          <a:ext cx="1694679" cy="724048"/>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Arial" pitchFamily="34" charset="0"/>
              <a:cs typeface="Arial" pitchFamily="34" charset="0"/>
            </a:rPr>
            <a:t>XML -based</a:t>
          </a:r>
        </a:p>
      </dsp:txBody>
      <dsp:txXfrm>
        <a:off x="2461595" y="1028350"/>
        <a:ext cx="1694679" cy="724048"/>
      </dsp:txXfrm>
    </dsp:sp>
    <dsp:sp modelId="{5D086440-CD32-4FA8-AB84-BBD592C64A5E}">
      <dsp:nvSpPr>
        <dsp:cNvPr id="0" name=""/>
        <dsp:cNvSpPr/>
      </dsp:nvSpPr>
      <dsp:spPr>
        <a:xfrm>
          <a:off x="4481431" y="1028551"/>
          <a:ext cx="1612427" cy="724048"/>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0000" dir="5400000" rotWithShape="0">
            <a:srgbClr val="000000">
              <a:alpha val="3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Arial" pitchFamily="34" charset="0"/>
              <a:cs typeface="Arial" pitchFamily="34" charset="0"/>
            </a:rPr>
            <a:t>Annotation-based</a:t>
          </a:r>
        </a:p>
      </dsp:txBody>
      <dsp:txXfrm>
        <a:off x="4481431" y="1028551"/>
        <a:ext cx="1612427" cy="72404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738A40-131F-428C-8E04-2303A6820F7A}" type="datetimeFigureOut">
              <a:rPr lang="en-IN" smtClean="0"/>
              <a:pPr/>
              <a:t>05/11/24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31DDF2-109F-485F-9CE2-1CF59956CF65}" type="slidenum">
              <a:rPr lang="en-IN" smtClean="0"/>
              <a:pPr/>
              <a:t>‹#›</a:t>
            </a:fld>
            <a:endParaRPr lang="en-IN" dirty="0"/>
          </a:p>
        </p:txBody>
      </p:sp>
    </p:spTree>
    <p:extLst>
      <p:ext uri="{BB962C8B-B14F-4D97-AF65-F5344CB8AC3E}">
        <p14:creationId xmlns:p14="http://schemas.microsoft.com/office/powerpoint/2010/main" val="361664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11/5/24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059277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906467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ApplicationContext is only</a:t>
            </a:r>
            <a:r>
              <a:rPr lang="en-US" altLang="en-US" baseline="0" dirty="0">
                <a:latin typeface="Arial" pitchFamily="34" charset="0"/>
              </a:rPr>
              <a:t> an </a:t>
            </a:r>
            <a:r>
              <a:rPr lang="en-US" altLang="en-US" dirty="0">
                <a:latin typeface="Arial" pitchFamily="34" charset="0"/>
              </a:rPr>
              <a:t>interface. You have to instantiate an implementation of it. The ClassPathXmlApplicationContext implementation builds an application context by loading an XML configuration file from the classpath. You can also specify multiple configuration files for it. The syntax is</a:t>
            </a:r>
            <a:r>
              <a:rPr lang="en-US" altLang="en-US" baseline="0" dirty="0">
                <a:latin typeface="Arial" pitchFamily="34" charset="0"/>
              </a:rPr>
              <a:t> shown on screen.</a:t>
            </a:r>
            <a:endParaRPr lang="en-US" altLang="en-US" dirty="0">
              <a:latin typeface="Arial" pitchFamily="34" charset="0"/>
            </a:endParaRPr>
          </a:p>
          <a:p>
            <a:endParaRPr lang="en-US" altLang="en-US" dirty="0">
              <a:latin typeface="Arial" pitchFamily="34" charset="0"/>
            </a:endParaRPr>
          </a:p>
          <a:p>
            <a:r>
              <a:rPr lang="en-US" altLang="en-US" dirty="0">
                <a:latin typeface="Arial" pitchFamily="34" charset="0"/>
              </a:rPr>
              <a:t>Besides ClassPathXmlApplicationContext, several other ApplicationContext implementations are provided by Spring. Of which, FileSystemXmlApplicationContext is used to load XML configuration files from the file system or from URLs, while XmlWebApplicationContext and XmlPortletApplicationContext can be used in web and portal applications 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71442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lvl="2">
              <a:spcBef>
                <a:spcPct val="20000"/>
              </a:spcBef>
              <a:spcAft>
                <a:spcPts val="600"/>
              </a:spcAft>
              <a:defRPr/>
            </a:pPr>
            <a:r>
              <a:rPr lang="en-US" sz="1400" dirty="0">
                <a:latin typeface="Arial" pitchFamily="34" charset="0"/>
                <a:ea typeface="Arial Unicode MS" pitchFamily="34" charset="-128"/>
                <a:cs typeface="Arial" pitchFamily="34" charset="0"/>
              </a:rPr>
              <a:t>The Spring IoC container consumes a form of </a:t>
            </a:r>
            <a:r>
              <a:rPr lang="en-US" sz="1400" b="1" kern="1200" dirty="0">
                <a:solidFill>
                  <a:schemeClr val="tx1"/>
                </a:solidFill>
                <a:latin typeface="Arial" pitchFamily="34" charset="0"/>
                <a:ea typeface="Arial Unicode MS" pitchFamily="34" charset="-128"/>
                <a:cs typeface="Arial" pitchFamily="34" charset="0"/>
              </a:rPr>
              <a:t>configuration metadata</a:t>
            </a:r>
            <a:r>
              <a:rPr lang="en-US" sz="1400" dirty="0">
                <a:latin typeface="Arial" pitchFamily="34" charset="0"/>
                <a:ea typeface="Arial Unicode MS" pitchFamily="34" charset="-128"/>
                <a:cs typeface="Arial" pitchFamily="34" charset="0"/>
              </a:rPr>
              <a:t>. This configuration metadata represents how you, as an application developer, tell the Spring container to instantiate. </a:t>
            </a:r>
            <a:r>
              <a:rPr lang="en-US" altLang="en-US" dirty="0">
                <a:latin typeface="Arial" pitchFamily="34" charset="0"/>
              </a:rPr>
              <a:t>Configuration metadata is traditionally supplied in a simple and intuitive XML format.</a:t>
            </a:r>
          </a:p>
          <a:p>
            <a:endParaRPr lang="en-US" altLang="en-US" dirty="0">
              <a:latin typeface="Arial" pitchFamily="34" charset="0"/>
            </a:endParaRPr>
          </a:p>
          <a:p>
            <a:endParaRPr lang="en-US" altLang="en-US" dirty="0">
              <a:latin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dirty="0"/>
          </a:p>
        </p:txBody>
      </p:sp>
    </p:spTree>
    <p:extLst>
      <p:ext uri="{BB962C8B-B14F-4D97-AF65-F5344CB8AC3E}">
        <p14:creationId xmlns:p14="http://schemas.microsoft.com/office/powerpoint/2010/main" val="1470800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rPr>
              <a:t>Starting with Spring 3.0, many features provided by the Spring JavaConfig project became part of the core Spring Framework. Thus you can define beans external to your application classes by using Java rather than XML files. To use these new features, refer to @Configuration, @Bean, @Import and @DependsOn annotations.</a:t>
            </a:r>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1496624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screen shows an example of XML-based configuration. Here,</a:t>
            </a:r>
          </a:p>
          <a:p>
            <a:pPr marL="342900" lvl="2" indent="-342900" algn="l" defTabSz="914400" rtl="0" eaLnBrk="1" latinLnBrk="0" hangingPunct="1">
              <a:spcBef>
                <a:spcPts val="600"/>
              </a:spcBef>
              <a:buFont typeface="Wingdings" panose="05000000000000000000" pitchFamily="2" charset="2"/>
              <a:buChar char="q"/>
            </a:pPr>
            <a:r>
              <a:rPr lang="en-US" altLang="en-US" sz="1400" kern="1200" dirty="0">
                <a:solidFill>
                  <a:schemeClr val="tx1"/>
                </a:solidFill>
                <a:latin typeface="Arial" pitchFamily="34" charset="0"/>
                <a:ea typeface="Arial Unicode MS" pitchFamily="34" charset="-128"/>
                <a:cs typeface="Arial" pitchFamily="34" charset="0"/>
              </a:rPr>
              <a:t>The id attribute is a string that you use to identify the individual bean definition.</a:t>
            </a:r>
          </a:p>
          <a:p>
            <a:pPr marL="342900" lvl="2" indent="-342900" algn="l" defTabSz="914400" rtl="0" eaLnBrk="1" latinLnBrk="0" hangingPunct="1">
              <a:spcBef>
                <a:spcPts val="600"/>
              </a:spcBef>
              <a:buFont typeface="Wingdings" panose="05000000000000000000" pitchFamily="2" charset="2"/>
              <a:buChar char="q"/>
            </a:pPr>
            <a:r>
              <a:rPr lang="en-US" altLang="en-US" sz="1400" kern="1200" dirty="0">
                <a:solidFill>
                  <a:schemeClr val="tx1"/>
                </a:solidFill>
                <a:latin typeface="Arial" pitchFamily="34" charset="0"/>
                <a:ea typeface="Arial Unicode MS" pitchFamily="34" charset="-128"/>
                <a:cs typeface="Arial" pitchFamily="34" charset="0"/>
              </a:rPr>
              <a:t>The class attribute defines the type of the bean and uses the fully qualified class name. </a:t>
            </a:r>
          </a:p>
          <a:p>
            <a:pPr marL="342900" lvl="2" indent="-342900" algn="l" defTabSz="914400" rtl="0" eaLnBrk="1" latinLnBrk="0" hangingPunct="1">
              <a:spcBef>
                <a:spcPts val="600"/>
              </a:spcBef>
              <a:buFont typeface="Wingdings" panose="05000000000000000000" pitchFamily="2" charset="2"/>
              <a:buChar char="q"/>
            </a:pPr>
            <a:r>
              <a:rPr lang="en-US" altLang="en-US" sz="1400" kern="1200" dirty="0">
                <a:solidFill>
                  <a:schemeClr val="tx1"/>
                </a:solidFill>
                <a:latin typeface="Arial" pitchFamily="34" charset="0"/>
                <a:ea typeface="Arial Unicode MS" pitchFamily="34" charset="-128"/>
                <a:cs typeface="Arial" pitchFamily="34" charset="0"/>
              </a:rPr>
              <a:t>The value of the id attribute refers to collaborating objects.</a:t>
            </a:r>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667623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8B6E77-EC63-4CD7-8F8A-914122582C5F}" type="slidenum">
              <a:rPr lang="en-US" smtClean="0"/>
              <a:pPr/>
              <a:t>16</a:t>
            </a:fld>
            <a:endParaRPr lang="en-US" dirty="0"/>
          </a:p>
        </p:txBody>
      </p:sp>
    </p:spTree>
    <p:extLst>
      <p:ext uri="{BB962C8B-B14F-4D97-AF65-F5344CB8AC3E}">
        <p14:creationId xmlns:p14="http://schemas.microsoft.com/office/powerpoint/2010/main" val="847240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Take a look at the example shown</a:t>
            </a:r>
            <a:r>
              <a:rPr lang="en-US" altLang="en-US" baseline="0" dirty="0">
                <a:latin typeface="Arial" pitchFamily="34" charset="0"/>
              </a:rPr>
              <a:t> on screen for getting beans from the IoC container.</a:t>
            </a:r>
            <a:endParaRPr lang="en-US" altLang="en-US" dirty="0">
              <a:latin typeface="Arial" pitchFamily="34" charset="0"/>
            </a:endParaRPr>
          </a:p>
          <a:p>
            <a:r>
              <a:rPr lang="en-US" altLang="en-US" dirty="0">
                <a:latin typeface="Arial" pitchFamily="34" charset="0"/>
              </a:rPr>
              <a:t>To get a declared bean from a bean factory or an application context, make a call to the getBean() method and pass in the unique bean name.</a:t>
            </a:r>
          </a:p>
          <a:p>
            <a:r>
              <a:rPr lang="en-US" altLang="en-US" dirty="0">
                <a:latin typeface="Arial" pitchFamily="34" charset="0"/>
              </a:rPr>
              <a:t>The return type of the getBean() method is java.lang.Object, so cast it to its actual type before using it.</a:t>
            </a:r>
          </a:p>
          <a:p>
            <a:r>
              <a:rPr lang="en-US" altLang="en-US" dirty="0">
                <a:solidFill>
                  <a:srgbClr val="C00000"/>
                </a:solidFill>
                <a:latin typeface="Arial" pitchFamily="34" charset="0"/>
              </a:rPr>
              <a:t> HelloWorld helloWorld = (HelloWorld) context.getBean("helloWorld");</a:t>
            </a:r>
          </a:p>
          <a:p>
            <a:r>
              <a:rPr lang="en-US" altLang="en-US" dirty="0">
                <a:latin typeface="Arial" pitchFamily="34" charset="0"/>
              </a:rPr>
              <a:t>After this you are free to use the bean just like any object you created using a constructor.</a:t>
            </a:r>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1140961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q"/>
              <a:tabLst/>
              <a:defRPr/>
            </a:pPr>
            <a:r>
              <a:rPr lang="en-US" altLang="en-US" sz="1400" kern="1200" noProof="0" dirty="0">
                <a:solidFill>
                  <a:schemeClr val="tx1"/>
                </a:solidFill>
                <a:latin typeface="Arial" pitchFamily="34" charset="0"/>
                <a:ea typeface="Arial Unicode MS" pitchFamily="34" charset="-128"/>
                <a:cs typeface="Arial" pitchFamily="34" charset="0"/>
              </a:rPr>
              <a:t>You are going to develop an application for generating sequence numbers. In this application, there may be many series of sequence numbers to generate for different purposes. Each one of them will have its own prefix, suffix, and initial value. So, you have to create and maintain multiple generator instances in your application.</a:t>
            </a:r>
          </a:p>
          <a:p>
            <a:pPr marL="342900" marR="0" lvl="2" indent="-342900" algn="l" defTabSz="914400" rtl="0" eaLnBrk="1" fontAlgn="base" latinLnBrk="0" hangingPunct="1">
              <a:lnSpc>
                <a:spcPct val="100000"/>
              </a:lnSpc>
              <a:spcBef>
                <a:spcPts val="600"/>
              </a:spcBef>
              <a:spcAft>
                <a:spcPct val="0"/>
              </a:spcAft>
              <a:buClrTx/>
              <a:buSzTx/>
              <a:buFont typeface="Wingdings" panose="05000000000000000000" pitchFamily="2" charset="2"/>
              <a:buChar char="q"/>
              <a:tabLst/>
              <a:defRPr/>
            </a:pPr>
            <a:r>
              <a:rPr lang="en-US" altLang="en-US" sz="1400" kern="1200" noProof="0" dirty="0">
                <a:solidFill>
                  <a:schemeClr val="tx1"/>
                </a:solidFill>
                <a:latin typeface="Arial" pitchFamily="34" charset="0"/>
                <a:ea typeface="Arial Unicode MS" pitchFamily="34" charset="-128"/>
                <a:cs typeface="Arial" pitchFamily="34" charset="0"/>
              </a:rPr>
              <a:t>Refer to Case Study 2 in Hands-on document. </a:t>
            </a:r>
            <a:r>
              <a:rPr lang="en-US" altLang="en-US" sz="1400" kern="1200" dirty="0">
                <a:solidFill>
                  <a:schemeClr val="tx1"/>
                </a:solidFill>
                <a:latin typeface="Arial" pitchFamily="34" charset="0"/>
                <a:ea typeface="Arial Unicode MS" pitchFamily="34" charset="-128"/>
                <a:cs typeface="Arial" pitchFamily="34" charset="0"/>
              </a:rPr>
              <a:t>This will be discussed in the forth coming slides.</a:t>
            </a:r>
            <a:endParaRPr lang="en-US" altLang="en-US" sz="1400" kern="1200" noProof="0" dirty="0">
              <a:solidFill>
                <a:schemeClr val="tx1"/>
              </a:solidFill>
              <a:latin typeface="Arial" pitchFamily="34" charset="0"/>
              <a:ea typeface="Arial Unicode MS" pitchFamily="34" charset="-128"/>
              <a:cs typeface="Arial" pitchFamily="34" charset="0"/>
            </a:endParaRPr>
          </a:p>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0" lang="en-US" altLang="en-US" sz="2600" b="0" i="0" u="none" strike="noStrike" kern="1200" cap="none" spc="0" normalizeH="0" baseline="0" noProof="0" dirty="0">
              <a:ln>
                <a:noFill/>
              </a:ln>
              <a:solidFill>
                <a:prstClr val="black"/>
              </a:solidFill>
              <a:effectLst/>
              <a:uLnTx/>
              <a:uFillTx/>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itchFamily="34" charset="0"/>
            </a:endParaRPr>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4138029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rPr>
              <a:t>Take</a:t>
            </a:r>
            <a:r>
              <a:rPr lang="en-US" altLang="en-US" baseline="0" dirty="0">
                <a:latin typeface="Arial" pitchFamily="34" charset="0"/>
              </a:rPr>
              <a:t> a look at the code for creating the bean class. </a:t>
            </a:r>
            <a:r>
              <a:rPr lang="en-US" altLang="en-US" dirty="0">
                <a:latin typeface="Arial" pitchFamily="34" charset="0"/>
              </a:rPr>
              <a:t>Refer to Spring3DI project, com.spring.ioc.basics package.</a:t>
            </a:r>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611455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extLst>
      <p:ext uri="{BB962C8B-B14F-4D97-AF65-F5344CB8AC3E}">
        <p14:creationId xmlns:p14="http://schemas.microsoft.com/office/powerpoint/2010/main" val="1622724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185303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Instructions to Facilitator:</a:t>
            </a:r>
          </a:p>
          <a:p>
            <a:r>
              <a:rPr lang="en-US" dirty="0"/>
              <a:t>Advice the participants</a:t>
            </a:r>
            <a:r>
              <a:rPr lang="en-US" baseline="0" dirty="0"/>
              <a:t> on the session rules.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a:t>
            </a:fld>
            <a:endParaRPr lang="en-US" dirty="0"/>
          </a:p>
        </p:txBody>
      </p:sp>
    </p:spTree>
    <p:extLst>
      <p:ext uri="{BB962C8B-B14F-4D97-AF65-F5344CB8AC3E}">
        <p14:creationId xmlns:p14="http://schemas.microsoft.com/office/powerpoint/2010/main" val="2167332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lvl="2" indent="0">
              <a:spcBef>
                <a:spcPts val="600"/>
              </a:spcBef>
              <a:buNone/>
            </a:pPr>
            <a:r>
              <a:rPr lang="en-IN" altLang="en-US" dirty="0"/>
              <a:t>Dependency Injection is a form of IoC where the objects are passively given their dependencies instead of objects themselves looking up/creating their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itchFamily="34" charset="0"/>
            </a:endParaRPr>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1824776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Here is the code for DI.</a:t>
            </a:r>
          </a:p>
          <a:p>
            <a:r>
              <a:rPr lang="en-US" altLang="en-US" dirty="0">
                <a:latin typeface="Arial" pitchFamily="34" charset="0"/>
              </a:rPr>
              <a:t>In the Spring IoC container, the name of each bean should be unique, although duplicate names are allowed for overriding bean declaration if more than one context is loaded. The name can be defined by the name attribute of the &lt;bean&gt; element. Actually, there’s a preferred way of identifying a bean: through the standard XML id attribute, whose purpose is to identify an element within an XML document. In this way, if your text editor is XML-aware, it can help to validate each bean’s uniqueness at design time.</a:t>
            </a:r>
          </a:p>
          <a:p>
            <a:endParaRPr lang="en-US" altLang="en-US" dirty="0">
              <a:latin typeface="Arial" pitchFamily="34" charset="0"/>
            </a:endParaRPr>
          </a:p>
          <a:p>
            <a:r>
              <a:rPr lang="en-US" altLang="en-US" dirty="0">
                <a:latin typeface="Arial" pitchFamily="34" charset="0"/>
              </a:rPr>
              <a:t>However, XML has restrictions on the characters that can appear in the XML id attribute. But usually, you won’t use those special characters in a bean name. Moreover, Spring allows you to specify multiple names, separated by commas, for a bean in the name attribute. But you can’t do so in the id attribute because commas are not allowed there. In fact, neither the bean name nor the bean ID is required for a bean. </a:t>
            </a:r>
          </a:p>
          <a:p>
            <a:endParaRPr lang="en-US" altLang="en-US" dirty="0">
              <a:latin typeface="Arial" pitchFamily="34" charset="0"/>
            </a:endParaRPr>
          </a:p>
          <a:p>
            <a:r>
              <a:rPr lang="en-US" altLang="en-US" dirty="0">
                <a:latin typeface="Arial" pitchFamily="34" charset="0"/>
              </a:rPr>
              <a:t>A bean that has no name defined is called an anonymous bean. You will create beans like this that serve only to interact with the Spring container itself, that you are sure you will only inject by type later on, or that you will nest, inline, in the declaration of an outer bean.</a:t>
            </a:r>
          </a:p>
          <a:p>
            <a:endParaRPr lang="en-US" altLang="en-US" dirty="0">
              <a:latin typeface="Arial" pitchFamily="34" charset="0"/>
            </a:endParaRPr>
          </a:p>
          <a:p>
            <a:r>
              <a:rPr lang="en-US" altLang="en-US" dirty="0">
                <a:latin typeface="Arial" pitchFamily="34" charset="0"/>
              </a:rPr>
              <a:t>Refer to SequenceGenerator project.</a:t>
            </a:r>
          </a:p>
          <a:p>
            <a:endParaRPr lang="en-US" altLang="en-US" dirty="0">
              <a:latin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dirty="0"/>
          </a:p>
        </p:txBody>
      </p:sp>
    </p:spTree>
    <p:extLst>
      <p:ext uri="{BB962C8B-B14F-4D97-AF65-F5344CB8AC3E}">
        <p14:creationId xmlns:p14="http://schemas.microsoft.com/office/powerpoint/2010/main" val="2750494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a:lnSpc>
                <a:spcPct val="150000"/>
              </a:lnSpc>
              <a:spcAft>
                <a:spcPts val="600"/>
              </a:spcAft>
              <a:buNone/>
            </a:pPr>
            <a:r>
              <a:rPr lang="en-IN" altLang="en-US" dirty="0"/>
              <a:t>The benefits of DI are as follows:</a:t>
            </a:r>
          </a:p>
          <a:p>
            <a:pPr marL="342900" lvl="2" indent="-342900">
              <a:lnSpc>
                <a:spcPct val="150000"/>
              </a:lnSpc>
              <a:spcAft>
                <a:spcPts val="600"/>
              </a:spcAft>
              <a:buFont typeface="Wingdings" panose="05000000000000000000" pitchFamily="2" charset="2"/>
              <a:buChar char="q"/>
            </a:pPr>
            <a:r>
              <a:rPr lang="en-IN" altLang="en-US" dirty="0"/>
              <a:t>There is no more ad-hoc lookup.</a:t>
            </a:r>
          </a:p>
          <a:p>
            <a:pPr marL="342900" lvl="2" indent="-342900">
              <a:lnSpc>
                <a:spcPct val="150000"/>
              </a:lnSpc>
              <a:spcAft>
                <a:spcPts val="600"/>
              </a:spcAft>
              <a:buFont typeface="Wingdings" panose="05000000000000000000" pitchFamily="2" charset="2"/>
              <a:buChar char="q"/>
            </a:pPr>
            <a:r>
              <a:rPr lang="en-IN" altLang="en-US" dirty="0"/>
              <a:t>Code is self-documenting, describing its own dependencies.</a:t>
            </a:r>
          </a:p>
          <a:p>
            <a:pPr marL="342900" lvl="2" indent="-342900">
              <a:lnSpc>
                <a:spcPct val="150000"/>
              </a:lnSpc>
              <a:spcAft>
                <a:spcPts val="600"/>
              </a:spcAft>
              <a:buFont typeface="Wingdings" panose="05000000000000000000" pitchFamily="2" charset="2"/>
              <a:buChar char="q"/>
            </a:pPr>
            <a:r>
              <a:rPr lang="en-IN" altLang="en-US" dirty="0"/>
              <a:t>It can apply consistent configuration management strategy everywhere. It removes the responsibility of finding or creating dependent objects and moves it into configuration.</a:t>
            </a:r>
          </a:p>
          <a:p>
            <a:pPr marL="342900" lvl="2" indent="-342900">
              <a:lnSpc>
                <a:spcPct val="150000"/>
              </a:lnSpc>
              <a:spcAft>
                <a:spcPts val="600"/>
              </a:spcAft>
              <a:buFont typeface="Wingdings" panose="05000000000000000000" pitchFamily="2" charset="2"/>
              <a:buChar char="q"/>
            </a:pPr>
            <a:r>
              <a:rPr lang="en-IN" altLang="en-US" dirty="0"/>
              <a:t>It is easy to unit test. You can simply instantiate class in a JUnit test and use setters or constructors.</a:t>
            </a:r>
          </a:p>
          <a:p>
            <a:pPr marL="342900" lvl="2" indent="-342900">
              <a:lnSpc>
                <a:spcPct val="150000"/>
              </a:lnSpc>
              <a:spcAft>
                <a:spcPts val="600"/>
              </a:spcAft>
              <a:buFont typeface="Wingdings" panose="05000000000000000000" pitchFamily="2" charset="2"/>
              <a:buChar char="q"/>
            </a:pPr>
            <a:r>
              <a:rPr lang="en-IN" altLang="en-US" dirty="0"/>
              <a:t>It allows an application to be reconfigured outside of source code.</a:t>
            </a:r>
          </a:p>
          <a:p>
            <a:pPr marL="342900" lvl="2" indent="-342900">
              <a:lnSpc>
                <a:spcPct val="150000"/>
              </a:lnSpc>
              <a:spcAft>
                <a:spcPts val="600"/>
              </a:spcAft>
              <a:buFont typeface="Wingdings" panose="05000000000000000000" pitchFamily="2" charset="2"/>
              <a:buChar char="q"/>
            </a:pPr>
            <a:r>
              <a:rPr lang="en-IN" altLang="en-US" dirty="0"/>
              <a:t>It does not depend on a specific container.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itchFamily="34" charset="0"/>
            </a:endParaRPr>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dirty="0"/>
          </a:p>
        </p:txBody>
      </p:sp>
    </p:spTree>
    <p:extLst>
      <p:ext uri="{BB962C8B-B14F-4D97-AF65-F5344CB8AC3E}">
        <p14:creationId xmlns:p14="http://schemas.microsoft.com/office/powerpoint/2010/main" val="3051602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a:spcBef>
                <a:spcPts val="600"/>
              </a:spcBef>
              <a:buNone/>
            </a:pPr>
            <a:r>
              <a:rPr lang="en-IN" altLang="en-US" dirty="0"/>
              <a:t>To use Spring DI, you need to have the following:</a:t>
            </a:r>
          </a:p>
          <a:p>
            <a:pPr marL="342900" lvl="2" indent="-342900">
              <a:spcBef>
                <a:spcPts val="600"/>
              </a:spcBef>
              <a:buFont typeface="Wingdings" panose="05000000000000000000" pitchFamily="2" charset="2"/>
              <a:buChar char="q"/>
            </a:pPr>
            <a:r>
              <a:rPr lang="en-IN" altLang="en-US" dirty="0"/>
              <a:t>POJO with correct constructor (or setter)</a:t>
            </a:r>
          </a:p>
          <a:p>
            <a:pPr marL="342900" lvl="2" indent="-342900">
              <a:spcBef>
                <a:spcPts val="600"/>
              </a:spcBef>
              <a:buFont typeface="Wingdings" panose="05000000000000000000" pitchFamily="2" charset="2"/>
              <a:buChar char="q"/>
            </a:pPr>
            <a:r>
              <a:rPr lang="en-IN" altLang="en-US" dirty="0"/>
              <a:t>Spring bean defined in spring configuration file (a xml file)</a:t>
            </a:r>
          </a:p>
          <a:p>
            <a:pPr marL="342900" lvl="2" indent="-342900">
              <a:spcBef>
                <a:spcPts val="600"/>
              </a:spcBef>
              <a:buFont typeface="Wingdings" panose="05000000000000000000" pitchFamily="2" charset="2"/>
              <a:buChar char="q"/>
            </a:pPr>
            <a:r>
              <a:rPr lang="en-IN" altLang="en-US" dirty="0"/>
              <a:t>Access to the bean through the spring context bean factory</a:t>
            </a:r>
          </a:p>
          <a:p>
            <a:pPr marL="342900" lvl="2" indent="-342900">
              <a:spcBef>
                <a:spcPts val="600"/>
              </a:spcBef>
              <a:buFont typeface="Wingdings" panose="05000000000000000000" pitchFamily="2" charset="2"/>
              <a:buChar char="q"/>
            </a:pPr>
            <a:endParaRPr lang="en-I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itchFamily="34" charset="0"/>
            </a:endParaRPr>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dirty="0"/>
          </a:p>
        </p:txBody>
      </p:sp>
    </p:spTree>
    <p:extLst>
      <p:ext uri="{BB962C8B-B14F-4D97-AF65-F5344CB8AC3E}">
        <p14:creationId xmlns:p14="http://schemas.microsoft.com/office/powerpoint/2010/main" val="522565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a:spcBef>
                <a:spcPts val="600"/>
              </a:spcBef>
              <a:buFont typeface="Wingdings" panose="05000000000000000000" pitchFamily="2" charset="2"/>
              <a:buChar char="q"/>
            </a:pPr>
            <a:r>
              <a:rPr lang="en-US" altLang="en-US" dirty="0"/>
              <a:t>Spring supports a shortcut for specifying the value of a simple type property. </a:t>
            </a:r>
          </a:p>
          <a:p>
            <a:pPr marL="342900" lvl="2" indent="-342900">
              <a:spcBef>
                <a:spcPts val="600"/>
              </a:spcBef>
              <a:buFont typeface="Wingdings" panose="05000000000000000000" pitchFamily="2" charset="2"/>
              <a:buChar char="q"/>
            </a:pPr>
            <a:r>
              <a:rPr lang="en-US" altLang="en-US" dirty="0"/>
              <a:t>You can present a value attribute in the &lt;property&gt; element instead of enclosing a &lt;value&gt; element inside.</a:t>
            </a:r>
          </a:p>
          <a:p>
            <a:pPr marL="342900" lvl="2" indent="-342900">
              <a:spcBef>
                <a:spcPts val="600"/>
              </a:spcBef>
              <a:buFont typeface="Wingdings" panose="05000000000000000000" pitchFamily="2" charset="2"/>
              <a:buChar char="q"/>
            </a:pPr>
            <a:r>
              <a:rPr lang="en-US" altLang="en-US" dirty="0"/>
              <a:t> It consists of using the p schema to define bean properties as attributes of the &lt;bean&gt; element. </a:t>
            </a:r>
          </a:p>
          <a:p>
            <a:pPr marL="342900" lvl="2" indent="-342900">
              <a:spcBef>
                <a:spcPts val="600"/>
              </a:spcBef>
              <a:buFont typeface="Wingdings" panose="05000000000000000000" pitchFamily="2" charset="2"/>
              <a:buChar char="q"/>
            </a:pPr>
            <a:r>
              <a:rPr lang="en-US" altLang="en-US" dirty="0"/>
              <a:t>This can shorten the lines of XML configuration.</a:t>
            </a:r>
          </a:p>
          <a:p>
            <a:r>
              <a:rPr lang="en-US" altLang="en-US" dirty="0">
                <a:latin typeface="Arial" pitchFamily="34" charset="0"/>
              </a:rPr>
              <a:t>Take a look at</a:t>
            </a:r>
            <a:r>
              <a:rPr lang="en-US" altLang="en-US" baseline="0" dirty="0">
                <a:latin typeface="Arial" pitchFamily="34" charset="0"/>
              </a:rPr>
              <a:t> the code shown on screen for an example for defining bean properties by shortcut.</a:t>
            </a:r>
            <a:endParaRPr lang="en-US" altLang="en-US" dirty="0">
              <a:latin typeface="Arial" pitchFamily="34" charset="0"/>
            </a:endParaRPr>
          </a:p>
          <a:p>
            <a:endParaRPr lang="en-US" altLang="en-US" dirty="0">
              <a:latin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dirty="0"/>
          </a:p>
        </p:txBody>
      </p:sp>
    </p:spTree>
    <p:extLst>
      <p:ext uri="{BB962C8B-B14F-4D97-AF65-F5344CB8AC3E}">
        <p14:creationId xmlns:p14="http://schemas.microsoft.com/office/powerpoint/2010/main" val="4094487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rPr>
              <a:t>This problem statement will</a:t>
            </a:r>
            <a:r>
              <a:rPr lang="en-US" altLang="en-US" baseline="0" dirty="0">
                <a:latin typeface="Arial" pitchFamily="34" charset="0"/>
              </a:rPr>
              <a:t> be </a:t>
            </a:r>
            <a:r>
              <a:rPr lang="en-US" altLang="en-US" dirty="0">
                <a:latin typeface="Arial" pitchFamily="34" charset="0"/>
              </a:rPr>
              <a:t>discussed in the forth coming slides.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Arial" pitchFamily="34" charset="0"/>
              </a:rPr>
              <a:t>Refer to case study 1 in the hands-on document.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dirty="0"/>
          </a:p>
        </p:txBody>
      </p:sp>
    </p:spTree>
    <p:extLst>
      <p:ext uri="{BB962C8B-B14F-4D97-AF65-F5344CB8AC3E}">
        <p14:creationId xmlns:p14="http://schemas.microsoft.com/office/powerpoint/2010/main" val="3615548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The screen shows</a:t>
            </a:r>
            <a:r>
              <a:rPr lang="en-US" altLang="en-US" baseline="0" dirty="0">
                <a:latin typeface="Arial" pitchFamily="34" charset="0"/>
              </a:rPr>
              <a:t> an example for c</a:t>
            </a:r>
            <a:r>
              <a:rPr lang="en-US" altLang="en-US" dirty="0">
                <a:latin typeface="Arial" pitchFamily="34" charset="0"/>
              </a:rPr>
              <a:t>lass definition for Product, Battery, and Disc.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dirty="0"/>
          </a:p>
        </p:txBody>
      </p:sp>
    </p:spTree>
    <p:extLst>
      <p:ext uri="{BB962C8B-B14F-4D97-AF65-F5344CB8AC3E}">
        <p14:creationId xmlns:p14="http://schemas.microsoft.com/office/powerpoint/2010/main" val="2541777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Refer to Spring3DI project, com.spring.ioc package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dirty="0"/>
          </a:p>
        </p:txBody>
      </p:sp>
    </p:spTree>
    <p:extLst>
      <p:ext uri="{BB962C8B-B14F-4D97-AF65-F5344CB8AC3E}">
        <p14:creationId xmlns:p14="http://schemas.microsoft.com/office/powerpoint/2010/main" val="174828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a:lnSpc>
                <a:spcPct val="150000"/>
              </a:lnSpc>
              <a:spcAft>
                <a:spcPts val="600"/>
              </a:spcAft>
              <a:buFont typeface="Wingdings" panose="05000000000000000000" pitchFamily="2" charset="2"/>
              <a:buChar char="q"/>
            </a:pPr>
            <a:r>
              <a:rPr lang="en-IN" altLang="en-US" dirty="0"/>
              <a:t>When you specify one or more constructor arguments for a bean, Spring will attempt to find an appropriate constructor in the bean class and pass in your arguments for bean instantiation. </a:t>
            </a:r>
          </a:p>
          <a:p>
            <a:pPr marL="342900" lvl="2" indent="-342900">
              <a:lnSpc>
                <a:spcPct val="150000"/>
              </a:lnSpc>
              <a:spcAft>
                <a:spcPts val="600"/>
              </a:spcAft>
              <a:buFont typeface="Wingdings" panose="05000000000000000000" pitchFamily="2" charset="2"/>
              <a:buChar char="q"/>
            </a:pPr>
            <a:r>
              <a:rPr lang="en-IN" altLang="en-US" dirty="0"/>
              <a:t>However, if your arguments can be applied to more than one constructor, it may cause ambiguity in constructor matching. In this case, Spring may not be able to invoke your expected constructor.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dirty="0"/>
          </a:p>
        </p:txBody>
      </p:sp>
    </p:spTree>
    <p:extLst>
      <p:ext uri="{BB962C8B-B14F-4D97-AF65-F5344CB8AC3E}">
        <p14:creationId xmlns:p14="http://schemas.microsoft.com/office/powerpoint/2010/main" val="2475195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The screen shows</a:t>
            </a:r>
            <a:r>
              <a:rPr lang="en-US" altLang="en-US" baseline="0" dirty="0">
                <a:latin typeface="Arial" pitchFamily="34" charset="0"/>
              </a:rPr>
              <a:t> an example code for constructor ambiguity.</a:t>
            </a:r>
          </a:p>
          <a:p>
            <a:r>
              <a:rPr lang="en-US" altLang="en-US" dirty="0">
                <a:latin typeface="Arial" pitchFamily="34" charset="0"/>
              </a:rPr>
              <a:t>If you run the application now, you will get the following result:</a:t>
            </a:r>
            <a:r>
              <a:rPr lang="en-US" altLang="en-US" b="1" dirty="0">
                <a:latin typeface="Arial" pitchFamily="34" charset="0"/>
              </a:rPr>
              <a:t>300A  301A</a:t>
            </a:r>
            <a:endParaRPr lang="en-US" altLang="en-US" dirty="0">
              <a:latin typeface="Arial" pitchFamily="34" charset="0"/>
            </a:endParaRPr>
          </a:p>
          <a:p>
            <a:r>
              <a:rPr lang="en-US" altLang="en-US" dirty="0">
                <a:latin typeface="Arial" pitchFamily="34" charset="0"/>
              </a:rPr>
              <a:t>The cause of this unexpected result is that the first constructor, with prefix and suffix as arguments, has been invoked, but not the second. This is because Spring resolved both of your arguments as String type by default and considered that the first constructor was most suitable, as no type conversion was required. </a:t>
            </a:r>
          </a:p>
          <a:p>
            <a:r>
              <a:rPr lang="en-US" altLang="en-US" dirty="0">
                <a:latin typeface="Arial" pitchFamily="34" charset="0"/>
              </a:rPr>
              <a:t> </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31</a:t>
            </a:fld>
            <a:endParaRPr lang="en-US" dirty="0"/>
          </a:p>
        </p:txBody>
      </p:sp>
    </p:spTree>
    <p:extLst>
      <p:ext uri="{BB962C8B-B14F-4D97-AF65-F5344CB8AC3E}">
        <p14:creationId xmlns:p14="http://schemas.microsoft.com/office/powerpoint/2010/main" val="3805828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indent="0">
              <a:lnSpc>
                <a:spcPct val="150000"/>
              </a:lnSpc>
              <a:buNone/>
              <a:defRPr/>
            </a:pPr>
            <a:r>
              <a:rPr lang="en-US" sz="1200" b="1" dirty="0">
                <a:solidFill>
                  <a:schemeClr val="tx1"/>
                </a:solidFill>
              </a:rPr>
              <a:t>After completing this session, you will be able to:</a:t>
            </a:r>
          </a:p>
          <a:p>
            <a:pPr marL="342900" indent="-342900" algn="l" defTabSz="914400" rtl="0" eaLnBrk="1" latinLnBrk="0" hangingPunct="1">
              <a:lnSpc>
                <a:spcPct val="150000"/>
              </a:lnSpc>
              <a:spcBef>
                <a:spcPct val="20000"/>
              </a:spcBef>
              <a:buFont typeface="Wingdings" panose="05000000000000000000" pitchFamily="2" charset="2"/>
              <a:buChar char="q"/>
              <a:defRPr/>
            </a:pPr>
            <a:r>
              <a:rPr lang="en-IN" sz="1400" kern="1200" dirty="0">
                <a:solidFill>
                  <a:schemeClr val="tx1"/>
                </a:solidFill>
                <a:latin typeface="Arial" pitchFamily="34" charset="0"/>
                <a:ea typeface="Arial Unicode MS" pitchFamily="34" charset="-128"/>
                <a:cs typeface="Arial" pitchFamily="34" charset="0"/>
              </a:rPr>
              <a:t>Identify how to instantiate Spring IoC container.</a:t>
            </a:r>
          </a:p>
          <a:p>
            <a:pPr marL="342900" indent="-342900" algn="l" defTabSz="914400" rtl="0" eaLnBrk="1" latinLnBrk="0" hangingPunct="1">
              <a:lnSpc>
                <a:spcPct val="150000"/>
              </a:lnSpc>
              <a:spcBef>
                <a:spcPct val="20000"/>
              </a:spcBef>
              <a:buFont typeface="Wingdings" panose="05000000000000000000" pitchFamily="2" charset="2"/>
              <a:buChar char="q"/>
              <a:defRPr/>
            </a:pPr>
            <a:r>
              <a:rPr lang="en-IN" sz="1400" kern="1200" dirty="0">
                <a:solidFill>
                  <a:schemeClr val="tx1"/>
                </a:solidFill>
                <a:latin typeface="Arial" pitchFamily="34" charset="0"/>
                <a:ea typeface="Arial Unicode MS" pitchFamily="34" charset="-128"/>
                <a:cs typeface="Arial" pitchFamily="34" charset="0"/>
              </a:rPr>
              <a:t>Implement Spring DI (Dependency Injection).</a:t>
            </a:r>
          </a:p>
          <a:p>
            <a:pPr marL="342900" indent="-342900" algn="l" defTabSz="914400" rtl="0" eaLnBrk="1" latinLnBrk="0" hangingPunct="1">
              <a:lnSpc>
                <a:spcPct val="150000"/>
              </a:lnSpc>
              <a:spcBef>
                <a:spcPct val="20000"/>
              </a:spcBef>
              <a:buFont typeface="Wingdings" panose="05000000000000000000" pitchFamily="2" charset="2"/>
              <a:buChar char="q"/>
              <a:defRPr/>
            </a:pPr>
            <a:r>
              <a:rPr lang="en-IN" sz="1400" kern="1200" dirty="0">
                <a:solidFill>
                  <a:schemeClr val="tx1"/>
                </a:solidFill>
                <a:latin typeface="Arial" pitchFamily="34" charset="0"/>
                <a:ea typeface="Arial Unicode MS" pitchFamily="34" charset="-128"/>
                <a:cs typeface="Arial" pitchFamily="34" charset="0"/>
              </a:rPr>
              <a:t>Identify how to inject collections in to beans.</a:t>
            </a:r>
          </a:p>
          <a:p>
            <a:pPr marL="342900" indent="-342900" algn="l" defTabSz="914400" rtl="0" eaLnBrk="1" latinLnBrk="0" hangingPunct="1">
              <a:lnSpc>
                <a:spcPct val="150000"/>
              </a:lnSpc>
              <a:spcBef>
                <a:spcPct val="20000"/>
              </a:spcBef>
              <a:buFont typeface="Wingdings" panose="05000000000000000000" pitchFamily="2" charset="2"/>
              <a:buChar char="q"/>
              <a:defRPr/>
            </a:pPr>
            <a:r>
              <a:rPr lang="en-IN" sz="1400" kern="1200" dirty="0">
                <a:solidFill>
                  <a:schemeClr val="tx1"/>
                </a:solidFill>
                <a:latin typeface="Arial" pitchFamily="34" charset="0"/>
                <a:ea typeface="Arial Unicode MS" pitchFamily="34" charset="-128"/>
                <a:cs typeface="Arial" pitchFamily="34" charset="0"/>
              </a:rPr>
              <a:t>Perform dependency check within beans.</a:t>
            </a:r>
          </a:p>
          <a:p>
            <a:pPr marL="342900" indent="-342900" algn="l" defTabSz="914400" rtl="0" eaLnBrk="1" latinLnBrk="0" hangingPunct="1">
              <a:lnSpc>
                <a:spcPct val="150000"/>
              </a:lnSpc>
              <a:spcBef>
                <a:spcPct val="20000"/>
              </a:spcBef>
              <a:buFont typeface="Wingdings" panose="05000000000000000000" pitchFamily="2" charset="2"/>
              <a:buChar char="q"/>
              <a:defRPr/>
            </a:pPr>
            <a:r>
              <a:rPr lang="en-IN" sz="1400" kern="1200" dirty="0">
                <a:solidFill>
                  <a:schemeClr val="tx1"/>
                </a:solidFill>
                <a:latin typeface="Arial" pitchFamily="34" charset="0"/>
                <a:ea typeface="Arial Unicode MS" pitchFamily="34" charset="-128"/>
                <a:cs typeface="Arial" pitchFamily="34" charset="0"/>
              </a:rPr>
              <a:t>Implement how to do auto-wiring.</a:t>
            </a:r>
          </a:p>
          <a:p>
            <a:pPr marL="342900" indent="-342900" algn="l" defTabSz="914400" rtl="0" eaLnBrk="1" latinLnBrk="0" hangingPunct="1">
              <a:lnSpc>
                <a:spcPct val="150000"/>
              </a:lnSpc>
              <a:spcBef>
                <a:spcPct val="20000"/>
              </a:spcBef>
              <a:buFont typeface="Wingdings" panose="05000000000000000000" pitchFamily="2" charset="2"/>
              <a:buChar char="q"/>
              <a:defRPr/>
            </a:pPr>
            <a:r>
              <a:rPr lang="en-IN" sz="1400" kern="1200" dirty="0">
                <a:solidFill>
                  <a:schemeClr val="tx1"/>
                </a:solidFill>
                <a:latin typeface="Arial" pitchFamily="34" charset="0"/>
                <a:ea typeface="Arial Unicode MS" pitchFamily="34" charset="-128"/>
                <a:cs typeface="Arial" pitchFamily="34" charset="0"/>
              </a:rPr>
              <a:t>Implement bean inheritance.</a:t>
            </a:r>
          </a:p>
          <a:p>
            <a:pPr marL="342900" indent="-342900" algn="l" defTabSz="914400" rtl="0" eaLnBrk="1" latinLnBrk="0" hangingPunct="1">
              <a:lnSpc>
                <a:spcPct val="150000"/>
              </a:lnSpc>
              <a:spcBef>
                <a:spcPct val="20000"/>
              </a:spcBef>
              <a:buFont typeface="Wingdings" panose="05000000000000000000" pitchFamily="2" charset="2"/>
              <a:buChar char="q"/>
              <a:defRPr/>
            </a:pPr>
            <a:r>
              <a:rPr lang="en-IN" sz="1400" kern="1200" dirty="0">
                <a:solidFill>
                  <a:schemeClr val="tx1"/>
                </a:solidFill>
                <a:latin typeface="Arial" pitchFamily="34" charset="0"/>
                <a:ea typeface="Arial Unicode MS" pitchFamily="34" charset="-128"/>
                <a:cs typeface="Arial" pitchFamily="34" charset="0"/>
              </a:rPr>
              <a:t>Perform automatic scanning of components.</a:t>
            </a:r>
          </a:p>
          <a:p>
            <a:pPr marL="342900" indent="-342900" algn="l" defTabSz="914400" rtl="0" eaLnBrk="1" latinLnBrk="0" hangingPunct="1">
              <a:lnSpc>
                <a:spcPct val="150000"/>
              </a:lnSpc>
              <a:spcBef>
                <a:spcPct val="20000"/>
              </a:spcBef>
              <a:buFont typeface="Wingdings" panose="05000000000000000000" pitchFamily="2" charset="2"/>
              <a:buChar char="q"/>
              <a:defRPr/>
            </a:pPr>
            <a:r>
              <a:rPr lang="en-IN" sz="1400" kern="1200" dirty="0">
                <a:solidFill>
                  <a:schemeClr val="tx1"/>
                </a:solidFill>
                <a:latin typeface="Arial" pitchFamily="34" charset="0"/>
                <a:ea typeface="Arial Unicode MS" pitchFamily="34" charset="-128"/>
                <a:cs typeface="Arial" pitchFamily="34" charset="0"/>
              </a:rPr>
              <a:t>Identify different bean scopes.</a:t>
            </a:r>
          </a:p>
          <a:p>
            <a:pPr marL="342900" indent="-342900" algn="l" defTabSz="914400" rtl="0" eaLnBrk="1" latinLnBrk="0" hangingPunct="1">
              <a:lnSpc>
                <a:spcPct val="150000"/>
              </a:lnSpc>
              <a:spcBef>
                <a:spcPct val="20000"/>
              </a:spcBef>
              <a:buFont typeface="Wingdings" panose="05000000000000000000" pitchFamily="2" charset="2"/>
              <a:buChar char="q"/>
              <a:defRPr/>
            </a:pPr>
            <a:r>
              <a:rPr lang="en-IN" sz="1400" kern="1200" dirty="0">
                <a:solidFill>
                  <a:schemeClr val="tx1"/>
                </a:solidFill>
                <a:latin typeface="Arial" pitchFamily="34" charset="0"/>
                <a:ea typeface="Arial Unicode MS" pitchFamily="34" charset="-128"/>
                <a:cs typeface="Arial" pitchFamily="34" charset="0"/>
              </a:rPr>
              <a:t>Recognize bean inheritance.</a:t>
            </a:r>
          </a:p>
          <a:p>
            <a:pPr marL="342900" indent="-342900" algn="l" defTabSz="914400" rtl="0" eaLnBrk="1" latinLnBrk="0" hangingPunct="1">
              <a:lnSpc>
                <a:spcPct val="150000"/>
              </a:lnSpc>
              <a:spcBef>
                <a:spcPct val="20000"/>
              </a:spcBef>
              <a:buFont typeface="Wingdings" panose="05000000000000000000" pitchFamily="2" charset="2"/>
              <a:buChar char="q"/>
              <a:defRPr/>
            </a:pPr>
            <a:r>
              <a:rPr lang="en-IN" sz="1400" kern="1200" dirty="0">
                <a:solidFill>
                  <a:schemeClr val="tx1"/>
                </a:solidFill>
                <a:latin typeface="Arial" pitchFamily="34" charset="0"/>
                <a:ea typeface="Arial Unicode MS" pitchFamily="34" charset="-128"/>
                <a:cs typeface="Arial" pitchFamily="34" charset="0"/>
              </a:rPr>
              <a:t>Identify how to externalize bean configuration.</a:t>
            </a:r>
          </a:p>
          <a:p>
            <a:endParaRPr lang="en-US" sz="1200" dirty="0"/>
          </a:p>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2552359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To specify the expected type of your arguments, you have to set it in the type attribute in &lt;constructor-arg&gt;. The screen</a:t>
            </a:r>
            <a:r>
              <a:rPr lang="en-US" altLang="en-US" baseline="0" dirty="0">
                <a:latin typeface="Arial" pitchFamily="34" charset="0"/>
              </a:rPr>
              <a:t> shows an example for this.</a:t>
            </a:r>
            <a:endParaRPr lang="en-US" altLang="en-US" dirty="0">
              <a:latin typeface="Arial" pitchFamily="34" charset="0"/>
            </a:endParaRPr>
          </a:p>
          <a:p>
            <a:r>
              <a:rPr lang="en-US" altLang="en-US" dirty="0">
                <a:latin typeface="Arial" pitchFamily="34" charset="0"/>
              </a:rPr>
              <a:t> </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32</a:t>
            </a:fld>
            <a:endParaRPr lang="en-US" dirty="0"/>
          </a:p>
        </p:txBody>
      </p:sp>
    </p:spTree>
    <p:extLst>
      <p:ext uri="{BB962C8B-B14F-4D97-AF65-F5344CB8AC3E}">
        <p14:creationId xmlns:p14="http://schemas.microsoft.com/office/powerpoint/2010/main" val="3016506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If you run the application again, you may get the right result or the following unexpected result:</a:t>
            </a:r>
          </a:p>
          <a:p>
            <a:r>
              <a:rPr lang="en-US" altLang="en-US" dirty="0">
                <a:latin typeface="Arial" pitchFamily="34" charset="0"/>
              </a:rPr>
              <a:t> </a:t>
            </a:r>
          </a:p>
          <a:p>
            <a:r>
              <a:rPr lang="en-US" altLang="en-US" dirty="0">
                <a:latin typeface="Arial" pitchFamily="34" charset="0"/>
              </a:rPr>
              <a:t>30100000null</a:t>
            </a:r>
          </a:p>
          <a:p>
            <a:r>
              <a:rPr lang="en-US" altLang="en-US" dirty="0">
                <a:latin typeface="Arial" pitchFamily="34" charset="0"/>
              </a:rPr>
              <a:t> </a:t>
            </a:r>
          </a:p>
          <a:p>
            <a:r>
              <a:rPr lang="en-US" altLang="en-US" dirty="0">
                <a:latin typeface="Arial" pitchFamily="34" charset="0"/>
              </a:rPr>
              <a:t>30100001null</a:t>
            </a:r>
          </a:p>
          <a:p>
            <a:endParaRPr lang="en-US" altLang="en-US" dirty="0">
              <a:latin typeface="Arial" pitchFamily="34" charset="0"/>
            </a:endParaRPr>
          </a:p>
          <a:p>
            <a:r>
              <a:rPr lang="en-US" altLang="en-US" dirty="0">
                <a:latin typeface="Arial" pitchFamily="34" charset="0"/>
              </a:rPr>
              <a:t>The reason for this uncertainty is that Spring internally scores each constructor for compatibility with your arguments. But during the scoring process, the order in which your arguments appear in the XML is not considered. This means that from the view of Spring, the second and the third constructors will get the same score. Which one to pick depends on which one is matched first. According to the Java Reflection API, or more accurately the Class.getDeclaredConstructors() method, the constructors returned will be in an arbitrary order that may differ from the declaration order. All these factors, acting together, cause ambiguity in constructor matching.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dirty="0"/>
          </a:p>
        </p:txBody>
      </p:sp>
    </p:spTree>
    <p:extLst>
      <p:ext uri="{BB962C8B-B14F-4D97-AF65-F5344CB8AC3E}">
        <p14:creationId xmlns:p14="http://schemas.microsoft.com/office/powerpoint/2010/main" val="1403237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fontAlgn="base">
              <a:spcBef>
                <a:spcPts val="600"/>
              </a:spcBef>
              <a:buFont typeface="Wingdings" panose="05000000000000000000" pitchFamily="2" charset="2"/>
              <a:buChar char="q"/>
            </a:pPr>
            <a:r>
              <a:rPr lang="en-IN" altLang="en-US" dirty="0"/>
              <a:t>To avoid this problem, you have to indicate the indexes of your arguments explicitly through the index attribute of &lt;constructor-arg&gt;. </a:t>
            </a:r>
          </a:p>
          <a:p>
            <a:pPr marL="342900" lvl="2" indent="-342900" fontAlgn="base">
              <a:spcBef>
                <a:spcPts val="600"/>
              </a:spcBef>
              <a:buFont typeface="Wingdings" panose="05000000000000000000" pitchFamily="2" charset="2"/>
              <a:buChar char="q"/>
            </a:pPr>
            <a:r>
              <a:rPr lang="en-IN" altLang="en-US" dirty="0"/>
              <a:t>With both the type and index attributes set, Spring will be able to find the expected constructor for a bean accurately.</a:t>
            </a:r>
          </a:p>
          <a:p>
            <a:r>
              <a:rPr lang="en-US" altLang="en-US" dirty="0">
                <a:latin typeface="Arial" pitchFamily="34" charset="0"/>
              </a:rPr>
              <a:t> </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34</a:t>
            </a:fld>
            <a:endParaRPr lang="en-US" dirty="0"/>
          </a:p>
        </p:txBody>
      </p:sp>
    </p:spTree>
    <p:extLst>
      <p:ext uri="{BB962C8B-B14F-4D97-AF65-F5344CB8AC3E}">
        <p14:creationId xmlns:p14="http://schemas.microsoft.com/office/powerpoint/2010/main" val="1975542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fontAlgn="base">
              <a:spcBef>
                <a:spcPts val="600"/>
              </a:spcBef>
              <a:buFont typeface="Wingdings" panose="05000000000000000000" pitchFamily="2" charset="2"/>
              <a:buChar char="q"/>
            </a:pPr>
            <a:r>
              <a:rPr lang="en-IN" altLang="en-US" dirty="0"/>
              <a:t>Provide overloaded constructor to the class SequenceGenerator in the package com.spring.ioc.basics and try constructor injection.</a:t>
            </a:r>
          </a:p>
          <a:p>
            <a:pPr marL="342900" lvl="2" indent="-342900" fontAlgn="base">
              <a:lnSpc>
                <a:spcPct val="150000"/>
              </a:lnSpc>
              <a:spcAft>
                <a:spcPts val="600"/>
              </a:spcAft>
              <a:buFont typeface="Wingdings" panose="05000000000000000000" pitchFamily="2" charset="2"/>
              <a:buChar char="q"/>
            </a:pPr>
            <a:r>
              <a:rPr lang="en-IN" altLang="en-US" dirty="0"/>
              <a:t>Refer to Case Study 2 in the Hands-on document.</a:t>
            </a:r>
          </a:p>
          <a:p>
            <a:pPr marL="342900" lvl="2" indent="-342900" fontAlgn="base">
              <a:lnSpc>
                <a:spcPct val="150000"/>
              </a:lnSpc>
              <a:spcAft>
                <a:spcPts val="600"/>
              </a:spcAft>
              <a:buFont typeface="Wingdings" panose="05000000000000000000" pitchFamily="2" charset="2"/>
              <a:buChar char="q"/>
            </a:pPr>
            <a:r>
              <a:rPr lang="en-US" altLang="en-US" dirty="0"/>
              <a:t>Refer to the Spring3DI project, com.spring.ioc.basics.</a:t>
            </a:r>
          </a:p>
          <a:p>
            <a:pPr marL="342900" lvl="2" indent="-342900" fontAlgn="base">
              <a:lnSpc>
                <a:spcPct val="150000"/>
              </a:lnSpc>
              <a:spcAft>
                <a:spcPts val="600"/>
              </a:spcAft>
              <a:buFont typeface="Wingdings" panose="05000000000000000000" pitchFamily="2" charset="2"/>
              <a:buChar char="q"/>
            </a:pPr>
            <a:endParaRPr lang="en-IN" altLang="en-US" dirty="0"/>
          </a:p>
          <a:p>
            <a:pPr marL="342900" lvl="2" indent="-342900" fontAlgn="base">
              <a:lnSpc>
                <a:spcPct val="150000"/>
              </a:lnSpc>
              <a:spcAft>
                <a:spcPts val="600"/>
              </a:spcAft>
              <a:buFont typeface="Wingdings" panose="05000000000000000000" pitchFamily="2" charset="2"/>
              <a:buChar char="q"/>
            </a:pPr>
            <a:endParaRPr lang="en-IN" altLang="en-US" dirty="0"/>
          </a:p>
          <a:p>
            <a:r>
              <a:rPr lang="en-US" altLang="en-US" dirty="0">
                <a:latin typeface="Arial" pitchFamily="34" charset="0"/>
              </a:rPr>
              <a:t> </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dirty="0"/>
          </a:p>
        </p:txBody>
      </p:sp>
    </p:spTree>
    <p:extLst>
      <p:ext uri="{BB962C8B-B14F-4D97-AF65-F5344CB8AC3E}">
        <p14:creationId xmlns:p14="http://schemas.microsoft.com/office/powerpoint/2010/main" val="1394465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a:lnSpc>
                <a:spcPct val="150000"/>
              </a:lnSpc>
              <a:spcAft>
                <a:spcPts val="600"/>
              </a:spcAft>
              <a:buFont typeface="Wingdings" panose="05000000000000000000" pitchFamily="2" charset="2"/>
              <a:buChar char="q"/>
            </a:pPr>
            <a:r>
              <a:rPr lang="en-IN" altLang="en-US" dirty="0"/>
              <a:t>Accepting a string value as the prefix of your sequence generator is not flexible enough to adapt to future requirements. It would be better if the prefix generation could be customized with some kind of programming logic.</a:t>
            </a:r>
          </a:p>
          <a:p>
            <a:pPr marL="342900" lvl="2" indent="-342900">
              <a:lnSpc>
                <a:spcPct val="150000"/>
              </a:lnSpc>
              <a:spcAft>
                <a:spcPts val="600"/>
              </a:spcAft>
              <a:buFont typeface="Wingdings" panose="05000000000000000000" pitchFamily="2" charset="2"/>
              <a:buChar char="q"/>
            </a:pPr>
            <a:r>
              <a:rPr lang="en-IN" altLang="en-US" dirty="0"/>
              <a:t> You can create the PrefixGenerator interface to define the prefix generation operation.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36</a:t>
            </a:fld>
            <a:endParaRPr lang="en-US" dirty="0"/>
          </a:p>
        </p:txBody>
      </p:sp>
    </p:spTree>
    <p:extLst>
      <p:ext uri="{BB962C8B-B14F-4D97-AF65-F5344CB8AC3E}">
        <p14:creationId xmlns:p14="http://schemas.microsoft.com/office/powerpoint/2010/main" val="28521533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Take a look at this example code. </a:t>
            </a:r>
            <a:r>
              <a:rPr lang="en-US" altLang="en-US" dirty="0">
                <a:latin typeface="Arial" pitchFamily="34" charset="0"/>
              </a:rPr>
              <a:t>The pattern of this generator will be injected through the setter method setPattern() and then used to create a java.text.DateFormat object to format the date. As the pattern string will not be used any more once the DateFormat object is created, it’s not necessary to store it in a private field.</a:t>
            </a:r>
          </a:p>
          <a:p>
            <a:endParaRPr lang="en-US" altLang="en-US" dirty="0">
              <a:latin typeface="Arial" pitchFamily="34" charset="0"/>
            </a:endParaRPr>
          </a:p>
          <a:p>
            <a:r>
              <a:rPr lang="en-US" altLang="en-US" dirty="0">
                <a:latin typeface="Arial" pitchFamily="34" charset="0"/>
              </a:rPr>
              <a:t>Now you can declare a bean of type DatePrefixGenerator with an arbitrary pattern string for date formatting.</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37</a:t>
            </a:fld>
            <a:endParaRPr lang="en-US" dirty="0"/>
          </a:p>
        </p:txBody>
      </p:sp>
    </p:spTree>
    <p:extLst>
      <p:ext uri="{BB962C8B-B14F-4D97-AF65-F5344CB8AC3E}">
        <p14:creationId xmlns:p14="http://schemas.microsoft.com/office/powerpoint/2010/main" val="1877973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Take a look at the example shown on screen. </a:t>
            </a:r>
            <a:r>
              <a:rPr lang="en-US" altLang="en-US" dirty="0">
                <a:latin typeface="Arial" pitchFamily="34" charset="0"/>
              </a:rPr>
              <a:t>To apply this prefix generator approach, the SequenceGenerator class should accept an object of type PrefixGenerator instead of a simple prefix string. You may choose setter injection to accept this prefix generator. You have to delete the prefix property, and its setter methods and constructors that cause compile errors.</a:t>
            </a:r>
          </a:p>
          <a:p>
            <a:endParaRPr lang="en-US" altLang="en-US" dirty="0">
              <a:latin typeface="Arial" pitchFamily="34" charset="0"/>
            </a:endParaRPr>
          </a:p>
          <a:p>
            <a:r>
              <a:rPr lang="en-US" altLang="en-US" dirty="0">
                <a:latin typeface="Arial" pitchFamily="34" charset="0"/>
              </a:rPr>
              <a:t>Then a SequenceGenerator bean can refer to the datePrefixGenerator bean as its prefixGenerator property by enclosing a &lt;ref&gt; element inside.</a:t>
            </a:r>
          </a:p>
          <a:p>
            <a:endParaRPr lang="en-US" altLang="en-US" dirty="0">
              <a:latin typeface="Arial" pitchFamily="34" charset="0"/>
            </a:endParaRPr>
          </a:p>
          <a:p>
            <a:r>
              <a:rPr lang="en-US" altLang="en-US" dirty="0">
                <a:latin typeface="Arial" pitchFamily="34" charset="0"/>
              </a:rPr>
              <a:t>The bean name in the &lt;ref&gt; element’s bean attribute can be a reference to any bean in the IoC container, even if it’s not defined in the same XML configuration file. If you are referring to a bean in the same XML file, you should use the local attribute, as it is an XML ID reference. Your XML editor can help to validate whether a bean with that ID exists in the same XML file (i.e., the reference integrity).</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38</a:t>
            </a:fld>
            <a:endParaRPr lang="en-US" dirty="0"/>
          </a:p>
        </p:txBody>
      </p:sp>
    </p:spTree>
    <p:extLst>
      <p:ext uri="{BB962C8B-B14F-4D97-AF65-F5344CB8AC3E}">
        <p14:creationId xmlns:p14="http://schemas.microsoft.com/office/powerpoint/2010/main" val="1551449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Whenever a bean instance is used for only one particular property, it can be declared as an inner bean. An inner bean declaration is enclosed in &lt;property&gt; or &lt;constructor-arg&gt; directly, without any id or name attribute set. In this way, the bean will be anonymous so that you can’t use it anywhere else. In fact, even if you define an id or a name attribute for an inner bean, it will be ignored.</a:t>
            </a:r>
          </a:p>
          <a:p>
            <a:endParaRPr lang="en-US" altLang="en-US" dirty="0">
              <a:latin typeface="Arial" pitchFamily="34" charset="0"/>
            </a:endParaRPr>
          </a:p>
          <a:p>
            <a:r>
              <a:rPr lang="en-US" altLang="en-US" dirty="0">
                <a:latin typeface="Arial" pitchFamily="34" charset="0"/>
              </a:rPr>
              <a:t>An inner bean can also be declared in a constructor argument.</a:t>
            </a:r>
          </a:p>
          <a:p>
            <a:r>
              <a:rPr lang="en-US" altLang="en-US" dirty="0">
                <a:latin typeface="Arial" pitchFamily="34" charset="0"/>
              </a:rPr>
              <a:t>Take a look at the code shown on screen.</a:t>
            </a:r>
          </a:p>
          <a:p>
            <a:r>
              <a:rPr lang="en-US" altLang="en-US" dirty="0">
                <a:latin typeface="Arial" pitchFamily="34" charset="0"/>
              </a:rPr>
              <a:t> </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39</a:t>
            </a:fld>
            <a:endParaRPr lang="en-US" dirty="0"/>
          </a:p>
        </p:txBody>
      </p:sp>
    </p:spTree>
    <p:extLst>
      <p:ext uri="{BB962C8B-B14F-4D97-AF65-F5344CB8AC3E}">
        <p14:creationId xmlns:p14="http://schemas.microsoft.com/office/powerpoint/2010/main" val="42853174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fontAlgn="base">
              <a:spcBef>
                <a:spcPts val="600"/>
              </a:spcBef>
              <a:buFont typeface="Wingdings" panose="05000000000000000000" pitchFamily="2" charset="2"/>
              <a:buChar char="q"/>
            </a:pPr>
            <a:r>
              <a:rPr lang="en-IN" altLang="en-US" dirty="0"/>
              <a:t>Make the initial property of the Bean SequenceGenerator as a mandatory property. Try various ways of doing this and recommend the best solution.</a:t>
            </a:r>
          </a:p>
          <a:p>
            <a:pPr marL="342900" lvl="2" indent="-342900" fontAlgn="base">
              <a:spcBef>
                <a:spcPts val="600"/>
              </a:spcBef>
              <a:buFont typeface="Wingdings" panose="05000000000000000000" pitchFamily="2" charset="2"/>
              <a:buChar char="q"/>
            </a:pPr>
            <a:r>
              <a:rPr lang="en-US" altLang="en-US" dirty="0"/>
              <a:t>.</a:t>
            </a:r>
          </a:p>
          <a:p>
            <a:pPr marL="342900" lvl="2" indent="-342900" fontAlgn="base">
              <a:spcBef>
                <a:spcPts val="600"/>
              </a:spcBef>
              <a:buFont typeface="Wingdings" panose="05000000000000000000" pitchFamily="2" charset="2"/>
              <a:buChar char="q"/>
            </a:pPr>
            <a:endParaRPr lang="en-IN" altLang="en-US" dirty="0"/>
          </a:p>
          <a:p>
            <a:pPr marL="342900" lvl="2" indent="-342900" fontAlgn="base">
              <a:lnSpc>
                <a:spcPct val="150000"/>
              </a:lnSpc>
              <a:spcAft>
                <a:spcPts val="600"/>
              </a:spcAft>
              <a:buFont typeface="Wingdings" panose="05000000000000000000" pitchFamily="2" charset="2"/>
              <a:buChar char="q"/>
            </a:pPr>
            <a:endParaRPr lang="en-IN" altLang="en-US" dirty="0"/>
          </a:p>
          <a:p>
            <a:pPr marL="342900" lvl="2" indent="-342900" fontAlgn="base">
              <a:spcBef>
                <a:spcPts val="600"/>
              </a:spcBef>
              <a:buFont typeface="Wingdings" panose="05000000000000000000" pitchFamily="2" charset="2"/>
              <a:buChar char="q"/>
            </a:pPr>
            <a:endParaRPr lang="en-IN" altLang="en-US" dirty="0"/>
          </a:p>
          <a:p>
            <a:pPr marL="342900" lvl="2" indent="-342900" fontAlgn="base">
              <a:lnSpc>
                <a:spcPct val="150000"/>
              </a:lnSpc>
              <a:spcAft>
                <a:spcPts val="600"/>
              </a:spcAft>
              <a:buFont typeface="Wingdings" panose="05000000000000000000" pitchFamily="2" charset="2"/>
              <a:buChar char="q"/>
            </a:pPr>
            <a:endParaRPr lang="en-IN" altLang="en-US" dirty="0"/>
          </a:p>
          <a:p>
            <a:r>
              <a:rPr lang="en-US" altLang="en-US" dirty="0">
                <a:latin typeface="Arial" pitchFamily="34" charset="0"/>
              </a:rPr>
              <a:t> </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40</a:t>
            </a:fld>
            <a:endParaRPr lang="en-US" dirty="0"/>
          </a:p>
        </p:txBody>
      </p:sp>
    </p:spTree>
    <p:extLst>
      <p:ext uri="{BB962C8B-B14F-4D97-AF65-F5344CB8AC3E}">
        <p14:creationId xmlns:p14="http://schemas.microsoft.com/office/powerpoint/2010/main" val="888892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853030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extLst>
      <p:ext uri="{BB962C8B-B14F-4D97-AF65-F5344CB8AC3E}">
        <p14:creationId xmlns:p14="http://schemas.microsoft.com/office/powerpoint/2010/main" val="1853030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fontAlgn="base">
              <a:spcBef>
                <a:spcPts val="600"/>
              </a:spcBef>
              <a:buFont typeface="Wingdings" panose="05000000000000000000" pitchFamily="2" charset="2"/>
              <a:buChar char="q"/>
            </a:pPr>
            <a:r>
              <a:rPr lang="en-IN" altLang="en-US" dirty="0"/>
              <a:t>When a bean requires access to another bean, you can wire it by specifying the reference explicitly. </a:t>
            </a:r>
          </a:p>
          <a:p>
            <a:pPr marL="342900" lvl="2" indent="-342900" fontAlgn="base">
              <a:spcBef>
                <a:spcPts val="600"/>
              </a:spcBef>
              <a:buFont typeface="Wingdings" panose="05000000000000000000" pitchFamily="2" charset="2"/>
              <a:buChar char="q"/>
            </a:pPr>
            <a:r>
              <a:rPr lang="en-IN" altLang="en-US" dirty="0"/>
              <a:t>However, if your container can wire your beans automatically, it can save you the trouble of configuring the wirings manually.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42</a:t>
            </a:fld>
            <a:endParaRPr lang="en-US" dirty="0"/>
          </a:p>
        </p:txBody>
      </p:sp>
    </p:spTree>
    <p:extLst>
      <p:ext uri="{BB962C8B-B14F-4D97-AF65-F5344CB8AC3E}">
        <p14:creationId xmlns:p14="http://schemas.microsoft.com/office/powerpoint/2010/main" val="3541894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Although the auto-wiring feature is very powerful, the cost is that it will reduce the readability of your bean configurations. Because auto-wiring is performed by Spring at runtime, you cannot derive how your beans are wired from the bean configuration file. </a:t>
            </a:r>
          </a:p>
          <a:p>
            <a:endParaRPr lang="en-US" altLang="en-US" dirty="0">
              <a:latin typeface="Arial" pitchFamily="34" charset="0"/>
            </a:endParaRPr>
          </a:p>
          <a:p>
            <a:r>
              <a:rPr lang="en-US" altLang="en-US" dirty="0">
                <a:latin typeface="Arial" pitchFamily="34" charset="0"/>
              </a:rPr>
              <a:t>In practice, it is recommended to apply auto-wiring only in applications whose component dependencies are not complicated.</a:t>
            </a:r>
          </a:p>
        </p:txBody>
      </p:sp>
      <p:sp>
        <p:nvSpPr>
          <p:cNvPr id="4" name="Slide Number Placeholder 3"/>
          <p:cNvSpPr>
            <a:spLocks noGrp="1"/>
          </p:cNvSpPr>
          <p:nvPr>
            <p:ph type="sldNum" sz="quarter" idx="10"/>
          </p:nvPr>
        </p:nvSpPr>
        <p:spPr/>
        <p:txBody>
          <a:bodyPr/>
          <a:lstStyle/>
          <a:p>
            <a:fld id="{6A8B6E77-EC63-4CD7-8F8A-914122582C5F}" type="slidenum">
              <a:rPr lang="en-US" smtClean="0"/>
              <a:pPr/>
              <a:t>43</a:t>
            </a:fld>
            <a:endParaRPr lang="en-US" dirty="0"/>
          </a:p>
        </p:txBody>
      </p:sp>
    </p:spTree>
    <p:extLst>
      <p:ext uri="{BB962C8B-B14F-4D97-AF65-F5344CB8AC3E}">
        <p14:creationId xmlns:p14="http://schemas.microsoft.com/office/powerpoint/2010/main" val="37595949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The main problem of auto-wiring by type is that sometimes there will be more than one bean in the IoC container compatible with the target type. </a:t>
            </a:r>
          </a:p>
          <a:p>
            <a:endParaRPr lang="en-US" altLang="en-US" dirty="0">
              <a:latin typeface="Arial" pitchFamily="34" charset="0"/>
            </a:endParaRPr>
          </a:p>
          <a:p>
            <a:r>
              <a:rPr lang="en-US" altLang="en-US" dirty="0">
                <a:latin typeface="Arial" pitchFamily="34" charset="0"/>
              </a:rPr>
              <a:t>In this case, Spring will not be able to decide which bean is most suitable for the property, and hence cannot perform auto-wiring. For example, if you have another prefix generator generating the current year as the prefix, auto-wiring by type will be broken immediately.</a:t>
            </a:r>
          </a:p>
          <a:p>
            <a:r>
              <a:rPr lang="en-US" altLang="en-US" dirty="0">
                <a:latin typeface="Arial" pitchFamily="34" charset="0"/>
              </a:rPr>
              <a:t>Spring will throw an UnsatisfiedDependencyException if more than one bean is found for auto-wiring.</a:t>
            </a:r>
          </a:p>
          <a:p>
            <a:endParaRPr lang="en-US" altLang="en-US" dirty="0">
              <a:latin typeface="Arial" pitchFamily="34" charset="0"/>
            </a:endParaRP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44</a:t>
            </a:fld>
            <a:endParaRPr lang="en-US" dirty="0"/>
          </a:p>
        </p:txBody>
      </p:sp>
    </p:spTree>
    <p:extLst>
      <p:ext uri="{BB962C8B-B14F-4D97-AF65-F5344CB8AC3E}">
        <p14:creationId xmlns:p14="http://schemas.microsoft.com/office/powerpoint/2010/main" val="42660054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Another mode of auto-wiring is byName, which can sometimes resolve the problems of auto-wiring byType. It works very similarly to byType, but in this case, Spring will attempt to wire a bean whose class name is the same as the property name, rather than with the compatible type.</a:t>
            </a:r>
          </a:p>
          <a:p>
            <a:endParaRPr lang="en-US" altLang="en-US" dirty="0">
              <a:latin typeface="Arial" pitchFamily="34" charset="0"/>
            </a:endParaRPr>
          </a:p>
          <a:p>
            <a:r>
              <a:rPr lang="en-US" altLang="en-US" dirty="0">
                <a:latin typeface="Arial" pitchFamily="34" charset="0"/>
              </a:rPr>
              <a:t>As the bean name is unique within a container, auto-wiring by name will not cause ambiguity.</a:t>
            </a:r>
          </a:p>
          <a:p>
            <a:endParaRPr lang="en-US" altLang="en-US" dirty="0">
              <a:latin typeface="Arial" pitchFamily="34" charset="0"/>
            </a:endParaRPr>
          </a:p>
          <a:p>
            <a:r>
              <a:rPr lang="en-US" altLang="en-US" dirty="0">
                <a:latin typeface="Arial" pitchFamily="34" charset="0"/>
              </a:rPr>
              <a:t>However, auto-wiring by name will not work in all cases. Sometimes, it’s not possible for you to make the name of the target bean the same as your property. In practice, you often need to specify ambiguous dependencies explicitly while keeping others auto-wired. That means you employ a mixture of explicit wiring and auto-wiring.</a:t>
            </a:r>
          </a:p>
          <a:p>
            <a:endParaRPr lang="en-US" altLang="en-US" dirty="0">
              <a:latin typeface="Arial" pitchFamily="34" charset="0"/>
            </a:endParaRP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45</a:t>
            </a:fld>
            <a:endParaRPr lang="en-US" dirty="0"/>
          </a:p>
        </p:txBody>
      </p:sp>
    </p:spTree>
    <p:extLst>
      <p:ext uri="{BB962C8B-B14F-4D97-AF65-F5344CB8AC3E}">
        <p14:creationId xmlns:p14="http://schemas.microsoft.com/office/powerpoint/2010/main" val="34655421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fontAlgn="base">
              <a:spcBef>
                <a:spcPts val="600"/>
              </a:spcBef>
              <a:buFont typeface="Wingdings" panose="05000000000000000000" pitchFamily="2" charset="2"/>
              <a:buChar char="q"/>
            </a:pPr>
            <a:r>
              <a:rPr lang="en-IN" altLang="en-US" dirty="0"/>
              <a:t>The auto-wiring mode constructor works like byType, but it is more complicated. </a:t>
            </a:r>
          </a:p>
          <a:p>
            <a:pPr marL="342900" lvl="2" indent="-342900" fontAlgn="base">
              <a:spcBef>
                <a:spcPts val="600"/>
              </a:spcBef>
              <a:buFont typeface="Wingdings" panose="05000000000000000000" pitchFamily="2" charset="2"/>
              <a:buChar char="q"/>
            </a:pPr>
            <a:r>
              <a:rPr lang="en-IN" altLang="en-US" dirty="0"/>
              <a:t>For a bean with a single constructor, Spring will attempt to wire a bean with a compatible type for each constructor argument. </a:t>
            </a:r>
          </a:p>
          <a:p>
            <a:pPr marL="342900" lvl="2" indent="-342900" fontAlgn="base">
              <a:spcBef>
                <a:spcPts val="600"/>
              </a:spcBef>
              <a:buFont typeface="Wingdings" panose="05000000000000000000" pitchFamily="2" charset="2"/>
              <a:buChar char="q"/>
            </a:pPr>
            <a:r>
              <a:rPr lang="en-IN" altLang="en-US" dirty="0"/>
              <a:t>For a bean with multiple constructors, the process is more complicated. Spring will first attempt to find a bean with a compatible type for each argument of each constructor. Then, it will pick the constructor with the most matching arguments.</a:t>
            </a:r>
          </a:p>
          <a:p>
            <a:pPr marL="342900" lvl="2" indent="-342900" fontAlgn="base">
              <a:spcBef>
                <a:spcPts val="600"/>
              </a:spcBef>
              <a:buFont typeface="Wingdings" panose="05000000000000000000" pitchFamily="2" charset="2"/>
              <a:buChar char="q"/>
            </a:pPr>
            <a:r>
              <a:rPr lang="en-IN" altLang="en-US" dirty="0"/>
              <a:t>Multiple constructors in a class may cause ambiguity in constructor argument matching.</a:t>
            </a:r>
          </a:p>
          <a:p>
            <a:pPr marL="342900" lvl="2" indent="-342900" fontAlgn="base">
              <a:spcBef>
                <a:spcPts val="600"/>
              </a:spcBef>
              <a:buFont typeface="Wingdings" panose="05000000000000000000" pitchFamily="2" charset="2"/>
              <a:buChar char="q"/>
            </a:pPr>
            <a:r>
              <a:rPr lang="en-IN" altLang="en-US" dirty="0"/>
              <a:t>The situation may be further complicated if you ask Spring to determine a constructor for you. So, if you use this auto-wiring mode, take great care to avoid ambiguity.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46</a:t>
            </a:fld>
            <a:endParaRPr lang="en-US" dirty="0"/>
          </a:p>
        </p:txBody>
      </p:sp>
    </p:spTree>
    <p:extLst>
      <p:ext uri="{BB962C8B-B14F-4D97-AF65-F5344CB8AC3E}">
        <p14:creationId xmlns:p14="http://schemas.microsoft.com/office/powerpoint/2010/main" val="4237832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a:defRPr/>
            </a:pPr>
            <a:r>
              <a:rPr lang="en-US" dirty="0"/>
              <a:t>Auto-wiring by setting the auto-wire attribute in the bean configuration file will wire all properties of a bean. It’s not flexible enough to wire particular properties only. Moreover, you can auto-wire beans only by either type or name. If neither strategy satisfies your requirements, you must wire your beans explicitly.</a:t>
            </a:r>
          </a:p>
          <a:p>
            <a:pPr>
              <a:defRPr/>
            </a:pPr>
            <a:endParaRPr lang="en-US" dirty="0"/>
          </a:p>
          <a:p>
            <a:pPr>
              <a:defRPr/>
            </a:pPr>
            <a:r>
              <a:rPr lang="en-US" dirty="0"/>
              <a:t>Since Spring 2.5, several enhancements have been made to the auto-wiring feature. You can auto-wire a particular property by annotating a setter method, a constructor, a field, or even an arbitrary method with the @Autowired annotation or the @Resource annotation defined in JSR-250: Common Annotations for the Java Platform. That means you have one more option besides setting the autowire attribute to satisfy your requirements. However, this annotation-based option requires you to be using Java 1.5 or higher.</a:t>
            </a:r>
          </a:p>
          <a:p>
            <a:pPr>
              <a:defRPr/>
            </a:pPr>
            <a:endParaRPr lang="en-US" dirty="0"/>
          </a:p>
          <a:p>
            <a:pPr>
              <a:defRPr/>
            </a:pPr>
            <a:r>
              <a:rPr lang="en-US" dirty="0"/>
              <a:t>To ask Spring, to auto-wire the bean properties with @Autowired or @Resource, you have to register an AutowiredAnnotationBeanPostProcessor instance in the IoC container. If you are using a bean factory, you have to register this bean post processor through the API. Otherwise, you can just declare an instance of it in your application context. Or you can simply include the &lt;context:annotation-config&gt; element in your bean configuration file, and an AutowiredAnnotationBeanPostProcessor instance will automatically get registered.</a:t>
            </a:r>
            <a:endParaRPr lang="en-IN" alt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47</a:t>
            </a:fld>
            <a:endParaRPr lang="en-US" dirty="0"/>
          </a:p>
        </p:txBody>
      </p:sp>
    </p:spTree>
    <p:extLst>
      <p:ext uri="{BB962C8B-B14F-4D97-AF65-F5344CB8AC3E}">
        <p14:creationId xmlns:p14="http://schemas.microsoft.com/office/powerpoint/2010/main" val="33274377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algn="l" defTabSz="914400" rtl="0" eaLnBrk="1" fontAlgn="base" latinLnBrk="0" hangingPunct="1">
              <a:spcBef>
                <a:spcPts val="600"/>
              </a:spcBef>
              <a:buFont typeface="Wingdings" panose="05000000000000000000" pitchFamily="2" charset="2"/>
              <a:buChar char="q"/>
            </a:pPr>
            <a:r>
              <a:rPr lang="en-US" altLang="en-US" sz="1400" kern="1200" dirty="0">
                <a:solidFill>
                  <a:schemeClr val="tx1"/>
                </a:solidFill>
                <a:latin typeface="Arial" pitchFamily="34" charset="0"/>
                <a:ea typeface="Arial Unicode MS" pitchFamily="34" charset="-128"/>
                <a:cs typeface="Arial" pitchFamily="34" charset="0"/>
              </a:rPr>
              <a:t>The @Autowired annotation can be applied to a particular property for Spring to auto-wire it. As an example, you can annotate the setter method of the prefixGenerator property with @Autowired. Then, Spring will attempt to wire a bean whose type is compatible with PrefixGenerator.</a:t>
            </a:r>
          </a:p>
          <a:p>
            <a:pPr marL="342900" lvl="2" indent="-342900" algn="l" defTabSz="914400" rtl="0" eaLnBrk="1" fontAlgn="base" latinLnBrk="0" hangingPunct="1">
              <a:spcBef>
                <a:spcPts val="600"/>
              </a:spcBef>
              <a:buFont typeface="Wingdings" panose="05000000000000000000" pitchFamily="2" charset="2"/>
              <a:buChar char="q"/>
            </a:pPr>
            <a:r>
              <a:rPr lang="en-US" altLang="en-US" dirty="0">
                <a:latin typeface="Arial" pitchFamily="34" charset="0"/>
              </a:rPr>
              <a:t>If you have a bean whose type is compatible with PrefixGenerator defined in the IoC container, it will be set to the prefixGenerator property automatically.</a:t>
            </a:r>
          </a:p>
          <a:p>
            <a:pPr marL="342900" lvl="2" indent="-342900" algn="l" defTabSz="914400" rtl="0" eaLnBrk="1" fontAlgn="base" latinLnBrk="0" hangingPunct="1">
              <a:spcBef>
                <a:spcPts val="600"/>
              </a:spcBef>
              <a:buFont typeface="Wingdings" panose="05000000000000000000" pitchFamily="2" charset="2"/>
              <a:buChar char="q"/>
            </a:pPr>
            <a:r>
              <a:rPr lang="en-US" altLang="en-US" dirty="0">
                <a:latin typeface="Arial" pitchFamily="34" charset="0"/>
              </a:rPr>
              <a:t>By default, all the properties with @Autowired are required. When Spring can’t find a matching bean to wire, it will throw an exception. If you want a certain property to be optional, set the required attribute of @Autowired to false. Then, when Spring can’t find a matching bean, it will leave this property unset.</a:t>
            </a:r>
          </a:p>
          <a:p>
            <a:pPr>
              <a:defRPr/>
            </a:pPr>
            <a:endParaRPr lang="en-IN" alt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48</a:t>
            </a:fld>
            <a:endParaRPr lang="en-US" dirty="0"/>
          </a:p>
        </p:txBody>
      </p:sp>
    </p:spTree>
    <p:extLst>
      <p:ext uri="{BB962C8B-B14F-4D97-AF65-F5344CB8AC3E}">
        <p14:creationId xmlns:p14="http://schemas.microsoft.com/office/powerpoint/2010/main" val="30648452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fontAlgn="base">
              <a:spcBef>
                <a:spcPts val="600"/>
              </a:spcBef>
              <a:buFont typeface="Wingdings" panose="05000000000000000000" pitchFamily="2" charset="2"/>
              <a:buChar char="q"/>
            </a:pPr>
            <a:r>
              <a:rPr lang="en-IN" altLang="en-US" dirty="0"/>
              <a:t>In addition to the setter method, the </a:t>
            </a:r>
            <a:r>
              <a:rPr lang="en-IN" altLang="en-US" b="1" dirty="0"/>
              <a:t>@Autowired </a:t>
            </a:r>
            <a:r>
              <a:rPr lang="en-IN" altLang="en-US" dirty="0"/>
              <a:t>annotation can also be applied to a constructor, and Spring will attempt to find a bean with the compatible type for each of the constructor arguments.</a:t>
            </a:r>
          </a:p>
          <a:p>
            <a:pPr marL="342900" lvl="2" indent="-342900" fontAlgn="base">
              <a:spcBef>
                <a:spcPts val="600"/>
              </a:spcBef>
              <a:buFont typeface="Wingdings" panose="05000000000000000000" pitchFamily="2" charset="2"/>
              <a:buChar char="q"/>
            </a:pPr>
            <a:r>
              <a:rPr lang="en-IN" altLang="en-US" dirty="0"/>
              <a:t>The </a:t>
            </a:r>
            <a:r>
              <a:rPr lang="en-IN" altLang="en-US" b="1" dirty="0"/>
              <a:t>@Autowired </a:t>
            </a:r>
            <a:r>
              <a:rPr lang="en-IN" altLang="en-US" dirty="0"/>
              <a:t>annotation can also be applied to a field, even if it is not declared as public. In this way, you can omit the need of declaring a setter method or a constructor for this field. Spring will inject the matched bean into this field via reflection.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49</a:t>
            </a:fld>
            <a:endParaRPr lang="en-US" dirty="0"/>
          </a:p>
        </p:txBody>
      </p:sp>
    </p:spTree>
    <p:extLst>
      <p:ext uri="{BB962C8B-B14F-4D97-AF65-F5344CB8AC3E}">
        <p14:creationId xmlns:p14="http://schemas.microsoft.com/office/powerpoint/2010/main" val="3355903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lvl="2" indent="0" algn="l" defTabSz="914400" rtl="0" eaLnBrk="1" fontAlgn="base" latinLnBrk="0" hangingPunct="1">
              <a:spcBef>
                <a:spcPts val="600"/>
              </a:spcBef>
              <a:buFont typeface="Arial" pitchFamily="34" charset="0"/>
              <a:buNone/>
            </a:pPr>
            <a:r>
              <a:rPr lang="en-IN" altLang="en-US" sz="1400" kern="1200" dirty="0">
                <a:solidFill>
                  <a:schemeClr val="tx1"/>
                </a:solidFill>
                <a:latin typeface="Arial" pitchFamily="34" charset="0"/>
                <a:ea typeface="Arial Unicode MS" pitchFamily="34" charset="-128"/>
                <a:cs typeface="Arial" pitchFamily="34" charset="0"/>
              </a:rPr>
              <a:t>By default, auto-wiring by type will not work when there is more than one bean with the compatible type in the IoC container. However, Spring allows you to specify a candidate bean by providing its name in the @Qualifier annotation. Once you’ve done so, Spring will attempt to find a bean with that name in the IoC container and wire it into the property.</a:t>
            </a:r>
          </a:p>
          <a:p>
            <a:pPr marL="0" lvl="2" indent="0" algn="l" defTabSz="914400" rtl="0" eaLnBrk="1" fontAlgn="base" latinLnBrk="0" hangingPunct="1">
              <a:spcBef>
                <a:spcPts val="600"/>
              </a:spcBef>
              <a:buFont typeface="Arial" pitchFamily="34" charset="0"/>
              <a:buNone/>
            </a:pPr>
            <a:endParaRPr lang="en-IN" altLang="en-US" sz="1400" kern="1200" dirty="0">
              <a:solidFill>
                <a:schemeClr val="tx1"/>
              </a:solidFill>
              <a:latin typeface="Arial" pitchFamily="34" charset="0"/>
              <a:ea typeface="Arial Unicode MS" pitchFamily="34" charset="-128"/>
              <a:cs typeface="Arial" pitchFamily="34" charset="0"/>
            </a:endParaRPr>
          </a:p>
          <a:p>
            <a:pPr marL="342900" lvl="2" indent="-342900" fontAlgn="base">
              <a:spcBef>
                <a:spcPts val="600"/>
              </a:spcBef>
              <a:buFont typeface="Wingdings" panose="05000000000000000000" pitchFamily="2" charset="2"/>
              <a:buNone/>
            </a:pPr>
            <a:r>
              <a:rPr lang="en-IN" altLang="en-US" dirty="0"/>
              <a:t>The </a:t>
            </a:r>
            <a:r>
              <a:rPr lang="en-IN" altLang="en-US" sz="1400" b="1" kern="1200" dirty="0">
                <a:solidFill>
                  <a:schemeClr val="tx1"/>
                </a:solidFill>
                <a:latin typeface="Arial" pitchFamily="34" charset="0"/>
                <a:ea typeface="Arial Unicode MS" pitchFamily="34" charset="-128"/>
                <a:cs typeface="Arial" pitchFamily="34" charset="0"/>
              </a:rPr>
              <a:t>@Qualifier </a:t>
            </a:r>
            <a:r>
              <a:rPr lang="en-IN" altLang="en-US" dirty="0"/>
              <a:t>annotation can also be applied to a method argument for auto-wiring.</a:t>
            </a:r>
          </a:p>
          <a:p>
            <a:pPr marL="342900" lvl="2" indent="-342900" fontAlgn="base">
              <a:spcBef>
                <a:spcPts val="600"/>
              </a:spcBef>
              <a:buFont typeface="Wingdings" panose="05000000000000000000" pitchFamily="2" charset="2"/>
              <a:buChar char="q"/>
            </a:pPr>
            <a:endParaRPr lang="en-IN" alt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50</a:t>
            </a:fld>
            <a:endParaRPr lang="en-US" dirty="0"/>
          </a:p>
        </p:txBody>
      </p:sp>
    </p:spTree>
    <p:extLst>
      <p:ext uri="{BB962C8B-B14F-4D97-AF65-F5344CB8AC3E}">
        <p14:creationId xmlns:p14="http://schemas.microsoft.com/office/powerpoint/2010/main" val="35003583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fontAlgn="base">
              <a:spcBef>
                <a:spcPts val="600"/>
              </a:spcBef>
              <a:buFont typeface="Wingdings" panose="05000000000000000000" pitchFamily="2" charset="2"/>
              <a:buChar char="q"/>
            </a:pPr>
            <a:r>
              <a:rPr lang="en-IN" altLang="en-US" dirty="0"/>
              <a:t>Autowire the property prefixGenerator of the SequenceGenerator class, so that you can avoid xml entries in the bean configuration file.</a:t>
            </a:r>
          </a:p>
          <a:p>
            <a:pPr marL="342900" lvl="2" indent="-342900" fontAlgn="base">
              <a:spcBef>
                <a:spcPts val="600"/>
              </a:spcBef>
              <a:buFont typeface="Wingdings" panose="05000000000000000000" pitchFamily="2" charset="2"/>
              <a:buChar char="q"/>
            </a:pPr>
            <a:r>
              <a:rPr lang="en-IN" altLang="en-US" dirty="0"/>
              <a:t>Refer to Case Study 2 in the Hands-on document.</a:t>
            </a:r>
          </a:p>
          <a:p>
            <a:pPr marL="342900" lvl="2" indent="-342900" fontAlgn="base">
              <a:spcBef>
                <a:spcPts val="600"/>
              </a:spcBef>
              <a:buFont typeface="Wingdings" panose="05000000000000000000" pitchFamily="2" charset="2"/>
              <a:buChar char="q"/>
            </a:pPr>
            <a:r>
              <a:rPr lang="en-US" altLang="en-US" dirty="0"/>
              <a:t>Refer to Spring3DI project, com.spring.ioc.basics.</a:t>
            </a:r>
          </a:p>
          <a:p>
            <a:pPr marL="342900" lvl="2" indent="-342900" fontAlgn="base">
              <a:spcBef>
                <a:spcPts val="600"/>
              </a:spcBef>
              <a:buFont typeface="Wingdings" panose="05000000000000000000" pitchFamily="2" charset="2"/>
              <a:buChar char="q"/>
            </a:pPr>
            <a:endParaRPr lang="en-IN" altLang="en-US" dirty="0"/>
          </a:p>
          <a:p>
            <a:pPr marL="342900" lvl="2" indent="-342900" fontAlgn="base">
              <a:spcBef>
                <a:spcPts val="600"/>
              </a:spcBef>
              <a:buFont typeface="Wingdings" panose="05000000000000000000" pitchFamily="2" charset="2"/>
              <a:buChar char="q"/>
            </a:pPr>
            <a:endParaRPr lang="en-IN" altLang="en-US" dirty="0"/>
          </a:p>
          <a:p>
            <a:endParaRPr lang="en-US" altLang="en-US" dirty="0">
              <a:latin typeface="Arial" pitchFamily="34" charset="0"/>
            </a:endParaRP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51</a:t>
            </a:fld>
            <a:endParaRPr lang="en-US" dirty="0"/>
          </a:p>
        </p:txBody>
      </p:sp>
    </p:spTree>
    <p:extLst>
      <p:ext uri="{BB962C8B-B14F-4D97-AF65-F5344CB8AC3E}">
        <p14:creationId xmlns:p14="http://schemas.microsoft.com/office/powerpoint/2010/main" val="161192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18530308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18530308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Spring provides a powerful feature called </a:t>
            </a: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component scanning</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 which can automatically scan, detect, and instantiate your components with particular stereotype annotations from the classpath.</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The basic annotation denoting a Spring-managed component is </a:t>
            </a: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@Component.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Other more particular stereotypes include </a:t>
            </a: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@Repository, @Service</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 and </a:t>
            </a: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@Controller</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 They denote components in the persistence, service, and presentation layers, respectively.</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endPar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53</a:t>
            </a:fld>
            <a:endParaRPr lang="en-US" dirty="0"/>
          </a:p>
        </p:txBody>
      </p:sp>
    </p:spTree>
    <p:extLst>
      <p:ext uri="{BB962C8B-B14F-4D97-AF65-F5344CB8AC3E}">
        <p14:creationId xmlns:p14="http://schemas.microsoft.com/office/powerpoint/2010/main" val="1794239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IN" altLang="en-US" dirty="0"/>
              <a:t>You are asked to develop your sequence generator application using database sequences and store the prefix and suffix of each sequence in a table.</a:t>
            </a:r>
          </a:p>
          <a:p>
            <a:pPr>
              <a:defRPr/>
            </a:pPr>
            <a:r>
              <a:rPr lang="en-US" dirty="0"/>
              <a:t>Refer to the following classes and interfaces in the package com.spring.ioc.basics in Spring3DI project for discussion</a:t>
            </a:r>
          </a:p>
          <a:p>
            <a:pPr marL="228600" indent="-228600">
              <a:buFontTx/>
              <a:buAutoNum type="arabicPeriod"/>
              <a:defRPr/>
            </a:pPr>
            <a:r>
              <a:rPr lang="en-US" dirty="0"/>
              <a:t>Sequence</a:t>
            </a:r>
          </a:p>
          <a:p>
            <a:pPr marL="228600" indent="-228600">
              <a:buFontTx/>
              <a:buAutoNum type="arabicPeriod"/>
              <a:defRPr/>
            </a:pPr>
            <a:r>
              <a:rPr lang="en-US" dirty="0"/>
              <a:t>SequenceDao</a:t>
            </a:r>
          </a:p>
          <a:p>
            <a:pPr marL="228600" indent="-228600">
              <a:buFontTx/>
              <a:buAutoNum type="arabicPeriod"/>
              <a:defRPr/>
            </a:pPr>
            <a:r>
              <a:rPr lang="en-US" dirty="0"/>
              <a:t>SequenceService</a:t>
            </a:r>
          </a:p>
          <a:p>
            <a:pPr marL="228600" indent="-228600">
              <a:buFontTx/>
              <a:buAutoNum type="arabicPeriod"/>
              <a:defRPr/>
            </a:pPr>
            <a:r>
              <a:rPr lang="en-US" dirty="0"/>
              <a:t>SequenceDaoImpl</a:t>
            </a:r>
          </a:p>
          <a:p>
            <a:pPr marL="228600" indent="-228600">
              <a:defRPr/>
            </a:pPr>
            <a:endParaRPr lang="en-US" dirty="0"/>
          </a:p>
          <a:p>
            <a:pPr marL="228600" indent="-228600">
              <a:defRPr/>
            </a:pPr>
            <a:endParaRPr lang="en-US" dirty="0"/>
          </a:p>
          <a:p>
            <a:pPr marL="228600" indent="-228600">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54</a:t>
            </a:fld>
            <a:endParaRPr lang="en-US" dirty="0"/>
          </a:p>
        </p:txBody>
      </p:sp>
    </p:spTree>
    <p:extLst>
      <p:ext uri="{BB962C8B-B14F-4D97-AF65-F5344CB8AC3E}">
        <p14:creationId xmlns:p14="http://schemas.microsoft.com/office/powerpoint/2010/main" val="15553973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The previous stereotype is enough to be able to use the bean. Spring will give the bean a name created by lowercasing the first character of the class and using the rest of the camel-cased name for the bean name.</a:t>
            </a:r>
          </a:p>
          <a:p>
            <a:endParaRPr lang="en-US" altLang="en-US" dirty="0">
              <a:latin typeface="Arial" pitchFamily="34" charset="0"/>
            </a:endParaRPr>
          </a:p>
          <a:p>
            <a:r>
              <a:rPr lang="en-US" altLang="en-US" dirty="0">
                <a:latin typeface="Arial" pitchFamily="34" charset="0"/>
              </a:rPr>
              <a:t>Thus, the following works (assuming that you’ve instantiated an application context containing the &lt;context:component-scan&gt; element).</a:t>
            </a:r>
          </a:p>
          <a:p>
            <a:endParaRPr lang="en-US" altLang="en-US" dirty="0">
              <a:latin typeface="Arial" pitchFamily="34" charset="0"/>
            </a:endParaRPr>
          </a:p>
          <a:p>
            <a:r>
              <a:rPr lang="en-US" altLang="en-US" dirty="0">
                <a:latin typeface="Arial" pitchFamily="34" charset="0"/>
              </a:rPr>
              <a:t>SequenceService sequenceService = (SequenceService)  				               context.getBean("sequenceService");</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55</a:t>
            </a:fld>
            <a:endParaRPr lang="en-US" dirty="0"/>
          </a:p>
        </p:txBody>
      </p:sp>
    </p:spTree>
    <p:extLst>
      <p:ext uri="{BB962C8B-B14F-4D97-AF65-F5344CB8AC3E}">
        <p14:creationId xmlns:p14="http://schemas.microsoft.com/office/powerpoint/2010/main" val="27156379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Furthermore, the AutowiredAnnotationBeanPostProcessor and CommonAnnotationBeanPostProcessor are both included implicitly when you use the component-scan element. That means that the two components are autodetected and wired together – all without any bean configuration metadata provided in XML.</a:t>
            </a:r>
          </a:p>
          <a:p>
            <a:r>
              <a:rPr lang="en-US" altLang="en-US" dirty="0">
                <a:latin typeface="Arial" pitchFamily="34" charset="0"/>
              </a:rPr>
              <a:t>You can disable the registration of AutowiredAnnotationBeanPostProcessor and CommonAnnotationBeanPostProcessor by including the annotation-config attribute with a value of false.</a:t>
            </a:r>
          </a:p>
          <a:p>
            <a:endParaRPr lang="en-US" altLang="en-US" dirty="0">
              <a:latin typeface="Arial" pitchFamily="34" charset="0"/>
            </a:endParaRPr>
          </a:p>
          <a:p>
            <a:r>
              <a:rPr lang="en-US" altLang="en-US" dirty="0">
                <a:latin typeface="Arial" pitchFamily="34" charset="0"/>
              </a:rPr>
              <a:t>By default, classes annotated with @Component, @Repository, @Service, @Controller, or a custom annotation that itself is annotated with @Component are the only detected candidate components.</a:t>
            </a:r>
          </a:p>
          <a:p>
            <a:endParaRPr lang="en-US" altLang="en-US" dirty="0">
              <a:latin typeface="Arial" pitchFamily="34" charset="0"/>
            </a:endParaRPr>
          </a:p>
          <a:p>
            <a:r>
              <a:rPr lang="en-US" altLang="en-US" dirty="0">
                <a:latin typeface="Arial" pitchFamily="34" charset="0"/>
              </a:rPr>
              <a:t>However, you can modify and extend this behavior simply by applying custom filters. Add them as include-filter or exclude-filter sub-elements of the component-scan element. Each filter element requires the type and expression attributes.</a:t>
            </a:r>
          </a:p>
          <a:p>
            <a:endParaRPr lang="en-US" altLang="en-US" dirty="0">
              <a:latin typeface="Arial" pitchFamily="34" charset="0"/>
            </a:endParaRPr>
          </a:p>
          <a:p>
            <a:r>
              <a:rPr lang="en-US" altLang="en-US" dirty="0">
                <a:latin typeface="Arial" pitchFamily="34" charset="0"/>
              </a:rPr>
              <a:t>You can also disable the default filters by providing use-default-filters="false" as an attribute of the &lt;component-scan/&gt; element. This will in effect disable automatic detection of classes annotated with @Component, @Repository, @Service, or @Controller.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56</a:t>
            </a:fld>
            <a:endParaRPr lang="en-US" dirty="0"/>
          </a:p>
        </p:txBody>
      </p:sp>
    </p:spTree>
    <p:extLst>
      <p:ext uri="{BB962C8B-B14F-4D97-AF65-F5344CB8AC3E}">
        <p14:creationId xmlns:p14="http://schemas.microsoft.com/office/powerpoint/2010/main" val="22396979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marR="0" lvl="2" indent="-342900" algn="l" defTabSz="914400" rtl="0" eaLnBrk="1" fontAlgn="base" latinLnBrk="0" hangingPunct="1">
              <a:lnSpc>
                <a:spcPct val="100000"/>
              </a:lnSpc>
              <a:spcBef>
                <a:spcPts val="600"/>
              </a:spcBef>
              <a:spcAft>
                <a:spcPts val="0"/>
              </a:spcAft>
              <a:buClrTx/>
              <a:buSzTx/>
              <a:buFont typeface="Wingdings" panose="05000000000000000000" pitchFamily="2" charset="2"/>
              <a:buChar char="q"/>
              <a:tabLst/>
              <a:defRPr/>
            </a:pPr>
            <a:r>
              <a:rPr lang="en-IN" altLang="en-US" sz="1400" b="1" kern="1200" dirty="0">
                <a:solidFill>
                  <a:schemeClr val="tx1"/>
                </a:solidFill>
                <a:latin typeface="Arial" pitchFamily="34" charset="0"/>
                <a:ea typeface="Arial Unicode MS" pitchFamily="34" charset="-128"/>
                <a:cs typeface="Arial" pitchFamily="34" charset="0"/>
              </a:rPr>
              <a:t>@Repository</a:t>
            </a:r>
            <a:r>
              <a:rPr lang="en-IN" altLang="en-US" sz="1400" kern="1200" dirty="0">
                <a:solidFill>
                  <a:schemeClr val="tx1"/>
                </a:solidFill>
                <a:latin typeface="Arial" pitchFamily="34" charset="0"/>
                <a:ea typeface="Arial Unicode MS" pitchFamily="34" charset="-128"/>
                <a:cs typeface="Arial" pitchFamily="34" charset="0"/>
              </a:rPr>
              <a:t> stereotype denotes a Data Access Object (DAO) component in the persistence layer.</a:t>
            </a:r>
          </a:p>
          <a:p>
            <a:pPr marL="342900" marR="0" lvl="2" indent="-342900" algn="l" defTabSz="914400" rtl="0" eaLnBrk="1" fontAlgn="base" latinLnBrk="0" hangingPunct="1">
              <a:lnSpc>
                <a:spcPct val="100000"/>
              </a:lnSpc>
              <a:spcBef>
                <a:spcPts val="600"/>
              </a:spcBef>
              <a:spcAft>
                <a:spcPts val="0"/>
              </a:spcAft>
              <a:buClrTx/>
              <a:buSzTx/>
              <a:buFont typeface="Wingdings" panose="05000000000000000000" pitchFamily="2" charset="2"/>
              <a:buChar char="q"/>
              <a:tabLst/>
              <a:defRPr/>
            </a:pPr>
            <a:r>
              <a:rPr lang="en-IN" altLang="en-US" sz="1400" b="1" kern="1200" dirty="0">
                <a:solidFill>
                  <a:schemeClr val="tx1"/>
                </a:solidFill>
                <a:latin typeface="Arial" pitchFamily="34" charset="0"/>
                <a:ea typeface="Arial Unicode MS" pitchFamily="34" charset="-128"/>
                <a:cs typeface="Arial" pitchFamily="34" charset="0"/>
              </a:rPr>
              <a:t>@Service </a:t>
            </a:r>
            <a:r>
              <a:rPr lang="en-IN" altLang="en-US" sz="1400" kern="1200" dirty="0">
                <a:solidFill>
                  <a:schemeClr val="tx1"/>
                </a:solidFill>
                <a:latin typeface="Arial" pitchFamily="34" charset="0"/>
                <a:ea typeface="Arial Unicode MS" pitchFamily="34" charset="-128"/>
                <a:cs typeface="Arial" pitchFamily="34" charset="0"/>
              </a:rPr>
              <a:t>stereotype denotes a service component in the service layer.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screen shows the code for both.</a:t>
            </a:r>
          </a:p>
        </p:txBody>
      </p:sp>
      <p:sp>
        <p:nvSpPr>
          <p:cNvPr id="4" name="Slide Number Placeholder 3"/>
          <p:cNvSpPr>
            <a:spLocks noGrp="1"/>
          </p:cNvSpPr>
          <p:nvPr>
            <p:ph type="sldNum" sz="quarter" idx="10"/>
          </p:nvPr>
        </p:nvSpPr>
        <p:spPr/>
        <p:txBody>
          <a:bodyPr/>
          <a:lstStyle/>
          <a:p>
            <a:fld id="{6A8B6E77-EC63-4CD7-8F8A-914122582C5F}" type="slidenum">
              <a:rPr lang="en-US" smtClean="0"/>
              <a:pPr/>
              <a:t>57</a:t>
            </a:fld>
            <a:endParaRPr lang="en-US" dirty="0"/>
          </a:p>
        </p:txBody>
      </p:sp>
    </p:spTree>
    <p:extLst>
      <p:ext uri="{BB962C8B-B14F-4D97-AF65-F5344CB8AC3E}">
        <p14:creationId xmlns:p14="http://schemas.microsoft.com/office/powerpoint/2010/main" val="12041623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fontAlgn="base">
              <a:spcBef>
                <a:spcPts val="600"/>
              </a:spcBef>
              <a:buFont typeface="Wingdings" panose="05000000000000000000" pitchFamily="2" charset="2"/>
              <a:buChar char="q"/>
            </a:pPr>
            <a:r>
              <a:rPr lang="en-IN" altLang="en-US" dirty="0"/>
              <a:t>By default, Spring will name the detected components by lowercasing the first character of the nonqualified class name. </a:t>
            </a:r>
          </a:p>
          <a:p>
            <a:pPr marL="342900" lvl="2" indent="-342900" fontAlgn="base">
              <a:spcBef>
                <a:spcPts val="600"/>
              </a:spcBef>
              <a:buFont typeface="Wingdings" panose="05000000000000000000" pitchFamily="2" charset="2"/>
              <a:buChar char="q"/>
            </a:pPr>
            <a:r>
              <a:rPr lang="en-IN" altLang="en-US" dirty="0"/>
              <a:t>For example, the </a:t>
            </a:r>
            <a:r>
              <a:rPr lang="en-IN" altLang="en-US" b="1" dirty="0"/>
              <a:t>SequenceService</a:t>
            </a:r>
            <a:r>
              <a:rPr lang="en-IN" altLang="en-US" dirty="0"/>
              <a:t> class will be named as </a:t>
            </a:r>
            <a:r>
              <a:rPr lang="en-IN" altLang="en-US" b="1" dirty="0"/>
              <a:t>sequenceService</a:t>
            </a:r>
            <a:r>
              <a:rPr lang="en-IN" altLang="en-US" dirty="0"/>
              <a:t>. </a:t>
            </a:r>
          </a:p>
          <a:p>
            <a:pPr marL="342900" lvl="2" indent="-342900" fontAlgn="base">
              <a:spcBef>
                <a:spcPts val="600"/>
              </a:spcBef>
              <a:buFont typeface="Wingdings" panose="05000000000000000000" pitchFamily="2" charset="2"/>
              <a:buChar char="q"/>
            </a:pPr>
            <a:r>
              <a:rPr lang="en-IN" altLang="en-US" dirty="0"/>
              <a:t>You can define the name for a component explicitly by specifying it in the stereotype annotation’s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t>The screen shows the code for naming detected components.</a:t>
            </a:r>
          </a:p>
        </p:txBody>
      </p:sp>
      <p:sp>
        <p:nvSpPr>
          <p:cNvPr id="4" name="Slide Number Placeholder 3"/>
          <p:cNvSpPr>
            <a:spLocks noGrp="1"/>
          </p:cNvSpPr>
          <p:nvPr>
            <p:ph type="sldNum" sz="quarter" idx="10"/>
          </p:nvPr>
        </p:nvSpPr>
        <p:spPr/>
        <p:txBody>
          <a:bodyPr/>
          <a:lstStyle/>
          <a:p>
            <a:fld id="{6A8B6E77-EC63-4CD7-8F8A-914122582C5F}" type="slidenum">
              <a:rPr lang="en-US" smtClean="0"/>
              <a:pPr/>
              <a:t>58</a:t>
            </a:fld>
            <a:endParaRPr lang="en-US" dirty="0"/>
          </a:p>
        </p:txBody>
      </p:sp>
    </p:spTree>
    <p:extLst>
      <p:ext uri="{BB962C8B-B14F-4D97-AF65-F5344CB8AC3E}">
        <p14:creationId xmlns:p14="http://schemas.microsoft.com/office/powerpoint/2010/main" val="42898760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 ADMIN (</a:t>
            </a:r>
            <a:r>
              <a:rPr lang="en-US" sz="1200" kern="1200" dirty="0" err="1">
                <a:solidFill>
                  <a:schemeClr val="tx1"/>
                </a:solidFill>
                <a:effectLst/>
                <a:latin typeface="+mn-lt"/>
                <a:ea typeface="+mn-ea"/>
                <a:cs typeface="+mn-cs"/>
              </a:rPr>
              <a:t>SpringApplicationAdminJmxAutoConfiguration</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spring.application.admin.enabled</a:t>
            </a:r>
            <a:r>
              <a:rPr lang="en-US" sz="1200" kern="1200" dirty="0">
                <a:solidFill>
                  <a:schemeClr val="tx1"/>
                </a:solidFill>
                <a:effectLst/>
                <a:latin typeface="+mn-lt"/>
                <a:ea typeface="+mn-ea"/>
                <a:cs typeface="+mn-cs"/>
              </a:rPr>
              <a:t>=true</a:t>
            </a:r>
          </a:p>
          <a:p>
            <a:r>
              <a:rPr lang="en-US" sz="1200" kern="1200" dirty="0" err="1">
                <a:solidFill>
                  <a:schemeClr val="tx1"/>
                </a:solidFill>
                <a:effectLst/>
                <a:latin typeface="+mn-lt"/>
                <a:ea typeface="+mn-ea"/>
                <a:cs typeface="+mn-cs"/>
              </a:rPr>
              <a:t>spring.application.admin.jmx</a:t>
            </a:r>
            <a:r>
              <a:rPr lang="en-US" sz="1200" kern="1200" dirty="0">
                <a:solidFill>
                  <a:schemeClr val="tx1"/>
                </a:solidFill>
                <a:effectLst/>
                <a:latin typeface="+mn-lt"/>
                <a:ea typeface="+mn-ea"/>
                <a:cs typeface="+mn-cs"/>
              </a:rPr>
              <a:t>-name=</a:t>
            </a:r>
            <a:r>
              <a:rPr lang="en-US" sz="1200" kern="1200" dirty="0" err="1">
                <a:solidFill>
                  <a:schemeClr val="tx1"/>
                </a:solidFill>
                <a:effectLst/>
                <a:latin typeface="+mn-lt"/>
                <a:ea typeface="+mn-ea"/>
                <a:cs typeface="+mn-cs"/>
              </a:rPr>
              <a:t>org.springframework.boot:type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Admin,name</a:t>
            </a:r>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SpringApplication</a:t>
            </a:r>
            <a:r>
              <a:rPr lang="en-US" sz="1200" kern="1200" dirty="0">
                <a:solidFill>
                  <a:schemeClr val="tx1"/>
                </a:solidFill>
                <a:effectLst/>
                <a:latin typeface="+mn-lt"/>
                <a:ea typeface="+mn-ea"/>
                <a:cs typeface="+mn-cs"/>
              </a:rPr>
              <a:t> # JMX name of the application admin </a:t>
            </a:r>
            <a:r>
              <a:rPr lang="en-US" sz="1200" kern="1200" dirty="0" err="1">
                <a:solidFill>
                  <a:schemeClr val="tx1"/>
                </a:solidFill>
                <a:effectLst/>
                <a:latin typeface="+mn-lt"/>
                <a:ea typeface="+mn-ea"/>
                <a:cs typeface="+mn-cs"/>
              </a:rPr>
              <a:t>MBean</a:t>
            </a:r>
            <a:endParaRPr lang="en-US" sz="1200" kern="1200" dirty="0">
              <a:solidFill>
                <a:schemeClr val="tx1"/>
              </a:solidFill>
              <a:effectLst/>
              <a:latin typeface="+mn-lt"/>
              <a:ea typeface="+mn-ea"/>
              <a:cs typeface="+mn-cs"/>
            </a:endParaRPr>
          </a:p>
          <a:p>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pPr marL="342900" lvl="2" indent="-342900" fontAlgn="base">
              <a:spcBef>
                <a:spcPts val="600"/>
              </a:spcBef>
              <a:buFont typeface="Wingdings" panose="05000000000000000000" pitchFamily="2" charset="2"/>
              <a:buChar char="q"/>
            </a:pPr>
            <a:endParaRPr lang="en-IN" altLang="en-US" dirty="0"/>
          </a:p>
          <a:p>
            <a:pPr marL="342900" lvl="2" indent="-342900" fontAlgn="base">
              <a:spcBef>
                <a:spcPts val="600"/>
              </a:spcBef>
              <a:buFont typeface="Wingdings" panose="05000000000000000000" pitchFamily="2" charset="2"/>
              <a:buChar char="q"/>
            </a:pPr>
            <a:endParaRPr lang="en-IN" altLang="en-US" dirty="0"/>
          </a:p>
          <a:p>
            <a:r>
              <a:rPr lang="en-US" altLang="en-US" dirty="0">
                <a:latin typeface="Arial" pitchFamily="34" charset="0"/>
              </a:rPr>
              <a:t> </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59</a:t>
            </a:fld>
            <a:endParaRPr lang="en-US" dirty="0"/>
          </a:p>
        </p:txBody>
      </p:sp>
    </p:spTree>
    <p:extLst>
      <p:ext uri="{BB962C8B-B14F-4D97-AF65-F5344CB8AC3E}">
        <p14:creationId xmlns:p14="http://schemas.microsoft.com/office/powerpoint/2010/main" val="6025883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185303080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algn="l" defTabSz="914400" rtl="0" eaLnBrk="1" fontAlgn="base" latinLnBrk="0" hangingPunct="1">
              <a:spcBef>
                <a:spcPts val="600"/>
              </a:spcBef>
              <a:buFont typeface="Wingdings" panose="05000000000000000000" pitchFamily="2" charset="2"/>
              <a:buChar char="q"/>
            </a:pPr>
            <a:r>
              <a:rPr lang="en-US" altLang="en-US" sz="1400" kern="1200" dirty="0">
                <a:solidFill>
                  <a:schemeClr val="tx1"/>
                </a:solidFill>
                <a:latin typeface="Arial" pitchFamily="34" charset="0"/>
                <a:ea typeface="Arial Unicode MS" pitchFamily="34" charset="-128"/>
                <a:cs typeface="Arial" pitchFamily="34" charset="0"/>
              </a:rPr>
              <a:t>When you declare a bean in the configuration file, you are actually defining a template for bean creation, not an actual bean instance. When a bean is requested by the getBean() method or a reference from other beans, Spring will decide which bean instance should be returned according to the bean scope.</a:t>
            </a:r>
          </a:p>
          <a:p>
            <a:pPr marL="342900" lvl="2" indent="-342900" algn="l" defTabSz="914400" rtl="0" eaLnBrk="1" fontAlgn="base" latinLnBrk="0" hangingPunct="1">
              <a:spcBef>
                <a:spcPts val="600"/>
              </a:spcBef>
              <a:buFont typeface="Wingdings" panose="05000000000000000000" pitchFamily="2" charset="2"/>
              <a:buChar char="q"/>
            </a:pPr>
            <a:r>
              <a:rPr lang="en-US" altLang="en-US" sz="1400" kern="1200" dirty="0">
                <a:solidFill>
                  <a:schemeClr val="tx1"/>
                </a:solidFill>
                <a:latin typeface="Arial" pitchFamily="34" charset="0"/>
                <a:ea typeface="Arial Unicode MS" pitchFamily="34" charset="-128"/>
                <a:cs typeface="Arial" pitchFamily="34" charset="0"/>
              </a:rPr>
              <a:t>Sometimes, you have to set an appropriate scope for a bean other than the default scope. The table on screen tabulates various scope and its description.</a:t>
            </a:r>
          </a:p>
          <a:p>
            <a:pPr marL="342900" lvl="2" indent="-342900" algn="l" defTabSz="914400" rtl="0" eaLnBrk="1" fontAlgn="base" latinLnBrk="0" hangingPunct="1">
              <a:spcBef>
                <a:spcPts val="600"/>
              </a:spcBef>
              <a:buFont typeface="Wingdings" panose="05000000000000000000" pitchFamily="2" charset="2"/>
              <a:buChar char="q"/>
            </a:pPr>
            <a:r>
              <a:rPr lang="en-US" altLang="en-US" sz="1400" kern="1200" dirty="0">
                <a:solidFill>
                  <a:schemeClr val="tx1"/>
                </a:solidFill>
                <a:latin typeface="Arial" pitchFamily="34" charset="0"/>
                <a:ea typeface="Arial Unicode MS" pitchFamily="34" charset="-128"/>
                <a:cs typeface="Arial" pitchFamily="34" charset="0"/>
              </a:rPr>
              <a:t>In Spring 2.x or later, a bean’s scope is set in the scope attribute of the &lt;bean&gt; element. By default, Spring creates exactly one instance for each bean declared in the IoC container, and this instance will be shared in the scope of the entire IoC container. This unique bean instance will be returned for all subsequent getBean() calls and bean references. This scope is called singleton, which is the default scope of all beans. </a:t>
            </a:r>
          </a:p>
          <a:p>
            <a:pPr marL="342900" lvl="2" indent="-342900" algn="l" defTabSz="914400" rtl="0" eaLnBrk="1" fontAlgn="base" latinLnBrk="0" hangingPunct="1">
              <a:spcBef>
                <a:spcPts val="600"/>
              </a:spcBef>
              <a:buFont typeface="Wingdings" panose="05000000000000000000" pitchFamily="2" charset="2"/>
              <a:buChar char="q"/>
            </a:pPr>
            <a:r>
              <a:rPr lang="en-US" altLang="en-US" sz="1400" kern="1200" dirty="0">
                <a:solidFill>
                  <a:schemeClr val="tx1"/>
                </a:solidFill>
                <a:latin typeface="Arial" pitchFamily="34" charset="0"/>
                <a:ea typeface="Arial Unicode MS" pitchFamily="34" charset="-128"/>
                <a:cs typeface="Arial" pitchFamily="34" charset="0"/>
              </a:rPr>
              <a:t>In Spring 1.x, singleton and prototype are the only two valid bean scopes, and they are specified by the singleton attribute (i.e., singleton="true" or singleton="false"), not the scope attribute.</a:t>
            </a:r>
          </a:p>
          <a:p>
            <a:r>
              <a:rPr lang="en-US" altLang="en-US" dirty="0">
                <a:latin typeface="Arial" pitchFamily="34" charset="0"/>
              </a:rPr>
              <a:t> </a:t>
            </a:r>
          </a:p>
          <a:p>
            <a:endParaRPr lang="en-US" altLang="en-US" dirty="0">
              <a:latin typeface="Arial" pitchFamily="34" charset="0"/>
            </a:endParaRPr>
          </a:p>
          <a:p>
            <a:endParaRPr lang="en-US" altLang="en-US" dirty="0">
              <a:latin typeface="Arial" pitchFamily="34" charset="0"/>
            </a:endParaRP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61</a:t>
            </a:fld>
            <a:endParaRPr lang="en-US" dirty="0"/>
          </a:p>
        </p:txBody>
      </p:sp>
    </p:spTree>
    <p:extLst>
      <p:ext uri="{BB962C8B-B14F-4D97-AF65-F5344CB8AC3E}">
        <p14:creationId xmlns:p14="http://schemas.microsoft.com/office/powerpoint/2010/main" val="222290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order to understand the upcoming topics well, please think about this question before you dive into the content.</a:t>
            </a:r>
            <a:endParaRPr lang="en-IN" sz="1400" dirty="0">
              <a:solidFill>
                <a:schemeClr val="tx1"/>
              </a:solidFill>
            </a:endParaRPr>
          </a:p>
          <a:p>
            <a:endParaRPr lang="en-IN" dirty="0"/>
          </a:p>
          <a:p>
            <a:pPr marL="228600" indent="-228600">
              <a:buFontTx/>
              <a:buAutoNum type="arabicPeriod"/>
              <a:defRPr/>
            </a:pPr>
            <a:r>
              <a:rPr lang="en-US" b="1" dirty="0"/>
              <a:t>Object Builder</a:t>
            </a:r>
            <a:r>
              <a:rPr lang="en-US" dirty="0"/>
              <a:t> is a framework for building dependency injection systems, originally written by the Microsoft patterns and practices group.</a:t>
            </a:r>
          </a:p>
          <a:p>
            <a:pPr marL="228600" indent="-228600">
              <a:buFontTx/>
              <a:buAutoNum type="arabicPeriod"/>
              <a:defRPr/>
            </a:pPr>
            <a:r>
              <a:rPr lang="en-US" b="1" dirty="0"/>
              <a:t>Google Guice </a:t>
            </a:r>
            <a:r>
              <a:rPr lang="en-US" dirty="0"/>
              <a:t>open source release by Google</a:t>
            </a:r>
          </a:p>
          <a:p>
            <a:pPr marL="228600" indent="-228600">
              <a:buFontTx/>
              <a:buAutoNum type="arabicPeriod"/>
              <a:defRPr/>
            </a:pPr>
            <a:r>
              <a:rPr lang="en-US" b="1" dirty="0"/>
              <a:t>OpenXava</a:t>
            </a:r>
            <a:r>
              <a:rPr lang="en-US" dirty="0"/>
              <a:t> framework by OpenXava</a:t>
            </a:r>
          </a:p>
          <a:p>
            <a:pPr marL="228600" indent="-228600">
              <a:buFontTx/>
              <a:buAutoNum type="arabicPeriod"/>
              <a:defRPr/>
            </a:pPr>
            <a:r>
              <a:rPr lang="en-US" b="1" dirty="0"/>
              <a:t>Spring Framework</a:t>
            </a:r>
          </a:p>
          <a:p>
            <a:pPr marL="228600" indent="-228600">
              <a:buFontTx/>
              <a:buAutoNum type="arabicPeriod"/>
              <a:defRPr/>
            </a:pPr>
            <a:r>
              <a:rPr lang="en-US" b="1" dirty="0"/>
              <a:t>Spring.Net</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This same shared instance is injected in to each collaborative object.</a:t>
            </a:r>
          </a:p>
          <a:p>
            <a:endParaRPr lang="en-US" altLang="en-US" dirty="0">
              <a:latin typeface="Arial" pitchFamily="34" charset="0"/>
            </a:endParaRPr>
          </a:p>
          <a:p>
            <a:r>
              <a:rPr lang="en-US" altLang="en-US" dirty="0">
                <a:latin typeface="Arial" pitchFamily="34" charset="0"/>
              </a:rPr>
              <a:t>To put it another way, when you define a bean definition and it is scoped as a singleton, the Spring IoC container creates exactly one instance of the object defined by that bean definition. This single instance is stored in a cache of such singleton beans, and all subsequent requests and references for that named bean return the cached object.</a:t>
            </a: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62</a:t>
            </a:fld>
            <a:endParaRPr lang="en-US" dirty="0"/>
          </a:p>
        </p:txBody>
      </p:sp>
    </p:spTree>
    <p:extLst>
      <p:ext uri="{BB962C8B-B14F-4D97-AF65-F5344CB8AC3E}">
        <p14:creationId xmlns:p14="http://schemas.microsoft.com/office/powerpoint/2010/main" val="39126148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In contrast to the other scopes, Spring does not manage the complete lifecycle of a prototype bean; the container instantiates, configures, and otherwise assembles a prototype object, and hands it to the client, with no further record of that prototype instance.</a:t>
            </a:r>
          </a:p>
          <a:p>
            <a:r>
              <a:rPr lang="en-US" altLang="en-US" dirty="0">
                <a:latin typeface="Arial" pitchFamily="34" charset="0"/>
              </a:rPr>
              <a:t>Thus, although initialization lifecycle callback methods are called on all objects regardless of scope, in the case of prototypes, configured destruction lifecycle callbacks are not called. The client code must clean up prototype-scoped objects and release expensive resources that the prototype bean(s) are holding. </a:t>
            </a:r>
          </a:p>
          <a:p>
            <a:endParaRPr lang="en-US" altLang="en-US" dirty="0">
              <a:latin typeface="Arial" pitchFamily="34" charset="0"/>
            </a:endParaRPr>
          </a:p>
          <a:p>
            <a:endParaRPr lang="en-US" altLang="en-US" dirty="0">
              <a:latin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63</a:t>
            </a:fld>
            <a:endParaRPr lang="en-US" dirty="0"/>
          </a:p>
        </p:txBody>
      </p:sp>
    </p:spTree>
    <p:extLst>
      <p:ext uri="{BB962C8B-B14F-4D97-AF65-F5344CB8AC3E}">
        <p14:creationId xmlns:p14="http://schemas.microsoft.com/office/powerpoint/2010/main" val="7955553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fontAlgn="base">
              <a:spcBef>
                <a:spcPts val="600"/>
              </a:spcBef>
              <a:buFont typeface="Wingdings" panose="05000000000000000000" pitchFamily="2" charset="2"/>
              <a:buChar char="q"/>
              <a:defRPr/>
            </a:pPr>
            <a:r>
              <a:rPr lang="en-IN" altLang="en-US" dirty="0"/>
              <a:t>You cannot dependency-inject a prototype-scoped bean into your singleton bean, because, that injection takes place only once. It occurs when the Spring container is instantiating the singleton bean and resolving and injecting its dependencies.</a:t>
            </a:r>
          </a:p>
          <a:p>
            <a:pPr marL="342900" lvl="2" indent="-342900" fontAlgn="base">
              <a:spcBef>
                <a:spcPts val="600"/>
              </a:spcBef>
              <a:buFont typeface="Wingdings" panose="05000000000000000000" pitchFamily="2" charset="2"/>
              <a:buChar char="q"/>
              <a:defRPr/>
            </a:pPr>
            <a:r>
              <a:rPr lang="en-IN" altLang="en-US" dirty="0"/>
              <a:t>If you need a new instance of a prototype bean at runtime more than once, use </a:t>
            </a:r>
            <a:r>
              <a:rPr lang="en-IN" altLang="en-US" b="1" dirty="0"/>
              <a:t>Lookup Method Injection</a:t>
            </a:r>
            <a:r>
              <a:rPr lang="en-IN" altLang="en-US" dirty="0"/>
              <a:t>.</a:t>
            </a:r>
          </a:p>
          <a:p>
            <a:endParaRPr lang="en-US" altLang="en-US" dirty="0">
              <a:latin typeface="Arial" pitchFamily="34" charset="0"/>
            </a:endParaRPr>
          </a:p>
          <a:p>
            <a:endParaRPr lang="en-US" altLang="en-US" dirty="0">
              <a:latin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64</a:t>
            </a:fld>
            <a:endParaRPr lang="en-US" dirty="0"/>
          </a:p>
        </p:txBody>
      </p:sp>
    </p:spTree>
    <p:extLst>
      <p:ext uri="{BB962C8B-B14F-4D97-AF65-F5344CB8AC3E}">
        <p14:creationId xmlns:p14="http://schemas.microsoft.com/office/powerpoint/2010/main" val="18324955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fontAlgn="base">
              <a:spcBef>
                <a:spcPts val="600"/>
              </a:spcBef>
              <a:buFont typeface="Wingdings" panose="05000000000000000000" pitchFamily="2" charset="2"/>
              <a:buChar char="q"/>
            </a:pPr>
            <a:endParaRPr lang="en-IN" altLang="en-US" dirty="0"/>
          </a:p>
          <a:p>
            <a:pPr marL="342900" lvl="2" indent="-342900" fontAlgn="base">
              <a:spcBef>
                <a:spcPts val="600"/>
              </a:spcBef>
              <a:buFont typeface="Wingdings" panose="05000000000000000000" pitchFamily="2" charset="2"/>
              <a:buChar char="q"/>
            </a:pPr>
            <a:endParaRPr lang="en-IN" altLang="en-US" dirty="0"/>
          </a:p>
          <a:p>
            <a:r>
              <a:rPr lang="en-US" altLang="en-US" dirty="0">
                <a:latin typeface="Arial" pitchFamily="34" charset="0"/>
              </a:rPr>
              <a:t> </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66</a:t>
            </a:fld>
            <a:endParaRPr lang="en-US" dirty="0"/>
          </a:p>
        </p:txBody>
      </p:sp>
    </p:spTree>
    <p:extLst>
      <p:ext uri="{BB962C8B-B14F-4D97-AF65-F5344CB8AC3E}">
        <p14:creationId xmlns:p14="http://schemas.microsoft.com/office/powerpoint/2010/main" val="22420667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Many real-world components have to perform certain types of initialization tasks before they are ready to be used. Such tasks include opening a file, opening a network/database connection, allocating memory, and so on. Also, they have to perform the corresponding destruction tasks at the end of their life cycle. So, you have a need to customize bean initialization and destruction in the Spring IoC container.</a:t>
            </a:r>
          </a:p>
          <a:p>
            <a:endParaRPr lang="en-US" altLang="en-US" dirty="0">
              <a:latin typeface="Arial" pitchFamily="34" charset="0"/>
            </a:endParaRPr>
          </a:p>
          <a:p>
            <a:r>
              <a:rPr lang="en-US" altLang="en-US" dirty="0">
                <a:latin typeface="Arial" pitchFamily="34" charset="0"/>
              </a:rPr>
              <a:t>In addition to bean registration, the Spring IoC container is also responsible for managing the life cycle of your beans, and it allows you to perform custom tasks at particular points of their life cycle. Your tasks should be encapsulated in callback methods for the Spring IoC container to call at a suitable time.</a:t>
            </a:r>
          </a:p>
          <a:p>
            <a:endParaRPr lang="en-US" altLang="en-US" dirty="0">
              <a:latin typeface="Arial" pitchFamily="34" charset="0"/>
            </a:endParaRPr>
          </a:p>
          <a:p>
            <a:r>
              <a:rPr lang="en-US" altLang="en-US" dirty="0">
                <a:latin typeface="Arial" pitchFamily="34" charset="0"/>
              </a:rPr>
              <a:t>The list shows the steps through which the Spring IoC container manages the life cycle of a bean. </a:t>
            </a:r>
          </a:p>
          <a:p>
            <a:endParaRPr lang="en-US" altLang="en-US" dirty="0">
              <a:latin typeface="Arial" pitchFamily="34" charset="0"/>
            </a:endParaRPr>
          </a:p>
          <a:p>
            <a:r>
              <a:rPr lang="en-US" altLang="en-US" dirty="0">
                <a:latin typeface="Arial" pitchFamily="34" charset="0"/>
              </a:rPr>
              <a:t>The</a:t>
            </a:r>
            <a:r>
              <a:rPr lang="en-US" altLang="en-US" baseline="0" dirty="0">
                <a:latin typeface="Arial" pitchFamily="34" charset="0"/>
              </a:rPr>
              <a:t> three ways in which intialization and destruction are done are:</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en-US" sz="1200" dirty="0">
                <a:latin typeface="Arial" pitchFamily="34" charset="0"/>
                <a:cs typeface="Arial" pitchFamily="34" charset="0"/>
              </a:rPr>
              <a:t>InitializingBean and DisposableBean interfaces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en-US" sz="1200" dirty="0">
                <a:latin typeface="Arial" pitchFamily="34" charset="0"/>
                <a:cs typeface="Arial" pitchFamily="34" charset="0"/>
              </a:rPr>
              <a:t>Init-method and destroy-method attributes of a bean</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en-US" sz="1400" b="1" kern="1200" dirty="0">
                <a:solidFill>
                  <a:schemeClr val="tx1"/>
                </a:solidFill>
                <a:latin typeface="Arial" pitchFamily="34" charset="0"/>
                <a:ea typeface="Arial Unicode MS" pitchFamily="34" charset="-128"/>
                <a:cs typeface="Arial" pitchFamily="34" charset="0"/>
              </a:rPr>
              <a:t>@PostConstruct</a:t>
            </a:r>
            <a:r>
              <a:rPr lang="en-US" altLang="en-US" sz="1200" dirty="0">
                <a:latin typeface="Arial" pitchFamily="34" charset="0"/>
                <a:cs typeface="Arial" pitchFamily="34" charset="0"/>
              </a:rPr>
              <a:t> and </a:t>
            </a:r>
            <a:r>
              <a:rPr lang="en-US" altLang="en-US" sz="1400" b="1" kern="1200" dirty="0">
                <a:solidFill>
                  <a:schemeClr val="tx1"/>
                </a:solidFill>
                <a:latin typeface="Arial" pitchFamily="34" charset="0"/>
                <a:ea typeface="Arial Unicode MS" pitchFamily="34" charset="-128"/>
                <a:cs typeface="Arial" pitchFamily="34" charset="0"/>
              </a:rPr>
              <a:t>@PreDestroy </a:t>
            </a:r>
            <a:r>
              <a:rPr lang="en-US" altLang="en-US" sz="1200" dirty="0">
                <a:latin typeface="Arial" pitchFamily="34" charset="0"/>
                <a:cs typeface="Arial" pitchFamily="34" charset="0"/>
              </a:rPr>
              <a:t>annotations</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altLang="en-US" sz="1200" dirty="0">
              <a:latin typeface="Arial" pitchFamily="34" charset="0"/>
              <a:cs typeface="Arial" pitchFamily="34" charset="0"/>
            </a:endParaRPr>
          </a:p>
          <a:p>
            <a:pPr marL="0" marR="0" indent="-228600" algn="l" defTabSz="914400" rtl="0" eaLnBrk="1" fontAlgn="auto" latinLnBrk="0" hangingPunct="1">
              <a:lnSpc>
                <a:spcPct val="100000"/>
              </a:lnSpc>
              <a:spcBef>
                <a:spcPts val="0"/>
              </a:spcBef>
              <a:spcAft>
                <a:spcPts val="0"/>
              </a:spcAft>
              <a:buClrTx/>
              <a:buSzTx/>
              <a:buFont typeface="+mj-lt"/>
              <a:buNone/>
              <a:tabLst/>
              <a:defRPr/>
            </a:pPr>
            <a:r>
              <a:rPr lang="en-US" altLang="en-US" sz="1200" kern="1200" dirty="0">
                <a:solidFill>
                  <a:schemeClr val="tx1"/>
                </a:solidFill>
                <a:latin typeface="Arial" pitchFamily="34" charset="0"/>
                <a:ea typeface="+mn-ea"/>
                <a:cs typeface="+mn-cs"/>
              </a:rPr>
              <a:t>Let us take a look at Init-method and destroy-method attributes of a bean and @PostConstruct and @PreDestroy annotations. InitiazingBean and DisposableBean interfaces will not be discussed.</a:t>
            </a:r>
          </a:p>
          <a:p>
            <a:pPr marL="228600" marR="0" indent="-228600" algn="l" defTabSz="914400" rtl="0" eaLnBrk="1" fontAlgn="auto" latinLnBrk="0" hangingPunct="1">
              <a:lnSpc>
                <a:spcPct val="100000"/>
              </a:lnSpc>
              <a:spcBef>
                <a:spcPts val="0"/>
              </a:spcBef>
              <a:spcAft>
                <a:spcPts val="0"/>
              </a:spcAft>
              <a:buClrTx/>
              <a:buSzTx/>
              <a:buFont typeface="+mj-lt"/>
              <a:buNone/>
              <a:tabLst/>
              <a:defRPr/>
            </a:pPr>
            <a:endParaRPr lang="en-US" altLang="en-US" sz="1200" dirty="0">
              <a:latin typeface="Arial" pitchFamily="34" charset="0"/>
              <a:cs typeface="Arial" pitchFamily="34" charset="0"/>
            </a:endParaRPr>
          </a:p>
          <a:p>
            <a:endParaRPr lang="en-US" altLang="en-US" dirty="0">
              <a:latin typeface="Arial" pitchFamily="34" charset="0"/>
            </a:endParaRP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67</a:t>
            </a:fld>
            <a:endParaRPr lang="en-US" dirty="0"/>
          </a:p>
        </p:txBody>
      </p:sp>
    </p:spTree>
    <p:extLst>
      <p:ext uri="{BB962C8B-B14F-4D97-AF65-F5344CB8AC3E}">
        <p14:creationId xmlns:p14="http://schemas.microsoft.com/office/powerpoint/2010/main" val="15016366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Refer to Cashier classes in the package com.spring.ioc under the project Spring3DI and discuss.</a:t>
            </a:r>
          </a:p>
          <a:p>
            <a:endParaRPr lang="en-US" altLang="en-US" dirty="0">
              <a:latin typeface="Arial" pitchFamily="34" charset="0"/>
            </a:endParaRPr>
          </a:p>
          <a:p>
            <a:r>
              <a:rPr lang="en-US" altLang="en-US" dirty="0">
                <a:latin typeface="Arial" pitchFamily="34" charset="0"/>
              </a:rPr>
              <a:t>In the Cashier class, the openFile() method opens the text file with the cashier name as the file name in the specified system path. Each time you call the checkout() method, a checkout record will be appended to the text file. Finally, the closeFile() method closes the file to release its system resources. Then, you declare a cashier bean with the name cashier1 in the IoC container.</a:t>
            </a:r>
          </a:p>
          <a:p>
            <a:endParaRPr lang="en-US" altLang="en-US" dirty="0">
              <a:latin typeface="Arial" pitchFamily="34" charset="0"/>
            </a:endParaRPr>
          </a:p>
          <a:p>
            <a:r>
              <a:rPr lang="en-US" altLang="en-US" dirty="0">
                <a:latin typeface="Arial" pitchFamily="34" charset="0"/>
              </a:rPr>
              <a:t>This cashier’s checkout records will be recorded in the file c:/cashier/cashier1.txt. You should create this directory in advance or specify another existing directory.</a:t>
            </a:r>
          </a:p>
          <a:p>
            <a:r>
              <a:rPr lang="en-US" altLang="en-US" dirty="0">
                <a:latin typeface="Arial" pitchFamily="34" charset="0"/>
              </a:rPr>
              <a:t> </a:t>
            </a:r>
          </a:p>
          <a:p>
            <a:endParaRPr lang="en-US" altLang="en-US" dirty="0">
              <a:latin typeface="Arial" pitchFamily="34" charset="0"/>
            </a:endParaRPr>
          </a:p>
          <a:p>
            <a:endParaRPr lang="en-US" altLang="en-US" dirty="0">
              <a:latin typeface="Arial" pitchFamily="34" charset="0"/>
            </a:endParaRPr>
          </a:p>
          <a:p>
            <a:endParaRPr lang="en-US" altLang="en-US" dirty="0">
              <a:latin typeface="Arial" pitchFamily="34" charset="0"/>
            </a:endParaRPr>
          </a:p>
          <a:p>
            <a:endParaRPr lang="en-US" altLang="en-US" dirty="0">
              <a:latin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68</a:t>
            </a:fld>
            <a:endParaRPr lang="en-US" dirty="0"/>
          </a:p>
        </p:txBody>
      </p:sp>
    </p:spTree>
    <p:extLst>
      <p:ext uri="{BB962C8B-B14F-4D97-AF65-F5344CB8AC3E}">
        <p14:creationId xmlns:p14="http://schemas.microsoft.com/office/powerpoint/2010/main" val="21983229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latin typeface="Arial" pitchFamily="34" charset="0"/>
              </a:rPr>
              <a:t>In Spring 2.5 or later, you can annotate the initialization and destruction callback methods with the JSR-250 life cycle annotations </a:t>
            </a:r>
            <a:r>
              <a:rPr lang="en-US" altLang="en-US" sz="1400" b="1" kern="1200" dirty="0">
                <a:solidFill>
                  <a:schemeClr val="tx1"/>
                </a:solidFill>
                <a:latin typeface="Arial" pitchFamily="34" charset="0"/>
                <a:ea typeface="Arial Unicode MS" pitchFamily="34" charset="-128"/>
                <a:cs typeface="Arial" pitchFamily="34" charset="0"/>
              </a:rPr>
              <a:t>@PostConstruct </a:t>
            </a:r>
            <a:r>
              <a:rPr lang="en-US" altLang="en-US" dirty="0">
                <a:latin typeface="Arial" pitchFamily="34" charset="0"/>
              </a:rPr>
              <a:t>and </a:t>
            </a:r>
            <a:r>
              <a:rPr lang="en-US" altLang="en-US" sz="1400" b="1" kern="1200" dirty="0">
                <a:solidFill>
                  <a:schemeClr val="tx1"/>
                </a:solidFill>
                <a:latin typeface="Arial" pitchFamily="34" charset="0"/>
                <a:ea typeface="Arial Unicode MS" pitchFamily="34" charset="-128"/>
                <a:cs typeface="Arial" pitchFamily="34" charset="0"/>
              </a:rPr>
              <a:t>@PreDestroy</a:t>
            </a:r>
            <a:r>
              <a:rPr lang="en-US" altLang="en-US" dirty="0">
                <a:latin typeface="Arial" pitchFamily="34" charset="0"/>
              </a:rPr>
              <a:t>.</a:t>
            </a:r>
          </a:p>
          <a:p>
            <a:r>
              <a:rPr lang="en-US" altLang="en-US" dirty="0">
                <a:latin typeface="Arial" pitchFamily="34" charset="0"/>
              </a:rPr>
              <a:t>Include the &lt;context:annotation-config&gt; element in your bean configuration file.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69</a:t>
            </a:fld>
            <a:endParaRPr lang="en-US" dirty="0"/>
          </a:p>
        </p:txBody>
      </p:sp>
    </p:spTree>
    <p:extLst>
      <p:ext uri="{BB962C8B-B14F-4D97-AF65-F5344CB8AC3E}">
        <p14:creationId xmlns:p14="http://schemas.microsoft.com/office/powerpoint/2010/main" val="42529365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2" indent="-342900" fontAlgn="base">
              <a:spcBef>
                <a:spcPts val="600"/>
              </a:spcBef>
              <a:buFont typeface="Wingdings" panose="05000000000000000000" pitchFamily="2" charset="2"/>
              <a:buChar char="q"/>
            </a:pPr>
            <a:endParaRPr lang="en-IN" altLang="en-US" dirty="0"/>
          </a:p>
          <a:p>
            <a:pPr marL="342900" lvl="2" indent="-342900" fontAlgn="base">
              <a:spcBef>
                <a:spcPts val="600"/>
              </a:spcBef>
              <a:buFont typeface="Wingdings" panose="05000000000000000000" pitchFamily="2" charset="2"/>
              <a:buChar char="q"/>
            </a:pPr>
            <a:endParaRPr lang="en-IN" altLang="en-US" dirty="0"/>
          </a:p>
          <a:p>
            <a:r>
              <a:rPr lang="en-US" altLang="en-US" dirty="0">
                <a:latin typeface="Arial" pitchFamily="34" charset="0"/>
              </a:rPr>
              <a:t> </a:t>
            </a:r>
          </a:p>
          <a:p>
            <a:endParaRPr lang="en-US" altLang="en-US" dirty="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70</a:t>
            </a:fld>
            <a:endParaRPr lang="en-US" dirty="0"/>
          </a:p>
        </p:txBody>
      </p:sp>
    </p:spTree>
    <p:extLst>
      <p:ext uri="{BB962C8B-B14F-4D97-AF65-F5344CB8AC3E}">
        <p14:creationId xmlns:p14="http://schemas.microsoft.com/office/powerpoint/2010/main" val="1637479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endParaRPr lang="en-US" b="1" dirty="0"/>
          </a:p>
          <a:p>
            <a:pPr marL="342900" lvl="2" indent="-342900">
              <a:spcBef>
                <a:spcPts val="600"/>
              </a:spcBef>
              <a:buFont typeface="Wingdings" panose="05000000000000000000" pitchFamily="2" charset="2"/>
              <a:buChar char="q"/>
            </a:pPr>
            <a:r>
              <a:rPr lang="en-IN" dirty="0"/>
              <a:t>One of the key themes of the Spring Framework is </a:t>
            </a:r>
            <a:r>
              <a:rPr lang="en-IN" sz="1400" kern="1200" dirty="0">
                <a:solidFill>
                  <a:schemeClr val="tx1"/>
                </a:solidFill>
                <a:latin typeface="Arial" pitchFamily="34" charset="0"/>
                <a:ea typeface="Arial Unicode MS" pitchFamily="34" charset="-128"/>
                <a:cs typeface="Arial" pitchFamily="34" charset="0"/>
              </a:rPr>
              <a:t>Inversion of Control. </a:t>
            </a:r>
          </a:p>
          <a:p>
            <a:pPr marL="342900" lvl="2" indent="-342900">
              <a:spcBef>
                <a:spcPts val="600"/>
              </a:spcBef>
              <a:buFont typeface="Wingdings" panose="05000000000000000000" pitchFamily="2" charset="2"/>
              <a:buChar char="q"/>
            </a:pPr>
            <a:r>
              <a:rPr lang="en-IN" dirty="0"/>
              <a:t>In its broadest sense, this means that the framework handles responsibilities on behalf of the components that are managed within its context. </a:t>
            </a:r>
          </a:p>
          <a:p>
            <a:pPr marL="342900" lvl="2" indent="-342900">
              <a:spcBef>
                <a:spcPts val="600"/>
              </a:spcBef>
              <a:buFont typeface="Wingdings" panose="05000000000000000000" pitchFamily="2" charset="2"/>
              <a:buChar char="q"/>
            </a:pPr>
            <a:r>
              <a:rPr lang="en-IN" dirty="0"/>
              <a:t>The components themselves are simplified since they are relieved of those responsibilities. For example, </a:t>
            </a:r>
          </a:p>
          <a:p>
            <a:pPr marL="800100" lvl="3" indent="-342900">
              <a:spcBef>
                <a:spcPts val="600"/>
              </a:spcBef>
              <a:buFont typeface="Arial" pitchFamily="34" charset="0"/>
              <a:buChar char="•"/>
            </a:pPr>
            <a:r>
              <a:rPr lang="en-IN" b="1" dirty="0"/>
              <a:t>Dependency</a:t>
            </a:r>
            <a:r>
              <a:rPr lang="en-IN" dirty="0"/>
              <a:t> </a:t>
            </a:r>
            <a:r>
              <a:rPr lang="en-IN" b="1" dirty="0"/>
              <a:t>Injection</a:t>
            </a:r>
            <a:r>
              <a:rPr lang="en-IN" dirty="0"/>
              <a:t> relieves the components of the responsibility of locating or creating their dependencies.</a:t>
            </a:r>
          </a:p>
          <a:p>
            <a:pPr marL="800100" lvl="3" indent="-342900">
              <a:spcBef>
                <a:spcPts val="600"/>
              </a:spcBef>
              <a:buFont typeface="Arial" pitchFamily="34" charset="0"/>
              <a:buChar char="•"/>
            </a:pPr>
            <a:r>
              <a:rPr lang="en-IN" b="1" dirty="0"/>
              <a:t>Aspect-oriented programming </a:t>
            </a:r>
            <a:r>
              <a:rPr lang="en-IN" dirty="0"/>
              <a:t>relieves business components of generic cross-cutting concerns by modularizing them into reusable aspects. </a:t>
            </a:r>
          </a:p>
          <a:p>
            <a:pPr marL="342900" lvl="2" indent="-342900">
              <a:spcBef>
                <a:spcPts val="600"/>
              </a:spcBef>
              <a:buFont typeface="Wingdings" panose="05000000000000000000" pitchFamily="2" charset="2"/>
              <a:buChar char="q"/>
            </a:pPr>
            <a:r>
              <a:rPr lang="en-IN" dirty="0"/>
              <a:t>In each case, the end result is a system that is easier to test, understand, maintain, and extend. </a:t>
            </a:r>
          </a:p>
          <a:p>
            <a:pPr marL="342900" lvl="2" indent="-342900">
              <a:lnSpc>
                <a:spcPct val="150000"/>
              </a:lnSpc>
              <a:spcAft>
                <a:spcPts val="600"/>
              </a:spcAft>
              <a:buFont typeface="Wingdings" panose="05000000000000000000" pitchFamily="2" charset="2"/>
              <a:buChar char="q"/>
            </a:pPr>
            <a:endParaRPr lang="en-IN" dirty="0"/>
          </a:p>
          <a:p>
            <a:pPr>
              <a:spcBef>
                <a:spcPts val="600"/>
              </a:spcBef>
              <a:spcAft>
                <a:spcPts val="600"/>
              </a:spcAft>
            </a:pPr>
            <a:endParaRPr lang="en-IN" altLang="en-US" dirty="0"/>
          </a:p>
          <a:p>
            <a:pPr marL="342900" lvl="2" indent="-342900">
              <a:lnSpc>
                <a:spcPct val="150000"/>
              </a:lnSpc>
              <a:spcAft>
                <a:spcPts val="600"/>
              </a:spcAft>
              <a:buFont typeface="Wingdings" panose="05000000000000000000" pitchFamily="2" charset="2"/>
              <a:buChar char="q"/>
            </a:pPr>
            <a:endParaRPr lang="en-IN" dirty="0"/>
          </a:p>
          <a:p>
            <a:pPr marL="342900" lvl="2" indent="-342900">
              <a:lnSpc>
                <a:spcPct val="150000"/>
              </a:lnSpc>
              <a:spcAft>
                <a:spcPts val="600"/>
              </a:spcAft>
              <a:buFont typeface="Wingdings" panose="05000000000000000000" pitchFamily="2" charset="2"/>
              <a:buChar char="q"/>
            </a:pPr>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4176381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endParaRPr lang="en-US" b="1" dirty="0"/>
          </a:p>
          <a:p>
            <a:pPr marL="0" marR="0" lvl="2" indent="0" algn="l" defTabSz="914400" rtl="0" eaLnBrk="1" fontAlgn="auto" latinLnBrk="0" hangingPunct="1">
              <a:lnSpc>
                <a:spcPct val="150000"/>
              </a:lnSpc>
              <a:spcBef>
                <a:spcPts val="600"/>
              </a:spcBef>
              <a:spcAft>
                <a:spcPts val="600"/>
              </a:spcAft>
              <a:buClrTx/>
              <a:buSzTx/>
              <a:buFont typeface="Arial" pitchFamily="34" charset="0"/>
              <a:buNone/>
              <a:tabLst/>
              <a:defRPr/>
            </a:pPr>
            <a:r>
              <a:rPr lang="en-US" altLang="en-US" sz="1400" kern="1200" dirty="0">
                <a:solidFill>
                  <a:schemeClr val="tx1"/>
                </a:solidFill>
                <a:latin typeface="Arial" pitchFamily="34" charset="0"/>
                <a:ea typeface="Arial Unicode MS" pitchFamily="34" charset="-128"/>
                <a:cs typeface="Arial" pitchFamily="34" charset="0"/>
              </a:rPr>
              <a:t>In Spring, components are also called “Beans.” Note that this is a different concept from the JavaBeans specification defined by Sun. The beans declared in the Spring IoC container are not necessarily required to be JavaBeans. They can be any Plain Old Java Objects (POJOs). The term POJO means an ordinary Java object without any specific requirements, such as to implement a specific interface or to extend a specific base class. This term is used to distinguish lightweight Java components from heavyweight components in other complex component models (For example, EJB components prior to version 3.1 of the EJB specification).</a:t>
            </a:r>
          </a:p>
          <a:p>
            <a:pPr marL="342900" lvl="2" indent="-342900">
              <a:lnSpc>
                <a:spcPct val="150000"/>
              </a:lnSpc>
              <a:spcAft>
                <a:spcPts val="600"/>
              </a:spcAft>
              <a:buFont typeface="Wingdings" panose="05000000000000000000" pitchFamily="2" charset="2"/>
              <a:buNone/>
            </a:pPr>
            <a:endParaRPr lang="en-IN" dirty="0"/>
          </a:p>
          <a:p>
            <a:pPr marL="342900" lvl="2" indent="-342900">
              <a:lnSpc>
                <a:spcPct val="150000"/>
              </a:lnSpc>
              <a:spcAft>
                <a:spcPts val="600"/>
              </a:spcAft>
              <a:buFont typeface="Wingdings" panose="05000000000000000000" pitchFamily="2" charset="2"/>
              <a:buNone/>
            </a:pPr>
            <a:r>
              <a:rPr lang="en-IN" dirty="0"/>
              <a:t>Some</a:t>
            </a:r>
            <a:r>
              <a:rPr lang="en-IN" baseline="0" dirty="0"/>
              <a:t> examples of beans are </a:t>
            </a:r>
            <a:r>
              <a:rPr lang="fr-FR" altLang="en-US" dirty="0"/>
              <a:t>DAO, Datasource, Transaction Manager, Persistence Manager, Service objects etc.</a:t>
            </a:r>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131502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endParaRPr lang="en-US" b="1" dirty="0"/>
          </a:p>
          <a:p>
            <a:r>
              <a:rPr lang="en-US" altLang="en-US" dirty="0">
                <a:latin typeface="Arial" pitchFamily="34" charset="0"/>
              </a:rPr>
              <a:t>Spring provides two types of IoC container implementation. The basic one is called bean factory. The more advanced one is called application context, which is a compatible extension to the bean factory.</a:t>
            </a:r>
          </a:p>
          <a:p>
            <a:endParaRPr lang="en-US" altLang="en-US" dirty="0">
              <a:latin typeface="Arial" pitchFamily="34" charset="0"/>
            </a:endParaRPr>
          </a:p>
          <a:p>
            <a:r>
              <a:rPr lang="en-US" altLang="en-US" dirty="0">
                <a:latin typeface="Arial" pitchFamily="34" charset="0"/>
              </a:rPr>
              <a:t>Note that the bean configuration files for these two types of IoC containers are identical. The application context provides more advanced features than the bean factory while keeping the basic features compatible. So we strongly recommend using the application context for every application unless the resources of this application are restricted, such as when running in a mobile device.</a:t>
            </a:r>
          </a:p>
          <a:p>
            <a:endParaRPr lang="en-US" altLang="en-US" dirty="0">
              <a:latin typeface="Arial" pitchFamily="34" charset="0"/>
            </a:endParaRPr>
          </a:p>
          <a:p>
            <a:r>
              <a:rPr lang="en-US" altLang="en-US" dirty="0">
                <a:latin typeface="Arial" pitchFamily="34" charset="0"/>
              </a:rPr>
              <a:t>The interfaces for the bean factory and the application context are BeanFactory and ApplicationContext,  respectively. </a:t>
            </a:r>
          </a:p>
          <a:p>
            <a:endParaRPr lang="en-US" altLang="en-US" dirty="0">
              <a:latin typeface="Arial" pitchFamily="34" charset="0"/>
            </a:endParaRPr>
          </a:p>
          <a:p>
            <a:r>
              <a:rPr lang="en-US" altLang="en-US" dirty="0">
                <a:latin typeface="Arial" pitchFamily="34" charset="0"/>
              </a:rPr>
              <a:t>The interface ApplicationContext is a sub-interface of BeanFactory for maintaining compatibility.</a:t>
            </a:r>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dirty="0"/>
          </a:p>
        </p:txBody>
      </p:sp>
    </p:spTree>
    <p:extLst>
      <p:ext uri="{BB962C8B-B14F-4D97-AF65-F5344CB8AC3E}">
        <p14:creationId xmlns:p14="http://schemas.microsoft.com/office/powerpoint/2010/main" val="1960696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 LEARNER</a:t>
            </a:r>
          </a:p>
        </p:txBody>
      </p:sp>
    </p:spTree>
    <p:extLst>
      <p:ext uri="{BB962C8B-B14F-4D97-AF65-F5344CB8AC3E}">
        <p14:creationId xmlns:p14="http://schemas.microsoft.com/office/powerpoint/2010/main" val="244274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 Cognizant 2018</a:t>
            </a:r>
          </a:p>
        </p:txBody>
      </p:sp>
      <p:sp>
        <p:nvSpPr>
          <p:cNvPr id="6" name="Slide Number Placeholder 5"/>
          <p:cNvSpPr>
            <a:spLocks noGrp="1"/>
          </p:cNvSpPr>
          <p:nvPr>
            <p:ph type="sldNum" sz="quarter" idx="12"/>
          </p:nvPr>
        </p:nvSpPr>
        <p:spPr/>
        <p:txBody>
          <a:bodyPr/>
          <a:lstStyle/>
          <a:p>
            <a:fld id="{C817463E-CE01-4D3D-9229-06E560C1CE28}" type="slidenum">
              <a:rPr lang="en-US" smtClean="0"/>
              <a:t>‹#›</a:t>
            </a:fld>
            <a:endParaRPr lang="en-US" dirty="0"/>
          </a:p>
        </p:txBody>
      </p:sp>
    </p:spTree>
    <p:extLst>
      <p:ext uri="{BB962C8B-B14F-4D97-AF65-F5344CB8AC3E}">
        <p14:creationId xmlns:p14="http://schemas.microsoft.com/office/powerpoint/2010/main" val="190176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2400" y="6428601"/>
            <a:ext cx="457200" cy="276999"/>
          </a:xfrm>
          <a:prstGeom prst="rect">
            <a:avLst/>
          </a:prstGeom>
          <a:ln/>
        </p:spPr>
        <p:txBody>
          <a:bodyPr/>
          <a:lstStyle>
            <a:lvl1pPr>
              <a:defRPr lang="en-GB" sz="1400" b="0" smtClean="0">
                <a:solidFill>
                  <a:srgbClr val="953735"/>
                </a:solidFill>
              </a:defRPr>
            </a:lvl1pPr>
          </a:lstStyle>
          <a:p>
            <a:fld id="{C817463E-CE01-4D3D-9229-06E560C1CE28}" type="slidenum">
              <a:rPr lang="en-US" smtClean="0"/>
              <a:t>‹#›</a:t>
            </a:fld>
            <a:endParaRPr lang="en-US" dirty="0"/>
          </a:p>
        </p:txBody>
      </p:sp>
      <p:sp>
        <p:nvSpPr>
          <p:cNvPr id="7" name="Rectangle 6"/>
          <p:cNvSpPr/>
          <p:nvPr/>
        </p:nvSpPr>
        <p:spPr>
          <a:xfrm>
            <a:off x="2272553" y="0"/>
            <a:ext cx="6871447" cy="497541"/>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pPr lvl="0" fontAlgn="base">
              <a:spcBef>
                <a:spcPct val="0"/>
              </a:spcBef>
              <a:spcAft>
                <a:spcPct val="0"/>
              </a:spcAft>
            </a:pPr>
            <a:r>
              <a:rPr lang="en-US" sz="3000" b="0" kern="1200" dirty="0">
                <a:solidFill>
                  <a:schemeClr val="lt1"/>
                </a:solidFill>
                <a:latin typeface="Arial Rounded MT Bold" pitchFamily="34" charset="0"/>
                <a:ea typeface="+mn-ea"/>
                <a:cs typeface="+mn-cs"/>
              </a:rPr>
              <a:t>About the Author</a:t>
            </a:r>
          </a:p>
        </p:txBody>
      </p:sp>
      <p:graphicFrame>
        <p:nvGraphicFramePr>
          <p:cNvPr id="10" name="Group 81"/>
          <p:cNvGraphicFramePr>
            <a:graphicFrameLocks noGrp="1"/>
          </p:cNvGraphicFramePr>
          <p:nvPr>
            <p:extLst>
              <p:ext uri="{D42A27DB-BD31-4B8C-83A1-F6EECF244321}">
                <p14:modId xmlns:p14="http://schemas.microsoft.com/office/powerpoint/2010/main" val="3980343870"/>
              </p:ext>
            </p:extLst>
          </p:nvPr>
        </p:nvGraphicFramePr>
        <p:xfrm>
          <a:off x="533400" y="1981200"/>
          <a:ext cx="8153400" cy="21336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11"/>
          <p:cNvSpPr/>
          <p:nvPr/>
        </p:nvSpPr>
        <p:spPr>
          <a:xfrm>
            <a:off x="1286500" y="4800600"/>
            <a:ext cx="6389891" cy="584775"/>
          </a:xfrm>
          <a:prstGeom prst="rect">
            <a:avLst/>
          </a:prstGeom>
        </p:spPr>
        <p:txBody>
          <a:bodyPr wrap="none">
            <a:spAutoFit/>
          </a:bodyPr>
          <a:lstStyle/>
          <a:p>
            <a:pPr algn="ctr">
              <a:defRPr/>
            </a:pPr>
            <a:r>
              <a:rPr lang="en-US" sz="3200" b="1" kern="10" dirty="0">
                <a:ln w="9525">
                  <a:solidFill>
                    <a:schemeClr val="accent5">
                      <a:lumMod val="40000"/>
                      <a:lumOff val="60000"/>
                    </a:schemeClr>
                  </a:solidFill>
                  <a:round/>
                  <a:headEnd/>
                  <a:tailEnd/>
                </a:ln>
                <a:solidFill>
                  <a:schemeClr val="accent5">
                    <a:lumMod val="50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273872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D:\Logos\Logos\Academy Logo\Academy Logo\Academy_logo_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 y="6438900"/>
            <a:ext cx="2438400" cy="276999"/>
          </a:xfrm>
          <a:prstGeom prst="rect">
            <a:avLst/>
          </a:prstGeom>
          <a:noFill/>
        </p:spPr>
        <p:txBody>
          <a:bodyPr wrap="square" rtlCol="0">
            <a:spAutoFit/>
          </a:bodyPr>
          <a:lstStyle/>
          <a:p>
            <a:r>
              <a:rPr lang="en-US" sz="1200" b="1" dirty="0">
                <a:latin typeface="Arial Narrow" pitchFamily="34" charset="0"/>
              </a:rPr>
              <a:t>  © Cognizant, 2015</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1471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Slide Number Placeholder 5"/>
          <p:cNvSpPr>
            <a:spLocks noGrp="1"/>
          </p:cNvSpPr>
          <p:nvPr>
            <p:ph type="sldNum" sz="quarter" idx="12"/>
          </p:nvPr>
        </p:nvSpPr>
        <p:spPr/>
        <p:txBody>
          <a:bodyPr/>
          <a:lstStyle/>
          <a:p>
            <a:fld id="{C817463E-CE01-4D3D-9229-06E560C1CE28}"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329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bout the Autho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 Cognizant 2018</a:t>
            </a:r>
          </a:p>
        </p:txBody>
      </p:sp>
      <p:sp>
        <p:nvSpPr>
          <p:cNvPr id="6" name="Slide Number Placeholder 5"/>
          <p:cNvSpPr>
            <a:spLocks noGrp="1"/>
          </p:cNvSpPr>
          <p:nvPr>
            <p:ph type="sldNum" sz="quarter" idx="12"/>
          </p:nvPr>
        </p:nvSpPr>
        <p:spPr/>
        <p:txBody>
          <a:bodyPr/>
          <a:lstStyle/>
          <a:p>
            <a:fld id="{C817463E-CE01-4D3D-9229-06E560C1CE28}"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p>
        </p:txBody>
      </p:sp>
      <p:graphicFrame>
        <p:nvGraphicFramePr>
          <p:cNvPr id="8" name="Group 81"/>
          <p:cNvGraphicFramePr>
            <a:graphicFrameLocks noGrp="1"/>
          </p:cNvGraphicFramePr>
          <p:nvPr>
            <p:extLst>
              <p:ext uri="{D42A27DB-BD31-4B8C-83A1-F6EECF244321}">
                <p14:modId xmlns:p14="http://schemas.microsoft.com/office/powerpoint/2010/main" val="905264094"/>
              </p:ext>
            </p:extLst>
          </p:nvPr>
        </p:nvGraphicFramePr>
        <p:xfrm>
          <a:off x="533400" y="2057400"/>
          <a:ext cx="8153400" cy="2057400"/>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Rectangle 8"/>
          <p:cNvSpPr/>
          <p:nvPr/>
        </p:nvSpPr>
        <p:spPr>
          <a:xfrm>
            <a:off x="1277535" y="4648200"/>
            <a:ext cx="6389891" cy="584775"/>
          </a:xfrm>
          <a:prstGeom prst="rect">
            <a:avLst/>
          </a:prstGeom>
        </p:spPr>
        <p:txBody>
          <a:bodyPr wrap="none">
            <a:spAutoFit/>
          </a:bodyPr>
          <a:lstStyle/>
          <a:p>
            <a:pPr algn="ctr">
              <a:defRPr/>
            </a:pPr>
            <a:r>
              <a:rPr lang="en-US" sz="3200" b="1" kern="10" dirty="0">
                <a:ln w="9525">
                  <a:solidFill>
                    <a:schemeClr val="accent5">
                      <a:lumMod val="60000"/>
                      <a:lumOff val="40000"/>
                    </a:schemeClr>
                  </a:solidFill>
                  <a:round/>
                  <a:headEnd/>
                  <a:tailEnd/>
                </a:ln>
                <a:solidFill>
                  <a:schemeClr val="accent1">
                    <a:lumMod val="75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79072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1"/>
          <p:cNvSpPr>
            <a:spLocks noGrp="1"/>
          </p:cNvSpPr>
          <p:nvPr>
            <p:ph type="title"/>
          </p:nvPr>
        </p:nvSpPr>
        <p:spPr/>
        <p:txBody>
          <a:bodyPr vert="horz" lIns="91440" tIns="45720" rIns="91440" bIns="45720" rtlCol="0" anchor="ctr">
            <a:noAutofit/>
          </a:bodyPr>
          <a:lstStyle>
            <a:lvl1pPr>
              <a:defRPr lang="en-US"/>
            </a:lvl1pPr>
          </a:lstStyle>
          <a:p>
            <a:pPr lvl="0"/>
            <a:r>
              <a:rPr lang="en-US"/>
              <a:t>Click to edit Master title style</a:t>
            </a:r>
            <a:endParaRPr lang="en-US" dirty="0"/>
          </a:p>
        </p:txBody>
      </p:sp>
      <p:sp>
        <p:nvSpPr>
          <p:cNvPr id="3" name="Content Placeholder 2"/>
          <p:cNvSpPr>
            <a:spLocks noGrp="1"/>
          </p:cNvSpPr>
          <p:nvPr>
            <p:ph idx="1"/>
          </p:nvPr>
        </p:nvSpPr>
        <p:spPr>
          <a:xfrm>
            <a:off x="457200" y="1219200"/>
            <a:ext cx="6705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Slide Number Placeholder 5"/>
          <p:cNvSpPr>
            <a:spLocks noGrp="1"/>
          </p:cNvSpPr>
          <p:nvPr>
            <p:ph type="sldNum" sz="quarter" idx="12"/>
          </p:nvPr>
        </p:nvSpPr>
        <p:spPr/>
        <p:txBody>
          <a:bodyPr/>
          <a:lstStyle/>
          <a:p>
            <a:fld id="{C817463E-CE01-4D3D-9229-06E560C1CE28}" type="slidenum">
              <a:rPr lang="en-US" smtClean="0"/>
              <a:t>‹#›</a:t>
            </a:fld>
            <a:endParaRPr lang="en-US" dirty="0"/>
          </a:p>
        </p:txBody>
      </p:sp>
    </p:spTree>
    <p:extLst>
      <p:ext uri="{BB962C8B-B14F-4D97-AF65-F5344CB8AC3E}">
        <p14:creationId xmlns:p14="http://schemas.microsoft.com/office/powerpoint/2010/main" val="159052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0" y="5334000"/>
            <a:ext cx="548640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ooter Placeholder 4"/>
          <p:cNvSpPr>
            <a:spLocks noGrp="1"/>
          </p:cNvSpPr>
          <p:nvPr>
            <p:ph type="ftr" sz="quarter" idx="11"/>
          </p:nvPr>
        </p:nvSpPr>
        <p:spPr/>
        <p:txBody>
          <a:bodyPr/>
          <a:lstStyle/>
          <a:p>
            <a:r>
              <a:rPr lang="en-US" dirty="0"/>
              <a:t>© Cognizant 2018</a:t>
            </a:r>
          </a:p>
        </p:txBody>
      </p:sp>
    </p:spTree>
    <p:extLst>
      <p:ext uri="{BB962C8B-B14F-4D97-AF65-F5344CB8AC3E}">
        <p14:creationId xmlns:p14="http://schemas.microsoft.com/office/powerpoint/2010/main" val="176287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 Cognizant 2018</a:t>
            </a:r>
          </a:p>
        </p:txBody>
      </p:sp>
      <p:sp>
        <p:nvSpPr>
          <p:cNvPr id="7" name="Slide Number Placeholder 6"/>
          <p:cNvSpPr>
            <a:spLocks noGrp="1"/>
          </p:cNvSpPr>
          <p:nvPr>
            <p:ph type="sldNum" sz="quarter" idx="12"/>
          </p:nvPr>
        </p:nvSpPr>
        <p:spPr/>
        <p:txBody>
          <a:bodyPr/>
          <a:lstStyle/>
          <a:p>
            <a:fld id="{C817463E-CE01-4D3D-9229-06E560C1CE28}" type="slidenum">
              <a:rPr lang="en-US" smtClean="0"/>
              <a:t>‹#›</a:t>
            </a:fld>
            <a:endParaRPr lang="en-US" dirty="0"/>
          </a:p>
        </p:txBody>
      </p:sp>
    </p:spTree>
    <p:extLst>
      <p:ext uri="{BB962C8B-B14F-4D97-AF65-F5344CB8AC3E}">
        <p14:creationId xmlns:p14="http://schemas.microsoft.com/office/powerpoint/2010/main" val="3351329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a:noFill/>
          <a:ln w="9525">
            <a:noFill/>
            <a:miter lim="800000"/>
            <a:headEnd/>
            <a:tailEnd/>
          </a:ln>
        </p:spPr>
        <p:txBody>
          <a:bodyPr vert="horz" wrap="square" lIns="91440" tIns="45720" rIns="91440" bIns="45720" numCol="1" anchor="b" anchorCtr="0" compatLnSpc="1">
            <a:prstTxWarp prst="textNoShape">
              <a:avLst/>
            </a:prstTxWarp>
          </a:bodyPr>
          <a:lstStyle>
            <a:lvl1pPr>
              <a:defRPr lang="en-US" b="1" smtClean="0"/>
            </a:lvl1pPr>
          </a:lstStyle>
          <a:p>
            <a:pPr marL="0" lvl="0" indent="0">
              <a:buNone/>
            </a:pPr>
            <a:r>
              <a:rPr lang="en-US"/>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 Cognizant 2018</a:t>
            </a:r>
          </a:p>
        </p:txBody>
      </p:sp>
      <p:sp>
        <p:nvSpPr>
          <p:cNvPr id="9" name="Slide Number Placeholder 8"/>
          <p:cNvSpPr>
            <a:spLocks noGrp="1"/>
          </p:cNvSpPr>
          <p:nvPr>
            <p:ph type="sldNum" sz="quarter" idx="12"/>
          </p:nvPr>
        </p:nvSpPr>
        <p:spPr/>
        <p:txBody>
          <a:bodyPr/>
          <a:lstStyle/>
          <a:p>
            <a:fld id="{C817463E-CE01-4D3D-9229-06E560C1CE28}" type="slidenum">
              <a:rPr lang="en-US" smtClean="0"/>
              <a:t>‹#›</a:t>
            </a:fld>
            <a:endParaRPr lang="en-US" dirty="0"/>
          </a:p>
        </p:txBody>
      </p:sp>
    </p:spTree>
    <p:extLst>
      <p:ext uri="{BB962C8B-B14F-4D97-AF65-F5344CB8AC3E}">
        <p14:creationId xmlns:p14="http://schemas.microsoft.com/office/powerpoint/2010/main" val="1950581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 Cognizant 2018</a:t>
            </a:r>
          </a:p>
        </p:txBody>
      </p:sp>
      <p:sp>
        <p:nvSpPr>
          <p:cNvPr id="5" name="Slide Number Placeholder 4"/>
          <p:cNvSpPr>
            <a:spLocks noGrp="1"/>
          </p:cNvSpPr>
          <p:nvPr>
            <p:ph type="sldNum" sz="quarter" idx="12"/>
          </p:nvPr>
        </p:nvSpPr>
        <p:spPr/>
        <p:txBody>
          <a:bodyPr/>
          <a:lstStyle/>
          <a:p>
            <a:fld id="{C817463E-CE01-4D3D-9229-06E560C1CE28}" type="slidenum">
              <a:rPr lang="en-US" smtClean="0"/>
              <a:t>‹#›</a:t>
            </a:fld>
            <a:endParaRPr lang="en-US" dirty="0"/>
          </a:p>
        </p:txBody>
      </p:sp>
    </p:spTree>
    <p:extLst>
      <p:ext uri="{BB962C8B-B14F-4D97-AF65-F5344CB8AC3E}">
        <p14:creationId xmlns:p14="http://schemas.microsoft.com/office/powerpoint/2010/main" val="4113919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C817463E-CE01-4D3D-9229-06E560C1CE28}" type="slidenum">
              <a:rPr lang="en-US" smtClean="0"/>
              <a:t>‹#›</a:t>
            </a:fld>
            <a:endParaRPr lang="en-US" dirty="0"/>
          </a:p>
        </p:txBody>
      </p:sp>
    </p:spTree>
    <p:extLst>
      <p:ext uri="{BB962C8B-B14F-4D97-AF65-F5344CB8AC3E}">
        <p14:creationId xmlns:p14="http://schemas.microsoft.com/office/powerpoint/2010/main" val="1318001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 y="0"/>
            <a:ext cx="9143996" cy="6857997"/>
          </a:xfrm>
          <a:prstGeom prst="rect">
            <a:avLst/>
          </a:prstGeom>
        </p:spPr>
      </p:pic>
      <p:sp>
        <p:nvSpPr>
          <p:cNvPr id="2" name="Title Placeholder 1"/>
          <p:cNvSpPr>
            <a:spLocks noGrp="1"/>
          </p:cNvSpPr>
          <p:nvPr>
            <p:ph type="title"/>
          </p:nvPr>
        </p:nvSpPr>
        <p:spPr>
          <a:xfrm>
            <a:off x="2286000" y="0"/>
            <a:ext cx="6858000" cy="533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Aft>
                <a:spcPct val="0"/>
              </a:spcAft>
            </a:pPr>
            <a:r>
              <a:rPr lang="en-US"/>
              <a:t>Click to edit Master text styles</a:t>
            </a:r>
          </a:p>
          <a:p>
            <a:pPr lvl="1" fontAlgn="base">
              <a:spcAft>
                <a:spcPct val="0"/>
              </a:spcAft>
            </a:pPr>
            <a:r>
              <a:rPr lang="en-US"/>
              <a:t>Second level</a:t>
            </a:r>
          </a:p>
          <a:p>
            <a:pPr lvl="2" fontAlgn="base">
              <a:spcAft>
                <a:spcPct val="0"/>
              </a:spcAft>
            </a:pPr>
            <a:r>
              <a:rPr lang="en-US"/>
              <a:t>Third level</a:t>
            </a:r>
          </a:p>
          <a:p>
            <a:pPr lvl="3" fontAlgn="base">
              <a:spcAft>
                <a:spcPct val="0"/>
              </a:spcAft>
            </a:pPr>
            <a:r>
              <a:rPr lang="en-US"/>
              <a:t>Fourth level</a:t>
            </a:r>
          </a:p>
          <a:p>
            <a:pPr lvl="4" fontAlgn="base">
              <a:spcAft>
                <a:spcPct val="0"/>
              </a:spcAft>
            </a:pPr>
            <a:r>
              <a:rPr lang="en-US"/>
              <a:t>Fifth level</a:t>
            </a:r>
            <a:endParaRPr lang="en-US" dirty="0"/>
          </a:p>
        </p:txBody>
      </p:sp>
      <p:sp>
        <p:nvSpPr>
          <p:cNvPr id="5" name="Footer Placeholder 4"/>
          <p:cNvSpPr>
            <a:spLocks noGrp="1"/>
          </p:cNvSpPr>
          <p:nvPr>
            <p:ph type="ftr" sz="quarter" idx="3"/>
          </p:nvPr>
        </p:nvSpPr>
        <p:spPr>
          <a:xfrm>
            <a:off x="152400" y="6400800"/>
            <a:ext cx="1371600" cy="365125"/>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dirty="0"/>
              <a:t>© Cognizant 2018</a:t>
            </a:r>
          </a:p>
        </p:txBody>
      </p:sp>
      <p:sp>
        <p:nvSpPr>
          <p:cNvPr id="6" name="Slide Number Placeholder 5"/>
          <p:cNvSpPr>
            <a:spLocks noGrp="1"/>
          </p:cNvSpPr>
          <p:nvPr>
            <p:ph type="sldNum" sz="quarter" idx="4"/>
          </p:nvPr>
        </p:nvSpPr>
        <p:spPr>
          <a:xfrm>
            <a:off x="8382000" y="6629400"/>
            <a:ext cx="736596" cy="228597"/>
          </a:xfrm>
          <a:prstGeom prst="rect">
            <a:avLst/>
          </a:prstGeom>
        </p:spPr>
        <p:txBody>
          <a:bodyPr vert="horz" lIns="91440" tIns="45720" rIns="91440" bIns="45720" rtlCol="0" anchor="ctr"/>
          <a:lstStyle>
            <a:lvl1pPr algn="r">
              <a:defRPr sz="1200">
                <a:solidFill>
                  <a:schemeClr val="bg1"/>
                </a:solidFill>
              </a:defRPr>
            </a:lvl1pPr>
          </a:lstStyle>
          <a:p>
            <a:pPr algn="r"/>
            <a:fld id="{E7AF38FF-B38D-4060-8B8D-2D16AAFBAAC1}" type="slidenum">
              <a:rPr lang="en-US" smtClean="0"/>
              <a:pPr algn="r"/>
              <a:t>‹#›</a:t>
            </a:fld>
            <a:endParaRPr lang="en-US" dirty="0"/>
          </a:p>
        </p:txBody>
      </p:sp>
    </p:spTree>
    <p:extLst>
      <p:ext uri="{BB962C8B-B14F-4D97-AF65-F5344CB8AC3E}">
        <p14:creationId xmlns:p14="http://schemas.microsoft.com/office/powerpoint/2010/main" val="102185596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dt="0"/>
  <p:txStyles>
    <p:titleStyle>
      <a:lvl1pPr algn="l" defTabSz="914400" rtl="0" eaLnBrk="1" latinLnBrk="0" hangingPunct="1">
        <a:spcBef>
          <a:spcPct val="0"/>
        </a:spcBef>
        <a:buNone/>
        <a:defRPr lang="en-US" sz="3000" b="0" kern="1200" dirty="0">
          <a:solidFill>
            <a:schemeClr val="lt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dirty="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dirty="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dirty="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dirty="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www.springframework.org/schema/bea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w3.org/2001/XMLSchema-instanc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slideLayout" Target="../slideLayouts/slideLayout2.xml"/><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tags" Target="../tags/tag38.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tags" Target="../tags/tag37.xml"/><Relationship Id="rId5" Type="http://schemas.openxmlformats.org/officeDocument/2006/relationships/tags" Target="../tags/tag31.xml"/><Relationship Id="rId15" Type="http://schemas.openxmlformats.org/officeDocument/2006/relationships/image" Target="../media/image13.png"/><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slideLayout" Target="../slideLayouts/slideLayout2.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5" Type="http://schemas.openxmlformats.org/officeDocument/2006/relationships/image" Target="../media/image13.png"/><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notesSlide" Target="../notesSlides/notesSlide50.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image" Target="../media/image1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3.png"/><Relationship Id="rId2" Type="http://schemas.openxmlformats.org/officeDocument/2006/relationships/tags" Target="../tags/tag2.xml"/><Relationship Id="rId16" Type="http://schemas.openxmlformats.org/officeDocument/2006/relationships/notesSlide" Target="../notesSlides/notesSlide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0.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slideLayout" Target="../slideLayouts/slideLayout2.xml"/><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tags" Target="../tags/tag73.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5" Type="http://schemas.openxmlformats.org/officeDocument/2006/relationships/tags" Target="../tags/tag66.xml"/><Relationship Id="rId15" Type="http://schemas.openxmlformats.org/officeDocument/2006/relationships/image" Target="../media/image13.png"/><Relationship Id="rId10" Type="http://schemas.openxmlformats.org/officeDocument/2006/relationships/tags" Target="../tags/tag71.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slideLayout" Target="../slideLayouts/slideLayout2.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13.png"/><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www.springframework.org/"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 y="5334000"/>
            <a:ext cx="6553201" cy="779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bg1"/>
                </a:solidFill>
                <a:latin typeface="Arial Rounded MT Bold" pitchFamily="34" charset="0"/>
                <a:cs typeface="Arial" pitchFamily="34" charset="0"/>
              </a:rPr>
              <a:t>Spring Inversion of Control</a:t>
            </a:r>
          </a:p>
        </p:txBody>
      </p:sp>
    </p:spTree>
    <p:extLst>
      <p:ext uri="{BB962C8B-B14F-4D97-AF65-F5344CB8AC3E}">
        <p14:creationId xmlns:p14="http://schemas.microsoft.com/office/powerpoint/2010/main" val="3922950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581400"/>
            <a:ext cx="8534400" cy="2590800"/>
          </a:xfrm>
          <a:noFill/>
          <a:ln w="9525">
            <a:noFill/>
            <a:miter lim="800000"/>
            <a:headEnd/>
            <a:tailEnd/>
          </a:ln>
        </p:spPr>
        <p:txBody>
          <a:bodyPr vert="horz" wrap="square" lIns="91440" tIns="45720" rIns="91440" bIns="45720" numCol="1" anchor="t" anchorCtr="0" compatLnSpc="1">
            <a:prstTxWarp prst="textNoShape">
              <a:avLst/>
            </a:prstTxWarp>
            <a:normAutofit/>
          </a:bodyPr>
          <a:lstStyle/>
          <a:p>
            <a:pPr marL="800100" lvl="2" indent="0">
              <a:spcBef>
                <a:spcPts val="600"/>
              </a:spcBef>
              <a:spcAft>
                <a:spcPts val="600"/>
              </a:spcAft>
            </a:pPr>
            <a:r>
              <a:rPr lang="en-US" altLang="en-US" sz="1400" noProof="0" dirty="0"/>
              <a:t>Some examples of beans are:</a:t>
            </a:r>
          </a:p>
          <a:p>
            <a:pPr marL="1257300" lvl="4" indent="-342900">
              <a:spcBef>
                <a:spcPts val="600"/>
              </a:spcBef>
              <a:spcAft>
                <a:spcPts val="600"/>
              </a:spcAft>
              <a:buFont typeface="Wingdings" panose="05000000000000000000" pitchFamily="2" charset="2"/>
              <a:buChar char="q"/>
            </a:pPr>
            <a:r>
              <a:rPr lang="en-US" altLang="en-US" sz="1400" noProof="0" dirty="0"/>
              <a:t>DAO</a:t>
            </a:r>
          </a:p>
          <a:p>
            <a:pPr marL="1257300" lvl="4" indent="-342900">
              <a:spcBef>
                <a:spcPts val="600"/>
              </a:spcBef>
              <a:spcAft>
                <a:spcPts val="600"/>
              </a:spcAft>
              <a:buFont typeface="Wingdings" panose="05000000000000000000" pitchFamily="2" charset="2"/>
              <a:buChar char="q"/>
            </a:pPr>
            <a:r>
              <a:rPr lang="en-US" altLang="en-US" sz="1400" noProof="0" dirty="0"/>
              <a:t>Datasource</a:t>
            </a:r>
          </a:p>
          <a:p>
            <a:pPr marL="1257300" lvl="4" indent="-342900">
              <a:spcBef>
                <a:spcPts val="600"/>
              </a:spcBef>
              <a:spcAft>
                <a:spcPts val="600"/>
              </a:spcAft>
              <a:buFont typeface="Wingdings" panose="05000000000000000000" pitchFamily="2" charset="2"/>
              <a:buChar char="q"/>
            </a:pPr>
            <a:r>
              <a:rPr lang="en-US" altLang="en-US" sz="1400" noProof="0" dirty="0"/>
              <a:t>Transaction Manager</a:t>
            </a:r>
          </a:p>
          <a:p>
            <a:pPr marL="1257300" lvl="4" indent="-342900">
              <a:spcBef>
                <a:spcPts val="600"/>
              </a:spcBef>
              <a:spcAft>
                <a:spcPts val="600"/>
              </a:spcAft>
              <a:buFont typeface="Wingdings" panose="05000000000000000000" pitchFamily="2" charset="2"/>
              <a:buChar char="q"/>
            </a:pPr>
            <a:r>
              <a:rPr lang="en-US" altLang="en-US" sz="1400" noProof="0" dirty="0"/>
              <a:t>Persistence Manager</a:t>
            </a:r>
          </a:p>
          <a:p>
            <a:pPr marL="1257300" lvl="4" indent="-342900">
              <a:spcBef>
                <a:spcPts val="600"/>
              </a:spcBef>
              <a:spcAft>
                <a:spcPts val="600"/>
              </a:spcAft>
              <a:buFont typeface="Wingdings" panose="05000000000000000000" pitchFamily="2" charset="2"/>
              <a:buChar char="q"/>
            </a:pPr>
            <a:r>
              <a:rPr lang="en-US" altLang="en-US" sz="1400" noProof="0" dirty="0"/>
              <a:t>Service objects</a:t>
            </a:r>
          </a:p>
        </p:txBody>
      </p:sp>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Spring Beans</a:t>
            </a:r>
            <a:endParaRPr lang="en-US" noProof="0" dirty="0"/>
          </a:p>
        </p:txBody>
      </p:sp>
      <p:sp>
        <p:nvSpPr>
          <p:cNvPr id="6" name="Rounded Rectangle 5"/>
          <p:cNvSpPr/>
          <p:nvPr/>
        </p:nvSpPr>
        <p:spPr>
          <a:xfrm>
            <a:off x="838200" y="1272540"/>
            <a:ext cx="7315200" cy="990600"/>
          </a:xfrm>
          <a:prstGeom prst="roundRect">
            <a:avLst/>
          </a:prstGeom>
          <a:solidFill>
            <a:srgbClr val="78C844"/>
          </a:solidFill>
          <a:ln>
            <a:solidFill>
              <a:srgbClr val="78C84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Java objects that are managed by the Spring IoC container</a:t>
            </a:r>
            <a:r>
              <a:rPr lang="en-US" dirty="0">
                <a:solidFill>
                  <a:schemeClr val="bg1"/>
                </a:solidFill>
              </a:rPr>
              <a:t> </a:t>
            </a:r>
            <a:r>
              <a:rPr lang="en-GB" dirty="0">
                <a:solidFill>
                  <a:schemeClr val="bg1"/>
                </a:solidFill>
              </a:rPr>
              <a:t>are referred as “Beans”.</a:t>
            </a:r>
          </a:p>
        </p:txBody>
      </p:sp>
      <p:pic>
        <p:nvPicPr>
          <p:cNvPr id="7" name="Picture 8" descr="beans.jpg"/>
          <p:cNvPicPr>
            <a:picLocks noChangeAspect="1"/>
          </p:cNvPicPr>
          <p:nvPr/>
        </p:nvPicPr>
        <p:blipFill>
          <a:blip r:embed="rId3" cstate="print"/>
          <a:srcRect/>
          <a:stretch>
            <a:fillRect/>
          </a:stretch>
        </p:blipFill>
        <p:spPr bwMode="auto">
          <a:xfrm>
            <a:off x="6096000" y="4358640"/>
            <a:ext cx="2743200" cy="219456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448163" y="899319"/>
            <a:ext cx="8229600" cy="4906963"/>
          </a:xfrm>
        </p:spPr>
        <p:txBody>
          <a:bodyPr/>
          <a:lstStyle/>
          <a:p>
            <a:r>
              <a:rPr lang="en-US" altLang="en-US" sz="1400" noProof="0" dirty="0"/>
              <a:t>Spring provides the following two types of IoC container implementation:</a:t>
            </a:r>
            <a:endParaRPr lang="en-US" sz="1400" noProof="0" dirty="0"/>
          </a:p>
        </p:txBody>
      </p:sp>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Spring IoC Container</a:t>
            </a:r>
            <a:endParaRPr lang="en-US" noProof="0" dirty="0"/>
          </a:p>
        </p:txBody>
      </p:sp>
      <p:sp>
        <p:nvSpPr>
          <p:cNvPr id="8" name="Rounded Rectangle 7"/>
          <p:cNvSpPr/>
          <p:nvPr/>
        </p:nvSpPr>
        <p:spPr bwMode="auto">
          <a:xfrm>
            <a:off x="2819400" y="1607203"/>
            <a:ext cx="3429000" cy="69000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a:solidFill>
                  <a:schemeClr val="bg1"/>
                </a:solidFill>
                <a:latin typeface="Arial" pitchFamily="34" charset="0"/>
                <a:cs typeface="Arial" pitchFamily="34" charset="0"/>
              </a:rPr>
              <a:t>BeanFactory</a:t>
            </a:r>
          </a:p>
        </p:txBody>
      </p:sp>
      <p:sp>
        <p:nvSpPr>
          <p:cNvPr id="9" name="Rounded Rectangle 8"/>
          <p:cNvSpPr/>
          <p:nvPr/>
        </p:nvSpPr>
        <p:spPr bwMode="auto">
          <a:xfrm>
            <a:off x="2848463" y="3309899"/>
            <a:ext cx="3429000" cy="6620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a:solidFill>
                  <a:schemeClr val="bg1"/>
                </a:solidFill>
                <a:latin typeface="Arial" pitchFamily="34" charset="0"/>
                <a:cs typeface="Arial" pitchFamily="34" charset="0"/>
              </a:rPr>
              <a:t>ApplicationContext</a:t>
            </a:r>
          </a:p>
        </p:txBody>
      </p:sp>
      <p:cxnSp>
        <p:nvCxnSpPr>
          <p:cNvPr id="10" name="Straight Arrow Connector 14"/>
          <p:cNvCxnSpPr>
            <a:cxnSpLocks noChangeShapeType="1"/>
          </p:cNvCxnSpPr>
          <p:nvPr/>
        </p:nvCxnSpPr>
        <p:spPr bwMode="auto">
          <a:xfrm rot="5400000" flipH="1" flipV="1">
            <a:off x="4031151" y="2787988"/>
            <a:ext cx="1066800" cy="3175"/>
          </a:xfrm>
          <a:prstGeom prst="straightConnector1">
            <a:avLst/>
          </a:prstGeom>
          <a:noFill/>
          <a:ln w="76200" algn="ctr">
            <a:solidFill>
              <a:schemeClr val="tx1"/>
            </a:solidFill>
            <a:round/>
            <a:headEnd/>
            <a:tailEnd type="arrow" w="med" len="med"/>
          </a:ln>
        </p:spPr>
      </p:cxnSp>
      <p:pic>
        <p:nvPicPr>
          <p:cNvPr id="11" name="Picture 10" descr="Container.jpg"/>
          <p:cNvPicPr>
            <a:picLocks noChangeAspect="1"/>
          </p:cNvPicPr>
          <p:nvPr/>
        </p:nvPicPr>
        <p:blipFill>
          <a:blip r:embed="rId3" cstate="print">
            <a:clrChange>
              <a:clrFrom>
                <a:srgbClr val="FBFDFC"/>
              </a:clrFrom>
              <a:clrTo>
                <a:srgbClr val="FBFDFC">
                  <a:alpha val="0"/>
                </a:srgbClr>
              </a:clrTo>
            </a:clrChange>
          </a:blip>
          <a:srcRect/>
          <a:stretch>
            <a:fillRect/>
          </a:stretch>
        </p:blipFill>
        <p:spPr bwMode="auto">
          <a:xfrm>
            <a:off x="2667000" y="4073885"/>
            <a:ext cx="4168239" cy="22288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noProof="0" dirty="0">
                <a:solidFill>
                  <a:srgbClr val="FFFFFF"/>
                </a:solidFill>
              </a:rPr>
              <a:t>Instantiating an Application Context</a:t>
            </a:r>
            <a:endParaRPr lang="en-US" noProof="0" dirty="0"/>
          </a:p>
        </p:txBody>
      </p:sp>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12</a:t>
            </a:fld>
            <a:endParaRPr lang="en-US" dirty="0"/>
          </a:p>
        </p:txBody>
      </p:sp>
      <p:graphicFrame>
        <p:nvGraphicFramePr>
          <p:cNvPr id="12" name="Diagram 11"/>
          <p:cNvGraphicFramePr/>
          <p:nvPr>
            <p:extLst>
              <p:ext uri="{D42A27DB-BD31-4B8C-83A1-F6EECF244321}">
                <p14:modId xmlns:p14="http://schemas.microsoft.com/office/powerpoint/2010/main" val="4181333560"/>
              </p:ext>
            </p:extLst>
          </p:nvPr>
        </p:nvGraphicFramePr>
        <p:xfrm>
          <a:off x="533400" y="533400"/>
          <a:ext cx="8153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3"/>
          <p:cNvSpPr txBox="1">
            <a:spLocks noChangeArrowheads="1"/>
          </p:cNvSpPr>
          <p:nvPr/>
        </p:nvSpPr>
        <p:spPr bwMode="gray">
          <a:xfrm>
            <a:off x="457200" y="4876800"/>
            <a:ext cx="8153400" cy="6096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indent="-342900">
              <a:spcBef>
                <a:spcPct val="0"/>
              </a:spcBef>
              <a:buSzPct val="95000"/>
              <a:tabLst>
                <a:tab pos="82550" algn="l"/>
              </a:tabLst>
              <a:defRPr/>
            </a:pPr>
            <a:r>
              <a:rPr lang="fr-FR" altLang="en-US" sz="1400" b="1" dirty="0">
                <a:solidFill>
                  <a:schemeClr val="tx1"/>
                </a:solidFill>
                <a:latin typeface="Arial" pitchFamily="34" charset="0"/>
                <a:cs typeface="Arial" pitchFamily="34" charset="0"/>
              </a:rPr>
              <a:t>ApplicationContext context = new ClassPathXmlApplicationContext("beans.xml");</a:t>
            </a:r>
          </a:p>
        </p:txBody>
      </p:sp>
      <p:sp>
        <p:nvSpPr>
          <p:cNvPr id="15" name="Content Placeholder 1"/>
          <p:cNvSpPr txBox="1">
            <a:spLocks/>
          </p:cNvSpPr>
          <p:nvPr/>
        </p:nvSpPr>
        <p:spPr>
          <a:xfrm>
            <a:off x="304800" y="4419600"/>
            <a:ext cx="85344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600"/>
              </a:spcBef>
              <a:spcAft>
                <a:spcPts val="600"/>
              </a:spcAft>
              <a:buClrTx/>
              <a:buSzTx/>
              <a:tabLst/>
              <a:defRPr/>
            </a:pPr>
            <a:r>
              <a:rPr kumimoji="0" lang="en-IN"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Syntax: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sz="2400" noProof="0" dirty="0">
                <a:solidFill>
                  <a:srgbClr val="FFFFFF"/>
                </a:solidFill>
              </a:rPr>
              <a:t>Instantiating an Application Context (Contd.)</a:t>
            </a:r>
            <a:endParaRPr lang="en-US" sz="2400" noProof="0" dirty="0"/>
          </a:p>
        </p:txBody>
      </p:sp>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13</a:t>
            </a:fld>
            <a:endParaRPr lang="en-US" dirty="0"/>
          </a:p>
        </p:txBody>
      </p:sp>
      <p:sp>
        <p:nvSpPr>
          <p:cNvPr id="15" name="Content Placeholder 1"/>
          <p:cNvSpPr txBox="1">
            <a:spLocks/>
          </p:cNvSpPr>
          <p:nvPr/>
        </p:nvSpPr>
        <p:spPr>
          <a:xfrm>
            <a:off x="228600" y="1028700"/>
            <a:ext cx="85344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lvl="2">
              <a:spcBef>
                <a:spcPct val="20000"/>
              </a:spcBef>
              <a:spcAft>
                <a:spcPts val="600"/>
              </a:spcAft>
              <a:defRPr/>
            </a:pPr>
            <a:r>
              <a:rPr lang="en-US" sz="1400" dirty="0">
                <a:latin typeface="Arial" pitchFamily="34" charset="0"/>
                <a:ea typeface="Arial Unicode MS" pitchFamily="34" charset="-128"/>
                <a:cs typeface="Arial" pitchFamily="34" charset="0"/>
              </a:rPr>
              <a:t>The Spring IoC container consumes a form of </a:t>
            </a:r>
            <a:r>
              <a:rPr lang="en-US" sz="1400" b="1" dirty="0">
                <a:latin typeface="Arial" pitchFamily="34" charset="0"/>
                <a:ea typeface="Arial Unicode MS" pitchFamily="34" charset="-128"/>
                <a:cs typeface="Arial" pitchFamily="34" charset="0"/>
              </a:rPr>
              <a:t>configuration metadata</a:t>
            </a:r>
            <a:r>
              <a:rPr lang="en-US" sz="1400" dirty="0">
                <a:latin typeface="Arial" pitchFamily="34" charset="0"/>
                <a:ea typeface="Arial Unicode MS" pitchFamily="34" charset="-128"/>
                <a:cs typeface="Arial" pitchFamily="34" charset="0"/>
              </a:rPr>
              <a:t>. This configuration metadata represents how you, as an application developer, tell the Spring container to instantiate.</a:t>
            </a:r>
          </a:p>
        </p:txBody>
      </p:sp>
      <p:pic>
        <p:nvPicPr>
          <p:cNvPr id="16" name="Content Placeholder 4" descr="container-magic.bmp"/>
          <p:cNvPicPr>
            <a:picLocks noChangeAspect="1"/>
          </p:cNvPicPr>
          <p:nvPr/>
        </p:nvPicPr>
        <p:blipFill>
          <a:blip r:embed="rId3" cstate="print">
            <a:clrChange>
              <a:clrFrom>
                <a:srgbClr val="FEFEFE"/>
              </a:clrFrom>
              <a:clrTo>
                <a:srgbClr val="FEFEFE">
                  <a:alpha val="0"/>
                </a:srgbClr>
              </a:clrTo>
            </a:clrChange>
          </a:blip>
          <a:srcRect/>
          <a:stretch>
            <a:fillRect/>
          </a:stretch>
        </p:blipFill>
        <p:spPr>
          <a:xfrm>
            <a:off x="1295400" y="2286000"/>
            <a:ext cx="6400800" cy="3276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noProof="0" dirty="0">
                <a:solidFill>
                  <a:srgbClr val="FFFFFF"/>
                </a:solidFill>
              </a:rPr>
              <a:t>Configuration</a:t>
            </a:r>
            <a:r>
              <a:rPr lang="en-US" altLang="en-US" b="1" noProof="0" dirty="0">
                <a:solidFill>
                  <a:srgbClr val="FFFFFF"/>
                </a:solidFill>
              </a:rPr>
              <a:t> </a:t>
            </a:r>
            <a:r>
              <a:rPr lang="en-US" altLang="en-US" noProof="0" dirty="0">
                <a:solidFill>
                  <a:srgbClr val="FFFFFF"/>
                </a:solidFill>
              </a:rPr>
              <a:t>Metadata</a:t>
            </a:r>
            <a:endParaRPr 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14</a:t>
            </a:fld>
            <a:endParaRPr lang="en-US" dirty="0"/>
          </a:p>
        </p:txBody>
      </p:sp>
      <p:sp>
        <p:nvSpPr>
          <p:cNvPr id="5" name="Rectangle 4"/>
          <p:cNvSpPr/>
          <p:nvPr/>
        </p:nvSpPr>
        <p:spPr bwMode="auto">
          <a:xfrm>
            <a:off x="3886200" y="1447800"/>
            <a:ext cx="2895600" cy="6858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nchor="ctr"/>
          <a:lstStyle/>
          <a:p>
            <a:pPr algn="ctr">
              <a:defRPr/>
            </a:pPr>
            <a:r>
              <a:rPr lang="en-US" sz="1400" dirty="0">
                <a:latin typeface="Arial" pitchFamily="34" charset="0"/>
                <a:cs typeface="Arial" pitchFamily="34" charset="0"/>
              </a:rPr>
              <a:t>Configuration</a:t>
            </a:r>
          </a:p>
        </p:txBody>
      </p:sp>
      <p:sp>
        <p:nvSpPr>
          <p:cNvPr id="6" name="Rectangle 5"/>
          <p:cNvSpPr/>
          <p:nvPr/>
        </p:nvSpPr>
        <p:spPr bwMode="auto">
          <a:xfrm>
            <a:off x="1752600" y="2819400"/>
            <a:ext cx="2895600" cy="68580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nchor="ctr"/>
          <a:lstStyle/>
          <a:p>
            <a:pPr algn="ctr">
              <a:defRPr/>
            </a:pPr>
            <a:r>
              <a:rPr lang="en-US" sz="1400" dirty="0">
                <a:latin typeface="Arial" pitchFamily="34" charset="0"/>
                <a:cs typeface="Arial" pitchFamily="34" charset="0"/>
              </a:rPr>
              <a:t>XML based</a:t>
            </a:r>
          </a:p>
        </p:txBody>
      </p:sp>
      <p:sp>
        <p:nvSpPr>
          <p:cNvPr id="7" name="Rectangle 6"/>
          <p:cNvSpPr/>
          <p:nvPr/>
        </p:nvSpPr>
        <p:spPr bwMode="auto">
          <a:xfrm>
            <a:off x="3048000" y="3733800"/>
            <a:ext cx="2895600" cy="685800"/>
          </a:xfrm>
          <a:prstGeom prst="rect">
            <a:avLst/>
          </a:prstGeom>
          <a:solidFill>
            <a:srgbClr val="92D050"/>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nchor="ctr"/>
          <a:lstStyle/>
          <a:p>
            <a:pPr algn="ctr" eaLnBrk="1" hangingPunct="1">
              <a:defRPr/>
            </a:pPr>
            <a:r>
              <a:rPr lang="en-US" sz="1400" dirty="0">
                <a:latin typeface="Arial" pitchFamily="34" charset="0"/>
                <a:cs typeface="Arial" pitchFamily="34" charset="0"/>
              </a:rPr>
              <a:t>Annotation based</a:t>
            </a:r>
          </a:p>
        </p:txBody>
      </p:sp>
      <p:sp>
        <p:nvSpPr>
          <p:cNvPr id="8" name="Rectangle 11"/>
          <p:cNvSpPr>
            <a:spLocks noChangeArrowheads="1"/>
          </p:cNvSpPr>
          <p:nvPr/>
        </p:nvSpPr>
        <p:spPr bwMode="auto">
          <a:xfrm>
            <a:off x="5334000" y="4876800"/>
            <a:ext cx="28956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anchor="ctr"/>
          <a:lstStyle/>
          <a:p>
            <a:pPr algn="ctr">
              <a:defRPr/>
            </a:pPr>
            <a:r>
              <a:rPr lang="en-US" sz="1400" dirty="0">
                <a:latin typeface="Arial" pitchFamily="34" charset="0"/>
                <a:cs typeface="Arial" pitchFamily="34" charset="0"/>
              </a:rPr>
              <a:t>Java-Based</a:t>
            </a:r>
          </a:p>
        </p:txBody>
      </p:sp>
      <p:cxnSp>
        <p:nvCxnSpPr>
          <p:cNvPr id="9" name="Straight Arrow Connector 13"/>
          <p:cNvCxnSpPr>
            <a:cxnSpLocks noChangeShapeType="1"/>
          </p:cNvCxnSpPr>
          <p:nvPr/>
        </p:nvCxnSpPr>
        <p:spPr bwMode="auto">
          <a:xfrm rot="5400000">
            <a:off x="3619501" y="2476500"/>
            <a:ext cx="685800" cy="3175"/>
          </a:xfrm>
          <a:prstGeom prst="straightConnector1">
            <a:avLst/>
          </a:prstGeom>
          <a:ln>
            <a:headEnd/>
            <a:tailEnd type="arrow" w="med" len="med"/>
          </a:ln>
        </p:spPr>
        <p:style>
          <a:lnRef idx="3">
            <a:schemeClr val="accent4"/>
          </a:lnRef>
          <a:fillRef idx="0">
            <a:schemeClr val="accent4"/>
          </a:fillRef>
          <a:effectRef idx="2">
            <a:schemeClr val="accent4"/>
          </a:effectRef>
          <a:fontRef idx="minor">
            <a:schemeClr val="tx1"/>
          </a:fontRef>
        </p:style>
      </p:cxnSp>
      <p:cxnSp>
        <p:nvCxnSpPr>
          <p:cNvPr id="10" name="Straight Arrow Connector 14"/>
          <p:cNvCxnSpPr>
            <a:cxnSpLocks noChangeShapeType="1"/>
          </p:cNvCxnSpPr>
          <p:nvPr/>
        </p:nvCxnSpPr>
        <p:spPr bwMode="auto">
          <a:xfrm rot="5400000">
            <a:off x="4229894" y="2932906"/>
            <a:ext cx="1600200" cy="1588"/>
          </a:xfrm>
          <a:prstGeom prst="straightConnector1">
            <a:avLst/>
          </a:prstGeom>
          <a:ln>
            <a:headEnd/>
            <a:tailEnd type="arrow" w="med" len="med"/>
          </a:ln>
        </p:spPr>
        <p:style>
          <a:lnRef idx="3">
            <a:schemeClr val="accent4"/>
          </a:lnRef>
          <a:fillRef idx="0">
            <a:schemeClr val="accent4"/>
          </a:fillRef>
          <a:effectRef idx="2">
            <a:schemeClr val="accent4"/>
          </a:effectRef>
          <a:fontRef idx="minor">
            <a:schemeClr val="tx1"/>
          </a:fontRef>
        </p:style>
      </p:cxnSp>
      <p:cxnSp>
        <p:nvCxnSpPr>
          <p:cNvPr id="11" name="Straight Arrow Connector 15"/>
          <p:cNvCxnSpPr>
            <a:cxnSpLocks noChangeShapeType="1"/>
          </p:cNvCxnSpPr>
          <p:nvPr/>
        </p:nvCxnSpPr>
        <p:spPr bwMode="auto">
          <a:xfrm rot="5400000">
            <a:off x="4953794" y="3504406"/>
            <a:ext cx="2743200" cy="1588"/>
          </a:xfrm>
          <a:prstGeom prst="straightConnector1">
            <a:avLst/>
          </a:prstGeom>
          <a:ln>
            <a:headEnd/>
            <a:tailEnd type="arrow" w="med" len="med"/>
          </a:ln>
        </p:spPr>
        <p:style>
          <a:lnRef idx="3">
            <a:schemeClr val="accent4"/>
          </a:lnRef>
          <a:fillRef idx="0">
            <a:schemeClr val="accent4"/>
          </a:fillRef>
          <a:effectRef idx="2">
            <a:schemeClr val="accent4"/>
          </a:effectRef>
          <a:fontRef idx="minor">
            <a:schemeClr val="tx1"/>
          </a:fontRef>
        </p:style>
      </p:cxnSp>
      <p:sp>
        <p:nvSpPr>
          <p:cNvPr id="12" name="TextBox 19"/>
          <p:cNvSpPr txBox="1">
            <a:spLocks noChangeArrowheads="1"/>
          </p:cNvSpPr>
          <p:nvPr/>
        </p:nvSpPr>
        <p:spPr bwMode="auto">
          <a:xfrm>
            <a:off x="1754793" y="4038600"/>
            <a:ext cx="990976" cy="307777"/>
          </a:xfrm>
          <a:prstGeom prst="rect">
            <a:avLst/>
          </a:prstGeom>
          <a:noFill/>
          <a:ln w="9525">
            <a:noFill/>
            <a:miter lim="800000"/>
            <a:headEnd/>
            <a:tailEnd/>
          </a:ln>
        </p:spPr>
        <p:txBody>
          <a:bodyPr wrap="none">
            <a:spAutoFit/>
          </a:bodyPr>
          <a:lstStyle/>
          <a:p>
            <a:pPr algn="ctr" eaLnBrk="1" hangingPunct="1">
              <a:defRPr/>
            </a:pPr>
            <a:r>
              <a:rPr lang="en-US" sz="1400" dirty="0">
                <a:latin typeface="Arial" pitchFamily="34" charset="0"/>
                <a:cs typeface="Arial" pitchFamily="34" charset="0"/>
              </a:rPr>
              <a:t>Spring 2.x</a:t>
            </a:r>
          </a:p>
        </p:txBody>
      </p:sp>
      <p:sp>
        <p:nvSpPr>
          <p:cNvPr id="13" name="TextBox 20"/>
          <p:cNvSpPr txBox="1">
            <a:spLocks noChangeArrowheads="1"/>
          </p:cNvSpPr>
          <p:nvPr/>
        </p:nvSpPr>
        <p:spPr bwMode="auto">
          <a:xfrm>
            <a:off x="4035983" y="5181600"/>
            <a:ext cx="1000595" cy="307777"/>
          </a:xfrm>
          <a:prstGeom prst="rect">
            <a:avLst/>
          </a:prstGeom>
          <a:noFill/>
          <a:ln w="9525">
            <a:noFill/>
            <a:miter lim="800000"/>
            <a:headEnd/>
            <a:tailEnd/>
          </a:ln>
        </p:spPr>
        <p:txBody>
          <a:bodyPr wrap="none">
            <a:spAutoFit/>
          </a:bodyPr>
          <a:lstStyle/>
          <a:p>
            <a:pPr algn="ctr" eaLnBrk="1" hangingPunct="1">
              <a:defRPr/>
            </a:pPr>
            <a:r>
              <a:rPr lang="en-US" sz="1400" dirty="0">
                <a:latin typeface="Arial" pitchFamily="34" charset="0"/>
                <a:cs typeface="Arial" pitchFamily="34" charset="0"/>
              </a:rPr>
              <a:t>Spring 3.0</a:t>
            </a:r>
          </a:p>
        </p:txBody>
      </p:sp>
      <p:sp>
        <p:nvSpPr>
          <p:cNvPr id="14" name="TextBox 19"/>
          <p:cNvSpPr txBox="1">
            <a:spLocks noChangeArrowheads="1"/>
          </p:cNvSpPr>
          <p:nvPr/>
        </p:nvSpPr>
        <p:spPr bwMode="auto">
          <a:xfrm>
            <a:off x="611793" y="3124200"/>
            <a:ext cx="990976" cy="307777"/>
          </a:xfrm>
          <a:prstGeom prst="rect">
            <a:avLst/>
          </a:prstGeom>
          <a:noFill/>
          <a:ln w="9525">
            <a:noFill/>
            <a:miter lim="800000"/>
            <a:headEnd/>
            <a:tailEnd/>
          </a:ln>
        </p:spPr>
        <p:txBody>
          <a:bodyPr wrap="none">
            <a:spAutoFit/>
          </a:bodyPr>
          <a:lstStyle/>
          <a:p>
            <a:pPr algn="ctr" eaLnBrk="1" hangingPunct="1">
              <a:defRPr/>
            </a:pPr>
            <a:r>
              <a:rPr lang="en-US" sz="1400" dirty="0">
                <a:latin typeface="Arial" pitchFamily="34" charset="0"/>
                <a:cs typeface="Arial" pitchFamily="34" charset="0"/>
              </a:rPr>
              <a:t>Spring 1.x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sz="1400" noProof="0" dirty="0"/>
              <a:t>Here is an example for XML-based configuration:</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15</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XML-based Configuration</a:t>
            </a:r>
            <a:endParaRPr lang="en-US" noProof="0" dirty="0"/>
          </a:p>
        </p:txBody>
      </p:sp>
      <p:sp>
        <p:nvSpPr>
          <p:cNvPr id="15" name="Rectangle 3"/>
          <p:cNvSpPr txBox="1">
            <a:spLocks noChangeArrowheads="1"/>
          </p:cNvSpPr>
          <p:nvPr/>
        </p:nvSpPr>
        <p:spPr bwMode="gray">
          <a:xfrm>
            <a:off x="457200" y="1905000"/>
            <a:ext cx="8153400" cy="35814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1400" b="1" dirty="0">
                <a:solidFill>
                  <a:schemeClr val="tx1"/>
                </a:solidFill>
                <a:latin typeface="Arial" pitchFamily="34" charset="0"/>
                <a:cs typeface="Arial" pitchFamily="34" charset="0"/>
              </a:rPr>
              <a:t>&lt;?xml version="1.0" encoding="UTF-8"?&gt;</a:t>
            </a:r>
          </a:p>
          <a:p>
            <a:r>
              <a:rPr lang="en-IN" altLang="en-US" sz="1400" b="1" dirty="0">
                <a:solidFill>
                  <a:schemeClr val="tx1"/>
                </a:solidFill>
                <a:latin typeface="Arial" pitchFamily="34" charset="0"/>
                <a:cs typeface="Arial" pitchFamily="34" charset="0"/>
              </a:rPr>
              <a:t>     &lt;beans xmlns=</a:t>
            </a:r>
            <a:r>
              <a:rPr lang="en-IN" altLang="en-US" sz="1400" b="1" dirty="0">
                <a:solidFill>
                  <a:schemeClr val="tx1"/>
                </a:solidFill>
                <a:latin typeface="Arial" pitchFamily="34" charset="0"/>
                <a:cs typeface="Arial" pitchFamily="34" charset="0"/>
                <a:hlinkClick r:id="rId3"/>
              </a:rPr>
              <a:t>http://www.springframework.org/schema/beans</a:t>
            </a:r>
            <a:r>
              <a:rPr lang="en-IN" altLang="en-US" sz="1400" b="1" dirty="0">
                <a:solidFill>
                  <a:schemeClr val="tx1"/>
                </a:solidFill>
                <a:latin typeface="Arial" pitchFamily="34" charset="0"/>
                <a:cs typeface="Arial" pitchFamily="34" charset="0"/>
              </a:rPr>
              <a:t>   xmlns:xsi=</a:t>
            </a:r>
            <a:r>
              <a:rPr lang="en-IN" altLang="en-US" sz="1400" b="1" dirty="0">
                <a:solidFill>
                  <a:schemeClr val="tx1"/>
                </a:solidFill>
                <a:latin typeface="Arial" pitchFamily="34" charset="0"/>
                <a:cs typeface="Arial" pitchFamily="34" charset="0"/>
                <a:hlinkClick r:id="rId4"/>
              </a:rPr>
              <a:t>http://www.w3.org/2001/XMLSchema-instance</a:t>
            </a:r>
            <a:r>
              <a:rPr lang="en-IN" altLang="en-US" sz="1400" b="1" dirty="0">
                <a:solidFill>
                  <a:schemeClr val="tx1"/>
                </a:solidFill>
                <a:latin typeface="Arial" pitchFamily="34" charset="0"/>
                <a:cs typeface="Arial" pitchFamily="34" charset="0"/>
              </a:rPr>
              <a:t> xsi:schemaLocation="http://www.springframework.org/schema/beans 	</a:t>
            </a:r>
          </a:p>
          <a:p>
            <a:r>
              <a:rPr lang="en-IN" altLang="en-US" sz="1400" b="1" dirty="0">
                <a:solidFill>
                  <a:schemeClr val="tx1"/>
                </a:solidFill>
                <a:latin typeface="Arial" pitchFamily="34" charset="0"/>
                <a:cs typeface="Arial" pitchFamily="34" charset="0"/>
              </a:rPr>
              <a:t>      http://www.springframework.org/schema/beans/spring-beans-3.0.xsd"&gt;</a:t>
            </a:r>
          </a:p>
          <a:p>
            <a:endParaRPr lang="en-IN" altLang="en-US" sz="1400" b="1"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&lt;bean id="..." class="..."&gt; </a:t>
            </a:r>
          </a:p>
          <a:p>
            <a:r>
              <a:rPr lang="en-IN" altLang="en-US" sz="1400" b="1" dirty="0">
                <a:solidFill>
                  <a:schemeClr val="tx1"/>
                </a:solidFill>
                <a:latin typeface="Arial" pitchFamily="34" charset="0"/>
                <a:cs typeface="Arial" pitchFamily="34" charset="0"/>
              </a:rPr>
              <a:t>	&lt;!-- collaborators and configuration for this bean go here --&gt; </a:t>
            </a:r>
          </a:p>
          <a:p>
            <a:r>
              <a:rPr lang="en-IN" altLang="en-US" sz="1400" b="1" dirty="0">
                <a:solidFill>
                  <a:schemeClr val="tx1"/>
                </a:solidFill>
                <a:latin typeface="Arial" pitchFamily="34" charset="0"/>
                <a:cs typeface="Arial" pitchFamily="34" charset="0"/>
              </a:rPr>
              <a:t>	&lt;/bean&gt;</a:t>
            </a:r>
          </a:p>
          <a:p>
            <a:endParaRPr lang="en-IN" altLang="en-US" sz="1400" b="1"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&lt;bean id="..." class="..."&gt;</a:t>
            </a:r>
          </a:p>
          <a:p>
            <a:r>
              <a:rPr lang="en-IN" altLang="en-US" sz="1400" b="1" dirty="0">
                <a:solidFill>
                  <a:schemeClr val="tx1"/>
                </a:solidFill>
                <a:latin typeface="Arial" pitchFamily="34" charset="0"/>
                <a:cs typeface="Arial" pitchFamily="34" charset="0"/>
              </a:rPr>
              <a:t>	 &lt;!-- collaborators and configuration for this bean go here --&gt; &lt;/bean&gt;</a:t>
            </a:r>
          </a:p>
          <a:p>
            <a:r>
              <a:rPr lang="en-IN" altLang="en-US" sz="1400" b="1" dirty="0">
                <a:solidFill>
                  <a:schemeClr val="tx1"/>
                </a:solidFill>
                <a:latin typeface="Arial" pitchFamily="34" charset="0"/>
                <a:cs typeface="Arial" pitchFamily="34" charset="0"/>
              </a:rPr>
              <a:t>	 &lt;!-- more bean definitions go here --&gt; </a:t>
            </a:r>
          </a:p>
          <a:p>
            <a:r>
              <a:rPr lang="en-IN" altLang="en-US" sz="1400" b="1" dirty="0">
                <a:solidFill>
                  <a:schemeClr val="tx1"/>
                </a:solidFill>
                <a:latin typeface="Arial" pitchFamily="34" charset="0"/>
                <a:cs typeface="Arial" pitchFamily="34" charset="0"/>
              </a:rPr>
              <a:t>    &lt;/beans&gt;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Demonstration</a:t>
            </a:r>
          </a:p>
        </p:txBody>
      </p:sp>
      <p:sp>
        <p:nvSpPr>
          <p:cNvPr id="6" name="Footer Placeholder 5"/>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16</a:t>
            </a:fld>
            <a:endParaRPr lang="en-US" dirty="0"/>
          </a:p>
        </p:txBody>
      </p:sp>
      <p:pic>
        <p:nvPicPr>
          <p:cNvPr id="7" name="Picture 31"/>
          <p:cNvPicPr>
            <a:picLocks noChangeAspect="1" noChangeArrowheads="1"/>
          </p:cNvPicPr>
          <p:nvPr/>
        </p:nvPicPr>
        <p:blipFill>
          <a:blip r:embed="rId3" cstate="print"/>
          <a:srcRect/>
          <a:stretch>
            <a:fillRect/>
          </a:stretch>
        </p:blipFill>
        <p:spPr bwMode="auto">
          <a:xfrm>
            <a:off x="3657600" y="2847975"/>
            <a:ext cx="1752600" cy="1419225"/>
          </a:xfrm>
          <a:prstGeom prst="rect">
            <a:avLst/>
          </a:prstGeom>
          <a:noFill/>
          <a:ln w="9525" algn="ctr">
            <a:noFill/>
            <a:miter lim="800000"/>
            <a:headEnd/>
            <a:tailEnd/>
          </a:ln>
        </p:spPr>
      </p:pic>
      <p:sp>
        <p:nvSpPr>
          <p:cNvPr id="2" name="Rectangle 1"/>
          <p:cNvSpPr/>
          <p:nvPr/>
        </p:nvSpPr>
        <p:spPr>
          <a:xfrm>
            <a:off x="1143000" y="1173626"/>
            <a:ext cx="4572000" cy="1111202"/>
          </a:xfrm>
          <a:prstGeom prst="rect">
            <a:avLst/>
          </a:prstGeom>
        </p:spPr>
        <p:txBody>
          <a:bodyPr>
            <a:spAutoFit/>
          </a:bodyPr>
          <a:lstStyle/>
          <a:p>
            <a:pPr marL="342900" lvl="2" indent="-342900">
              <a:spcBef>
                <a:spcPts val="600"/>
              </a:spcBef>
              <a:buFont typeface="Wingdings" panose="05000000000000000000" pitchFamily="2" charset="2"/>
              <a:buChar char="q"/>
            </a:pPr>
            <a:r>
              <a:rPr lang="en-IN" altLang="en-US" sz="1400" dirty="0"/>
              <a:t>Build project called HelloWorld </a:t>
            </a:r>
            <a:r>
              <a:rPr lang="en-US" altLang="en-US" sz="1400" dirty="0">
                <a:latin typeface="Arial" pitchFamily="34" charset="0"/>
              </a:rPr>
              <a:t>getting beans from the </a:t>
            </a:r>
            <a:r>
              <a:rPr lang="en-US" altLang="en-US" sz="1400" dirty="0" err="1">
                <a:latin typeface="Arial" pitchFamily="34" charset="0"/>
              </a:rPr>
              <a:t>IoC</a:t>
            </a:r>
            <a:r>
              <a:rPr lang="en-US" altLang="en-US" sz="1400" dirty="0">
                <a:latin typeface="Arial" pitchFamily="34" charset="0"/>
              </a:rPr>
              <a:t> container.</a:t>
            </a:r>
            <a:r>
              <a:rPr lang="en-IN" altLang="en-US" sz="1400" dirty="0"/>
              <a:t> Follow the hands-on demonstration provided by your instructor .</a:t>
            </a:r>
          </a:p>
          <a:p>
            <a:pPr marL="342900" lvl="2" indent="-342900">
              <a:lnSpc>
                <a:spcPct val="150000"/>
              </a:lnSpc>
              <a:spcAft>
                <a:spcPts val="600"/>
              </a:spcAft>
              <a:buFont typeface="Wingdings" panose="05000000000000000000" pitchFamily="2" charset="2"/>
              <a:buChar char="q"/>
            </a:pPr>
            <a:endParaRPr lang="en-IN" altLang="en-US" dirty="0"/>
          </a:p>
        </p:txBody>
      </p:sp>
    </p:spTree>
    <p:extLst>
      <p:ext uri="{BB962C8B-B14F-4D97-AF65-F5344CB8AC3E}">
        <p14:creationId xmlns:p14="http://schemas.microsoft.com/office/powerpoint/2010/main" val="434876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noProof="0" dirty="0">
                <a:solidFill>
                  <a:srgbClr val="FFFFFF"/>
                </a:solidFill>
              </a:rPr>
              <a:t>Getting Beans from the IoC Container</a:t>
            </a:r>
            <a:endParaRPr 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17</a:t>
            </a:fld>
            <a:endParaRPr lang="en-US" dirty="0"/>
          </a:p>
        </p:txBody>
      </p:sp>
      <p:sp>
        <p:nvSpPr>
          <p:cNvPr id="15" name="Rectangle 3"/>
          <p:cNvSpPr txBox="1">
            <a:spLocks noChangeArrowheads="1"/>
          </p:cNvSpPr>
          <p:nvPr/>
        </p:nvSpPr>
        <p:spPr bwMode="gray">
          <a:xfrm>
            <a:off x="457200" y="2057400"/>
            <a:ext cx="8153400" cy="28194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defRPr/>
            </a:pPr>
            <a:r>
              <a:rPr lang="en-US" sz="1400" b="1" dirty="0">
                <a:solidFill>
                  <a:prstClr val="black"/>
                </a:solidFill>
                <a:latin typeface="Arial" pitchFamily="34" charset="0"/>
              </a:rPr>
              <a:t>public static void main(String[] args) {</a:t>
            </a:r>
          </a:p>
          <a:p>
            <a:pPr lvl="0" fontAlgn="base">
              <a:spcBef>
                <a:spcPct val="0"/>
              </a:spcBef>
              <a:spcAft>
                <a:spcPct val="0"/>
              </a:spcAft>
              <a:defRPr/>
            </a:pPr>
            <a:r>
              <a:rPr lang="en-US" sz="1400" b="1" dirty="0">
                <a:solidFill>
                  <a:prstClr val="black"/>
                </a:solidFill>
                <a:latin typeface="Arial" pitchFamily="34" charset="0"/>
              </a:rPr>
              <a:t>        ApplicationContext context = </a:t>
            </a:r>
          </a:p>
          <a:p>
            <a:pPr lvl="0" fontAlgn="base">
              <a:spcBef>
                <a:spcPct val="0"/>
              </a:spcBef>
              <a:spcAft>
                <a:spcPct val="0"/>
              </a:spcAft>
              <a:defRPr/>
            </a:pPr>
            <a:r>
              <a:rPr lang="en-US" sz="1400" b="1" dirty="0">
                <a:solidFill>
                  <a:prstClr val="black"/>
                </a:solidFill>
                <a:latin typeface="Arial" pitchFamily="34" charset="0"/>
              </a:rPr>
              <a:t>            new ClassPathXmlApplicationContext("beans.xml");</a:t>
            </a:r>
          </a:p>
          <a:p>
            <a:pPr lvl="0" fontAlgn="base">
              <a:spcBef>
                <a:spcPct val="0"/>
              </a:spcBef>
              <a:spcAft>
                <a:spcPct val="0"/>
              </a:spcAft>
              <a:defRPr/>
            </a:pPr>
            <a:endParaRPr lang="en-US" sz="1400" b="1" dirty="0">
              <a:solidFill>
                <a:prstClr val="black"/>
              </a:solidFill>
              <a:latin typeface="Arial" pitchFamily="34" charset="0"/>
            </a:endParaRPr>
          </a:p>
          <a:p>
            <a:pPr lvl="0" fontAlgn="base">
              <a:spcBef>
                <a:spcPct val="0"/>
              </a:spcBef>
              <a:spcAft>
                <a:spcPct val="0"/>
              </a:spcAft>
              <a:defRPr/>
            </a:pPr>
            <a:r>
              <a:rPr lang="en-US" sz="1400" b="1" dirty="0">
                <a:solidFill>
                  <a:srgbClr val="C00000"/>
                </a:solidFill>
                <a:latin typeface="Arial" pitchFamily="34" charset="0"/>
              </a:rPr>
              <a:t>        HelloWorld helloWorld = (HelloWorld) context.getBean("helloWorld");</a:t>
            </a:r>
          </a:p>
          <a:p>
            <a:pPr lvl="0" fontAlgn="base">
              <a:spcBef>
                <a:spcPct val="0"/>
              </a:spcBef>
              <a:spcAft>
                <a:spcPct val="0"/>
              </a:spcAft>
              <a:defRPr/>
            </a:pPr>
            <a:endParaRPr lang="en-US" sz="1400" b="1" dirty="0">
              <a:solidFill>
                <a:srgbClr val="C00000"/>
              </a:solidFill>
              <a:latin typeface="Arial" pitchFamily="34" charset="0"/>
            </a:endParaRPr>
          </a:p>
          <a:p>
            <a:pPr lvl="0" fontAlgn="base">
              <a:spcBef>
                <a:spcPct val="0"/>
              </a:spcBef>
              <a:spcAft>
                <a:spcPct val="0"/>
              </a:spcAft>
              <a:defRPr/>
            </a:pPr>
            <a:r>
              <a:rPr lang="en-US" sz="1400" b="1" dirty="0">
                <a:solidFill>
                  <a:prstClr val="white">
                    <a:lumMod val="65000"/>
                  </a:prstClr>
                </a:solidFill>
                <a:latin typeface="Arial" pitchFamily="34" charset="0"/>
              </a:rPr>
              <a:t>        // HelloWorld helloWorld = context.getBean("helloWorld“, 			                          HelloWorle.class);</a:t>
            </a:r>
          </a:p>
          <a:p>
            <a:pPr lvl="0" fontAlgn="base">
              <a:spcBef>
                <a:spcPct val="0"/>
              </a:spcBef>
              <a:spcAft>
                <a:spcPct val="0"/>
              </a:spcAft>
              <a:defRPr/>
            </a:pPr>
            <a:endParaRPr lang="en-US" sz="1400" b="1" dirty="0">
              <a:solidFill>
                <a:prstClr val="black"/>
              </a:solidFill>
              <a:latin typeface="Arial" pitchFamily="34" charset="0"/>
            </a:endParaRPr>
          </a:p>
          <a:p>
            <a:pPr lvl="0" fontAlgn="base">
              <a:spcBef>
                <a:spcPct val="0"/>
              </a:spcBef>
              <a:spcAft>
                <a:spcPct val="0"/>
              </a:spcAft>
              <a:defRPr/>
            </a:pPr>
            <a:r>
              <a:rPr lang="en-US" sz="1400" b="1" dirty="0">
                <a:solidFill>
                  <a:prstClr val="black"/>
                </a:solidFill>
                <a:latin typeface="Arial" pitchFamily="34" charset="0"/>
              </a:rPr>
              <a:t>        helloWorld.hello();</a:t>
            </a:r>
          </a:p>
          <a:p>
            <a:pPr lvl="0" fontAlgn="base">
              <a:spcBef>
                <a:spcPct val="0"/>
              </a:spcBef>
              <a:spcAft>
                <a:spcPct val="0"/>
              </a:spcAft>
              <a:defRPr/>
            </a:pPr>
            <a:r>
              <a:rPr lang="en-US" sz="1400" b="1" dirty="0">
                <a:solidFill>
                  <a:prstClr val="black"/>
                </a:solidFill>
                <a:latin typeface="Arial" pitchFamily="34" charset="0"/>
              </a:rPr>
              <a:t>    }</a:t>
            </a:r>
          </a:p>
        </p:txBody>
      </p:sp>
      <p:sp>
        <p:nvSpPr>
          <p:cNvPr id="6" name="Content Placeholder 1"/>
          <p:cNvSpPr txBox="1">
            <a:spLocks/>
          </p:cNvSpPr>
          <p:nvPr/>
        </p:nvSpPr>
        <p:spPr>
          <a:xfrm>
            <a:off x="457200" y="1371600"/>
            <a:ext cx="85344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lvl="2">
              <a:spcBef>
                <a:spcPct val="20000"/>
              </a:spcBef>
              <a:spcAft>
                <a:spcPts val="600"/>
              </a:spcAft>
              <a:defRPr/>
            </a:pPr>
            <a:r>
              <a:rPr lang="en-US" sz="1400" dirty="0">
                <a:latin typeface="Arial" pitchFamily="34" charset="0"/>
                <a:ea typeface="Arial Unicode MS" pitchFamily="34" charset="-128"/>
                <a:cs typeface="Arial" pitchFamily="34" charset="0"/>
              </a:rPr>
              <a:t>Here is an example for getting beans from the IoC Container: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lvl="2" indent="-342900">
              <a:spcBef>
                <a:spcPts val="600"/>
              </a:spcBef>
              <a:buFont typeface="Wingdings" panose="05000000000000000000" pitchFamily="2" charset="2"/>
              <a:buChar char="q"/>
            </a:pPr>
            <a:r>
              <a:rPr lang="en-US" altLang="en-US" sz="1400" noProof="0" dirty="0"/>
              <a:t>You are going to develop an application for generating sequence numbers. In this application, there may be many series of sequence numbers to generate for different purposes. Each one of them will have its own prefix, suffix, and initial value. So, you have to create and maintain multiple generator instances in your application.</a:t>
            </a:r>
          </a:p>
          <a:p>
            <a:pPr marL="0" lvl="2" indent="0">
              <a:spcBef>
                <a:spcPts val="600"/>
              </a:spcBef>
              <a:buNone/>
            </a:pPr>
            <a:endParaRPr lang="en-US" altLang="en-US" sz="1400" noProof="0" dirty="0"/>
          </a:p>
          <a:p>
            <a:pPr marL="342900" lvl="2" indent="-342900">
              <a:lnSpc>
                <a:spcPct val="150000"/>
              </a:lnSpc>
              <a:spcAft>
                <a:spcPts val="600"/>
              </a:spcAft>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18</a:t>
            </a:fld>
            <a:endParaRPr lang="en-US" dirty="0"/>
          </a:p>
        </p:txBody>
      </p:sp>
      <p:sp>
        <p:nvSpPr>
          <p:cNvPr id="2" name="Title 1"/>
          <p:cNvSpPr>
            <a:spLocks noGrp="1"/>
          </p:cNvSpPr>
          <p:nvPr>
            <p:ph type="title"/>
          </p:nvPr>
        </p:nvSpPr>
        <p:spPr/>
        <p:txBody>
          <a:bodyPr/>
          <a:lstStyle/>
          <a:p>
            <a:r>
              <a:rPr lang="en-US" altLang="en-US" sz="2400" noProof="0" dirty="0">
                <a:solidFill>
                  <a:srgbClr val="FFFFFF"/>
                </a:solidFill>
              </a:rPr>
              <a:t>Sequence Generator – Problem Statement</a:t>
            </a:r>
            <a:endParaRPr lang="en-US" sz="2400" noProof="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990600"/>
            <a:ext cx="8229600" cy="4906963"/>
          </a:xfrm>
        </p:spPr>
        <p:txBody>
          <a:bodyPr/>
          <a:lstStyle/>
          <a:p>
            <a:r>
              <a:rPr lang="en-US" sz="1400" noProof="0" dirty="0"/>
              <a:t>Here is the code for creating the bean class:</a:t>
            </a:r>
          </a:p>
          <a:p>
            <a:endParaRPr lang="en-US" sz="1400"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19</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Creating the Bean Class</a:t>
            </a:r>
            <a:endParaRPr lang="en-US" noProof="0" dirty="0"/>
          </a:p>
        </p:txBody>
      </p:sp>
      <p:sp>
        <p:nvSpPr>
          <p:cNvPr id="15" name="Rectangle 3"/>
          <p:cNvSpPr txBox="1">
            <a:spLocks noChangeArrowheads="1"/>
          </p:cNvSpPr>
          <p:nvPr/>
        </p:nvSpPr>
        <p:spPr bwMode="gray">
          <a:xfrm>
            <a:off x="457200" y="1600200"/>
            <a:ext cx="6096000" cy="40386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55600" algn="l"/>
              </a:tabLst>
            </a:pPr>
            <a:r>
              <a:rPr lang="en-IN" altLang="en-US" sz="1400" b="1" dirty="0">
                <a:solidFill>
                  <a:schemeClr val="tx1"/>
                </a:solidFill>
                <a:latin typeface="Arial" pitchFamily="34" charset="0"/>
                <a:cs typeface="Arial" pitchFamily="34" charset="0"/>
              </a:rPr>
              <a:t>	package com.spring.ioc.basics;</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public class SequenceGenerator {</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private String prefix;</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private String suffix;</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private int initial;</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private int counter;</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public SequenceGenerator() {}</a:t>
            </a:r>
            <a:endParaRPr lang="en-IN" altLang="en-US" sz="1400" dirty="0">
              <a:solidFill>
                <a:schemeClr val="tx1"/>
              </a:solidFill>
              <a:latin typeface="Arial" pitchFamily="34" charset="0"/>
              <a:cs typeface="Arial" pitchFamily="34" charset="0"/>
            </a:endParaRPr>
          </a:p>
          <a:p>
            <a:pPr>
              <a:tabLst>
                <a:tab pos="355600" algn="l"/>
              </a:tabLst>
            </a:pPr>
            <a:endParaRPr lang="en-IN" altLang="en-US" sz="1400" b="1"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public SequenceGenerator(String prefix, String suffix, int initial) {</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this.prefix = prefix;</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this.suffix = suffix;</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this.initial = initial;</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public void setPrefix(String prefix) {</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this.prefix = prefix;</a:t>
            </a:r>
            <a:endParaRPr lang="en-IN" altLang="en-US" sz="1400" dirty="0">
              <a:solidFill>
                <a:schemeClr val="tx1"/>
              </a:solidFill>
              <a:latin typeface="Arial" pitchFamily="34" charset="0"/>
              <a:cs typeface="Arial" pitchFamily="34" charset="0"/>
            </a:endParaRPr>
          </a:p>
          <a:p>
            <a:pPr>
              <a:tabLst>
                <a:tab pos="355600" algn="l"/>
              </a:tabLst>
            </a:pPr>
            <a:r>
              <a:rPr lang="en-IN" altLang="en-US" sz="1400" b="1" dirty="0">
                <a:solidFill>
                  <a:schemeClr val="tx1"/>
                </a:solidFill>
                <a:latin typeface="Arial" pitchFamily="34" charset="0"/>
                <a:cs typeface="Arial" pitchFamily="34" charset="0"/>
              </a:rPr>
              <a:t>	}</a:t>
            </a:r>
            <a:endParaRPr lang="en-IN" altLang="en-US" sz="1400" dirty="0">
              <a:solidFill>
                <a:schemeClr val="tx1"/>
              </a:solidFill>
              <a:latin typeface="Arial" pitchFamily="34" charset="0"/>
              <a:cs typeface="Arial" pitchFamily="34" charset="0"/>
            </a:endParaRPr>
          </a:p>
        </p:txBody>
      </p:sp>
      <p:pic>
        <p:nvPicPr>
          <p:cNvPr id="7" name="Picture 4" descr="coffee bean.png"/>
          <p:cNvPicPr>
            <a:picLocks noChangeAspect="1"/>
          </p:cNvPicPr>
          <p:nvPr/>
        </p:nvPicPr>
        <p:blipFill>
          <a:blip r:embed="rId3" cstate="print"/>
          <a:srcRect/>
          <a:stretch>
            <a:fillRect/>
          </a:stretch>
        </p:blipFill>
        <p:spPr bwMode="auto">
          <a:xfrm>
            <a:off x="6902450" y="4114800"/>
            <a:ext cx="1936750" cy="2286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8"/>
          <p:cNvSpPr>
            <a:spLocks noGrp="1"/>
          </p:cNvSpPr>
          <p:nvPr>
            <p:ph type="sldNum" sz="quarter" idx="12"/>
          </p:nvPr>
        </p:nvSpPr>
        <p:spPr>
          <a:prstGeom prst="rect">
            <a:avLst/>
          </a:prstGeom>
        </p:spPr>
        <p:txBody>
          <a:bodyPr/>
          <a:lstStyle/>
          <a:p>
            <a:pPr>
              <a:defRPr/>
            </a:pPr>
            <a:fld id="{ACB22A88-73BA-4B00-905C-A309951F5147}" type="slidenum">
              <a:rPr lang="en-US" sz="1400" smtClean="0"/>
              <a:pPr>
                <a:defRPr/>
              </a:pPr>
              <a:t>2</a:t>
            </a:fld>
            <a:endParaRPr lang="en-US" sz="1400" dirty="0"/>
          </a:p>
        </p:txBody>
      </p:sp>
      <p:sp>
        <p:nvSpPr>
          <p:cNvPr id="3" name="Title 2"/>
          <p:cNvSpPr>
            <a:spLocks noGrp="1"/>
          </p:cNvSpPr>
          <p:nvPr>
            <p:ph type="title"/>
          </p:nvPr>
        </p:nvSpPr>
        <p:spPr/>
        <p:txBody>
          <a:bodyPr/>
          <a:lstStyle/>
          <a:p>
            <a:r>
              <a:rPr lang="en-US" sz="2800" noProof="0" dirty="0">
                <a:latin typeface="Arial Rounded MT Bold"/>
                <a:cs typeface="Arial" pitchFamily="34" charset="0"/>
              </a:rPr>
              <a:t>Session Rules</a:t>
            </a:r>
          </a:p>
        </p:txBody>
      </p:sp>
      <p:pic>
        <p:nvPicPr>
          <p:cNvPr id="6" name="Picture 5" descr="MC900433838.PNG"/>
          <p:cNvPicPr>
            <a:picLocks noChangeAspect="1"/>
          </p:cNvPicPr>
          <p:nvPr/>
        </p:nvPicPr>
        <p:blipFill>
          <a:blip r:embed="rId3" cstate="print"/>
          <a:stretch>
            <a:fillRect/>
          </a:stretch>
        </p:blipFill>
        <p:spPr>
          <a:xfrm rot="19709527">
            <a:off x="6067187" y="3781186"/>
            <a:ext cx="2590800" cy="2590800"/>
          </a:xfrm>
          <a:prstGeom prst="rect">
            <a:avLst/>
          </a:prstGeom>
        </p:spPr>
      </p:pic>
      <p:sp>
        <p:nvSpPr>
          <p:cNvPr id="8" name="Content Placeholder 1"/>
          <p:cNvSpPr txBox="1">
            <a:spLocks/>
          </p:cNvSpPr>
          <p:nvPr/>
        </p:nvSpPr>
        <p:spPr>
          <a:xfrm>
            <a:off x="304800" y="1066800"/>
            <a:ext cx="85344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n-IN" sz="1600" b="1" u="sng" dirty="0"/>
              <a:t>COMMON RULES THAT PARTICIPANTS MUST FOLLOW DURING THE SESSION</a:t>
            </a:r>
          </a:p>
          <a:p>
            <a:pPr>
              <a:spcBef>
                <a:spcPts val="600"/>
              </a:spcBef>
              <a:buNone/>
            </a:pPr>
            <a:endParaRPr lang="en-IN" sz="1400" dirty="0"/>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Kindly switch off your mobile phone or put to silent mode during the session.</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Active participation is highly encouraged, especially during Q&amp;A segment.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Please wait for the trainer to pause, then raise your hand, and when the trainer acknowledges, ask your question.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Be courteous. Don’t interrupt or engage in private conversations while others are speaking.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Be respectful, even with your body language and nonverbal responses.</a:t>
            </a:r>
          </a:p>
        </p:txBody>
      </p:sp>
      <p:sp>
        <p:nvSpPr>
          <p:cNvPr id="2" name="Footer Placeholder 1"/>
          <p:cNvSpPr>
            <a:spLocks noGrp="1"/>
          </p:cNvSpPr>
          <p:nvPr>
            <p:ph type="ftr" sz="quarter" idx="11"/>
          </p:nvPr>
        </p:nvSpPr>
        <p:spPr/>
        <p:txBody>
          <a:bodyPr/>
          <a:lstStyle/>
          <a:p>
            <a:r>
              <a:rPr lang="en-US" dirty="0"/>
              <a:t>© Cognizant 2018</a:t>
            </a:r>
          </a:p>
        </p:txBody>
      </p:sp>
    </p:spTree>
    <p:extLst>
      <p:ext uri="{BB962C8B-B14F-4D97-AF65-F5344CB8AC3E}">
        <p14:creationId xmlns:p14="http://schemas.microsoft.com/office/powerpoint/2010/main" val="305131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noProof="0" dirty="0">
                <a:solidFill>
                  <a:srgbClr val="FFFFFF"/>
                </a:solidFill>
              </a:rPr>
              <a:t>Creating the Bean Class (Contd.)</a:t>
            </a:r>
            <a:endParaRPr 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20</a:t>
            </a:fld>
            <a:endParaRPr lang="en-US" dirty="0"/>
          </a:p>
        </p:txBody>
      </p:sp>
      <p:sp>
        <p:nvSpPr>
          <p:cNvPr id="15" name="Rectangle 3"/>
          <p:cNvSpPr txBox="1">
            <a:spLocks noChangeArrowheads="1"/>
          </p:cNvSpPr>
          <p:nvPr/>
        </p:nvSpPr>
        <p:spPr bwMode="gray">
          <a:xfrm>
            <a:off x="457200" y="1078523"/>
            <a:ext cx="6248400" cy="40386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55600"/>
            <a:r>
              <a:rPr lang="en-IN" altLang="en-US" sz="1400" b="1" dirty="0">
                <a:solidFill>
                  <a:schemeClr val="tx1"/>
                </a:solidFill>
                <a:latin typeface="Arial" pitchFamily="34" charset="0"/>
                <a:cs typeface="Arial" pitchFamily="34" charset="0"/>
              </a:rPr>
              <a:t>	public void setSuffix(String suffix) {</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		this.suffix = suffix;</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	}</a:t>
            </a:r>
          </a:p>
          <a:p>
            <a:pPr defTabSz="355600"/>
            <a:r>
              <a:rPr lang="en-IN" altLang="en-US" sz="1400" b="1" dirty="0">
                <a:solidFill>
                  <a:schemeClr val="tx1"/>
                </a:solidFill>
                <a:latin typeface="Arial" pitchFamily="34" charset="0"/>
                <a:cs typeface="Arial" pitchFamily="34" charset="0"/>
              </a:rPr>
              <a:t>	public void setInitial(int initial) {</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		this.initial = initial;</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	}</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	public synchronized String getSequence() {</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		StringBuffer buffer = new StringBuffer();</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	buffer.append(prefix);</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	buffer.append(initial + counter++);</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	buffer.append(suffix);</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	return buffer.toString();</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	}</a:t>
            </a:r>
            <a:endParaRPr lang="en-IN" altLang="en-US" sz="1400" dirty="0">
              <a:solidFill>
                <a:schemeClr val="tx1"/>
              </a:solidFill>
              <a:latin typeface="Arial" pitchFamily="34" charset="0"/>
              <a:cs typeface="Arial" pitchFamily="34" charset="0"/>
            </a:endParaRPr>
          </a:p>
          <a:p>
            <a:pPr defTabSz="355600"/>
            <a:r>
              <a:rPr lang="en-IN" altLang="en-US" sz="1400" b="1" dirty="0">
                <a:solidFill>
                  <a:schemeClr val="tx1"/>
                </a:solidFill>
                <a:latin typeface="Arial" pitchFamily="34" charset="0"/>
                <a:cs typeface="Arial" pitchFamily="34" charset="0"/>
              </a:rPr>
              <a:t>}</a:t>
            </a:r>
            <a:endParaRPr lang="en-IN" altLang="en-US" sz="1400" dirty="0">
              <a:solidFill>
                <a:schemeClr val="tx1"/>
              </a:solidFill>
              <a:latin typeface="Arial" pitchFamily="34" charset="0"/>
              <a:cs typeface="Arial" pitchFamily="34" charset="0"/>
            </a:endParaRPr>
          </a:p>
          <a:p>
            <a:pPr defTabSz="450850"/>
            <a:endParaRPr lang="en-IN" altLang="en-US" sz="1400" dirty="0">
              <a:solidFill>
                <a:schemeClr val="tx1"/>
              </a:solidFill>
              <a:latin typeface="Arial" pitchFamily="34" charset="0"/>
              <a:cs typeface="Arial" pitchFamily="34" charset="0"/>
            </a:endParaRPr>
          </a:p>
          <a:p>
            <a:pPr defTabSz="450850">
              <a:buFont typeface="Arial" pitchFamily="34" charset="0"/>
              <a:buChar char="•"/>
            </a:pPr>
            <a:endParaRPr lang="en-IN" altLang="en-US" sz="1400" dirty="0">
              <a:solidFill>
                <a:schemeClr val="tx1"/>
              </a:solidFill>
              <a:latin typeface="Arial" pitchFamily="34" charset="0"/>
              <a:cs typeface="Arial" pitchFamily="34" charset="0"/>
            </a:endParaRPr>
          </a:p>
        </p:txBody>
      </p:sp>
      <p:pic>
        <p:nvPicPr>
          <p:cNvPr id="6" name="Picture 4" descr="coffee bean.png"/>
          <p:cNvPicPr>
            <a:picLocks noChangeAspect="1"/>
          </p:cNvPicPr>
          <p:nvPr/>
        </p:nvPicPr>
        <p:blipFill>
          <a:blip r:embed="rId3" cstate="print"/>
          <a:srcRect/>
          <a:stretch>
            <a:fillRect/>
          </a:stretch>
        </p:blipFill>
        <p:spPr bwMode="auto">
          <a:xfrm>
            <a:off x="6902450" y="3962400"/>
            <a:ext cx="1936750" cy="2286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prstClr val="white">
                    <a:lumMod val="50000"/>
                  </a:prstClr>
                </a:solidFill>
              </a:rPr>
              <a:t>© Cognizant 2018</a:t>
            </a:r>
            <a:endParaRPr dirty="0">
              <a:solidFill>
                <a:prstClr val="white">
                  <a:lumMod val="50000"/>
                </a:prstClr>
              </a:solidFill>
            </a:endParaRPr>
          </a:p>
        </p:txBody>
      </p:sp>
      <p:sp>
        <p:nvSpPr>
          <p:cNvPr id="4" name="Slide Number Placeholder 3"/>
          <p:cNvSpPr>
            <a:spLocks noGrp="1"/>
          </p:cNvSpPr>
          <p:nvPr>
            <p:ph type="sldNum" sz="quarter" idx="12"/>
          </p:nvPr>
        </p:nvSpPr>
        <p:spPr/>
        <p:txBody>
          <a:bodyPr/>
          <a:lstStyle/>
          <a:p>
            <a:fld id="{47ED8886-DB3B-44F4-9A80-E6A224679F20}" type="slidenum">
              <a:rPr smtClean="0">
                <a:solidFill>
                  <a:prstClr val="white"/>
                </a:solidFill>
              </a:rPr>
              <a:pPr/>
              <a:t>21</a:t>
            </a:fld>
            <a:endParaRPr dirty="0">
              <a:solidFill>
                <a:prstClr val="white"/>
              </a:solidFill>
            </a:endParaRPr>
          </a:p>
        </p:txBody>
      </p:sp>
      <p:sp>
        <p:nvSpPr>
          <p:cNvPr id="26" name="Title 2"/>
          <p:cNvSpPr>
            <a:spLocks noGrp="1"/>
          </p:cNvSpPr>
          <p:nvPr>
            <p:ph type="title"/>
          </p:nvPr>
        </p:nvSpPr>
        <p:spPr>
          <a:xfrm>
            <a:off x="2286000" y="54429"/>
            <a:ext cx="6857996" cy="555171"/>
          </a:xfrm>
        </p:spPr>
        <p:txBody>
          <a:bodyPr>
            <a:normAutofit/>
          </a:bodyPr>
          <a:lstStyle/>
          <a:p>
            <a:r>
              <a:rPr lang="en-US" noProof="0" dirty="0">
                <a:latin typeface="Arial Rounded MT Bold"/>
                <a:cs typeface="Arial" pitchFamily="34" charset="0"/>
              </a:rPr>
              <a:t>Agenda (2 of 6)</a:t>
            </a:r>
            <a:endParaRPr lang="en-US" sz="1800" noProof="0" dirty="0">
              <a:latin typeface="Arial Rounded MT Bold"/>
              <a:cs typeface="Arial" pitchFamily="34" charset="0"/>
            </a:endParaRP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Instantiating Spring IoC container</a:t>
            </a:r>
          </a:p>
          <a:p>
            <a:pPr marL="457200" lvl="2" indent="0">
              <a:spcBef>
                <a:spcPts val="600"/>
              </a:spcBef>
              <a:spcAft>
                <a:spcPts val="600"/>
              </a:spcAft>
              <a:buNone/>
            </a:pPr>
            <a:r>
              <a:rPr lang="en-IN" sz="1400" dirty="0">
                <a:solidFill>
                  <a:schemeClr val="tx1"/>
                </a:solidFill>
              </a:rPr>
              <a:t>Implementing Spring DI (Dependency Injection)</a:t>
            </a:r>
          </a:p>
          <a:p>
            <a:pPr marL="457200" lvl="2" indent="0">
              <a:spcBef>
                <a:spcPts val="600"/>
              </a:spcBef>
              <a:spcAft>
                <a:spcPts val="600"/>
              </a:spcAft>
              <a:buNone/>
            </a:pPr>
            <a:r>
              <a:rPr lang="en-IN" sz="1400" dirty="0">
                <a:solidFill>
                  <a:schemeClr val="tx1"/>
                </a:solidFill>
              </a:rPr>
              <a:t>Injecting collections in to beans</a:t>
            </a:r>
          </a:p>
          <a:p>
            <a:pPr marL="457200" lvl="2" indent="0">
              <a:spcBef>
                <a:spcPts val="600"/>
              </a:spcBef>
              <a:spcAft>
                <a:spcPts val="600"/>
              </a:spcAft>
              <a:buNone/>
            </a:pPr>
            <a:r>
              <a:rPr lang="en-IN" sz="1400" dirty="0">
                <a:solidFill>
                  <a:schemeClr val="tx1"/>
                </a:solidFill>
              </a:rPr>
              <a:t>Auto-wiring</a:t>
            </a:r>
          </a:p>
          <a:p>
            <a:pPr marL="457200" lvl="2" indent="0">
              <a:spcBef>
                <a:spcPts val="600"/>
              </a:spcBef>
              <a:spcAft>
                <a:spcPts val="600"/>
              </a:spcAft>
              <a:buNone/>
            </a:pPr>
            <a:r>
              <a:rPr lang="en-IN" sz="1400" dirty="0">
                <a:solidFill>
                  <a:schemeClr val="tx1"/>
                </a:solidFill>
              </a:rPr>
              <a:t>Performing automatic scanning of components</a:t>
            </a:r>
          </a:p>
          <a:p>
            <a:pPr marL="457200" lvl="2" indent="0">
              <a:spcBef>
                <a:spcPts val="600"/>
              </a:spcBef>
              <a:spcAft>
                <a:spcPts val="600"/>
              </a:spcAft>
              <a:buNone/>
            </a:pPr>
            <a:r>
              <a:rPr lang="en-IN" sz="1400" dirty="0">
                <a:solidFill>
                  <a:schemeClr val="tx1"/>
                </a:solidFill>
              </a:rPr>
              <a:t>Different bean scopes</a:t>
            </a: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nvGrpSpPr>
          <p:cNvPr id="2" name="Group 31"/>
          <p:cNvGrpSpPr/>
          <p:nvPr/>
        </p:nvGrpSpPr>
        <p:grpSpPr>
          <a:xfrm>
            <a:off x="533400" y="1107375"/>
            <a:ext cx="228600" cy="2016825"/>
            <a:chOff x="533400" y="1107375"/>
            <a:chExt cx="228600" cy="2016825"/>
          </a:xfrm>
        </p:grpSpPr>
        <p:sp>
          <p:nvSpPr>
            <p:cNvPr id="19" name="Oval 18"/>
            <p:cNvSpPr/>
            <p:nvPr>
              <p:custDataLst>
                <p:tags r:id="rId7"/>
              </p:custDataLst>
            </p:nvPr>
          </p:nvSpPr>
          <p:spPr>
            <a:xfrm>
              <a:off x="533400" y="1107375"/>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4" name="Oval 33"/>
            <p:cNvSpPr/>
            <p:nvPr>
              <p:custDataLst>
                <p:tags r:id="rId8"/>
              </p:custDataLst>
            </p:nvPr>
          </p:nvSpPr>
          <p:spPr>
            <a:xfrm>
              <a:off x="533400" y="14765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5" name="Oval 34"/>
            <p:cNvSpPr/>
            <p:nvPr>
              <p:custDataLst>
                <p:tags r:id="rId9"/>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10"/>
              </p:custDataLst>
            </p:nvPr>
          </p:nvSpPr>
          <p:spPr>
            <a:xfrm>
              <a:off x="533400" y="216922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5" name="Oval 24"/>
            <p:cNvSpPr/>
            <p:nvPr>
              <p:custDataLst>
                <p:tags r:id="rId11"/>
              </p:custDataLst>
            </p:nvPr>
          </p:nvSpPr>
          <p:spPr>
            <a:xfrm>
              <a:off x="533400" y="25383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7" name="Oval 26"/>
            <p:cNvSpPr/>
            <p:nvPr>
              <p:custDataLst>
                <p:tags r:id="rId12"/>
              </p:custDataLst>
            </p:nvPr>
          </p:nvSpPr>
          <p:spPr>
            <a:xfrm>
              <a:off x="533400" y="2895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74239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1078445"/>
            <a:ext cx="8229600" cy="4906963"/>
          </a:xfrm>
        </p:spPr>
        <p:txBody>
          <a:bodyPr/>
          <a:lstStyle/>
          <a:p>
            <a:pPr marL="342900" lvl="2" indent="-342900">
              <a:lnSpc>
                <a:spcPct val="150000"/>
              </a:lnSpc>
              <a:spcAft>
                <a:spcPts val="600"/>
              </a:spcAft>
              <a:buNone/>
            </a:pPr>
            <a:r>
              <a:rPr lang="en-US" altLang="en-US" sz="1400" b="1" noProof="0" dirty="0"/>
              <a:t>Definition</a:t>
            </a:r>
          </a:p>
          <a:p>
            <a:pPr marL="0" lvl="2" indent="0">
              <a:spcBef>
                <a:spcPts val="600"/>
              </a:spcBef>
              <a:buNone/>
            </a:pPr>
            <a:r>
              <a:rPr lang="en-US" altLang="en-US" sz="1400" noProof="0" dirty="0"/>
              <a:t>Dependency Injection is a form of IoC where the objects are passively given their dependencies instead of objects themselves looking up/creating their dependencies.</a:t>
            </a:r>
          </a:p>
          <a:p>
            <a:pPr marL="0" lvl="2" indent="0">
              <a:spcBef>
                <a:spcPts val="600"/>
              </a:spcBef>
              <a:buNone/>
            </a:pPr>
            <a:endParaRPr lang="en-US" altLang="en-US" sz="1400" noProof="0" dirty="0"/>
          </a:p>
          <a:p>
            <a:pPr marL="342900" lvl="2" indent="-342900">
              <a:lnSpc>
                <a:spcPct val="150000"/>
              </a:lnSpc>
              <a:spcAft>
                <a:spcPts val="600"/>
              </a:spcAft>
              <a:buNone/>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22</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Dependency Injection (DI)</a:t>
            </a:r>
            <a:endParaRPr lang="en-US" noProof="0" dirty="0"/>
          </a:p>
        </p:txBody>
      </p:sp>
      <p:sp>
        <p:nvSpPr>
          <p:cNvPr id="7" name="Text Box 6"/>
          <p:cNvSpPr txBox="1">
            <a:spLocks noChangeArrowheads="1"/>
          </p:cNvSpPr>
          <p:nvPr/>
        </p:nvSpPr>
        <p:spPr bwMode="auto">
          <a:xfrm>
            <a:off x="1219200" y="4419600"/>
            <a:ext cx="2725738" cy="523220"/>
          </a:xfrm>
          <a:prstGeom prst="rect">
            <a:avLst/>
          </a:prstGeom>
          <a:noFill/>
          <a:ln w="9525">
            <a:noFill/>
            <a:miter lim="800000"/>
            <a:headEnd/>
            <a:tailEnd/>
          </a:ln>
        </p:spPr>
        <p:txBody>
          <a:bodyPr>
            <a:spAutoFit/>
          </a:bodyPr>
          <a:lstStyle/>
          <a:p>
            <a:pPr algn="ctr" eaLnBrk="1" hangingPunct="1">
              <a:spcBef>
                <a:spcPct val="50000"/>
              </a:spcBef>
              <a:defRPr/>
            </a:pPr>
            <a:r>
              <a:rPr lang="en-US" sz="1400" b="1" dirty="0">
                <a:latin typeface="Arial" pitchFamily="34" charset="0"/>
                <a:cs typeface="Arial" pitchFamily="34" charset="0"/>
              </a:rPr>
              <a:t>Non Inversion of Control Approach</a:t>
            </a:r>
            <a:endParaRPr lang="en-GB" sz="1400" b="1" dirty="0">
              <a:latin typeface="Arial" pitchFamily="34" charset="0"/>
              <a:cs typeface="Arial" pitchFamily="34" charset="0"/>
            </a:endParaRPr>
          </a:p>
        </p:txBody>
      </p:sp>
      <p:sp>
        <p:nvSpPr>
          <p:cNvPr id="8" name="Text Box 7"/>
          <p:cNvSpPr txBox="1">
            <a:spLocks noChangeArrowheads="1"/>
          </p:cNvSpPr>
          <p:nvPr/>
        </p:nvSpPr>
        <p:spPr bwMode="auto">
          <a:xfrm>
            <a:off x="5410200" y="4419600"/>
            <a:ext cx="2192338" cy="523220"/>
          </a:xfrm>
          <a:prstGeom prst="rect">
            <a:avLst/>
          </a:prstGeom>
          <a:noFill/>
          <a:ln w="9525">
            <a:noFill/>
            <a:miter lim="800000"/>
            <a:headEnd/>
            <a:tailEnd/>
          </a:ln>
        </p:spPr>
        <p:txBody>
          <a:bodyPr>
            <a:spAutoFit/>
          </a:bodyPr>
          <a:lstStyle/>
          <a:p>
            <a:pPr algn="ctr" eaLnBrk="1" hangingPunct="1">
              <a:spcBef>
                <a:spcPct val="50000"/>
              </a:spcBef>
              <a:defRPr/>
            </a:pPr>
            <a:r>
              <a:rPr lang="en-US" sz="1400" b="1" dirty="0">
                <a:latin typeface="Arial" pitchFamily="34" charset="0"/>
                <a:cs typeface="Arial" pitchFamily="34" charset="0"/>
              </a:rPr>
              <a:t>Inversion of Control Approach</a:t>
            </a:r>
            <a:endParaRPr lang="en-GB" sz="1400" b="1" dirty="0">
              <a:latin typeface="Arial" pitchFamily="34" charset="0"/>
              <a:cs typeface="Arial" pitchFamily="34" charset="0"/>
            </a:endParaRPr>
          </a:p>
        </p:txBody>
      </p:sp>
      <p:sp>
        <p:nvSpPr>
          <p:cNvPr id="9" name="Oval 8"/>
          <p:cNvSpPr/>
          <p:nvPr/>
        </p:nvSpPr>
        <p:spPr>
          <a:xfrm>
            <a:off x="2971800" y="3505200"/>
            <a:ext cx="1066800" cy="6858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dirty="0">
              <a:solidFill>
                <a:schemeClr val="accent3">
                  <a:lumMod val="40000"/>
                  <a:lumOff val="60000"/>
                </a:schemeClr>
              </a:solidFill>
              <a:latin typeface="Arial" pitchFamily="34" charset="0"/>
              <a:cs typeface="Arial" pitchFamily="34" charset="0"/>
            </a:endParaRPr>
          </a:p>
        </p:txBody>
      </p:sp>
      <p:sp>
        <p:nvSpPr>
          <p:cNvPr id="10" name="Oval 9"/>
          <p:cNvSpPr/>
          <p:nvPr/>
        </p:nvSpPr>
        <p:spPr>
          <a:xfrm>
            <a:off x="2895600" y="2667000"/>
            <a:ext cx="1066800" cy="6858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dirty="0">
              <a:solidFill>
                <a:schemeClr val="accent3">
                  <a:lumMod val="40000"/>
                  <a:lumOff val="60000"/>
                </a:schemeClr>
              </a:solidFill>
              <a:latin typeface="Arial" pitchFamily="34" charset="0"/>
              <a:cs typeface="Arial" pitchFamily="34" charset="0"/>
            </a:endParaRPr>
          </a:p>
        </p:txBody>
      </p:sp>
      <p:sp>
        <p:nvSpPr>
          <p:cNvPr id="11" name="Oval 10"/>
          <p:cNvSpPr/>
          <p:nvPr/>
        </p:nvSpPr>
        <p:spPr>
          <a:xfrm>
            <a:off x="866900" y="3124200"/>
            <a:ext cx="1066800" cy="6858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dirty="0">
              <a:solidFill>
                <a:schemeClr val="accent3">
                  <a:lumMod val="40000"/>
                  <a:lumOff val="60000"/>
                </a:schemeClr>
              </a:solidFill>
              <a:latin typeface="Arial" pitchFamily="34" charset="0"/>
              <a:cs typeface="Arial" pitchFamily="34" charset="0"/>
            </a:endParaRPr>
          </a:p>
        </p:txBody>
      </p:sp>
      <p:cxnSp>
        <p:nvCxnSpPr>
          <p:cNvPr id="12" name="Straight Arrow Connector 11"/>
          <p:cNvCxnSpPr>
            <a:endCxn id="10" idx="2"/>
          </p:cNvCxnSpPr>
          <p:nvPr/>
        </p:nvCxnSpPr>
        <p:spPr>
          <a:xfrm flipV="1">
            <a:off x="1905000" y="3009900"/>
            <a:ext cx="990600" cy="342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9" idx="2"/>
          </p:cNvCxnSpPr>
          <p:nvPr/>
        </p:nvCxnSpPr>
        <p:spPr>
          <a:xfrm>
            <a:off x="1905000" y="3581400"/>
            <a:ext cx="1066800" cy="2667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5"/>
          <p:cNvSpPr txBox="1">
            <a:spLocks noChangeArrowheads="1"/>
          </p:cNvSpPr>
          <p:nvPr/>
        </p:nvSpPr>
        <p:spPr bwMode="auto">
          <a:xfrm>
            <a:off x="3000500" y="2855025"/>
            <a:ext cx="914400" cy="307777"/>
          </a:xfrm>
          <a:prstGeom prst="rect">
            <a:avLst/>
          </a:prstGeom>
          <a:noFill/>
          <a:ln w="9525">
            <a:noFill/>
            <a:miter lim="800000"/>
            <a:headEnd/>
            <a:tailEnd/>
          </a:ln>
        </p:spPr>
        <p:txBody>
          <a:bodyPr wrap="square">
            <a:spAutoFit/>
          </a:bodyPr>
          <a:lstStyle/>
          <a:p>
            <a:pPr algn="ctr" eaLnBrk="1" hangingPunct="1"/>
            <a:r>
              <a:rPr lang="en-US" altLang="en-US" sz="1400" b="1" dirty="0">
                <a:latin typeface="Arial" pitchFamily="34" charset="0"/>
                <a:cs typeface="Arial" pitchFamily="34" charset="0"/>
              </a:rPr>
              <a:t>Object B</a:t>
            </a:r>
          </a:p>
        </p:txBody>
      </p:sp>
      <p:sp>
        <p:nvSpPr>
          <p:cNvPr id="15" name="TextBox 16"/>
          <p:cNvSpPr txBox="1">
            <a:spLocks noChangeArrowheads="1"/>
          </p:cNvSpPr>
          <p:nvPr/>
        </p:nvSpPr>
        <p:spPr bwMode="auto">
          <a:xfrm>
            <a:off x="3064825" y="3665600"/>
            <a:ext cx="990600" cy="307777"/>
          </a:xfrm>
          <a:prstGeom prst="rect">
            <a:avLst/>
          </a:prstGeom>
          <a:noFill/>
          <a:ln w="9525">
            <a:noFill/>
            <a:miter lim="800000"/>
            <a:headEnd/>
            <a:tailEnd/>
          </a:ln>
        </p:spPr>
        <p:txBody>
          <a:bodyPr wrap="square">
            <a:spAutoFit/>
          </a:bodyPr>
          <a:lstStyle/>
          <a:p>
            <a:pPr algn="ctr" eaLnBrk="1" hangingPunct="1"/>
            <a:r>
              <a:rPr lang="en-US" altLang="en-US" sz="1400" b="1" dirty="0">
                <a:latin typeface="Arial" pitchFamily="34" charset="0"/>
                <a:cs typeface="Arial" pitchFamily="34" charset="0"/>
              </a:rPr>
              <a:t>Object C</a:t>
            </a:r>
          </a:p>
        </p:txBody>
      </p:sp>
      <p:sp>
        <p:nvSpPr>
          <p:cNvPr id="16" name="TextBox 17"/>
          <p:cNvSpPr txBox="1">
            <a:spLocks noChangeArrowheads="1"/>
          </p:cNvSpPr>
          <p:nvPr/>
        </p:nvSpPr>
        <p:spPr bwMode="auto">
          <a:xfrm>
            <a:off x="902525" y="3297175"/>
            <a:ext cx="990600" cy="307777"/>
          </a:xfrm>
          <a:prstGeom prst="rect">
            <a:avLst/>
          </a:prstGeom>
          <a:noFill/>
          <a:ln w="9525">
            <a:noFill/>
            <a:miter lim="800000"/>
            <a:headEnd/>
            <a:tailEnd/>
          </a:ln>
        </p:spPr>
        <p:txBody>
          <a:bodyPr wrap="square">
            <a:spAutoFit/>
          </a:bodyPr>
          <a:lstStyle/>
          <a:p>
            <a:pPr algn="ctr" eaLnBrk="1" hangingPunct="1"/>
            <a:r>
              <a:rPr lang="en-US" altLang="en-US" sz="1400" b="1" dirty="0">
                <a:latin typeface="Arial" pitchFamily="34" charset="0"/>
                <a:cs typeface="Arial" pitchFamily="34" charset="0"/>
              </a:rPr>
              <a:t>Object A</a:t>
            </a:r>
          </a:p>
        </p:txBody>
      </p:sp>
      <p:sp>
        <p:nvSpPr>
          <p:cNvPr id="17" name="Oval 16"/>
          <p:cNvSpPr/>
          <p:nvPr/>
        </p:nvSpPr>
        <p:spPr>
          <a:xfrm>
            <a:off x="5334000" y="3505200"/>
            <a:ext cx="1066800" cy="6858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dirty="0">
              <a:solidFill>
                <a:schemeClr val="accent3">
                  <a:lumMod val="40000"/>
                  <a:lumOff val="60000"/>
                </a:schemeClr>
              </a:solidFill>
              <a:latin typeface="Arial" pitchFamily="34" charset="0"/>
              <a:cs typeface="Arial" pitchFamily="34" charset="0"/>
            </a:endParaRPr>
          </a:p>
        </p:txBody>
      </p:sp>
      <p:sp>
        <p:nvSpPr>
          <p:cNvPr id="18" name="Oval 17"/>
          <p:cNvSpPr/>
          <p:nvPr/>
        </p:nvSpPr>
        <p:spPr>
          <a:xfrm>
            <a:off x="5257800" y="2667000"/>
            <a:ext cx="1066800" cy="6858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dirty="0">
              <a:solidFill>
                <a:schemeClr val="accent3">
                  <a:lumMod val="40000"/>
                  <a:lumOff val="60000"/>
                </a:schemeClr>
              </a:solidFill>
              <a:latin typeface="Arial" pitchFamily="34" charset="0"/>
              <a:cs typeface="Arial" pitchFamily="34" charset="0"/>
            </a:endParaRPr>
          </a:p>
        </p:txBody>
      </p:sp>
      <p:sp>
        <p:nvSpPr>
          <p:cNvPr id="19" name="TextBox 20"/>
          <p:cNvSpPr txBox="1">
            <a:spLocks noChangeArrowheads="1"/>
          </p:cNvSpPr>
          <p:nvPr/>
        </p:nvSpPr>
        <p:spPr bwMode="auto">
          <a:xfrm>
            <a:off x="5334000" y="2843150"/>
            <a:ext cx="914400" cy="307777"/>
          </a:xfrm>
          <a:prstGeom prst="rect">
            <a:avLst/>
          </a:prstGeom>
          <a:noFill/>
          <a:ln w="9525">
            <a:noFill/>
            <a:miter lim="800000"/>
            <a:headEnd/>
            <a:tailEnd/>
          </a:ln>
        </p:spPr>
        <p:txBody>
          <a:bodyPr wrap="square">
            <a:spAutoFit/>
          </a:bodyPr>
          <a:lstStyle/>
          <a:p>
            <a:pPr algn="ctr" eaLnBrk="1" hangingPunct="1"/>
            <a:r>
              <a:rPr lang="en-US" altLang="en-US" sz="1400" b="1" dirty="0">
                <a:latin typeface="Arial" pitchFamily="34" charset="0"/>
                <a:cs typeface="Arial" pitchFamily="34" charset="0"/>
              </a:rPr>
              <a:t>Object B</a:t>
            </a:r>
          </a:p>
        </p:txBody>
      </p:sp>
      <p:sp>
        <p:nvSpPr>
          <p:cNvPr id="20" name="TextBox 21"/>
          <p:cNvSpPr txBox="1">
            <a:spLocks noChangeArrowheads="1"/>
          </p:cNvSpPr>
          <p:nvPr/>
        </p:nvSpPr>
        <p:spPr bwMode="auto">
          <a:xfrm>
            <a:off x="5391400" y="3665600"/>
            <a:ext cx="990600" cy="307777"/>
          </a:xfrm>
          <a:prstGeom prst="rect">
            <a:avLst/>
          </a:prstGeom>
          <a:noFill/>
          <a:ln w="9525">
            <a:noFill/>
            <a:miter lim="800000"/>
            <a:headEnd/>
            <a:tailEnd/>
          </a:ln>
        </p:spPr>
        <p:txBody>
          <a:bodyPr wrap="square">
            <a:spAutoFit/>
          </a:bodyPr>
          <a:lstStyle/>
          <a:p>
            <a:pPr algn="ctr" eaLnBrk="1" hangingPunct="1"/>
            <a:r>
              <a:rPr lang="en-US" altLang="en-US" sz="1400" b="1" dirty="0">
                <a:latin typeface="Arial" pitchFamily="34" charset="0"/>
                <a:cs typeface="Arial" pitchFamily="34" charset="0"/>
              </a:rPr>
              <a:t>Object C</a:t>
            </a:r>
          </a:p>
        </p:txBody>
      </p:sp>
      <p:sp>
        <p:nvSpPr>
          <p:cNvPr id="21" name="Oval 20"/>
          <p:cNvSpPr/>
          <p:nvPr/>
        </p:nvSpPr>
        <p:spPr>
          <a:xfrm>
            <a:off x="7086600" y="3048000"/>
            <a:ext cx="1066800" cy="6858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400" b="1" dirty="0">
              <a:solidFill>
                <a:schemeClr val="accent3">
                  <a:lumMod val="40000"/>
                  <a:lumOff val="60000"/>
                </a:schemeClr>
              </a:solidFill>
              <a:latin typeface="Arial" pitchFamily="34" charset="0"/>
              <a:cs typeface="Arial" pitchFamily="34" charset="0"/>
            </a:endParaRPr>
          </a:p>
        </p:txBody>
      </p:sp>
      <p:sp>
        <p:nvSpPr>
          <p:cNvPr id="22" name="TextBox 23"/>
          <p:cNvSpPr txBox="1">
            <a:spLocks noChangeArrowheads="1"/>
          </p:cNvSpPr>
          <p:nvPr/>
        </p:nvSpPr>
        <p:spPr bwMode="auto">
          <a:xfrm>
            <a:off x="7155875" y="3224150"/>
            <a:ext cx="990600" cy="307777"/>
          </a:xfrm>
          <a:prstGeom prst="rect">
            <a:avLst/>
          </a:prstGeom>
          <a:noFill/>
          <a:ln w="9525">
            <a:noFill/>
            <a:miter lim="800000"/>
            <a:headEnd/>
            <a:tailEnd/>
          </a:ln>
        </p:spPr>
        <p:txBody>
          <a:bodyPr wrap="square">
            <a:spAutoFit/>
          </a:bodyPr>
          <a:lstStyle/>
          <a:p>
            <a:pPr algn="ctr" eaLnBrk="1" hangingPunct="1"/>
            <a:r>
              <a:rPr lang="en-US" altLang="en-US" sz="1400" b="1" dirty="0">
                <a:latin typeface="Arial" pitchFamily="34" charset="0"/>
                <a:cs typeface="Arial" pitchFamily="34" charset="0"/>
              </a:rPr>
              <a:t>Object A</a:t>
            </a:r>
          </a:p>
        </p:txBody>
      </p:sp>
      <p:cxnSp>
        <p:nvCxnSpPr>
          <p:cNvPr id="23" name="Straight Arrow Connector 22"/>
          <p:cNvCxnSpPr>
            <a:stCxn id="18" idx="6"/>
            <a:endCxn id="21" idx="2"/>
          </p:cNvCxnSpPr>
          <p:nvPr/>
        </p:nvCxnSpPr>
        <p:spPr>
          <a:xfrm>
            <a:off x="6324600" y="3009900"/>
            <a:ext cx="7620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400800" y="3505200"/>
            <a:ext cx="76200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6"/>
          <p:cNvSpPr txBox="1">
            <a:spLocks noChangeArrowheads="1"/>
          </p:cNvSpPr>
          <p:nvPr/>
        </p:nvSpPr>
        <p:spPr bwMode="auto">
          <a:xfrm rot="20445071">
            <a:off x="1869375" y="2861950"/>
            <a:ext cx="838200" cy="307975"/>
          </a:xfrm>
          <a:prstGeom prst="rect">
            <a:avLst/>
          </a:prstGeom>
          <a:noFill/>
          <a:ln w="9525">
            <a:noFill/>
            <a:miter lim="800000"/>
            <a:headEnd/>
            <a:tailEnd/>
          </a:ln>
        </p:spPr>
        <p:txBody>
          <a:bodyPr>
            <a:spAutoFit/>
          </a:bodyPr>
          <a:lstStyle/>
          <a:p>
            <a:pPr algn="ctr" eaLnBrk="1" hangingPunct="1"/>
            <a:r>
              <a:rPr lang="en-US" altLang="en-US" sz="1400" b="1" dirty="0">
                <a:latin typeface="Arial" pitchFamily="34" charset="0"/>
                <a:cs typeface="Arial" pitchFamily="34" charset="0"/>
              </a:rPr>
              <a:t>creates</a:t>
            </a:r>
          </a:p>
        </p:txBody>
      </p:sp>
      <p:sp>
        <p:nvSpPr>
          <p:cNvPr id="26" name="TextBox 27"/>
          <p:cNvSpPr txBox="1">
            <a:spLocks noChangeArrowheads="1"/>
          </p:cNvSpPr>
          <p:nvPr/>
        </p:nvSpPr>
        <p:spPr bwMode="auto">
          <a:xfrm rot="674673">
            <a:off x="1905000" y="3657600"/>
            <a:ext cx="838200" cy="307975"/>
          </a:xfrm>
          <a:prstGeom prst="rect">
            <a:avLst/>
          </a:prstGeom>
          <a:noFill/>
          <a:ln w="9525">
            <a:noFill/>
            <a:miter lim="800000"/>
            <a:headEnd/>
            <a:tailEnd/>
          </a:ln>
        </p:spPr>
        <p:txBody>
          <a:bodyPr>
            <a:spAutoFit/>
          </a:bodyPr>
          <a:lstStyle/>
          <a:p>
            <a:pPr algn="ctr" eaLnBrk="1" hangingPunct="1"/>
            <a:r>
              <a:rPr lang="en-US" altLang="en-US" sz="1400" b="1" dirty="0">
                <a:latin typeface="Arial" pitchFamily="34" charset="0"/>
                <a:cs typeface="Arial" pitchFamily="34" charset="0"/>
              </a:rPr>
              <a:t>creates</a:t>
            </a:r>
          </a:p>
        </p:txBody>
      </p:sp>
      <p:sp>
        <p:nvSpPr>
          <p:cNvPr id="27" name="TextBox 28"/>
          <p:cNvSpPr txBox="1">
            <a:spLocks noChangeArrowheads="1"/>
          </p:cNvSpPr>
          <p:nvPr/>
        </p:nvSpPr>
        <p:spPr bwMode="auto">
          <a:xfrm rot="733140">
            <a:off x="6363544" y="2716275"/>
            <a:ext cx="838200" cy="307975"/>
          </a:xfrm>
          <a:prstGeom prst="rect">
            <a:avLst/>
          </a:prstGeom>
          <a:noFill/>
          <a:ln w="9525">
            <a:noFill/>
            <a:miter lim="800000"/>
            <a:headEnd/>
            <a:tailEnd/>
          </a:ln>
        </p:spPr>
        <p:txBody>
          <a:bodyPr>
            <a:spAutoFit/>
          </a:bodyPr>
          <a:lstStyle/>
          <a:p>
            <a:pPr algn="ctr" eaLnBrk="1" hangingPunct="1"/>
            <a:r>
              <a:rPr lang="en-US" altLang="en-US" sz="1400" b="1" dirty="0">
                <a:latin typeface="Arial" pitchFamily="34" charset="0"/>
                <a:cs typeface="Arial" pitchFamily="34" charset="0"/>
              </a:rPr>
              <a:t>setB(B)</a:t>
            </a:r>
          </a:p>
        </p:txBody>
      </p:sp>
      <p:sp>
        <p:nvSpPr>
          <p:cNvPr id="28" name="TextBox 29"/>
          <p:cNvSpPr txBox="1">
            <a:spLocks noChangeArrowheads="1"/>
          </p:cNvSpPr>
          <p:nvPr/>
        </p:nvSpPr>
        <p:spPr bwMode="auto">
          <a:xfrm rot="20155501">
            <a:off x="6458200" y="3657600"/>
            <a:ext cx="838200" cy="307975"/>
          </a:xfrm>
          <a:prstGeom prst="rect">
            <a:avLst/>
          </a:prstGeom>
          <a:noFill/>
          <a:ln w="9525">
            <a:noFill/>
            <a:miter lim="800000"/>
            <a:headEnd/>
            <a:tailEnd/>
          </a:ln>
        </p:spPr>
        <p:txBody>
          <a:bodyPr>
            <a:spAutoFit/>
          </a:bodyPr>
          <a:lstStyle/>
          <a:p>
            <a:pPr algn="ctr" eaLnBrk="1" hangingPunct="1"/>
            <a:r>
              <a:rPr lang="en-US" altLang="en-US" sz="1400" b="1" dirty="0">
                <a:latin typeface="Arial" pitchFamily="34" charset="0"/>
                <a:cs typeface="Arial" pitchFamily="34" charset="0"/>
              </a:rPr>
              <a:t>setC(C)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415751" y="1041538"/>
            <a:ext cx="8229600" cy="4906963"/>
          </a:xfrm>
        </p:spPr>
        <p:txBody>
          <a:bodyPr/>
          <a:lstStyle/>
          <a:p>
            <a:r>
              <a:rPr lang="en-US" sz="1600" noProof="0" dirty="0"/>
              <a:t>Here is the code for DI:</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23</a:t>
            </a:fld>
            <a:endParaRPr lang="en-US" dirty="0"/>
          </a:p>
        </p:txBody>
      </p:sp>
      <p:sp>
        <p:nvSpPr>
          <p:cNvPr id="2" name="Title 1"/>
          <p:cNvSpPr>
            <a:spLocks noGrp="1"/>
          </p:cNvSpPr>
          <p:nvPr>
            <p:ph type="title"/>
          </p:nvPr>
        </p:nvSpPr>
        <p:spPr/>
        <p:txBody>
          <a:bodyPr/>
          <a:lstStyle/>
          <a:p>
            <a:r>
              <a:rPr lang="en-US" altLang="en-US" sz="2400" noProof="0" dirty="0">
                <a:solidFill>
                  <a:srgbClr val="FFFFFF"/>
                </a:solidFill>
              </a:rPr>
              <a:t>Bean Configuration - Sequence Generator</a:t>
            </a:r>
            <a:endParaRPr lang="en-US" sz="2400" noProof="0" dirty="0"/>
          </a:p>
        </p:txBody>
      </p:sp>
      <p:sp>
        <p:nvSpPr>
          <p:cNvPr id="15" name="Rectangle 3"/>
          <p:cNvSpPr txBox="1">
            <a:spLocks noChangeArrowheads="1"/>
          </p:cNvSpPr>
          <p:nvPr/>
        </p:nvSpPr>
        <p:spPr bwMode="gray">
          <a:xfrm>
            <a:off x="495300" y="1742970"/>
            <a:ext cx="8153400" cy="32766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1400" b="1" dirty="0">
                <a:solidFill>
                  <a:schemeClr val="tx1"/>
                </a:solidFill>
                <a:latin typeface="Arial" pitchFamily="34" charset="0"/>
                <a:cs typeface="Arial" pitchFamily="34" charset="0"/>
              </a:rPr>
              <a:t>&lt;bean name="sequenceGenerator"</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class=" com.spring.ioc.basics.SequenceGenerator"&gt;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a:t>
            </a:r>
            <a:r>
              <a:rPr lang="en-IN" altLang="en-US" sz="1400" b="1" dirty="0">
                <a:solidFill>
                  <a:srgbClr val="FF0000"/>
                </a:solidFill>
                <a:latin typeface="Arial" pitchFamily="34" charset="0"/>
                <a:cs typeface="Arial" pitchFamily="34" charset="0"/>
              </a:rPr>
              <a:t>property</a:t>
            </a:r>
            <a:r>
              <a:rPr lang="en-IN" altLang="en-US" sz="1400" b="1" dirty="0">
                <a:solidFill>
                  <a:schemeClr val="tx1"/>
                </a:solidFill>
                <a:latin typeface="Arial" pitchFamily="34" charset="0"/>
                <a:cs typeface="Arial" pitchFamily="34" charset="0"/>
              </a:rPr>
              <a:t> name="prefix"&gt;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&lt;value&gt;</a:t>
            </a:r>
            <a:r>
              <a:rPr lang="en-IN" altLang="en-US" sz="1400" b="1" dirty="0">
                <a:solidFill>
                  <a:srgbClr val="FF0000"/>
                </a:solidFill>
                <a:latin typeface="Arial" pitchFamily="34" charset="0"/>
                <a:cs typeface="Arial" pitchFamily="34" charset="0"/>
              </a:rPr>
              <a:t>30</a:t>
            </a:r>
            <a:r>
              <a:rPr lang="en-IN" altLang="en-US" sz="1400" b="1" dirty="0">
                <a:solidFill>
                  <a:schemeClr val="tx1"/>
                </a:solidFill>
                <a:latin typeface="Arial" pitchFamily="34" charset="0"/>
                <a:cs typeface="Arial" pitchFamily="34" charset="0"/>
              </a:rPr>
              <a:t>&lt;/value&gt;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&lt;/property&gt;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a:t>
            </a:r>
            <a:r>
              <a:rPr lang="en-IN" altLang="en-US" sz="1400" b="1" dirty="0">
                <a:solidFill>
                  <a:srgbClr val="FF0000"/>
                </a:solidFill>
                <a:latin typeface="Arial" pitchFamily="34" charset="0"/>
                <a:cs typeface="Arial" pitchFamily="34" charset="0"/>
              </a:rPr>
              <a:t>property</a:t>
            </a:r>
            <a:r>
              <a:rPr lang="en-IN" altLang="en-US" sz="1400" b="1" dirty="0">
                <a:solidFill>
                  <a:schemeClr val="tx1"/>
                </a:solidFill>
                <a:latin typeface="Arial" pitchFamily="34" charset="0"/>
                <a:cs typeface="Arial" pitchFamily="34" charset="0"/>
              </a:rPr>
              <a:t> name="suffix"&gt;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&lt;value&gt;</a:t>
            </a:r>
            <a:r>
              <a:rPr lang="en-IN" altLang="en-US" sz="1400" b="1" dirty="0">
                <a:solidFill>
                  <a:srgbClr val="FF0000"/>
                </a:solidFill>
                <a:latin typeface="Arial" pitchFamily="34" charset="0"/>
                <a:cs typeface="Arial" pitchFamily="34" charset="0"/>
              </a:rPr>
              <a:t>A</a:t>
            </a:r>
            <a:r>
              <a:rPr lang="en-IN" altLang="en-US" sz="1400" b="1" dirty="0">
                <a:solidFill>
                  <a:schemeClr val="tx1"/>
                </a:solidFill>
                <a:latin typeface="Arial" pitchFamily="34" charset="0"/>
                <a:cs typeface="Arial" pitchFamily="34" charset="0"/>
              </a:rPr>
              <a:t>&lt;/value&gt;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&lt;/property&gt;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a:t>
            </a:r>
            <a:r>
              <a:rPr lang="en-IN" altLang="en-US" sz="1400" b="1" dirty="0">
                <a:solidFill>
                  <a:srgbClr val="FF0000"/>
                </a:solidFill>
                <a:latin typeface="Arial" pitchFamily="34" charset="0"/>
                <a:cs typeface="Arial" pitchFamily="34" charset="0"/>
              </a:rPr>
              <a:t>property</a:t>
            </a:r>
            <a:r>
              <a:rPr lang="en-IN" altLang="en-US" sz="1400" b="1" dirty="0">
                <a:solidFill>
                  <a:schemeClr val="tx1"/>
                </a:solidFill>
                <a:latin typeface="Arial" pitchFamily="34" charset="0"/>
                <a:cs typeface="Arial" pitchFamily="34" charset="0"/>
              </a:rPr>
              <a:t> name="initial"&gt;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&lt;value&gt;</a:t>
            </a:r>
            <a:r>
              <a:rPr lang="en-IN" altLang="en-US" sz="1400" b="1" dirty="0">
                <a:solidFill>
                  <a:srgbClr val="FF0000"/>
                </a:solidFill>
                <a:latin typeface="Arial" pitchFamily="34" charset="0"/>
                <a:cs typeface="Arial" pitchFamily="34" charset="0"/>
              </a:rPr>
              <a:t>100000</a:t>
            </a:r>
            <a:r>
              <a:rPr lang="en-IN" altLang="en-US" sz="1400" b="1" dirty="0">
                <a:solidFill>
                  <a:schemeClr val="tx1"/>
                </a:solidFill>
                <a:latin typeface="Arial" pitchFamily="34" charset="0"/>
                <a:cs typeface="Arial" pitchFamily="34" charset="0"/>
              </a:rPr>
              <a:t>&lt;/value&gt;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&lt;/property&gt;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&lt;/bean&gt;</a:t>
            </a:r>
            <a:endParaRPr lang="en-IN" altLang="en-US" sz="1400" dirty="0">
              <a:solidFill>
                <a:schemeClr val="tx1"/>
              </a:solidFill>
              <a:latin typeface="Arial" pitchFamily="34" charset="0"/>
              <a:cs typeface="Arial" pitchFamily="34" charset="0"/>
            </a:endParaRPr>
          </a:p>
        </p:txBody>
      </p:sp>
      <p:sp>
        <p:nvSpPr>
          <p:cNvPr id="6" name="Right Brace 5"/>
          <p:cNvSpPr>
            <a:spLocks/>
          </p:cNvSpPr>
          <p:nvPr/>
        </p:nvSpPr>
        <p:spPr bwMode="auto">
          <a:xfrm>
            <a:off x="4419600" y="2552700"/>
            <a:ext cx="1066800" cy="1524000"/>
          </a:xfrm>
          <a:prstGeom prst="rightBrace">
            <a:avLst>
              <a:gd name="adj1" fmla="val 8333"/>
              <a:gd name="adj2" fmla="val 46104"/>
            </a:avLst>
          </a:prstGeom>
          <a:solidFill>
            <a:schemeClr val="bg1"/>
          </a:solidFill>
          <a:ln w="9525" algn="ctr">
            <a:solidFill>
              <a:schemeClr val="tx1"/>
            </a:solidFill>
            <a:round/>
            <a:headEnd/>
            <a:tailEnd/>
          </a:ln>
        </p:spPr>
        <p:txBody>
          <a:bodyPr/>
          <a:lstStyle/>
          <a:p>
            <a:pPr algn="ctr" eaLnBrk="1" hangingPunct="1"/>
            <a:endParaRPr lang="en-US" altLang="en-US" dirty="0"/>
          </a:p>
        </p:txBody>
      </p:sp>
      <p:sp>
        <p:nvSpPr>
          <p:cNvPr id="7" name="TextBox 6"/>
          <p:cNvSpPr txBox="1">
            <a:spLocks noChangeArrowheads="1"/>
          </p:cNvSpPr>
          <p:nvPr/>
        </p:nvSpPr>
        <p:spPr bwMode="auto">
          <a:xfrm>
            <a:off x="5334000" y="2971800"/>
            <a:ext cx="2570163" cy="523220"/>
          </a:xfrm>
          <a:prstGeom prst="rect">
            <a:avLst/>
          </a:prstGeom>
          <a:noFill/>
          <a:ln w="9525">
            <a:noFill/>
            <a:miter lim="800000"/>
            <a:headEnd/>
            <a:tailEnd/>
          </a:ln>
        </p:spPr>
        <p:txBody>
          <a:bodyPr>
            <a:spAutoFit/>
          </a:bodyPr>
          <a:lstStyle/>
          <a:p>
            <a:pPr algn="ctr" eaLnBrk="1" hangingPunct="1">
              <a:defRPr/>
            </a:pPr>
            <a:r>
              <a:rPr lang="en-US" sz="1400" b="1" dirty="0">
                <a:latin typeface="Arial" pitchFamily="34" charset="0"/>
                <a:cs typeface="Arial" pitchFamily="34" charset="0"/>
              </a:rPr>
              <a:t>Dependency Injection</a:t>
            </a:r>
            <a:br>
              <a:rPr lang="en-US" sz="1400" b="1" dirty="0">
                <a:latin typeface="Arial" pitchFamily="34" charset="0"/>
                <a:cs typeface="Arial" pitchFamily="34" charset="0"/>
              </a:rPr>
            </a:br>
            <a:r>
              <a:rPr lang="en-US" sz="1400" b="1" dirty="0">
                <a:latin typeface="Arial" pitchFamily="34" charset="0"/>
                <a:cs typeface="Arial" pitchFamily="34" charset="0"/>
              </a:rPr>
              <a:t>(setter injection)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67956" y="1066800"/>
            <a:ext cx="8229600" cy="4906963"/>
          </a:xfrm>
        </p:spPr>
        <p:txBody>
          <a:bodyPr/>
          <a:lstStyle/>
          <a:p>
            <a:pPr marL="342900" lvl="2" indent="-342900">
              <a:spcBef>
                <a:spcPts val="600"/>
              </a:spcBef>
              <a:buNone/>
            </a:pPr>
            <a:r>
              <a:rPr lang="en-US" altLang="en-US" sz="1400" noProof="0" dirty="0"/>
              <a:t>The benefits of DI are as follows:</a:t>
            </a:r>
          </a:p>
          <a:p>
            <a:pPr marL="342900" lvl="2" indent="-342900">
              <a:spcBef>
                <a:spcPts val="600"/>
              </a:spcBef>
              <a:buFont typeface="Wingdings" panose="05000000000000000000" pitchFamily="2" charset="2"/>
              <a:buChar char="q"/>
            </a:pPr>
            <a:r>
              <a:rPr lang="en-US" altLang="en-US" sz="1400" noProof="0" dirty="0"/>
              <a:t>There is no more ad-hoc lookup.</a:t>
            </a:r>
          </a:p>
          <a:p>
            <a:pPr marL="342900" lvl="2" indent="-342900">
              <a:spcBef>
                <a:spcPts val="600"/>
              </a:spcBef>
              <a:buFont typeface="Wingdings" panose="05000000000000000000" pitchFamily="2" charset="2"/>
              <a:buChar char="q"/>
            </a:pPr>
            <a:r>
              <a:rPr lang="en-US" altLang="en-US" sz="1400" noProof="0" dirty="0"/>
              <a:t>Code is self-documenting, describing its own dependencies.</a:t>
            </a:r>
          </a:p>
          <a:p>
            <a:pPr marL="342900" lvl="2" indent="-342900">
              <a:spcBef>
                <a:spcPts val="600"/>
              </a:spcBef>
              <a:buFont typeface="Wingdings" panose="05000000000000000000" pitchFamily="2" charset="2"/>
              <a:buChar char="q"/>
            </a:pPr>
            <a:r>
              <a:rPr lang="en-US" altLang="en-US" sz="1400" noProof="0" dirty="0"/>
              <a:t>It can apply consistent configuration management strategy everywhere. It removes the responsibility of finding or creating dependent objects and moves it into configuration.</a:t>
            </a:r>
          </a:p>
          <a:p>
            <a:pPr marL="342900" lvl="2" indent="-342900">
              <a:spcBef>
                <a:spcPts val="600"/>
              </a:spcBef>
              <a:buFont typeface="Wingdings" panose="05000000000000000000" pitchFamily="2" charset="2"/>
              <a:buChar char="q"/>
            </a:pPr>
            <a:r>
              <a:rPr lang="en-US" altLang="en-US" sz="1400" noProof="0" dirty="0"/>
              <a:t>It is easy to unit test. You can simply instantiate class in a JUnit test and use setters or constructors.</a:t>
            </a:r>
          </a:p>
          <a:p>
            <a:pPr marL="342900" lvl="2" indent="-342900">
              <a:spcBef>
                <a:spcPts val="600"/>
              </a:spcBef>
              <a:buFont typeface="Wingdings" panose="05000000000000000000" pitchFamily="2" charset="2"/>
              <a:buChar char="q"/>
            </a:pPr>
            <a:r>
              <a:rPr lang="en-US" altLang="en-US" sz="1400" noProof="0" dirty="0"/>
              <a:t>It allows an application to be reconfigured outside of source code.</a:t>
            </a:r>
          </a:p>
          <a:p>
            <a:pPr marL="342900" lvl="2" indent="-342900">
              <a:spcBef>
                <a:spcPts val="600"/>
              </a:spcBef>
              <a:buFont typeface="Wingdings" panose="05000000000000000000" pitchFamily="2" charset="2"/>
              <a:buChar char="q"/>
            </a:pPr>
            <a:r>
              <a:rPr lang="en-US" altLang="en-US" sz="1400" noProof="0" dirty="0"/>
              <a:t>It does not depend on a specific container</a:t>
            </a:r>
            <a:r>
              <a:rPr lang="en-US" altLang="en-US" noProof="0" dirty="0"/>
              <a:t>.</a:t>
            </a:r>
          </a:p>
          <a:p>
            <a:pPr marL="342900" lvl="2" indent="-342900">
              <a:spcBef>
                <a:spcPts val="600"/>
              </a:spcBef>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24</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Benefits of DI</a:t>
            </a:r>
            <a:endParaRPr lang="en-US" noProof="0" dirty="0"/>
          </a:p>
        </p:txBody>
      </p:sp>
      <p:grpSp>
        <p:nvGrpSpPr>
          <p:cNvPr id="244" name="Group 243"/>
          <p:cNvGrpSpPr/>
          <p:nvPr/>
        </p:nvGrpSpPr>
        <p:grpSpPr>
          <a:xfrm>
            <a:off x="4800600" y="3158672"/>
            <a:ext cx="4038600" cy="3341460"/>
            <a:chOff x="4800600" y="3158672"/>
            <a:chExt cx="4038600" cy="3341460"/>
          </a:xfrm>
        </p:grpSpPr>
        <p:pic>
          <p:nvPicPr>
            <p:cNvPr id="7" name="Picture 4" descr="benefits.jpg"/>
            <p:cNvPicPr>
              <a:picLocks noChangeAspect="1"/>
            </p:cNvPicPr>
            <p:nvPr/>
          </p:nvPicPr>
          <p:blipFill>
            <a:blip r:embed="rId3" cstate="print"/>
            <a:srcRect/>
            <a:stretch>
              <a:fillRect/>
            </a:stretch>
          </p:blipFill>
          <p:spPr bwMode="auto">
            <a:xfrm>
              <a:off x="4800600" y="3158672"/>
              <a:ext cx="4038600" cy="3341460"/>
            </a:xfrm>
            <a:prstGeom prst="rect">
              <a:avLst/>
            </a:prstGeom>
            <a:noFill/>
            <a:ln w="9525">
              <a:noFill/>
              <a:miter lim="800000"/>
              <a:headEnd/>
              <a:tailEnd/>
            </a:ln>
          </p:spPr>
        </p:pic>
        <p:sp>
          <p:nvSpPr>
            <p:cNvPr id="21" name="Freeform 20"/>
            <p:cNvSpPr/>
            <p:nvPr/>
          </p:nvSpPr>
          <p:spPr>
            <a:xfrm>
              <a:off x="8229600" y="3810000"/>
              <a:ext cx="609600" cy="609600"/>
            </a:xfrm>
            <a:custGeom>
              <a:avLst/>
              <a:gdLst>
                <a:gd name="connsiteX0" fmla="*/ 9896 w 1203366"/>
                <a:gd name="connsiteY0" fmla="*/ 431471 h 1387434"/>
                <a:gd name="connsiteX1" fmla="*/ 378031 w 1203366"/>
                <a:gd name="connsiteY1" fmla="*/ 858982 h 1387434"/>
                <a:gd name="connsiteX2" fmla="*/ 140525 w 1203366"/>
                <a:gd name="connsiteY2" fmla="*/ 1322120 h 1387434"/>
                <a:gd name="connsiteX3" fmla="*/ 259278 w 1203366"/>
                <a:gd name="connsiteY3" fmla="*/ 1250868 h 1387434"/>
                <a:gd name="connsiteX4" fmla="*/ 508660 w 1203366"/>
                <a:gd name="connsiteY4" fmla="*/ 882733 h 1387434"/>
                <a:gd name="connsiteX5" fmla="*/ 710540 w 1203366"/>
                <a:gd name="connsiteY5" fmla="*/ 1108364 h 1387434"/>
                <a:gd name="connsiteX6" fmla="*/ 829294 w 1203366"/>
                <a:gd name="connsiteY6" fmla="*/ 1250868 h 1387434"/>
                <a:gd name="connsiteX7" fmla="*/ 853044 w 1203366"/>
                <a:gd name="connsiteY7" fmla="*/ 1167741 h 1387434"/>
                <a:gd name="connsiteX8" fmla="*/ 615538 w 1203366"/>
                <a:gd name="connsiteY8" fmla="*/ 787730 h 1387434"/>
                <a:gd name="connsiteX9" fmla="*/ 864920 w 1203366"/>
                <a:gd name="connsiteY9" fmla="*/ 514598 h 1387434"/>
                <a:gd name="connsiteX10" fmla="*/ 1138052 w 1203366"/>
                <a:gd name="connsiteY10" fmla="*/ 336468 h 1387434"/>
                <a:gd name="connsiteX11" fmla="*/ 473034 w 1203366"/>
                <a:gd name="connsiteY11" fmla="*/ 621476 h 1387434"/>
                <a:gd name="connsiteX12" fmla="*/ 579912 w 1203366"/>
                <a:gd name="connsiteY12" fmla="*/ 15834 h 1387434"/>
                <a:gd name="connsiteX13" fmla="*/ 318655 w 1203366"/>
                <a:gd name="connsiteY13" fmla="*/ 526473 h 1387434"/>
                <a:gd name="connsiteX14" fmla="*/ 9896 w 1203366"/>
                <a:gd name="connsiteY14" fmla="*/ 431471 h 1387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03366" h="1387434">
                  <a:moveTo>
                    <a:pt x="9896" y="431471"/>
                  </a:moveTo>
                  <a:cubicBezTo>
                    <a:pt x="19792" y="486889"/>
                    <a:pt x="356260" y="710541"/>
                    <a:pt x="378031" y="858982"/>
                  </a:cubicBezTo>
                  <a:cubicBezTo>
                    <a:pt x="399802" y="1007423"/>
                    <a:pt x="160317" y="1256806"/>
                    <a:pt x="140525" y="1322120"/>
                  </a:cubicBezTo>
                  <a:cubicBezTo>
                    <a:pt x="120733" y="1387434"/>
                    <a:pt x="197922" y="1324099"/>
                    <a:pt x="259278" y="1250868"/>
                  </a:cubicBezTo>
                  <a:cubicBezTo>
                    <a:pt x="320634" y="1177637"/>
                    <a:pt x="433450" y="906484"/>
                    <a:pt x="508660" y="882733"/>
                  </a:cubicBezTo>
                  <a:cubicBezTo>
                    <a:pt x="583870" y="858982"/>
                    <a:pt x="657101" y="1047008"/>
                    <a:pt x="710540" y="1108364"/>
                  </a:cubicBezTo>
                  <a:cubicBezTo>
                    <a:pt x="763979" y="1169720"/>
                    <a:pt x="805543" y="1240972"/>
                    <a:pt x="829294" y="1250868"/>
                  </a:cubicBezTo>
                  <a:cubicBezTo>
                    <a:pt x="853045" y="1260764"/>
                    <a:pt x="888670" y="1244931"/>
                    <a:pt x="853044" y="1167741"/>
                  </a:cubicBezTo>
                  <a:cubicBezTo>
                    <a:pt x="817418" y="1090551"/>
                    <a:pt x="613559" y="896587"/>
                    <a:pt x="615538" y="787730"/>
                  </a:cubicBezTo>
                  <a:cubicBezTo>
                    <a:pt x="617517" y="678873"/>
                    <a:pt x="777834" y="589808"/>
                    <a:pt x="864920" y="514598"/>
                  </a:cubicBezTo>
                  <a:cubicBezTo>
                    <a:pt x="952006" y="439388"/>
                    <a:pt x="1203366" y="318655"/>
                    <a:pt x="1138052" y="336468"/>
                  </a:cubicBezTo>
                  <a:cubicBezTo>
                    <a:pt x="1072738" y="354281"/>
                    <a:pt x="566057" y="674915"/>
                    <a:pt x="473034" y="621476"/>
                  </a:cubicBezTo>
                  <a:cubicBezTo>
                    <a:pt x="380011" y="568037"/>
                    <a:pt x="605642" y="31668"/>
                    <a:pt x="579912" y="15834"/>
                  </a:cubicBezTo>
                  <a:cubicBezTo>
                    <a:pt x="554182" y="0"/>
                    <a:pt x="415637" y="459180"/>
                    <a:pt x="318655" y="526473"/>
                  </a:cubicBezTo>
                  <a:cubicBezTo>
                    <a:pt x="221673" y="593766"/>
                    <a:pt x="0" y="376053"/>
                    <a:pt x="9896" y="43147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1" name="Group 140"/>
            <p:cNvGrpSpPr/>
            <p:nvPr/>
          </p:nvGrpSpPr>
          <p:grpSpPr>
            <a:xfrm>
              <a:off x="7274625" y="4238501"/>
              <a:ext cx="240475" cy="128649"/>
              <a:chOff x="2450275" y="5217225"/>
              <a:chExt cx="1905000" cy="762000"/>
            </a:xfrm>
          </p:grpSpPr>
          <p:sp>
            <p:nvSpPr>
              <p:cNvPr id="25" name="Freeform 24"/>
              <p:cNvSpPr/>
              <p:nvPr/>
            </p:nvSpPr>
            <p:spPr>
              <a:xfrm>
                <a:off x="2450275" y="5217225"/>
                <a:ext cx="1905000" cy="762000"/>
              </a:xfrm>
              <a:custGeom>
                <a:avLst/>
                <a:gdLst>
                  <a:gd name="connsiteX0" fmla="*/ 203860 w 2901537"/>
                  <a:gd name="connsiteY0" fmla="*/ 581890 h 892628"/>
                  <a:gd name="connsiteX1" fmla="*/ 96982 w 2901537"/>
                  <a:gd name="connsiteY1" fmla="*/ 498763 h 892628"/>
                  <a:gd name="connsiteX2" fmla="*/ 108857 w 2901537"/>
                  <a:gd name="connsiteY2" fmla="*/ 368135 h 892628"/>
                  <a:gd name="connsiteX3" fmla="*/ 322613 w 2901537"/>
                  <a:gd name="connsiteY3" fmla="*/ 332509 h 892628"/>
                  <a:gd name="connsiteX4" fmla="*/ 1427018 w 2901537"/>
                  <a:gd name="connsiteY4" fmla="*/ 23750 h 892628"/>
                  <a:gd name="connsiteX5" fmla="*/ 2483922 w 2901537"/>
                  <a:gd name="connsiteY5" fmla="*/ 475012 h 892628"/>
                  <a:gd name="connsiteX6" fmla="*/ 2899558 w 2901537"/>
                  <a:gd name="connsiteY6" fmla="*/ 451262 h 892628"/>
                  <a:gd name="connsiteX7" fmla="*/ 2495797 w 2901537"/>
                  <a:gd name="connsiteY7" fmla="*/ 546264 h 892628"/>
                  <a:gd name="connsiteX8" fmla="*/ 1320140 w 2901537"/>
                  <a:gd name="connsiteY8" fmla="*/ 890649 h 892628"/>
                  <a:gd name="connsiteX9" fmla="*/ 203860 w 2901537"/>
                  <a:gd name="connsiteY9" fmla="*/ 581890 h 892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1537" h="892628">
                    <a:moveTo>
                      <a:pt x="203860" y="581890"/>
                    </a:moveTo>
                    <a:cubicBezTo>
                      <a:pt x="0" y="516576"/>
                      <a:pt x="112816" y="534389"/>
                      <a:pt x="96982" y="498763"/>
                    </a:cubicBezTo>
                    <a:cubicBezTo>
                      <a:pt x="81148" y="463137"/>
                      <a:pt x="71252" y="395844"/>
                      <a:pt x="108857" y="368135"/>
                    </a:cubicBezTo>
                    <a:cubicBezTo>
                      <a:pt x="146462" y="340426"/>
                      <a:pt x="102920" y="389906"/>
                      <a:pt x="322613" y="332509"/>
                    </a:cubicBezTo>
                    <a:cubicBezTo>
                      <a:pt x="542306" y="275112"/>
                      <a:pt x="1066800" y="0"/>
                      <a:pt x="1427018" y="23750"/>
                    </a:cubicBezTo>
                    <a:cubicBezTo>
                      <a:pt x="1787236" y="47501"/>
                      <a:pt x="2238499" y="403760"/>
                      <a:pt x="2483922" y="475012"/>
                    </a:cubicBezTo>
                    <a:cubicBezTo>
                      <a:pt x="2729345" y="546264"/>
                      <a:pt x="2897579" y="439387"/>
                      <a:pt x="2899558" y="451262"/>
                    </a:cubicBezTo>
                    <a:cubicBezTo>
                      <a:pt x="2901537" y="463137"/>
                      <a:pt x="2759033" y="473033"/>
                      <a:pt x="2495797" y="546264"/>
                    </a:cubicBezTo>
                    <a:cubicBezTo>
                      <a:pt x="2232561" y="619495"/>
                      <a:pt x="1706088" y="888670"/>
                      <a:pt x="1320140" y="890649"/>
                    </a:cubicBezTo>
                    <a:cubicBezTo>
                      <a:pt x="934192" y="892628"/>
                      <a:pt x="407720" y="647204"/>
                      <a:pt x="203860" y="58189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p:cNvSpPr/>
              <p:nvPr/>
            </p:nvSpPr>
            <p:spPr>
              <a:xfrm>
                <a:off x="2507675" y="5298375"/>
                <a:ext cx="1828800" cy="609600"/>
              </a:xfrm>
              <a:custGeom>
                <a:avLst/>
                <a:gdLst>
                  <a:gd name="connsiteX0" fmla="*/ 203860 w 2901537"/>
                  <a:gd name="connsiteY0" fmla="*/ 581890 h 892628"/>
                  <a:gd name="connsiteX1" fmla="*/ 96982 w 2901537"/>
                  <a:gd name="connsiteY1" fmla="*/ 498763 h 892628"/>
                  <a:gd name="connsiteX2" fmla="*/ 108857 w 2901537"/>
                  <a:gd name="connsiteY2" fmla="*/ 368135 h 892628"/>
                  <a:gd name="connsiteX3" fmla="*/ 322613 w 2901537"/>
                  <a:gd name="connsiteY3" fmla="*/ 332509 h 892628"/>
                  <a:gd name="connsiteX4" fmla="*/ 1427018 w 2901537"/>
                  <a:gd name="connsiteY4" fmla="*/ 23750 h 892628"/>
                  <a:gd name="connsiteX5" fmla="*/ 2483922 w 2901537"/>
                  <a:gd name="connsiteY5" fmla="*/ 475012 h 892628"/>
                  <a:gd name="connsiteX6" fmla="*/ 2899558 w 2901537"/>
                  <a:gd name="connsiteY6" fmla="*/ 451262 h 892628"/>
                  <a:gd name="connsiteX7" fmla="*/ 2495797 w 2901537"/>
                  <a:gd name="connsiteY7" fmla="*/ 546264 h 892628"/>
                  <a:gd name="connsiteX8" fmla="*/ 1320140 w 2901537"/>
                  <a:gd name="connsiteY8" fmla="*/ 890649 h 892628"/>
                  <a:gd name="connsiteX9" fmla="*/ 203860 w 2901537"/>
                  <a:gd name="connsiteY9" fmla="*/ 581890 h 892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1537" h="892628">
                    <a:moveTo>
                      <a:pt x="203860" y="581890"/>
                    </a:moveTo>
                    <a:cubicBezTo>
                      <a:pt x="0" y="516576"/>
                      <a:pt x="112816" y="534389"/>
                      <a:pt x="96982" y="498763"/>
                    </a:cubicBezTo>
                    <a:cubicBezTo>
                      <a:pt x="81148" y="463137"/>
                      <a:pt x="71252" y="395844"/>
                      <a:pt x="108857" y="368135"/>
                    </a:cubicBezTo>
                    <a:cubicBezTo>
                      <a:pt x="146462" y="340426"/>
                      <a:pt x="102920" y="389906"/>
                      <a:pt x="322613" y="332509"/>
                    </a:cubicBezTo>
                    <a:cubicBezTo>
                      <a:pt x="542306" y="275112"/>
                      <a:pt x="1066800" y="0"/>
                      <a:pt x="1427018" y="23750"/>
                    </a:cubicBezTo>
                    <a:cubicBezTo>
                      <a:pt x="1787236" y="47501"/>
                      <a:pt x="2238499" y="403760"/>
                      <a:pt x="2483922" y="475012"/>
                    </a:cubicBezTo>
                    <a:cubicBezTo>
                      <a:pt x="2729345" y="546264"/>
                      <a:pt x="2897579" y="439387"/>
                      <a:pt x="2899558" y="451262"/>
                    </a:cubicBezTo>
                    <a:cubicBezTo>
                      <a:pt x="2901537" y="463137"/>
                      <a:pt x="2759033" y="473033"/>
                      <a:pt x="2495797" y="546264"/>
                    </a:cubicBezTo>
                    <a:cubicBezTo>
                      <a:pt x="2232561" y="619495"/>
                      <a:pt x="1706088" y="888670"/>
                      <a:pt x="1320140" y="890649"/>
                    </a:cubicBezTo>
                    <a:cubicBezTo>
                      <a:pt x="934192" y="892628"/>
                      <a:pt x="407720" y="647204"/>
                      <a:pt x="203860" y="58189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28"/>
              <p:cNvSpPr/>
              <p:nvPr/>
            </p:nvSpPr>
            <p:spPr>
              <a:xfrm>
                <a:off x="3467595" y="5427023"/>
                <a:ext cx="95002" cy="332509"/>
              </a:xfrm>
              <a:custGeom>
                <a:avLst/>
                <a:gdLst>
                  <a:gd name="connsiteX0" fmla="*/ 0 w 95002"/>
                  <a:gd name="connsiteY0" fmla="*/ 71252 h 332509"/>
                  <a:gd name="connsiteX1" fmla="*/ 59376 w 95002"/>
                  <a:gd name="connsiteY1" fmla="*/ 201881 h 332509"/>
                  <a:gd name="connsiteX2" fmla="*/ 47501 w 95002"/>
                  <a:gd name="connsiteY2" fmla="*/ 332509 h 332509"/>
                  <a:gd name="connsiteX3" fmla="*/ 95002 w 95002"/>
                  <a:gd name="connsiteY3" fmla="*/ 190006 h 332509"/>
                  <a:gd name="connsiteX4" fmla="*/ 59376 w 95002"/>
                  <a:gd name="connsiteY4" fmla="*/ 0 h 332509"/>
                  <a:gd name="connsiteX5" fmla="*/ 0 w 95002"/>
                  <a:gd name="connsiteY5" fmla="*/ 71252 h 332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002" h="332509">
                    <a:moveTo>
                      <a:pt x="0" y="71252"/>
                    </a:moveTo>
                    <a:lnTo>
                      <a:pt x="59376" y="201881"/>
                    </a:lnTo>
                    <a:lnTo>
                      <a:pt x="47501" y="332509"/>
                    </a:lnTo>
                    <a:lnTo>
                      <a:pt x="95002" y="190006"/>
                    </a:lnTo>
                    <a:lnTo>
                      <a:pt x="59376" y="0"/>
                    </a:lnTo>
                    <a:lnTo>
                      <a:pt x="0" y="712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0" name="Group 139"/>
              <p:cNvGrpSpPr/>
              <p:nvPr/>
            </p:nvGrpSpPr>
            <p:grpSpPr>
              <a:xfrm>
                <a:off x="3043050" y="5334000"/>
                <a:ext cx="548640" cy="548640"/>
                <a:chOff x="914400" y="5181600"/>
                <a:chExt cx="838200" cy="838200"/>
              </a:xfrm>
            </p:grpSpPr>
            <p:grpSp>
              <p:nvGrpSpPr>
                <p:cNvPr id="137" name="Group 136"/>
                <p:cNvGrpSpPr/>
                <p:nvPr/>
              </p:nvGrpSpPr>
              <p:grpSpPr>
                <a:xfrm>
                  <a:off x="914400" y="5181600"/>
                  <a:ext cx="838200" cy="838200"/>
                  <a:chOff x="914400" y="5181600"/>
                  <a:chExt cx="838200" cy="838200"/>
                </a:xfrm>
              </p:grpSpPr>
              <p:grpSp>
                <p:nvGrpSpPr>
                  <p:cNvPr id="53" name="Group 52"/>
                  <p:cNvGrpSpPr/>
                  <p:nvPr/>
                </p:nvGrpSpPr>
                <p:grpSpPr>
                  <a:xfrm rot="2466837">
                    <a:off x="914400" y="5181600"/>
                    <a:ext cx="838200" cy="838200"/>
                    <a:chOff x="914400" y="5181600"/>
                    <a:chExt cx="838200" cy="838200"/>
                  </a:xfrm>
                </p:grpSpPr>
                <p:cxnSp>
                  <p:nvCxnSpPr>
                    <p:cNvPr id="54" name="Straight Connector 53"/>
                    <p:cNvCxnSpPr/>
                    <p:nvPr/>
                  </p:nvCxnSpPr>
                  <p:spPr>
                    <a:xfrm>
                      <a:off x="1333500" y="518160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14400" y="56007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78625" y="5210300"/>
                      <a:ext cx="304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219200" y="5205350"/>
                      <a:ext cx="228600" cy="762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rot="2058518">
                    <a:off x="914400" y="5181600"/>
                    <a:ext cx="838200" cy="838200"/>
                    <a:chOff x="914400" y="5181600"/>
                    <a:chExt cx="838200" cy="838200"/>
                  </a:xfrm>
                </p:grpSpPr>
                <p:cxnSp>
                  <p:nvCxnSpPr>
                    <p:cNvPr id="63" name="Straight Connector 62"/>
                    <p:cNvCxnSpPr/>
                    <p:nvPr/>
                  </p:nvCxnSpPr>
                  <p:spPr>
                    <a:xfrm>
                      <a:off x="1333500" y="518160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14400" y="56007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178625" y="5210300"/>
                      <a:ext cx="304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1219200" y="5205350"/>
                      <a:ext cx="228600" cy="762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rot="3391609">
                    <a:off x="914400" y="5181600"/>
                    <a:ext cx="838200" cy="838200"/>
                    <a:chOff x="914400" y="5181600"/>
                    <a:chExt cx="838200" cy="838200"/>
                  </a:xfrm>
                </p:grpSpPr>
                <p:cxnSp>
                  <p:nvCxnSpPr>
                    <p:cNvPr id="72" name="Straight Connector 71"/>
                    <p:cNvCxnSpPr/>
                    <p:nvPr/>
                  </p:nvCxnSpPr>
                  <p:spPr>
                    <a:xfrm>
                      <a:off x="1333500" y="518160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14400" y="56007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178625" y="5210300"/>
                      <a:ext cx="304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219200" y="5205350"/>
                      <a:ext cx="228600" cy="762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4" name="Group 133"/>
                  <p:cNvGrpSpPr/>
                  <p:nvPr/>
                </p:nvGrpSpPr>
                <p:grpSpPr>
                  <a:xfrm>
                    <a:off x="914400" y="5181600"/>
                    <a:ext cx="838200" cy="838200"/>
                    <a:chOff x="914400" y="5181600"/>
                    <a:chExt cx="838200" cy="838200"/>
                  </a:xfrm>
                </p:grpSpPr>
                <p:sp>
                  <p:nvSpPr>
                    <p:cNvPr id="30" name="Oval 29"/>
                    <p:cNvSpPr/>
                    <p:nvPr/>
                  </p:nvSpPr>
                  <p:spPr>
                    <a:xfrm>
                      <a:off x="914400" y="5181600"/>
                      <a:ext cx="838200" cy="838200"/>
                    </a:xfrm>
                    <a:prstGeom prst="ellips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p:cNvGrpSpPr/>
                    <p:nvPr/>
                  </p:nvGrpSpPr>
                  <p:grpSpPr>
                    <a:xfrm>
                      <a:off x="914400" y="5181600"/>
                      <a:ext cx="838200" cy="838200"/>
                      <a:chOff x="914400" y="5181600"/>
                      <a:chExt cx="838200" cy="838200"/>
                    </a:xfrm>
                  </p:grpSpPr>
                  <p:cxnSp>
                    <p:nvCxnSpPr>
                      <p:cNvPr id="32" name="Straight Connector 31"/>
                      <p:cNvCxnSpPr>
                        <a:stCxn id="30" idx="0"/>
                        <a:endCxn id="30" idx="4"/>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0" idx="2"/>
                        <a:endCxn id="30" idx="6"/>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1"/>
                        <a:endCxn id="30" idx="5"/>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0" idx="3"/>
                        <a:endCxn id="30" idx="7"/>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rot="4080862">
                      <a:off x="914400" y="5181600"/>
                      <a:ext cx="838200" cy="838200"/>
                      <a:chOff x="914400" y="5181600"/>
                      <a:chExt cx="838200" cy="838200"/>
                    </a:xfrm>
                  </p:grpSpPr>
                  <p:cxnSp>
                    <p:nvCxnSpPr>
                      <p:cNvPr id="81" name="Straight Connector 80"/>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p:cNvGrpSpPr/>
                    <p:nvPr/>
                  </p:nvGrpSpPr>
                  <p:grpSpPr>
                    <a:xfrm rot="4511310">
                      <a:off x="914400" y="5181600"/>
                      <a:ext cx="838200" cy="838200"/>
                      <a:chOff x="914400" y="5181600"/>
                      <a:chExt cx="838200" cy="838200"/>
                    </a:xfrm>
                  </p:grpSpPr>
                  <p:cxnSp>
                    <p:nvCxnSpPr>
                      <p:cNvPr id="90" name="Straight Connector 89"/>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rot="5213148">
                      <a:off x="914400" y="5181600"/>
                      <a:ext cx="838200" cy="838200"/>
                      <a:chOff x="914400" y="5181600"/>
                      <a:chExt cx="838200" cy="838200"/>
                    </a:xfrm>
                  </p:grpSpPr>
                  <p:cxnSp>
                    <p:nvCxnSpPr>
                      <p:cNvPr id="99" name="Straight Connector 98"/>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107" name="Group 106"/>
                    <p:cNvGrpSpPr/>
                    <p:nvPr/>
                  </p:nvGrpSpPr>
                  <p:grpSpPr>
                    <a:xfrm rot="6013410">
                      <a:off x="914400" y="5181600"/>
                      <a:ext cx="838200" cy="838200"/>
                      <a:chOff x="914400" y="5181600"/>
                      <a:chExt cx="838200" cy="838200"/>
                    </a:xfrm>
                  </p:grpSpPr>
                  <p:cxnSp>
                    <p:nvCxnSpPr>
                      <p:cNvPr id="108" name="Straight Connector 107"/>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rot="15363612">
                      <a:off x="914400" y="5181600"/>
                      <a:ext cx="838200" cy="838200"/>
                      <a:chOff x="914400" y="5181600"/>
                      <a:chExt cx="838200" cy="838200"/>
                    </a:xfrm>
                  </p:grpSpPr>
                  <p:cxnSp>
                    <p:nvCxnSpPr>
                      <p:cNvPr id="117" name="Straight Connector 116"/>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rot="16200000">
                      <a:off x="914400" y="5181600"/>
                      <a:ext cx="838200" cy="838200"/>
                      <a:chOff x="914400" y="5181600"/>
                      <a:chExt cx="838200" cy="838200"/>
                    </a:xfrm>
                  </p:grpSpPr>
                  <p:cxnSp>
                    <p:nvCxnSpPr>
                      <p:cNvPr id="126" name="Straight Connector 125"/>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sp>
                <p:nvSpPr>
                  <p:cNvPr id="135" name="Oval 134"/>
                  <p:cNvSpPr/>
                  <p:nvPr/>
                </p:nvSpPr>
                <p:spPr>
                  <a:xfrm>
                    <a:off x="1014349" y="5281550"/>
                    <a:ext cx="650175" cy="645225"/>
                  </a:xfrm>
                  <a:prstGeom prst="ellipse">
                    <a:avLst/>
                  </a:prstGeom>
                  <a:gradFill flip="none" rotWithShape="1">
                    <a:gsLst>
                      <a:gs pos="0">
                        <a:schemeClr val="tx1">
                          <a:tint val="66000"/>
                          <a:satMod val="160000"/>
                        </a:schemeClr>
                      </a:gs>
                      <a:gs pos="23000">
                        <a:schemeClr val="tx1">
                          <a:lumMod val="75000"/>
                          <a:lumOff val="25000"/>
                        </a:schemeClr>
                      </a:gs>
                      <a:gs pos="100000">
                        <a:schemeClr val="tx1"/>
                      </a:gs>
                    </a:gsLst>
                    <a:path path="circle">
                      <a:fillToRect l="50000" t="50000" r="50000" b="50000"/>
                    </a:path>
                    <a:tileRect/>
                  </a:gra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135"/>
                  <p:cNvSpPr/>
                  <p:nvPr/>
                </p:nvSpPr>
                <p:spPr>
                  <a:xfrm>
                    <a:off x="1143000" y="5410200"/>
                    <a:ext cx="381000" cy="381000"/>
                  </a:xfrm>
                  <a:prstGeom prst="ellipse">
                    <a:avLst/>
                  </a:prstGeom>
                  <a:gradFill flip="none" rotWithShape="1">
                    <a:gsLst>
                      <a:gs pos="0">
                        <a:schemeClr val="tx1">
                          <a:tint val="66000"/>
                          <a:satMod val="160000"/>
                        </a:schemeClr>
                      </a:gs>
                      <a:gs pos="23000">
                        <a:schemeClr val="tx1">
                          <a:lumMod val="75000"/>
                          <a:lumOff val="25000"/>
                        </a:schemeClr>
                      </a:gs>
                      <a:gs pos="100000">
                        <a:schemeClr val="tx1"/>
                      </a:gs>
                    </a:gsLst>
                    <a:path path="circle">
                      <a:fillToRect l="50000" t="50000" r="50000" b="50000"/>
                    </a:path>
                    <a:tileRect/>
                  </a:gradFill>
                  <a:ln w="3175">
                    <a:solidFill>
                      <a:schemeClr val="tx1">
                        <a:lumMod val="75000"/>
                        <a:lumOff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8" name="Freeform 137"/>
                <p:cNvSpPr/>
                <p:nvPr/>
              </p:nvSpPr>
              <p:spPr>
                <a:xfrm>
                  <a:off x="1600200" y="5486400"/>
                  <a:ext cx="45719" cy="304800"/>
                </a:xfrm>
                <a:custGeom>
                  <a:avLst/>
                  <a:gdLst>
                    <a:gd name="connsiteX0" fmla="*/ 0 w 201880"/>
                    <a:gd name="connsiteY0" fmla="*/ 130629 h 486889"/>
                    <a:gd name="connsiteX1" fmla="*/ 190005 w 201880"/>
                    <a:gd name="connsiteY1" fmla="*/ 486889 h 486889"/>
                    <a:gd name="connsiteX2" fmla="*/ 201880 w 201880"/>
                    <a:gd name="connsiteY2" fmla="*/ 261258 h 486889"/>
                    <a:gd name="connsiteX3" fmla="*/ 95003 w 201880"/>
                    <a:gd name="connsiteY3" fmla="*/ 0 h 486889"/>
                    <a:gd name="connsiteX4" fmla="*/ 23751 w 201880"/>
                    <a:gd name="connsiteY4" fmla="*/ 83128 h 48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80" h="486889">
                      <a:moveTo>
                        <a:pt x="0" y="130629"/>
                      </a:moveTo>
                      <a:lnTo>
                        <a:pt x="190005" y="486889"/>
                      </a:lnTo>
                      <a:lnTo>
                        <a:pt x="201880" y="261258"/>
                      </a:lnTo>
                      <a:lnTo>
                        <a:pt x="95003" y="0"/>
                      </a:lnTo>
                      <a:lnTo>
                        <a:pt x="23751" y="83128"/>
                      </a:lnTo>
                    </a:path>
                  </a:pathLst>
                </a:custGeom>
                <a:solidFill>
                  <a:schemeClr val="bg1">
                    <a:alpha val="63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9" name="Freeform 138"/>
                <p:cNvSpPr/>
                <p:nvPr/>
              </p:nvSpPr>
              <p:spPr>
                <a:xfrm>
                  <a:off x="1374568" y="5257800"/>
                  <a:ext cx="149432" cy="185057"/>
                </a:xfrm>
                <a:custGeom>
                  <a:avLst/>
                  <a:gdLst>
                    <a:gd name="connsiteX0" fmla="*/ 0 w 225632"/>
                    <a:gd name="connsiteY0" fmla="*/ 71252 h 261257"/>
                    <a:gd name="connsiteX1" fmla="*/ 83128 w 225632"/>
                    <a:gd name="connsiteY1" fmla="*/ 142504 h 261257"/>
                    <a:gd name="connsiteX2" fmla="*/ 118754 w 225632"/>
                    <a:gd name="connsiteY2" fmla="*/ 261257 h 261257"/>
                    <a:gd name="connsiteX3" fmla="*/ 225632 w 225632"/>
                    <a:gd name="connsiteY3" fmla="*/ 178130 h 261257"/>
                    <a:gd name="connsiteX4" fmla="*/ 201881 w 225632"/>
                    <a:gd name="connsiteY4" fmla="*/ 71252 h 261257"/>
                    <a:gd name="connsiteX5" fmla="*/ 71252 w 225632"/>
                    <a:gd name="connsiteY5" fmla="*/ 0 h 261257"/>
                    <a:gd name="connsiteX6" fmla="*/ 0 w 225632"/>
                    <a:gd name="connsiteY6" fmla="*/ 71252 h 26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632" h="261257">
                      <a:moveTo>
                        <a:pt x="0" y="71252"/>
                      </a:moveTo>
                      <a:lnTo>
                        <a:pt x="83128" y="142504"/>
                      </a:lnTo>
                      <a:lnTo>
                        <a:pt x="118754" y="261257"/>
                      </a:lnTo>
                      <a:lnTo>
                        <a:pt x="225632" y="178130"/>
                      </a:lnTo>
                      <a:lnTo>
                        <a:pt x="201881" y="71252"/>
                      </a:lnTo>
                      <a:lnTo>
                        <a:pt x="71252" y="0"/>
                      </a:lnTo>
                      <a:lnTo>
                        <a:pt x="0" y="71252"/>
                      </a:lnTo>
                      <a:close/>
                    </a:path>
                  </a:pathLst>
                </a:cu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2" name="Group 141"/>
            <p:cNvGrpSpPr/>
            <p:nvPr/>
          </p:nvGrpSpPr>
          <p:grpSpPr>
            <a:xfrm flipH="1">
              <a:off x="6905500" y="4214750"/>
              <a:ext cx="240475" cy="128649"/>
              <a:chOff x="2450275" y="5217225"/>
              <a:chExt cx="1905000" cy="762000"/>
            </a:xfrm>
          </p:grpSpPr>
          <p:sp>
            <p:nvSpPr>
              <p:cNvPr id="143" name="Freeform 142"/>
              <p:cNvSpPr/>
              <p:nvPr/>
            </p:nvSpPr>
            <p:spPr>
              <a:xfrm>
                <a:off x="2450275" y="5217225"/>
                <a:ext cx="1905000" cy="762000"/>
              </a:xfrm>
              <a:custGeom>
                <a:avLst/>
                <a:gdLst>
                  <a:gd name="connsiteX0" fmla="*/ 203860 w 2901537"/>
                  <a:gd name="connsiteY0" fmla="*/ 581890 h 892628"/>
                  <a:gd name="connsiteX1" fmla="*/ 96982 w 2901537"/>
                  <a:gd name="connsiteY1" fmla="*/ 498763 h 892628"/>
                  <a:gd name="connsiteX2" fmla="*/ 108857 w 2901537"/>
                  <a:gd name="connsiteY2" fmla="*/ 368135 h 892628"/>
                  <a:gd name="connsiteX3" fmla="*/ 322613 w 2901537"/>
                  <a:gd name="connsiteY3" fmla="*/ 332509 h 892628"/>
                  <a:gd name="connsiteX4" fmla="*/ 1427018 w 2901537"/>
                  <a:gd name="connsiteY4" fmla="*/ 23750 h 892628"/>
                  <a:gd name="connsiteX5" fmla="*/ 2483922 w 2901537"/>
                  <a:gd name="connsiteY5" fmla="*/ 475012 h 892628"/>
                  <a:gd name="connsiteX6" fmla="*/ 2899558 w 2901537"/>
                  <a:gd name="connsiteY6" fmla="*/ 451262 h 892628"/>
                  <a:gd name="connsiteX7" fmla="*/ 2495797 w 2901537"/>
                  <a:gd name="connsiteY7" fmla="*/ 546264 h 892628"/>
                  <a:gd name="connsiteX8" fmla="*/ 1320140 w 2901537"/>
                  <a:gd name="connsiteY8" fmla="*/ 890649 h 892628"/>
                  <a:gd name="connsiteX9" fmla="*/ 203860 w 2901537"/>
                  <a:gd name="connsiteY9" fmla="*/ 581890 h 892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1537" h="892628">
                    <a:moveTo>
                      <a:pt x="203860" y="581890"/>
                    </a:moveTo>
                    <a:cubicBezTo>
                      <a:pt x="0" y="516576"/>
                      <a:pt x="112816" y="534389"/>
                      <a:pt x="96982" y="498763"/>
                    </a:cubicBezTo>
                    <a:cubicBezTo>
                      <a:pt x="81148" y="463137"/>
                      <a:pt x="71252" y="395844"/>
                      <a:pt x="108857" y="368135"/>
                    </a:cubicBezTo>
                    <a:cubicBezTo>
                      <a:pt x="146462" y="340426"/>
                      <a:pt x="102920" y="389906"/>
                      <a:pt x="322613" y="332509"/>
                    </a:cubicBezTo>
                    <a:cubicBezTo>
                      <a:pt x="542306" y="275112"/>
                      <a:pt x="1066800" y="0"/>
                      <a:pt x="1427018" y="23750"/>
                    </a:cubicBezTo>
                    <a:cubicBezTo>
                      <a:pt x="1787236" y="47501"/>
                      <a:pt x="2238499" y="403760"/>
                      <a:pt x="2483922" y="475012"/>
                    </a:cubicBezTo>
                    <a:cubicBezTo>
                      <a:pt x="2729345" y="546264"/>
                      <a:pt x="2897579" y="439387"/>
                      <a:pt x="2899558" y="451262"/>
                    </a:cubicBezTo>
                    <a:cubicBezTo>
                      <a:pt x="2901537" y="463137"/>
                      <a:pt x="2759033" y="473033"/>
                      <a:pt x="2495797" y="546264"/>
                    </a:cubicBezTo>
                    <a:cubicBezTo>
                      <a:pt x="2232561" y="619495"/>
                      <a:pt x="1706088" y="888670"/>
                      <a:pt x="1320140" y="890649"/>
                    </a:cubicBezTo>
                    <a:cubicBezTo>
                      <a:pt x="934192" y="892628"/>
                      <a:pt x="407720" y="647204"/>
                      <a:pt x="203860" y="58189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Freeform 143"/>
              <p:cNvSpPr/>
              <p:nvPr/>
            </p:nvSpPr>
            <p:spPr>
              <a:xfrm>
                <a:off x="2507675" y="5298375"/>
                <a:ext cx="1828800" cy="609600"/>
              </a:xfrm>
              <a:custGeom>
                <a:avLst/>
                <a:gdLst>
                  <a:gd name="connsiteX0" fmla="*/ 203860 w 2901537"/>
                  <a:gd name="connsiteY0" fmla="*/ 581890 h 892628"/>
                  <a:gd name="connsiteX1" fmla="*/ 96982 w 2901537"/>
                  <a:gd name="connsiteY1" fmla="*/ 498763 h 892628"/>
                  <a:gd name="connsiteX2" fmla="*/ 108857 w 2901537"/>
                  <a:gd name="connsiteY2" fmla="*/ 368135 h 892628"/>
                  <a:gd name="connsiteX3" fmla="*/ 322613 w 2901537"/>
                  <a:gd name="connsiteY3" fmla="*/ 332509 h 892628"/>
                  <a:gd name="connsiteX4" fmla="*/ 1427018 w 2901537"/>
                  <a:gd name="connsiteY4" fmla="*/ 23750 h 892628"/>
                  <a:gd name="connsiteX5" fmla="*/ 2483922 w 2901537"/>
                  <a:gd name="connsiteY5" fmla="*/ 475012 h 892628"/>
                  <a:gd name="connsiteX6" fmla="*/ 2899558 w 2901537"/>
                  <a:gd name="connsiteY6" fmla="*/ 451262 h 892628"/>
                  <a:gd name="connsiteX7" fmla="*/ 2495797 w 2901537"/>
                  <a:gd name="connsiteY7" fmla="*/ 546264 h 892628"/>
                  <a:gd name="connsiteX8" fmla="*/ 1320140 w 2901537"/>
                  <a:gd name="connsiteY8" fmla="*/ 890649 h 892628"/>
                  <a:gd name="connsiteX9" fmla="*/ 203860 w 2901537"/>
                  <a:gd name="connsiteY9" fmla="*/ 581890 h 892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01537" h="892628">
                    <a:moveTo>
                      <a:pt x="203860" y="581890"/>
                    </a:moveTo>
                    <a:cubicBezTo>
                      <a:pt x="0" y="516576"/>
                      <a:pt x="112816" y="534389"/>
                      <a:pt x="96982" y="498763"/>
                    </a:cubicBezTo>
                    <a:cubicBezTo>
                      <a:pt x="81148" y="463137"/>
                      <a:pt x="71252" y="395844"/>
                      <a:pt x="108857" y="368135"/>
                    </a:cubicBezTo>
                    <a:cubicBezTo>
                      <a:pt x="146462" y="340426"/>
                      <a:pt x="102920" y="389906"/>
                      <a:pt x="322613" y="332509"/>
                    </a:cubicBezTo>
                    <a:cubicBezTo>
                      <a:pt x="542306" y="275112"/>
                      <a:pt x="1066800" y="0"/>
                      <a:pt x="1427018" y="23750"/>
                    </a:cubicBezTo>
                    <a:cubicBezTo>
                      <a:pt x="1787236" y="47501"/>
                      <a:pt x="2238499" y="403760"/>
                      <a:pt x="2483922" y="475012"/>
                    </a:cubicBezTo>
                    <a:cubicBezTo>
                      <a:pt x="2729345" y="546264"/>
                      <a:pt x="2897579" y="439387"/>
                      <a:pt x="2899558" y="451262"/>
                    </a:cubicBezTo>
                    <a:cubicBezTo>
                      <a:pt x="2901537" y="463137"/>
                      <a:pt x="2759033" y="473033"/>
                      <a:pt x="2495797" y="546264"/>
                    </a:cubicBezTo>
                    <a:cubicBezTo>
                      <a:pt x="2232561" y="619495"/>
                      <a:pt x="1706088" y="888670"/>
                      <a:pt x="1320140" y="890649"/>
                    </a:cubicBezTo>
                    <a:cubicBezTo>
                      <a:pt x="934192" y="892628"/>
                      <a:pt x="407720" y="647204"/>
                      <a:pt x="203860" y="58189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Freeform 144"/>
              <p:cNvSpPr/>
              <p:nvPr/>
            </p:nvSpPr>
            <p:spPr>
              <a:xfrm>
                <a:off x="3467595" y="5427023"/>
                <a:ext cx="95002" cy="332509"/>
              </a:xfrm>
              <a:custGeom>
                <a:avLst/>
                <a:gdLst>
                  <a:gd name="connsiteX0" fmla="*/ 0 w 95002"/>
                  <a:gd name="connsiteY0" fmla="*/ 71252 h 332509"/>
                  <a:gd name="connsiteX1" fmla="*/ 59376 w 95002"/>
                  <a:gd name="connsiteY1" fmla="*/ 201881 h 332509"/>
                  <a:gd name="connsiteX2" fmla="*/ 47501 w 95002"/>
                  <a:gd name="connsiteY2" fmla="*/ 332509 h 332509"/>
                  <a:gd name="connsiteX3" fmla="*/ 95002 w 95002"/>
                  <a:gd name="connsiteY3" fmla="*/ 190006 h 332509"/>
                  <a:gd name="connsiteX4" fmla="*/ 59376 w 95002"/>
                  <a:gd name="connsiteY4" fmla="*/ 0 h 332509"/>
                  <a:gd name="connsiteX5" fmla="*/ 0 w 95002"/>
                  <a:gd name="connsiteY5" fmla="*/ 71252 h 332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002" h="332509">
                    <a:moveTo>
                      <a:pt x="0" y="71252"/>
                    </a:moveTo>
                    <a:lnTo>
                      <a:pt x="59376" y="201881"/>
                    </a:lnTo>
                    <a:lnTo>
                      <a:pt x="47501" y="332509"/>
                    </a:lnTo>
                    <a:lnTo>
                      <a:pt x="95002" y="190006"/>
                    </a:lnTo>
                    <a:lnTo>
                      <a:pt x="59376" y="0"/>
                    </a:lnTo>
                    <a:lnTo>
                      <a:pt x="0" y="7125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6" name="Group 145"/>
              <p:cNvGrpSpPr/>
              <p:nvPr/>
            </p:nvGrpSpPr>
            <p:grpSpPr>
              <a:xfrm>
                <a:off x="3043050" y="5334000"/>
                <a:ext cx="548640" cy="548640"/>
                <a:chOff x="914400" y="5181600"/>
                <a:chExt cx="838200" cy="838200"/>
              </a:xfrm>
            </p:grpSpPr>
            <p:grpSp>
              <p:nvGrpSpPr>
                <p:cNvPr id="147" name="Group 146"/>
                <p:cNvGrpSpPr/>
                <p:nvPr/>
              </p:nvGrpSpPr>
              <p:grpSpPr>
                <a:xfrm>
                  <a:off x="914400" y="5181600"/>
                  <a:ext cx="838200" cy="838200"/>
                  <a:chOff x="914400" y="5181600"/>
                  <a:chExt cx="838200" cy="838200"/>
                </a:xfrm>
              </p:grpSpPr>
              <p:grpSp>
                <p:nvGrpSpPr>
                  <p:cNvPr id="150" name="Group 149"/>
                  <p:cNvGrpSpPr/>
                  <p:nvPr/>
                </p:nvGrpSpPr>
                <p:grpSpPr>
                  <a:xfrm rot="2466837">
                    <a:off x="914400" y="5181600"/>
                    <a:ext cx="838200" cy="838200"/>
                    <a:chOff x="914400" y="5181600"/>
                    <a:chExt cx="838200" cy="838200"/>
                  </a:xfrm>
                </p:grpSpPr>
                <p:cxnSp>
                  <p:nvCxnSpPr>
                    <p:cNvPr id="236" name="Straight Connector 235"/>
                    <p:cNvCxnSpPr/>
                    <p:nvPr/>
                  </p:nvCxnSpPr>
                  <p:spPr>
                    <a:xfrm>
                      <a:off x="1333500" y="518160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914400" y="56007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flipV="1">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1178625" y="5210300"/>
                      <a:ext cx="304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flipV="1">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1219200" y="5205350"/>
                      <a:ext cx="228600" cy="762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rot="2058518">
                    <a:off x="914400" y="5181600"/>
                    <a:ext cx="838200" cy="838200"/>
                    <a:chOff x="914400" y="5181600"/>
                    <a:chExt cx="838200" cy="838200"/>
                  </a:xfrm>
                </p:grpSpPr>
                <p:cxnSp>
                  <p:nvCxnSpPr>
                    <p:cNvPr id="228" name="Straight Connector 227"/>
                    <p:cNvCxnSpPr/>
                    <p:nvPr/>
                  </p:nvCxnSpPr>
                  <p:spPr>
                    <a:xfrm>
                      <a:off x="1333500" y="518160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a:off x="914400" y="56007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1178625" y="5210300"/>
                      <a:ext cx="304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flipV="1">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flipV="1">
                      <a:off x="1219200" y="5205350"/>
                      <a:ext cx="228600" cy="762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2" name="Group 151"/>
                  <p:cNvGrpSpPr/>
                  <p:nvPr/>
                </p:nvGrpSpPr>
                <p:grpSpPr>
                  <a:xfrm rot="3391609">
                    <a:off x="914400" y="5181600"/>
                    <a:ext cx="838200" cy="838200"/>
                    <a:chOff x="914400" y="5181600"/>
                    <a:chExt cx="838200" cy="838200"/>
                  </a:xfrm>
                </p:grpSpPr>
                <p:cxnSp>
                  <p:nvCxnSpPr>
                    <p:cNvPr id="220" name="Straight Connector 219"/>
                    <p:cNvCxnSpPr/>
                    <p:nvPr/>
                  </p:nvCxnSpPr>
                  <p:spPr>
                    <a:xfrm>
                      <a:off x="1333500" y="5181600"/>
                      <a:ext cx="0" cy="838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914400" y="56007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flipV="1">
                      <a:off x="1037152" y="5304351"/>
                      <a:ext cx="592696" cy="592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1178625" y="5210300"/>
                      <a:ext cx="304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flipV="1">
                      <a:off x="990600" y="5410200"/>
                      <a:ext cx="685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flipV="1">
                      <a:off x="1219200" y="5205350"/>
                      <a:ext cx="228600" cy="762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914400" y="5181600"/>
                    <a:ext cx="838200" cy="838200"/>
                    <a:chOff x="914400" y="5181600"/>
                    <a:chExt cx="838200" cy="838200"/>
                  </a:xfrm>
                </p:grpSpPr>
                <p:sp>
                  <p:nvSpPr>
                    <p:cNvPr id="156" name="Oval 155"/>
                    <p:cNvSpPr/>
                    <p:nvPr/>
                  </p:nvSpPr>
                  <p:spPr>
                    <a:xfrm>
                      <a:off x="914400" y="5181600"/>
                      <a:ext cx="838200" cy="838200"/>
                    </a:xfrm>
                    <a:prstGeom prst="ellipse">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7" name="Group 156"/>
                    <p:cNvGrpSpPr/>
                    <p:nvPr/>
                  </p:nvGrpSpPr>
                  <p:grpSpPr>
                    <a:xfrm>
                      <a:off x="914400" y="5181600"/>
                      <a:ext cx="838200" cy="838200"/>
                      <a:chOff x="914400" y="5181600"/>
                      <a:chExt cx="838200" cy="838200"/>
                    </a:xfrm>
                  </p:grpSpPr>
                  <p:cxnSp>
                    <p:nvCxnSpPr>
                      <p:cNvPr id="212" name="Straight Connector 211"/>
                      <p:cNvCxnSpPr>
                        <a:stCxn id="156" idx="0"/>
                        <a:endCxn id="156" idx="4"/>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a:stCxn id="156" idx="2"/>
                        <a:endCxn id="156" idx="6"/>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156" idx="1"/>
                        <a:endCxn id="156" idx="5"/>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a:stCxn id="156" idx="3"/>
                        <a:endCxn id="156" idx="7"/>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158" name="Group 157"/>
                    <p:cNvGrpSpPr/>
                    <p:nvPr/>
                  </p:nvGrpSpPr>
                  <p:grpSpPr>
                    <a:xfrm rot="4080862">
                      <a:off x="914400" y="5181600"/>
                      <a:ext cx="838200" cy="838200"/>
                      <a:chOff x="914400" y="5181600"/>
                      <a:chExt cx="838200" cy="838200"/>
                    </a:xfrm>
                  </p:grpSpPr>
                  <p:cxnSp>
                    <p:nvCxnSpPr>
                      <p:cNvPr id="204" name="Straight Connector 203"/>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159" name="Group 158"/>
                    <p:cNvGrpSpPr/>
                    <p:nvPr/>
                  </p:nvGrpSpPr>
                  <p:grpSpPr>
                    <a:xfrm rot="4511310">
                      <a:off x="914400" y="5181600"/>
                      <a:ext cx="838200" cy="838200"/>
                      <a:chOff x="914400" y="5181600"/>
                      <a:chExt cx="838200" cy="838200"/>
                    </a:xfrm>
                  </p:grpSpPr>
                  <p:cxnSp>
                    <p:nvCxnSpPr>
                      <p:cNvPr id="196" name="Straight Connector 195"/>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160" name="Group 159"/>
                    <p:cNvGrpSpPr/>
                    <p:nvPr/>
                  </p:nvGrpSpPr>
                  <p:grpSpPr>
                    <a:xfrm rot="5213148">
                      <a:off x="914400" y="5181600"/>
                      <a:ext cx="838200" cy="838200"/>
                      <a:chOff x="914400" y="5181600"/>
                      <a:chExt cx="838200" cy="838200"/>
                    </a:xfrm>
                  </p:grpSpPr>
                  <p:cxnSp>
                    <p:nvCxnSpPr>
                      <p:cNvPr id="188" name="Straight Connector 187"/>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rot="6013410">
                      <a:off x="914400" y="5181600"/>
                      <a:ext cx="838200" cy="838200"/>
                      <a:chOff x="914400" y="5181600"/>
                      <a:chExt cx="838200" cy="838200"/>
                    </a:xfrm>
                  </p:grpSpPr>
                  <p:cxnSp>
                    <p:nvCxnSpPr>
                      <p:cNvPr id="180" name="Straight Connector 179"/>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162" name="Group 161"/>
                    <p:cNvGrpSpPr/>
                    <p:nvPr/>
                  </p:nvGrpSpPr>
                  <p:grpSpPr>
                    <a:xfrm rot="15363612">
                      <a:off x="914400" y="5181600"/>
                      <a:ext cx="838200" cy="838200"/>
                      <a:chOff x="914400" y="5181600"/>
                      <a:chExt cx="838200" cy="838200"/>
                    </a:xfrm>
                  </p:grpSpPr>
                  <p:cxnSp>
                    <p:nvCxnSpPr>
                      <p:cNvPr id="172" name="Straight Connector 171"/>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163" name="Group 162"/>
                    <p:cNvGrpSpPr/>
                    <p:nvPr/>
                  </p:nvGrpSpPr>
                  <p:grpSpPr>
                    <a:xfrm rot="16200000">
                      <a:off x="914400" y="5181600"/>
                      <a:ext cx="838200" cy="838200"/>
                      <a:chOff x="914400" y="5181600"/>
                      <a:chExt cx="838200" cy="838200"/>
                    </a:xfrm>
                  </p:grpSpPr>
                  <p:cxnSp>
                    <p:nvCxnSpPr>
                      <p:cNvPr id="164" name="Straight Connector 163"/>
                      <p:cNvCxnSpPr/>
                      <p:nvPr/>
                    </p:nvCxnSpPr>
                    <p:spPr>
                      <a:xfrm>
                        <a:off x="1333500" y="5181600"/>
                        <a:ext cx="0" cy="8382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914400" y="5600700"/>
                        <a:ext cx="838200"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1037152" y="5304351"/>
                        <a:ext cx="592696" cy="592698"/>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178625" y="5210300"/>
                        <a:ext cx="3048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V="1">
                        <a:off x="990600" y="5410200"/>
                        <a:ext cx="685800" cy="381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flipV="1">
                        <a:off x="1219200" y="5205350"/>
                        <a:ext cx="228600" cy="76200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sp>
                <p:nvSpPr>
                  <p:cNvPr id="154" name="Oval 153"/>
                  <p:cNvSpPr/>
                  <p:nvPr/>
                </p:nvSpPr>
                <p:spPr>
                  <a:xfrm>
                    <a:off x="1014349" y="5281550"/>
                    <a:ext cx="650175" cy="645225"/>
                  </a:xfrm>
                  <a:prstGeom prst="ellipse">
                    <a:avLst/>
                  </a:prstGeom>
                  <a:gradFill flip="none" rotWithShape="1">
                    <a:gsLst>
                      <a:gs pos="0">
                        <a:schemeClr val="tx1">
                          <a:tint val="66000"/>
                          <a:satMod val="160000"/>
                        </a:schemeClr>
                      </a:gs>
                      <a:gs pos="23000">
                        <a:schemeClr val="tx1">
                          <a:lumMod val="75000"/>
                          <a:lumOff val="25000"/>
                        </a:schemeClr>
                      </a:gs>
                      <a:gs pos="100000">
                        <a:schemeClr val="tx1"/>
                      </a:gs>
                    </a:gsLst>
                    <a:path path="circle">
                      <a:fillToRect l="50000" t="50000" r="50000" b="50000"/>
                    </a:path>
                    <a:tileRect/>
                  </a:gra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p:cNvSpPr/>
                  <p:nvPr/>
                </p:nvSpPr>
                <p:spPr>
                  <a:xfrm>
                    <a:off x="1143000" y="5410200"/>
                    <a:ext cx="381000" cy="381000"/>
                  </a:xfrm>
                  <a:prstGeom prst="ellipse">
                    <a:avLst/>
                  </a:prstGeom>
                  <a:gradFill flip="none" rotWithShape="1">
                    <a:gsLst>
                      <a:gs pos="0">
                        <a:schemeClr val="tx1">
                          <a:tint val="66000"/>
                          <a:satMod val="160000"/>
                        </a:schemeClr>
                      </a:gs>
                      <a:gs pos="23000">
                        <a:schemeClr val="tx1">
                          <a:lumMod val="75000"/>
                          <a:lumOff val="25000"/>
                        </a:schemeClr>
                      </a:gs>
                      <a:gs pos="100000">
                        <a:schemeClr val="tx1"/>
                      </a:gs>
                    </a:gsLst>
                    <a:path path="circle">
                      <a:fillToRect l="50000" t="50000" r="50000" b="50000"/>
                    </a:path>
                    <a:tileRect/>
                  </a:gradFill>
                  <a:ln w="3175">
                    <a:solidFill>
                      <a:schemeClr val="tx1">
                        <a:lumMod val="75000"/>
                        <a:lumOff val="2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8" name="Freeform 147"/>
                <p:cNvSpPr/>
                <p:nvPr/>
              </p:nvSpPr>
              <p:spPr>
                <a:xfrm>
                  <a:off x="1600200" y="5486400"/>
                  <a:ext cx="45719" cy="304800"/>
                </a:xfrm>
                <a:custGeom>
                  <a:avLst/>
                  <a:gdLst>
                    <a:gd name="connsiteX0" fmla="*/ 0 w 201880"/>
                    <a:gd name="connsiteY0" fmla="*/ 130629 h 486889"/>
                    <a:gd name="connsiteX1" fmla="*/ 190005 w 201880"/>
                    <a:gd name="connsiteY1" fmla="*/ 486889 h 486889"/>
                    <a:gd name="connsiteX2" fmla="*/ 201880 w 201880"/>
                    <a:gd name="connsiteY2" fmla="*/ 261258 h 486889"/>
                    <a:gd name="connsiteX3" fmla="*/ 95003 w 201880"/>
                    <a:gd name="connsiteY3" fmla="*/ 0 h 486889"/>
                    <a:gd name="connsiteX4" fmla="*/ 23751 w 201880"/>
                    <a:gd name="connsiteY4" fmla="*/ 83128 h 486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80" h="486889">
                      <a:moveTo>
                        <a:pt x="0" y="130629"/>
                      </a:moveTo>
                      <a:lnTo>
                        <a:pt x="190005" y="486889"/>
                      </a:lnTo>
                      <a:lnTo>
                        <a:pt x="201880" y="261258"/>
                      </a:lnTo>
                      <a:lnTo>
                        <a:pt x="95003" y="0"/>
                      </a:lnTo>
                      <a:lnTo>
                        <a:pt x="23751" y="83128"/>
                      </a:lnTo>
                    </a:path>
                  </a:pathLst>
                </a:custGeom>
                <a:solidFill>
                  <a:schemeClr val="bg1">
                    <a:alpha val="63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9" name="Freeform 148"/>
                <p:cNvSpPr/>
                <p:nvPr/>
              </p:nvSpPr>
              <p:spPr>
                <a:xfrm>
                  <a:off x="1374568" y="5257800"/>
                  <a:ext cx="149432" cy="185057"/>
                </a:xfrm>
                <a:custGeom>
                  <a:avLst/>
                  <a:gdLst>
                    <a:gd name="connsiteX0" fmla="*/ 0 w 225632"/>
                    <a:gd name="connsiteY0" fmla="*/ 71252 h 261257"/>
                    <a:gd name="connsiteX1" fmla="*/ 83128 w 225632"/>
                    <a:gd name="connsiteY1" fmla="*/ 142504 h 261257"/>
                    <a:gd name="connsiteX2" fmla="*/ 118754 w 225632"/>
                    <a:gd name="connsiteY2" fmla="*/ 261257 h 261257"/>
                    <a:gd name="connsiteX3" fmla="*/ 225632 w 225632"/>
                    <a:gd name="connsiteY3" fmla="*/ 178130 h 261257"/>
                    <a:gd name="connsiteX4" fmla="*/ 201881 w 225632"/>
                    <a:gd name="connsiteY4" fmla="*/ 71252 h 261257"/>
                    <a:gd name="connsiteX5" fmla="*/ 71252 w 225632"/>
                    <a:gd name="connsiteY5" fmla="*/ 0 h 261257"/>
                    <a:gd name="connsiteX6" fmla="*/ 0 w 225632"/>
                    <a:gd name="connsiteY6" fmla="*/ 71252 h 26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5632" h="261257">
                      <a:moveTo>
                        <a:pt x="0" y="71252"/>
                      </a:moveTo>
                      <a:lnTo>
                        <a:pt x="83128" y="142504"/>
                      </a:lnTo>
                      <a:lnTo>
                        <a:pt x="118754" y="261257"/>
                      </a:lnTo>
                      <a:lnTo>
                        <a:pt x="225632" y="178130"/>
                      </a:lnTo>
                      <a:lnTo>
                        <a:pt x="201881" y="71252"/>
                      </a:lnTo>
                      <a:lnTo>
                        <a:pt x="71252" y="0"/>
                      </a:lnTo>
                      <a:lnTo>
                        <a:pt x="0" y="71252"/>
                      </a:lnTo>
                      <a:close/>
                    </a:path>
                  </a:pathLst>
                </a:cu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21219"/>
            <a:ext cx="8229600" cy="4906963"/>
          </a:xfrm>
        </p:spPr>
        <p:txBody>
          <a:bodyPr/>
          <a:lstStyle/>
          <a:p>
            <a:pPr marL="342900" lvl="2" indent="-342900">
              <a:spcBef>
                <a:spcPts val="600"/>
              </a:spcBef>
              <a:buNone/>
            </a:pPr>
            <a:r>
              <a:rPr lang="en-US" altLang="en-US" sz="1400" noProof="0" dirty="0"/>
              <a:t>To use Spring DI, you need to have the following:</a:t>
            </a:r>
          </a:p>
          <a:p>
            <a:pPr marL="342900" lvl="2" indent="-342900">
              <a:spcBef>
                <a:spcPts val="600"/>
              </a:spcBef>
              <a:buFont typeface="Wingdings" panose="05000000000000000000" pitchFamily="2" charset="2"/>
              <a:buChar char="q"/>
            </a:pPr>
            <a:r>
              <a:rPr lang="en-US" altLang="en-US" sz="1400" noProof="0" dirty="0"/>
              <a:t>POJO with correct constructor (or setter)</a:t>
            </a:r>
          </a:p>
          <a:p>
            <a:pPr marL="342900" lvl="2" indent="-342900">
              <a:spcBef>
                <a:spcPts val="600"/>
              </a:spcBef>
              <a:buFont typeface="Wingdings" panose="05000000000000000000" pitchFamily="2" charset="2"/>
              <a:buChar char="q"/>
            </a:pPr>
            <a:r>
              <a:rPr lang="en-US" altLang="en-US" sz="1400" noProof="0" dirty="0"/>
              <a:t>Spring bean defined in spring configuration file (a xml file)</a:t>
            </a:r>
          </a:p>
          <a:p>
            <a:pPr marL="342900" lvl="2" indent="-342900">
              <a:spcBef>
                <a:spcPts val="600"/>
              </a:spcBef>
              <a:buFont typeface="Wingdings" panose="05000000000000000000" pitchFamily="2" charset="2"/>
              <a:buChar char="q"/>
            </a:pPr>
            <a:r>
              <a:rPr lang="en-US" altLang="en-US" sz="1400" noProof="0" dirty="0"/>
              <a:t>Access to the bean through the spring context bean factory</a:t>
            </a:r>
          </a:p>
          <a:p>
            <a:pPr marL="342900" lvl="2" indent="-342900">
              <a:spcBef>
                <a:spcPts val="600"/>
              </a:spcBef>
              <a:buFont typeface="Wingdings" panose="05000000000000000000" pitchFamily="2" charset="2"/>
              <a:buChar char="q"/>
            </a:pPr>
            <a:endParaRPr lang="en-US" altLang="en-US" sz="1400"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25</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Spring DI</a:t>
            </a:r>
            <a:endParaRPr lang="en-US" noProof="0" dirty="0"/>
          </a:p>
        </p:txBody>
      </p:sp>
      <p:pic>
        <p:nvPicPr>
          <p:cNvPr id="7" name="Picture 5" descr="inversion of control.jpg"/>
          <p:cNvPicPr>
            <a:picLocks noChangeAspect="1"/>
          </p:cNvPicPr>
          <p:nvPr/>
        </p:nvPicPr>
        <p:blipFill>
          <a:blip r:embed="rId3" cstate="print"/>
          <a:srcRect/>
          <a:stretch>
            <a:fillRect/>
          </a:stretch>
        </p:blipFill>
        <p:spPr bwMode="auto">
          <a:xfrm>
            <a:off x="4800600" y="3581400"/>
            <a:ext cx="4038600" cy="26892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7252" y="885084"/>
            <a:ext cx="8229600" cy="4906963"/>
          </a:xfrm>
        </p:spPr>
        <p:txBody>
          <a:bodyPr/>
          <a:lstStyle/>
          <a:p>
            <a:pPr marL="342900" lvl="2" indent="-342900">
              <a:spcBef>
                <a:spcPts val="600"/>
              </a:spcBef>
              <a:buFont typeface="Wingdings" panose="05000000000000000000" pitchFamily="2" charset="2"/>
              <a:buChar char="q"/>
            </a:pPr>
            <a:r>
              <a:rPr lang="en-US" altLang="en-US" sz="1400" noProof="0" dirty="0"/>
              <a:t>Spring supports a shortcut for specifying the value of a simple type property. </a:t>
            </a:r>
          </a:p>
          <a:p>
            <a:pPr marL="342900" lvl="2" indent="-342900">
              <a:spcBef>
                <a:spcPts val="600"/>
              </a:spcBef>
              <a:buFont typeface="Wingdings" panose="05000000000000000000" pitchFamily="2" charset="2"/>
              <a:buChar char="q"/>
            </a:pPr>
            <a:r>
              <a:rPr lang="en-US" altLang="en-US" sz="1400" noProof="0" dirty="0"/>
              <a:t>You can present a value attribute in the &lt;property&gt; element instead of enclosing a &lt;value&gt; element inside.</a:t>
            </a:r>
          </a:p>
          <a:p>
            <a:pPr marL="342900" lvl="2" indent="-342900">
              <a:spcBef>
                <a:spcPts val="600"/>
              </a:spcBef>
              <a:buFont typeface="Wingdings" panose="05000000000000000000" pitchFamily="2" charset="2"/>
              <a:buChar char="q"/>
            </a:pPr>
            <a:r>
              <a:rPr lang="en-US" altLang="en-US" sz="1400" noProof="0" dirty="0"/>
              <a:t> It consists of using the p schema to define bean properties as attributes of the &lt;bean&gt; element. </a:t>
            </a:r>
          </a:p>
          <a:p>
            <a:pPr marL="342900" lvl="2" indent="-342900">
              <a:spcBef>
                <a:spcPts val="600"/>
              </a:spcBef>
              <a:buFont typeface="Wingdings" panose="05000000000000000000" pitchFamily="2" charset="2"/>
              <a:buChar char="q"/>
            </a:pPr>
            <a:r>
              <a:rPr lang="en-US" altLang="en-US" sz="1400" noProof="0" dirty="0"/>
              <a:t>This can shorten the lines of XML configuration.</a:t>
            </a:r>
          </a:p>
          <a:p>
            <a:endParaRPr lang="en-US" sz="1400" noProof="0" dirty="0"/>
          </a:p>
          <a:p>
            <a:r>
              <a:rPr lang="en-US" sz="1400" noProof="0" dirty="0"/>
              <a:t>Code for defining bean properties by shortcut:</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26</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Defining Bean Properties by Shortcut</a:t>
            </a:r>
            <a:endParaRPr lang="en-US" noProof="0" dirty="0"/>
          </a:p>
        </p:txBody>
      </p:sp>
      <p:sp>
        <p:nvSpPr>
          <p:cNvPr id="15" name="Rectangle 3"/>
          <p:cNvSpPr txBox="1">
            <a:spLocks noChangeArrowheads="1"/>
          </p:cNvSpPr>
          <p:nvPr/>
        </p:nvSpPr>
        <p:spPr bwMode="gray">
          <a:xfrm>
            <a:off x="962684" y="2857924"/>
            <a:ext cx="8153400" cy="3352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1400" b="1" dirty="0">
                <a:solidFill>
                  <a:schemeClr val="tx1"/>
                </a:solidFill>
                <a:latin typeface="Arial" pitchFamily="34" charset="0"/>
                <a:cs typeface="Arial" pitchFamily="34" charset="0"/>
              </a:rPr>
              <a:t>&lt;bean id="sequenceGenerator"</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class=" com.spring.ioc.basics.SequenceGenerator "&gt;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&lt;property name="prefix" </a:t>
            </a:r>
            <a:r>
              <a:rPr lang="en-IN" altLang="en-US" sz="1400" b="1" dirty="0">
                <a:solidFill>
                  <a:srgbClr val="FF0000"/>
                </a:solidFill>
                <a:latin typeface="Arial" pitchFamily="34" charset="0"/>
                <a:cs typeface="Arial" pitchFamily="34" charset="0"/>
              </a:rPr>
              <a:t>value</a:t>
            </a:r>
            <a:r>
              <a:rPr lang="en-IN" altLang="en-US" sz="1400" b="1" dirty="0">
                <a:solidFill>
                  <a:schemeClr val="tx1"/>
                </a:solidFill>
                <a:latin typeface="Arial" pitchFamily="34" charset="0"/>
                <a:cs typeface="Arial" pitchFamily="34" charset="0"/>
              </a:rPr>
              <a:t>="30" /&gt;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&lt;property name="suffix" </a:t>
            </a:r>
            <a:r>
              <a:rPr lang="en-IN" altLang="en-US" sz="1400" b="1" dirty="0">
                <a:solidFill>
                  <a:srgbClr val="FF0000"/>
                </a:solidFill>
                <a:latin typeface="Arial" pitchFamily="34" charset="0"/>
                <a:cs typeface="Arial" pitchFamily="34" charset="0"/>
              </a:rPr>
              <a:t>value</a:t>
            </a:r>
            <a:r>
              <a:rPr lang="en-IN" altLang="en-US" sz="1400" b="1" dirty="0">
                <a:solidFill>
                  <a:schemeClr val="tx1"/>
                </a:solidFill>
                <a:latin typeface="Arial" pitchFamily="34" charset="0"/>
                <a:cs typeface="Arial" pitchFamily="34" charset="0"/>
              </a:rPr>
              <a:t>="A" /&gt;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&lt;property name="initial" </a:t>
            </a:r>
            <a:r>
              <a:rPr lang="en-IN" altLang="en-US" sz="1400" b="1" dirty="0">
                <a:solidFill>
                  <a:srgbClr val="FF0000"/>
                </a:solidFill>
                <a:latin typeface="Arial" pitchFamily="34" charset="0"/>
                <a:cs typeface="Arial" pitchFamily="34" charset="0"/>
              </a:rPr>
              <a:t>value</a:t>
            </a:r>
            <a:r>
              <a:rPr lang="en-IN" altLang="en-US" sz="1400" b="1" dirty="0">
                <a:solidFill>
                  <a:schemeClr val="tx1"/>
                </a:solidFill>
                <a:latin typeface="Arial" pitchFamily="34" charset="0"/>
                <a:cs typeface="Arial" pitchFamily="34" charset="0"/>
              </a:rPr>
              <a:t>="100000" /&gt;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&lt;/bean&gt;</a:t>
            </a:r>
          </a:p>
          <a:p>
            <a:r>
              <a:rPr lang="en-IN" altLang="en-US" sz="1400" b="1" dirty="0">
                <a:solidFill>
                  <a:schemeClr val="tx1"/>
                </a:solidFill>
                <a:latin typeface="Arial" pitchFamily="34" charset="0"/>
                <a:cs typeface="Arial" pitchFamily="34" charset="0"/>
              </a:rPr>
              <a:t>&lt;beans xmlns="http://www.springframework.org/schema/beans"</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xmlns:xsi="http://www.w3.org/2001/XMLSchema-instance"</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xmlns:p="http://www.springframework.org/schema/p"</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xsi:schemaLocation="http://www.springframework.org/schema/beans</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http://www.springframework.org/schema/beans/spring-</a:t>
            </a:r>
            <a:r>
              <a:rPr lang="en-IN" altLang="en-US" sz="1400" b="1" dirty="0" err="1">
                <a:solidFill>
                  <a:schemeClr val="tx1"/>
                </a:solidFill>
                <a:latin typeface="Arial" pitchFamily="34" charset="0"/>
                <a:cs typeface="Arial" pitchFamily="34" charset="0"/>
              </a:rPr>
              <a:t>beans.xsd</a:t>
            </a:r>
            <a:r>
              <a:rPr lang="en-IN" altLang="en-US" sz="1400" b="1" dirty="0">
                <a:solidFill>
                  <a:schemeClr val="tx1"/>
                </a:solidFill>
                <a:latin typeface="Arial" pitchFamily="34" charset="0"/>
                <a:cs typeface="Arial" pitchFamily="34" charset="0"/>
              </a:rPr>
              <a:t>"&gt;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&lt;bean id="sequenceGenerator” class=" com.spring.ioc.basics.SequenceGenerator"</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		p:prefix="30" p:suffix="A" p:initial="100000" /&gt;</a:t>
            </a:r>
            <a:endParaRPr lang="en-IN" altLang="en-US" sz="1400" dirty="0">
              <a:solidFill>
                <a:schemeClr val="tx1"/>
              </a:solidFill>
              <a:latin typeface="Arial" pitchFamily="34" charset="0"/>
              <a:cs typeface="Arial" pitchFamily="34" charset="0"/>
            </a:endParaRPr>
          </a:p>
          <a:p>
            <a:r>
              <a:rPr lang="en-IN" altLang="en-US" sz="1400" b="1" dirty="0">
                <a:solidFill>
                  <a:schemeClr val="tx1"/>
                </a:solidFill>
                <a:latin typeface="Arial" pitchFamily="34" charset="0"/>
                <a:cs typeface="Arial" pitchFamily="34" charset="0"/>
              </a:rPr>
              <a:t>&lt;/beans&gt;</a:t>
            </a:r>
            <a:endParaRPr lang="en-IN" altLang="en-US" sz="1400" dirty="0">
              <a:solidFill>
                <a:schemeClr val="tx1"/>
              </a:solidFill>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20698" y="1103634"/>
            <a:ext cx="8229600" cy="4906963"/>
          </a:xfrm>
        </p:spPr>
        <p:txBody>
          <a:bodyPr/>
          <a:lstStyle/>
          <a:p>
            <a:pPr marL="0" lvl="2" indent="0">
              <a:spcBef>
                <a:spcPts val="600"/>
              </a:spcBef>
              <a:buNone/>
            </a:pPr>
            <a:endParaRPr lang="en-US" altLang="en-US" sz="1400" noProof="0" dirty="0"/>
          </a:p>
          <a:p>
            <a:pPr marL="0" lvl="2" indent="0">
              <a:spcBef>
                <a:spcPts val="600"/>
              </a:spcBef>
              <a:buNone/>
            </a:pPr>
            <a:r>
              <a:rPr lang="en-US" altLang="en-US" sz="1400" noProof="0" dirty="0"/>
              <a:t>You are going to develop a shop application to sell products online. Firstly, you create the Product class, which has several properties, such as the product name, price etc. As there are many types of products in your shop, you make the Product class abstract for different product subclasses to extend.</a:t>
            </a:r>
          </a:p>
          <a:p>
            <a:pPr marL="342900" lvl="2" indent="-342900">
              <a:lnSpc>
                <a:spcPct val="150000"/>
              </a:lnSpc>
              <a:spcAft>
                <a:spcPts val="600"/>
              </a:spcAft>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27</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Constructor Injection</a:t>
            </a:r>
            <a:endParaRPr lang="en-US" noProof="0" dirty="0"/>
          </a:p>
        </p:txBody>
      </p:sp>
      <p:grpSp>
        <p:nvGrpSpPr>
          <p:cNvPr id="7" name="Group 9"/>
          <p:cNvGrpSpPr>
            <a:grpSpLocks/>
          </p:cNvGrpSpPr>
          <p:nvPr/>
        </p:nvGrpSpPr>
        <p:grpSpPr bwMode="auto">
          <a:xfrm>
            <a:off x="1828800" y="2971800"/>
            <a:ext cx="5410200" cy="2068450"/>
            <a:chOff x="1828800" y="3886200"/>
            <a:chExt cx="5410200" cy="2069126"/>
          </a:xfrm>
        </p:grpSpPr>
        <p:sp>
          <p:nvSpPr>
            <p:cNvPr id="10" name="Rectangle 6"/>
            <p:cNvSpPr>
              <a:spLocks noChangeArrowheads="1"/>
            </p:cNvSpPr>
            <p:nvPr/>
          </p:nvSpPr>
          <p:spPr bwMode="auto">
            <a:xfrm>
              <a:off x="1828800" y="5305315"/>
              <a:ext cx="2286000" cy="609600"/>
            </a:xfrm>
            <a:prstGeom prst="rect">
              <a:avLst/>
            </a:prstGeom>
            <a:solidFill>
              <a:schemeClr val="accent1">
                <a:lumMod val="40000"/>
                <a:lumOff val="60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600" b="1" dirty="0">
                  <a:latin typeface="Arial" pitchFamily="34" charset="0"/>
                  <a:cs typeface="Arial" pitchFamily="34" charset="0"/>
                </a:rPr>
                <a:t>Battery</a:t>
              </a:r>
            </a:p>
          </p:txBody>
        </p:sp>
        <p:cxnSp>
          <p:nvCxnSpPr>
            <p:cNvPr id="11" name="Straight Arrow Connector 10"/>
            <p:cNvCxnSpPr/>
            <p:nvPr/>
          </p:nvCxnSpPr>
          <p:spPr bwMode="auto">
            <a:xfrm rot="5400000" flipH="1" flipV="1">
              <a:off x="3238376" y="4229424"/>
              <a:ext cx="762249" cy="12954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bwMode="auto">
            <a:xfrm rot="10800000">
              <a:off x="4305300" y="4495999"/>
              <a:ext cx="1790700" cy="762249"/>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3" name="Rectangle 6"/>
            <p:cNvSpPr>
              <a:spLocks noChangeArrowheads="1"/>
            </p:cNvSpPr>
            <p:nvPr/>
          </p:nvSpPr>
          <p:spPr bwMode="auto">
            <a:xfrm>
              <a:off x="4953000" y="5345726"/>
              <a:ext cx="2286000" cy="609600"/>
            </a:xfrm>
            <a:prstGeom prst="rect">
              <a:avLst/>
            </a:prstGeom>
            <a:solidFill>
              <a:schemeClr val="accent1">
                <a:lumMod val="40000"/>
                <a:lumOff val="60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600" b="1" dirty="0">
                  <a:latin typeface="Arial" pitchFamily="34" charset="0"/>
                  <a:cs typeface="Arial" pitchFamily="34" charset="0"/>
                </a:rPr>
                <a:t>Disc</a:t>
              </a:r>
            </a:p>
          </p:txBody>
        </p:sp>
        <p:sp>
          <p:nvSpPr>
            <p:cNvPr id="9" name="Rectangle 4"/>
            <p:cNvSpPr>
              <a:spLocks noChangeArrowheads="1"/>
            </p:cNvSpPr>
            <p:nvPr/>
          </p:nvSpPr>
          <p:spPr bwMode="auto">
            <a:xfrm>
              <a:off x="3124200" y="3886200"/>
              <a:ext cx="2209800" cy="609600"/>
            </a:xfrm>
            <a:prstGeom prst="rect">
              <a:avLst/>
            </a:prstGeom>
            <a:solidFill>
              <a:schemeClr val="accent4">
                <a:lumMod val="60000"/>
                <a:lumOff val="40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600" b="1" dirty="0">
                  <a:latin typeface="Arial" pitchFamily="34" charset="0"/>
                  <a:cs typeface="Arial" pitchFamily="34" charset="0"/>
                </a:rPr>
                <a:t>Product</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noProof="0" dirty="0">
                <a:solidFill>
                  <a:srgbClr val="FFFFFF"/>
                </a:solidFill>
              </a:rPr>
              <a:t>Constructor Injection (Contd.)</a:t>
            </a:r>
            <a:endParaRPr 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28</a:t>
            </a:fld>
            <a:endParaRPr lang="en-US" dirty="0"/>
          </a:p>
        </p:txBody>
      </p:sp>
      <p:sp>
        <p:nvSpPr>
          <p:cNvPr id="14" name="Rectangle 3"/>
          <p:cNvSpPr txBox="1">
            <a:spLocks noChangeArrowheads="1"/>
          </p:cNvSpPr>
          <p:nvPr/>
        </p:nvSpPr>
        <p:spPr bwMode="gray">
          <a:xfrm>
            <a:off x="457200" y="1119250"/>
            <a:ext cx="8153400" cy="54102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15" name="Content Placeholder 2"/>
          <p:cNvSpPr txBox="1">
            <a:spLocks/>
          </p:cNvSpPr>
          <p:nvPr/>
        </p:nvSpPr>
        <p:spPr>
          <a:xfrm>
            <a:off x="609600" y="1259775"/>
            <a:ext cx="3200400" cy="44196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package com.spring.ioc;</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public abstract class </a:t>
            </a:r>
            <a:r>
              <a:rPr kumimoji="0" lang="en-US" altLang="en-US" sz="1400" b="1" i="0" u="none" strike="noStrike" kern="1200" cap="none" spc="0" normalizeH="0" baseline="0" noProof="0" dirty="0">
                <a:ln>
                  <a:noFill/>
                </a:ln>
                <a:solidFill>
                  <a:srgbClr val="FF0000"/>
                </a:solidFill>
                <a:effectLst/>
                <a:uLnTx/>
                <a:uFillTx/>
                <a:latin typeface="Arial" pitchFamily="34" charset="0"/>
                <a:ea typeface="Arial Unicode MS" pitchFamily="34" charset="-128"/>
                <a:cs typeface="Arial" pitchFamily="34" charset="0"/>
              </a:rPr>
              <a:t>Product</a:t>
            </a: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solidFill>
                  <a:srgbClr val="FF0000"/>
                </a:solidFill>
                <a:effectLst/>
                <a:uLnTx/>
                <a:uFillTx/>
                <a:latin typeface="Arial" pitchFamily="34" charset="0"/>
                <a:ea typeface="Arial Unicode MS" pitchFamily="34" charset="-128"/>
                <a:cs typeface="Arial" pitchFamily="34" charset="0"/>
              </a:rPr>
              <a:t>private String name;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solidFill>
                  <a:srgbClr val="FF0000"/>
                </a:solidFill>
                <a:effectLst/>
                <a:uLnTx/>
                <a:uFillTx/>
                <a:latin typeface="Arial" pitchFamily="34" charset="0"/>
                <a:ea typeface="Arial Unicode MS" pitchFamily="34" charset="-128"/>
                <a:cs typeface="Arial" pitchFamily="34" charset="0"/>
              </a:rPr>
              <a:t>private double price;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public Product()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public Product(String name, double price){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this.name = name;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this.price = price;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 Getters and Setters</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public String toString() {</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return name + " " + price;</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a:t>
            </a:r>
            <a:endParaRPr kumimoji="0" lang="en-US" altLang="en-US" sz="1400" b="0" i="0" u="none" strike="noStrike" kern="1200" cap="none" spc="0" normalizeH="0" baseline="0" noProof="0" dirty="0">
              <a:ln>
                <a:noFill/>
              </a:ln>
              <a:effectLst/>
              <a:uLnTx/>
              <a:uFillTx/>
              <a:latin typeface="Arial" pitchFamily="34" charset="0"/>
              <a:ea typeface="Arial Unicode MS" pitchFamily="34" charset="-128"/>
              <a:cs typeface="Arial" pitchFamily="34" charset="0"/>
            </a:endParaRPr>
          </a:p>
        </p:txBody>
      </p:sp>
      <p:sp>
        <p:nvSpPr>
          <p:cNvPr id="16" name="Content Placeholder 2"/>
          <p:cNvSpPr txBox="1">
            <a:spLocks/>
          </p:cNvSpPr>
          <p:nvPr/>
        </p:nvSpPr>
        <p:spPr bwMode="gray">
          <a:xfrm>
            <a:off x="4724400" y="1164775"/>
            <a:ext cx="3505200" cy="5257800"/>
          </a:xfrm>
          <a:prstGeom prst="rect">
            <a:avLst/>
          </a:prstGeom>
          <a:noFill/>
          <a:ln w="9525">
            <a:noFill/>
            <a:miter lim="800000"/>
            <a:headEnd/>
            <a:tailEnd/>
          </a:ln>
        </p:spPr>
        <p:txBody>
          <a:bodyPr/>
          <a:lstStyle/>
          <a:p>
            <a:pPr eaLnBrk="1" hangingPunct="1">
              <a:defRPr/>
            </a:pPr>
            <a:r>
              <a:rPr lang="en-US" sz="1400" b="1" dirty="0">
                <a:latin typeface="Arial" pitchFamily="34" charset="0"/>
                <a:cs typeface="Arial" pitchFamily="34" charset="0"/>
              </a:rPr>
              <a:t>package com.spring.ioc;</a:t>
            </a:r>
          </a:p>
          <a:p>
            <a:pPr eaLnBrk="1" hangingPunct="1">
              <a:defRPr/>
            </a:pPr>
            <a:r>
              <a:rPr lang="en-US" sz="1400" b="1" dirty="0">
                <a:latin typeface="Arial" pitchFamily="34" charset="0"/>
                <a:cs typeface="Arial" pitchFamily="34" charset="0"/>
              </a:rPr>
              <a:t>public class Battery </a:t>
            </a:r>
            <a:r>
              <a:rPr lang="en-US" sz="1400" b="1" dirty="0">
                <a:solidFill>
                  <a:srgbClr val="FF0000"/>
                </a:solidFill>
                <a:latin typeface="Arial" pitchFamily="34" charset="0"/>
                <a:cs typeface="Arial" pitchFamily="34" charset="0"/>
              </a:rPr>
              <a:t>extends Product </a:t>
            </a:r>
            <a:r>
              <a:rPr lang="en-US" sz="1400" b="1" dirty="0">
                <a:latin typeface="Arial" pitchFamily="34" charset="0"/>
                <a:cs typeface="Arial" pitchFamily="34" charset="0"/>
              </a:rPr>
              <a:t>{</a:t>
            </a:r>
          </a:p>
          <a:p>
            <a:pPr eaLnBrk="1" hangingPunct="1">
              <a:defRPr/>
            </a:pPr>
            <a:r>
              <a:rPr lang="en-US" sz="1400" b="1" dirty="0">
                <a:latin typeface="Arial" pitchFamily="34" charset="0"/>
                <a:cs typeface="Arial" pitchFamily="34" charset="0"/>
              </a:rPr>
              <a:t>private boolean rechargeable;</a:t>
            </a:r>
          </a:p>
          <a:p>
            <a:pPr eaLnBrk="1" hangingPunct="1">
              <a:defRPr/>
            </a:pPr>
            <a:r>
              <a:rPr lang="en-US" sz="1400" b="1" dirty="0">
                <a:latin typeface="Arial" pitchFamily="34" charset="0"/>
                <a:cs typeface="Arial" pitchFamily="34" charset="0"/>
              </a:rPr>
              <a:t>public Battery() {</a:t>
            </a:r>
          </a:p>
          <a:p>
            <a:pPr eaLnBrk="1" hangingPunct="1">
              <a:defRPr/>
            </a:pPr>
            <a:r>
              <a:rPr lang="en-US" sz="1400" b="1" dirty="0">
                <a:latin typeface="Arial" pitchFamily="34" charset="0"/>
                <a:cs typeface="Arial" pitchFamily="34" charset="0"/>
              </a:rPr>
              <a:t>super();</a:t>
            </a:r>
          </a:p>
          <a:p>
            <a:pPr eaLnBrk="1" hangingPunct="1">
              <a:defRPr/>
            </a:pPr>
            <a:r>
              <a:rPr lang="en-US" sz="1400" b="1" dirty="0">
                <a:latin typeface="Arial" pitchFamily="34" charset="0"/>
                <a:cs typeface="Arial" pitchFamily="34" charset="0"/>
              </a:rPr>
              <a:t>}</a:t>
            </a:r>
          </a:p>
          <a:p>
            <a:pPr eaLnBrk="1" hangingPunct="1">
              <a:defRPr/>
            </a:pPr>
            <a:r>
              <a:rPr lang="en-US" sz="1400" b="1" dirty="0">
                <a:latin typeface="Arial" pitchFamily="34" charset="0"/>
                <a:cs typeface="Arial" pitchFamily="34" charset="0"/>
              </a:rPr>
              <a:t>public Battery(String name, double price) {</a:t>
            </a:r>
          </a:p>
          <a:p>
            <a:pPr eaLnBrk="1" hangingPunct="1">
              <a:defRPr/>
            </a:pPr>
            <a:r>
              <a:rPr lang="en-US" sz="1400" b="1" dirty="0">
                <a:latin typeface="Arial" pitchFamily="34" charset="0"/>
                <a:cs typeface="Arial" pitchFamily="34" charset="0"/>
              </a:rPr>
              <a:t>super(name, price);</a:t>
            </a:r>
          </a:p>
          <a:p>
            <a:pPr eaLnBrk="1" hangingPunct="1">
              <a:defRPr/>
            </a:pPr>
            <a:r>
              <a:rPr lang="en-US" sz="1400" b="1" dirty="0">
                <a:latin typeface="Arial" pitchFamily="34" charset="0"/>
                <a:cs typeface="Arial" pitchFamily="34" charset="0"/>
              </a:rPr>
              <a:t>}</a:t>
            </a:r>
          </a:p>
          <a:p>
            <a:pPr eaLnBrk="1" hangingPunct="1">
              <a:defRPr/>
            </a:pPr>
            <a:r>
              <a:rPr lang="en-US" sz="1400" b="1" dirty="0">
                <a:latin typeface="Arial" pitchFamily="34" charset="0"/>
                <a:cs typeface="Arial" pitchFamily="34" charset="0"/>
              </a:rPr>
              <a:t>// Getters and Setters</a:t>
            </a:r>
          </a:p>
          <a:p>
            <a:pPr eaLnBrk="1" hangingPunct="1">
              <a:defRPr/>
            </a:pPr>
            <a:r>
              <a:rPr lang="en-US" sz="1400" b="1" dirty="0">
                <a:latin typeface="Arial" pitchFamily="34" charset="0"/>
                <a:cs typeface="Arial" pitchFamily="34" charset="0"/>
              </a:rPr>
              <a:t>...</a:t>
            </a:r>
          </a:p>
          <a:p>
            <a:pPr eaLnBrk="1" hangingPunct="1">
              <a:defRPr/>
            </a:pPr>
            <a:r>
              <a:rPr lang="en-US" sz="1400" b="1" dirty="0">
                <a:latin typeface="Arial" pitchFamily="34" charset="0"/>
                <a:cs typeface="Arial" pitchFamily="34" charset="0"/>
              </a:rPr>
              <a:t>}</a:t>
            </a:r>
          </a:p>
          <a:p>
            <a:pPr eaLnBrk="1" hangingPunct="1">
              <a:defRPr/>
            </a:pPr>
            <a:endParaRPr lang="en-US" sz="1400" b="1" dirty="0">
              <a:latin typeface="Arial" pitchFamily="34" charset="0"/>
              <a:cs typeface="Arial" pitchFamily="34" charset="0"/>
            </a:endParaRPr>
          </a:p>
          <a:p>
            <a:pPr marL="342900" indent="-342900">
              <a:spcBef>
                <a:spcPct val="20000"/>
              </a:spcBef>
              <a:buSzPct val="95000"/>
              <a:buFont typeface="Wingdings" pitchFamily="2" charset="2"/>
              <a:buNone/>
              <a:defRPr/>
            </a:pPr>
            <a:r>
              <a:rPr lang="en-US" sz="1400" b="1" kern="0" dirty="0">
                <a:latin typeface="Arial" pitchFamily="34" charset="0"/>
                <a:cs typeface="Arial" pitchFamily="34" charset="0"/>
              </a:rPr>
              <a:t>package com.spring.ioc;</a:t>
            </a:r>
          </a:p>
          <a:p>
            <a:pPr marL="342900" indent="-342900">
              <a:spcBef>
                <a:spcPct val="20000"/>
              </a:spcBef>
              <a:buSzPct val="95000"/>
              <a:buFont typeface="Wingdings" pitchFamily="2" charset="2"/>
              <a:buNone/>
              <a:defRPr/>
            </a:pPr>
            <a:r>
              <a:rPr lang="en-US" sz="1400" b="1" kern="0" dirty="0">
                <a:latin typeface="Arial" pitchFamily="34" charset="0"/>
                <a:cs typeface="Arial" pitchFamily="34" charset="0"/>
              </a:rPr>
              <a:t>public class Disc </a:t>
            </a:r>
            <a:r>
              <a:rPr lang="en-US" sz="1400" b="1" kern="0" dirty="0">
                <a:solidFill>
                  <a:srgbClr val="FF0000"/>
                </a:solidFill>
                <a:latin typeface="Arial" pitchFamily="34" charset="0"/>
                <a:cs typeface="Arial" pitchFamily="34" charset="0"/>
              </a:rPr>
              <a:t>extends Product </a:t>
            </a:r>
            <a:r>
              <a:rPr lang="en-US" sz="1400" b="1" kern="0" dirty="0">
                <a:latin typeface="Arial" pitchFamily="34" charset="0"/>
                <a:cs typeface="Arial" pitchFamily="34" charset="0"/>
              </a:rPr>
              <a:t>{</a:t>
            </a:r>
          </a:p>
          <a:p>
            <a:pPr marL="342900" indent="-342900">
              <a:spcBef>
                <a:spcPct val="20000"/>
              </a:spcBef>
              <a:buSzPct val="95000"/>
              <a:buFont typeface="Wingdings" pitchFamily="2" charset="2"/>
              <a:buNone/>
              <a:defRPr/>
            </a:pPr>
            <a:r>
              <a:rPr lang="en-US" sz="1400" b="1" kern="0" dirty="0">
                <a:latin typeface="Arial" pitchFamily="34" charset="0"/>
                <a:cs typeface="Arial" pitchFamily="34" charset="0"/>
              </a:rPr>
              <a:t>    private int capacity;</a:t>
            </a:r>
          </a:p>
          <a:p>
            <a:pPr marL="342900" indent="-342900">
              <a:spcBef>
                <a:spcPct val="20000"/>
              </a:spcBef>
              <a:buSzPct val="95000"/>
              <a:buFont typeface="Wingdings" pitchFamily="2" charset="2"/>
              <a:buNone/>
              <a:defRPr/>
            </a:pPr>
            <a:r>
              <a:rPr lang="en-US" sz="1400" b="1" kern="0" dirty="0">
                <a:latin typeface="Arial" pitchFamily="34" charset="0"/>
                <a:cs typeface="Arial" pitchFamily="34" charset="0"/>
              </a:rPr>
              <a:t>    public Disc() {</a:t>
            </a:r>
          </a:p>
          <a:p>
            <a:pPr marL="342900" indent="-342900">
              <a:spcBef>
                <a:spcPct val="20000"/>
              </a:spcBef>
              <a:buSzPct val="95000"/>
              <a:buFont typeface="Wingdings" pitchFamily="2" charset="2"/>
              <a:buNone/>
              <a:defRPr/>
            </a:pPr>
            <a:r>
              <a:rPr lang="en-US" sz="1400" b="1" kern="0" dirty="0">
                <a:latin typeface="Arial" pitchFamily="34" charset="0"/>
                <a:cs typeface="Arial" pitchFamily="34" charset="0"/>
              </a:rPr>
              <a:t>        super();</a:t>
            </a:r>
          </a:p>
          <a:p>
            <a:pPr marL="342900" indent="-342900">
              <a:spcBef>
                <a:spcPct val="20000"/>
              </a:spcBef>
              <a:buSzPct val="95000"/>
              <a:buFont typeface="Wingdings" pitchFamily="2" charset="2"/>
              <a:buNone/>
              <a:defRPr/>
            </a:pPr>
            <a:r>
              <a:rPr lang="en-US" sz="1400" b="1" kern="0" dirty="0">
                <a:latin typeface="Arial" pitchFamily="34" charset="0"/>
                <a:cs typeface="Arial" pitchFamily="34" charset="0"/>
              </a:rPr>
              <a:t>    }</a:t>
            </a:r>
          </a:p>
          <a:p>
            <a:pPr marL="342900" indent="-342900">
              <a:spcBef>
                <a:spcPct val="20000"/>
              </a:spcBef>
              <a:buSzPct val="95000"/>
              <a:buFont typeface="Wingdings" pitchFamily="2" charset="2"/>
              <a:buNone/>
              <a:defRPr/>
            </a:pPr>
            <a:r>
              <a:rPr lang="en-US" sz="1400" b="1" kern="0" dirty="0">
                <a:latin typeface="Arial" pitchFamily="34" charset="0"/>
                <a:cs typeface="Arial" pitchFamily="34" charset="0"/>
              </a:rPr>
              <a:t>// Getters and Setters</a:t>
            </a:r>
          </a:p>
          <a:p>
            <a:pPr marL="342900" indent="-342900">
              <a:spcBef>
                <a:spcPct val="20000"/>
              </a:spcBef>
              <a:buSzPct val="95000"/>
              <a:buFont typeface="Wingdings" pitchFamily="2" charset="2"/>
              <a:buNone/>
              <a:defRPr/>
            </a:pPr>
            <a:r>
              <a:rPr lang="en-US" sz="1400" b="1" kern="0" dirty="0">
                <a:latin typeface="Arial" pitchFamily="34" charset="0"/>
                <a:cs typeface="Arial" pitchFamily="34" charset="0"/>
              </a:rPr>
              <a:t>…</a:t>
            </a:r>
          </a:p>
          <a:p>
            <a:pPr marL="342900" indent="-342900">
              <a:spcBef>
                <a:spcPct val="20000"/>
              </a:spcBef>
              <a:buSzPct val="95000"/>
              <a:buFont typeface="Wingdings" pitchFamily="2" charset="2"/>
              <a:buNone/>
              <a:defRPr/>
            </a:pPr>
            <a:r>
              <a:rPr lang="en-US" sz="1400" b="1" kern="0" dirty="0">
                <a:latin typeface="Arial" pitchFamily="34" charset="0"/>
                <a:cs typeface="Arial" pitchFamily="34" charset="0"/>
              </a:rPr>
              <a:t>}</a:t>
            </a:r>
          </a:p>
          <a:p>
            <a:pPr eaLnBrk="1" hangingPunct="1">
              <a:defRPr/>
            </a:pPr>
            <a:endParaRPr lang="en-US" sz="1400" b="1" dirty="0">
              <a:latin typeface="Arial" pitchFamily="34" charset="0"/>
              <a:cs typeface="Arial" pitchFamily="34" charset="0"/>
            </a:endParaRPr>
          </a:p>
          <a:p>
            <a:pPr marL="342900" indent="-342900">
              <a:spcBef>
                <a:spcPct val="20000"/>
              </a:spcBef>
              <a:buSzPct val="95000"/>
              <a:buFont typeface="Wingdings" pitchFamily="2" charset="2"/>
              <a:buNone/>
              <a:defRPr/>
            </a:pPr>
            <a:endParaRPr lang="en-US" sz="2400" b="1" kern="0" dirty="0">
              <a:latin typeface="Arial" pitchFamily="34" charset="0"/>
              <a:cs typeface="Arial" pitchFamily="34" charset="0"/>
            </a:endParaRPr>
          </a:p>
        </p:txBody>
      </p:sp>
      <p:cxnSp>
        <p:nvCxnSpPr>
          <p:cNvPr id="17" name="Straight Connector 16"/>
          <p:cNvCxnSpPr/>
          <p:nvPr/>
        </p:nvCxnSpPr>
        <p:spPr bwMode="auto">
          <a:xfrm>
            <a:off x="4533900" y="1188525"/>
            <a:ext cx="0" cy="5305300"/>
          </a:xfrm>
          <a:prstGeom prst="line">
            <a:avLst/>
          </a:prstGeom>
          <a:ln w="19050">
            <a:headEnd type="none" w="med" len="med"/>
            <a:tailEnd type="none" w="med" len="med"/>
          </a:ln>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noProof="0" dirty="0">
                <a:solidFill>
                  <a:srgbClr val="FFFFFF"/>
                </a:solidFill>
              </a:rPr>
              <a:t>Constructor Injection (Contd.)</a:t>
            </a:r>
            <a:endParaRPr 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29</a:t>
            </a:fld>
            <a:endParaRPr lang="en-US" dirty="0"/>
          </a:p>
        </p:txBody>
      </p:sp>
      <p:grpSp>
        <p:nvGrpSpPr>
          <p:cNvPr id="11" name="Group 10"/>
          <p:cNvGrpSpPr/>
          <p:nvPr/>
        </p:nvGrpSpPr>
        <p:grpSpPr>
          <a:xfrm>
            <a:off x="457200" y="1219200"/>
            <a:ext cx="4267200" cy="4138550"/>
            <a:chOff x="457200" y="1119250"/>
            <a:chExt cx="4267200" cy="4138550"/>
          </a:xfrm>
        </p:grpSpPr>
        <p:sp>
          <p:nvSpPr>
            <p:cNvPr id="14" name="Rectangle 3"/>
            <p:cNvSpPr txBox="1">
              <a:spLocks noChangeArrowheads="1"/>
            </p:cNvSpPr>
            <p:nvPr/>
          </p:nvSpPr>
          <p:spPr bwMode="gray">
            <a:xfrm>
              <a:off x="457200" y="1119250"/>
              <a:ext cx="4267200" cy="413855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10" name="Content Placeholder 2"/>
            <p:cNvSpPr txBox="1">
              <a:spLocks/>
            </p:cNvSpPr>
            <p:nvPr/>
          </p:nvSpPr>
          <p:spPr>
            <a:xfrm>
              <a:off x="533400" y="1371600"/>
              <a:ext cx="4114800" cy="3200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&lt;beans ...&gt;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&lt;bean id="aaa" class="com.spring.ioc.Battery"&gt;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&lt;constructor-arg value="AAA" /&gt;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&lt;constructor-arg value="2.5" /&gt;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&lt;property name="rechargeable" value="true" /&gt;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&lt;/bean&gt;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&lt;bean id="cdrw" class="com.spring.ioc.Disc"&gt;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&lt;constructor-arg value="CD-RW" /&gt;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&lt;constructor-arg value="1.5" /&gt;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&lt;property name="capacity" value="700" /&gt;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&lt;/bean&gt;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altLang="en-US" sz="1400" b="1" i="0" u="none" strike="noStrike" kern="1200" cap="none" spc="0" normalizeH="0" baseline="0" noProof="0" dirty="0">
                  <a:ln>
                    <a:noFill/>
                  </a:ln>
                  <a:effectLst/>
                  <a:uLnTx/>
                  <a:uFillTx/>
                  <a:latin typeface="Arial" pitchFamily="34" charset="0"/>
                  <a:ea typeface="Arial Unicode MS" pitchFamily="34" charset="-128"/>
                  <a:cs typeface="Arial" pitchFamily="34" charset="0"/>
                </a:rPr>
                <a:t>&lt;/beans&gt;</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altLang="en-US" sz="2000" b="1" i="0" u="none" strike="noStrike" kern="1200" cap="none" spc="0" normalizeH="0" baseline="0" noProof="0" dirty="0">
                <a:ln>
                  <a:noFill/>
                </a:ln>
                <a:effectLst/>
                <a:uLnTx/>
                <a:uFillTx/>
                <a:latin typeface="Arial" pitchFamily="34" charset="0"/>
                <a:ea typeface="Arial Unicode MS" pitchFamily="34" charset="-128"/>
                <a:cs typeface="Arial" pitchFamily="34" charset="0"/>
              </a:endParaRPr>
            </a:p>
          </p:txBody>
        </p:sp>
      </p:grpSp>
      <p:sp>
        <p:nvSpPr>
          <p:cNvPr id="12" name="Content Placeholder 2"/>
          <p:cNvSpPr txBox="1">
            <a:spLocks/>
          </p:cNvSpPr>
          <p:nvPr/>
        </p:nvSpPr>
        <p:spPr bwMode="gray">
          <a:xfrm>
            <a:off x="5029200" y="3429000"/>
            <a:ext cx="3657600" cy="1066800"/>
          </a:xfrm>
          <a:prstGeom prst="rect">
            <a:avLst/>
          </a:prstGeom>
          <a:noFill/>
          <a:ln w="9525">
            <a:noFill/>
            <a:miter lim="800000"/>
            <a:headEnd/>
            <a:tailEnd/>
          </a:ln>
        </p:spPr>
        <p:txBody>
          <a:bodyPr/>
          <a:lstStyle/>
          <a:p>
            <a:pPr eaLnBrk="1" hangingPunct="1">
              <a:defRPr/>
            </a:pPr>
            <a:r>
              <a:rPr lang="en-US" sz="1400" dirty="0">
                <a:latin typeface="Arial" pitchFamily="34" charset="0"/>
                <a:cs typeface="Arial" pitchFamily="34" charset="0"/>
              </a:rPr>
              <a:t>As there is no constructor ambiguity for the Product class and subclasses, the preceding bean configuration is equivalent to the following code snippet:</a:t>
            </a:r>
            <a:endParaRPr lang="en-US" sz="2400" kern="0" dirty="0">
              <a:cs typeface="Arial" pitchFamily="34" charset="0"/>
            </a:endParaRPr>
          </a:p>
        </p:txBody>
      </p:sp>
      <p:sp>
        <p:nvSpPr>
          <p:cNvPr id="13" name="Content Placeholder 2"/>
          <p:cNvSpPr txBox="1">
            <a:spLocks/>
          </p:cNvSpPr>
          <p:nvPr/>
        </p:nvSpPr>
        <p:spPr bwMode="gray">
          <a:xfrm>
            <a:off x="5105400" y="5105400"/>
            <a:ext cx="3657600" cy="12192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en-US" sz="1400" b="1" dirty="0">
                <a:solidFill>
                  <a:schemeClr val="tx1"/>
                </a:solidFill>
                <a:latin typeface="Arial" pitchFamily="34" charset="0"/>
                <a:cs typeface="Arial" pitchFamily="34" charset="0"/>
              </a:rPr>
              <a:t>Product aaa = new Battery("AAA", 2.5);</a:t>
            </a:r>
          </a:p>
          <a:p>
            <a:pPr>
              <a:defRPr/>
            </a:pPr>
            <a:r>
              <a:rPr lang="en-US" altLang="en-US" sz="1400" b="1" dirty="0">
                <a:solidFill>
                  <a:schemeClr val="tx1"/>
                </a:solidFill>
                <a:latin typeface="Arial" pitchFamily="34" charset="0"/>
                <a:cs typeface="Arial" pitchFamily="34" charset="0"/>
              </a:rPr>
              <a:t>aaa.setRechargeable(true);</a:t>
            </a:r>
          </a:p>
          <a:p>
            <a:pPr>
              <a:defRPr/>
            </a:pPr>
            <a:r>
              <a:rPr lang="en-US" altLang="en-US" sz="1400" b="1" dirty="0">
                <a:solidFill>
                  <a:schemeClr val="tx1"/>
                </a:solidFill>
                <a:latin typeface="Arial" pitchFamily="34" charset="0"/>
                <a:cs typeface="Arial" pitchFamily="34" charset="0"/>
              </a:rPr>
              <a:t>Product cdrw = new Disc("CD-RW", 1.5);</a:t>
            </a:r>
          </a:p>
          <a:p>
            <a:pPr>
              <a:defRPr/>
            </a:pPr>
            <a:r>
              <a:rPr lang="en-US" altLang="en-US" sz="1400" b="1" dirty="0">
                <a:solidFill>
                  <a:schemeClr val="tx1"/>
                </a:solidFill>
                <a:latin typeface="Arial" pitchFamily="34" charset="0"/>
                <a:cs typeface="Arial" pitchFamily="34" charset="0"/>
              </a:rPr>
              <a:t>cdrw.setCapacity(700);</a:t>
            </a:r>
          </a:p>
        </p:txBody>
      </p:sp>
      <p:cxnSp>
        <p:nvCxnSpPr>
          <p:cNvPr id="19" name="Straight Arrow Connector 18"/>
          <p:cNvCxnSpPr/>
          <p:nvPr/>
        </p:nvCxnSpPr>
        <p:spPr bwMode="auto">
          <a:xfrm>
            <a:off x="3886200" y="4038600"/>
            <a:ext cx="1152000"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20" name="Straight Arrow Connector 19"/>
          <p:cNvCxnSpPr/>
          <p:nvPr/>
        </p:nvCxnSpPr>
        <p:spPr bwMode="auto">
          <a:xfrm rot="5400000">
            <a:off x="6592887" y="4837113"/>
            <a:ext cx="381000" cy="3175"/>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noProof="0" dirty="0"/>
              <a:t>Context Setting: Overview</a:t>
            </a:r>
          </a:p>
        </p:txBody>
      </p:sp>
      <p:sp>
        <p:nvSpPr>
          <p:cNvPr id="6" name="Rectangle 5"/>
          <p:cNvSpPr/>
          <p:nvPr/>
        </p:nvSpPr>
        <p:spPr>
          <a:xfrm>
            <a:off x="5116216" y="3657600"/>
            <a:ext cx="3622359" cy="2467429"/>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4274" y="3803678"/>
            <a:ext cx="3486241" cy="2315489"/>
          </a:xfrm>
          <a:prstGeom prst="rect">
            <a:avLst/>
          </a:prstGeom>
          <a:ln w="28575">
            <a:noFill/>
          </a:ln>
        </p:spPr>
      </p:pic>
      <p:sp>
        <p:nvSpPr>
          <p:cNvPr id="8" name="Content Placeholder 1"/>
          <p:cNvSpPr>
            <a:spLocks noGrp="1"/>
          </p:cNvSpPr>
          <p:nvPr>
            <p:ph idx="1"/>
          </p:nvPr>
        </p:nvSpPr>
        <p:spPr>
          <a:xfrm>
            <a:off x="389142" y="914400"/>
            <a:ext cx="4727072" cy="5486400"/>
          </a:xfrm>
        </p:spPr>
        <p:txBody>
          <a:bodyPr>
            <a:noAutofit/>
          </a:bodyPr>
          <a:lstStyle/>
          <a:p>
            <a:pPr marL="0" indent="0" algn="just">
              <a:lnSpc>
                <a:spcPct val="150000"/>
              </a:lnSpc>
              <a:buNone/>
            </a:pPr>
            <a:r>
              <a:rPr lang="en-US" sz="1400" b="1" noProof="0" dirty="0">
                <a:solidFill>
                  <a:schemeClr val="tx1"/>
                </a:solidFill>
              </a:rPr>
              <a:t>This session provides an overview on:</a:t>
            </a:r>
          </a:p>
          <a:p>
            <a:pPr>
              <a:buFont typeface="Wingdings" panose="05000000000000000000" pitchFamily="2" charset="2"/>
              <a:buChar char="q"/>
            </a:pPr>
            <a:r>
              <a:rPr lang="en-US" altLang="en-US" sz="1400" b="1" noProof="0" dirty="0"/>
              <a:t>A typical enterprise application: </a:t>
            </a:r>
            <a:r>
              <a:rPr lang="en-US" altLang="en-US" sz="1400" noProof="0" dirty="0"/>
              <a:t>It does not consist of a single object (or bean in the Spring parlance). Even the simplest application has few objects that work together to present what the end-user sees as a coherent application.</a:t>
            </a:r>
          </a:p>
          <a:p>
            <a:pPr marL="342900" lvl="1" indent="-342900">
              <a:lnSpc>
                <a:spcPct val="100000"/>
              </a:lnSpc>
            </a:pPr>
            <a:r>
              <a:rPr lang="en-US" altLang="en-US" sz="1400" b="1" noProof="0" dirty="0"/>
              <a:t>Inversion of Control (IoC)</a:t>
            </a:r>
            <a:r>
              <a:rPr lang="en-US" altLang="en-US" sz="1400" noProof="0" dirty="0"/>
              <a:t>: IoC is a design pattern in which the control of the main execution is transferred from application code to the framework code.</a:t>
            </a:r>
          </a:p>
          <a:p>
            <a:pPr marL="342900" lvl="1" indent="-342900">
              <a:lnSpc>
                <a:spcPct val="100000"/>
              </a:lnSpc>
            </a:pPr>
            <a:r>
              <a:rPr lang="en-US" altLang="en-US" sz="1400" b="1" noProof="0" dirty="0"/>
              <a:t>Dependency</a:t>
            </a:r>
            <a:r>
              <a:rPr lang="en-US" altLang="en-US" sz="1400" noProof="0" dirty="0"/>
              <a:t> </a:t>
            </a:r>
            <a:r>
              <a:rPr lang="en-US" altLang="en-US" sz="1400" b="1" noProof="0" dirty="0"/>
              <a:t>Injection</a:t>
            </a:r>
            <a:r>
              <a:rPr lang="en-US" altLang="en-US" sz="1400" noProof="0" dirty="0"/>
              <a:t>: It is a form of IoC where the objects are passively given their dependencies instead of objects themselves looking up/creating their dependencies.</a:t>
            </a:r>
          </a:p>
          <a:p>
            <a:pPr marL="712788" lvl="2" indent="-261938"/>
            <a:r>
              <a:rPr lang="en-US" altLang="en-US" sz="1400" noProof="0" dirty="0"/>
              <a:t>Code is cleaner with the IoC principle and decoupling is more effective when objects are provided with their dependencies.</a:t>
            </a:r>
          </a:p>
          <a:p>
            <a:pPr marL="712788" lvl="2" indent="-261938"/>
            <a:r>
              <a:rPr lang="en-US" altLang="en-US" sz="1400" noProof="0" dirty="0"/>
              <a:t>Your classes become easier to test, in particular when the dependencies are on interfaces or abstract base classes, which allow for stub or mock implementations to be used in unit tests.</a:t>
            </a:r>
          </a:p>
          <a:p>
            <a:pPr marL="342900" lvl="1" indent="-342900">
              <a:lnSpc>
                <a:spcPct val="100000"/>
              </a:lnSpc>
            </a:pPr>
            <a:endParaRPr lang="en-US" altLang="en-US" sz="1400" noProof="0" dirty="0"/>
          </a:p>
        </p:txBody>
      </p:sp>
    </p:spTree>
    <p:extLst>
      <p:ext uri="{BB962C8B-B14F-4D97-AF65-F5344CB8AC3E}">
        <p14:creationId xmlns:p14="http://schemas.microsoft.com/office/powerpoint/2010/main" val="174424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42900" lvl="2" indent="-342900">
              <a:spcBef>
                <a:spcPts val="600"/>
              </a:spcBef>
              <a:buFont typeface="Wingdings" panose="05000000000000000000" pitchFamily="2" charset="2"/>
              <a:buChar char="q"/>
            </a:pPr>
            <a:r>
              <a:rPr lang="en-US" altLang="en-US" sz="1400" noProof="0" dirty="0"/>
              <a:t>When you specify one or more constructor arguments for a bean, Spring will attempt to find an appropriate constructor in the bean class and pass in your arguments for bean instantiation. </a:t>
            </a:r>
          </a:p>
          <a:p>
            <a:pPr marL="342900" lvl="2" indent="-342900">
              <a:spcBef>
                <a:spcPts val="600"/>
              </a:spcBef>
              <a:buFont typeface="Wingdings" panose="05000000000000000000" pitchFamily="2" charset="2"/>
              <a:buChar char="q"/>
            </a:pPr>
            <a:endParaRPr lang="en-US" altLang="en-US" sz="1400" dirty="0"/>
          </a:p>
          <a:p>
            <a:pPr marL="0" lvl="2" indent="0">
              <a:spcBef>
                <a:spcPts val="600"/>
              </a:spcBef>
              <a:buNone/>
            </a:pPr>
            <a:endParaRPr lang="en-US" altLang="en-US" sz="1400" noProof="0" dirty="0"/>
          </a:p>
          <a:p>
            <a:pPr marL="342900" lvl="2" indent="-342900">
              <a:spcBef>
                <a:spcPts val="600"/>
              </a:spcBef>
              <a:buFont typeface="Wingdings" panose="05000000000000000000" pitchFamily="2" charset="2"/>
              <a:buChar char="q"/>
            </a:pPr>
            <a:r>
              <a:rPr lang="en-US" altLang="en-US" sz="1400" noProof="0" dirty="0"/>
              <a:t>However, if your arguments can be applied to more than one constructor, it may cause ambiguity in constructor matching. In this case, Spring may not be able to invoke your expected constructor.</a:t>
            </a:r>
          </a:p>
          <a:p>
            <a:pPr marL="342900" lvl="2" indent="-342900">
              <a:spcBef>
                <a:spcPts val="600"/>
              </a:spcBef>
              <a:buFont typeface="Wingdings" panose="05000000000000000000" pitchFamily="2" charset="2"/>
              <a:buChar char="q"/>
            </a:pPr>
            <a:endParaRPr lang="en-US" altLang="en-US" sz="1400"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30</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Constructor Ambiguity</a:t>
            </a:r>
            <a:endParaRPr lang="en-US" noProof="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lstStyle/>
          <a:p>
            <a:r>
              <a:rPr lang="en-US" sz="1400" b="1" noProof="0" dirty="0"/>
              <a:t>Code</a:t>
            </a:r>
            <a:r>
              <a:rPr lang="en-US" sz="1400" noProof="0" dirty="0"/>
              <a:t>:</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31</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Constructor Ambiguity (Contd.)</a:t>
            </a:r>
            <a:endParaRPr lang="en-US" noProof="0" dirty="0"/>
          </a:p>
        </p:txBody>
      </p:sp>
      <p:sp>
        <p:nvSpPr>
          <p:cNvPr id="14" name="Rectangle 3"/>
          <p:cNvSpPr txBox="1">
            <a:spLocks noChangeArrowheads="1"/>
          </p:cNvSpPr>
          <p:nvPr/>
        </p:nvSpPr>
        <p:spPr bwMode="gray">
          <a:xfrm>
            <a:off x="457200" y="1576450"/>
            <a:ext cx="8153400" cy="345275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15" name="Content Placeholder 2"/>
          <p:cNvSpPr txBox="1">
            <a:spLocks/>
          </p:cNvSpPr>
          <p:nvPr/>
        </p:nvSpPr>
        <p:spPr>
          <a:xfrm>
            <a:off x="609600" y="1669475"/>
            <a:ext cx="3200400" cy="3312225"/>
          </a:xfrm>
          <a:prstGeom prst="rect">
            <a:avLst/>
          </a:prstGeom>
        </p:spPr>
        <p:txBody>
          <a:bodyPr/>
          <a:lstStyle/>
          <a:p>
            <a:pPr marL="342900" lvl="0" indent="-342900">
              <a:spcBef>
                <a:spcPct val="20000"/>
              </a:spcBef>
            </a:pPr>
            <a:r>
              <a:rPr lang="en-US" altLang="en-US" sz="1400" b="1" dirty="0">
                <a:latin typeface="Arial" pitchFamily="34" charset="0"/>
                <a:ea typeface="Arial Unicode MS" pitchFamily="34" charset="-128"/>
                <a:cs typeface="Arial" pitchFamily="34" charset="0"/>
              </a:rPr>
              <a:t>package com.spring.ioc.basics;</a:t>
            </a:r>
          </a:p>
          <a:p>
            <a:pPr marL="342900" lvl="0" indent="-342900">
              <a:spcBef>
                <a:spcPct val="20000"/>
              </a:spcBef>
            </a:pPr>
            <a:r>
              <a:rPr lang="en-US" altLang="en-US" sz="1400" b="1" dirty="0">
                <a:latin typeface="Arial" pitchFamily="34" charset="0"/>
                <a:ea typeface="Arial Unicode MS" pitchFamily="34" charset="-128"/>
                <a:cs typeface="Arial" pitchFamily="34" charset="0"/>
              </a:rPr>
              <a:t>public class SequenceGenerator {</a:t>
            </a:r>
          </a:p>
          <a:p>
            <a:pPr marL="342900" lvl="0" indent="-342900">
              <a:spcBef>
                <a:spcPct val="20000"/>
              </a:spcBef>
            </a:pPr>
            <a:r>
              <a:rPr lang="en-US" altLang="en-US" sz="1400" b="1" dirty="0">
                <a:latin typeface="Arial" pitchFamily="34" charset="0"/>
                <a:ea typeface="Arial Unicode MS" pitchFamily="34" charset="-128"/>
                <a:cs typeface="Arial" pitchFamily="34" charset="0"/>
              </a:rPr>
              <a:t>...</a:t>
            </a:r>
          </a:p>
          <a:p>
            <a:pPr marL="342900" lvl="0" indent="-342900">
              <a:spcBef>
                <a:spcPct val="20000"/>
              </a:spcBef>
            </a:pPr>
            <a:r>
              <a:rPr lang="en-US" altLang="en-US" sz="1400" b="1" dirty="0">
                <a:latin typeface="Arial" pitchFamily="34" charset="0"/>
                <a:ea typeface="Arial Unicode MS" pitchFamily="34" charset="-128"/>
                <a:cs typeface="Arial" pitchFamily="34" charset="0"/>
              </a:rPr>
              <a:t>public SequenceGenerator(String prefix, String suffix) {</a:t>
            </a:r>
          </a:p>
          <a:p>
            <a:pPr marL="342900" lvl="0" indent="-342900">
              <a:spcBef>
                <a:spcPct val="20000"/>
              </a:spcBef>
            </a:pPr>
            <a:r>
              <a:rPr lang="en-US" altLang="en-US" sz="1400" b="1" dirty="0">
                <a:latin typeface="Arial" pitchFamily="34" charset="0"/>
                <a:ea typeface="Arial Unicode MS" pitchFamily="34" charset="-128"/>
                <a:cs typeface="Arial" pitchFamily="34" charset="0"/>
              </a:rPr>
              <a:t>this.prefix = prefix;</a:t>
            </a:r>
          </a:p>
          <a:p>
            <a:pPr marL="342900" lvl="0" indent="-342900">
              <a:spcBef>
                <a:spcPct val="20000"/>
              </a:spcBef>
            </a:pPr>
            <a:r>
              <a:rPr lang="en-US" altLang="en-US" sz="1400" b="1" dirty="0">
                <a:latin typeface="Arial" pitchFamily="34" charset="0"/>
                <a:ea typeface="Arial Unicode MS" pitchFamily="34" charset="-128"/>
                <a:cs typeface="Arial" pitchFamily="34" charset="0"/>
              </a:rPr>
              <a:t>this.suffix = suffix;</a:t>
            </a:r>
          </a:p>
          <a:p>
            <a:pPr marL="342900" lvl="0" indent="-342900">
              <a:spcBef>
                <a:spcPct val="20000"/>
              </a:spcBef>
            </a:pPr>
            <a:r>
              <a:rPr lang="en-US" altLang="en-US" sz="1400" b="1" dirty="0">
                <a:latin typeface="Arial" pitchFamily="34" charset="0"/>
                <a:ea typeface="Arial Unicode MS" pitchFamily="34" charset="-128"/>
                <a:cs typeface="Arial" pitchFamily="34" charset="0"/>
              </a:rPr>
              <a:t>}</a:t>
            </a:r>
          </a:p>
          <a:p>
            <a:pPr marL="342900" lvl="0" indent="-342900">
              <a:spcBef>
                <a:spcPct val="20000"/>
              </a:spcBef>
            </a:pPr>
            <a:r>
              <a:rPr lang="en-US" altLang="en-US" sz="1400" b="1" dirty="0">
                <a:latin typeface="Arial" pitchFamily="34" charset="0"/>
                <a:ea typeface="Arial Unicode MS" pitchFamily="34" charset="-128"/>
                <a:cs typeface="Arial" pitchFamily="34" charset="0"/>
              </a:rPr>
              <a:t>public SequenceGenerator(String prefix, int initial) {</a:t>
            </a:r>
          </a:p>
          <a:p>
            <a:pPr marL="342900" lvl="0" indent="-342900">
              <a:spcBef>
                <a:spcPct val="20000"/>
              </a:spcBef>
            </a:pPr>
            <a:r>
              <a:rPr lang="en-US" altLang="en-US" sz="1400" b="1" dirty="0">
                <a:latin typeface="Arial" pitchFamily="34" charset="0"/>
                <a:ea typeface="Arial Unicode MS" pitchFamily="34" charset="-128"/>
                <a:cs typeface="Arial" pitchFamily="34" charset="0"/>
              </a:rPr>
              <a:t>this.prefix = prefix;</a:t>
            </a:r>
          </a:p>
          <a:p>
            <a:pPr marL="342900" lvl="0" indent="-342900">
              <a:spcBef>
                <a:spcPct val="20000"/>
              </a:spcBef>
            </a:pPr>
            <a:r>
              <a:rPr lang="en-US" altLang="en-US" sz="1400" b="1" dirty="0">
                <a:latin typeface="Arial" pitchFamily="34" charset="0"/>
                <a:ea typeface="Arial Unicode MS" pitchFamily="34" charset="-128"/>
                <a:cs typeface="Arial" pitchFamily="34" charset="0"/>
              </a:rPr>
              <a:t>this.initial = initial;</a:t>
            </a:r>
          </a:p>
          <a:p>
            <a:pPr marL="342900" lvl="0" indent="-342900">
              <a:spcBef>
                <a:spcPct val="20000"/>
              </a:spcBef>
            </a:pPr>
            <a:r>
              <a:rPr lang="en-US" altLang="en-US" sz="1400" b="1" dirty="0">
                <a:latin typeface="Arial" pitchFamily="34" charset="0"/>
                <a:ea typeface="Arial Unicode MS" pitchFamily="34" charset="-128"/>
                <a:cs typeface="Arial" pitchFamily="34" charset="0"/>
              </a:rPr>
              <a:t>}</a:t>
            </a:r>
          </a:p>
        </p:txBody>
      </p:sp>
      <p:sp>
        <p:nvSpPr>
          <p:cNvPr id="16" name="Content Placeholder 2"/>
          <p:cNvSpPr txBox="1">
            <a:spLocks/>
          </p:cNvSpPr>
          <p:nvPr/>
        </p:nvSpPr>
        <p:spPr bwMode="gray">
          <a:xfrm>
            <a:off x="4114800" y="2412675"/>
            <a:ext cx="4724400" cy="1578425"/>
          </a:xfrm>
          <a:prstGeom prst="rect">
            <a:avLst/>
          </a:prstGeom>
          <a:noFill/>
          <a:ln w="9525">
            <a:noFill/>
            <a:miter lim="800000"/>
            <a:headEnd/>
            <a:tailEnd/>
          </a:ln>
        </p:spPr>
        <p:txBody>
          <a:bodyPr/>
          <a:lstStyle/>
          <a:p>
            <a:pPr>
              <a:defRPr/>
            </a:pPr>
            <a:r>
              <a:rPr lang="en-US" sz="1400" b="1" dirty="0">
                <a:latin typeface="Arial" pitchFamily="34" charset="0"/>
                <a:cs typeface="Arial" pitchFamily="34" charset="0"/>
              </a:rPr>
              <a:t>&lt;bean id="sequenceGenerator"</a:t>
            </a:r>
          </a:p>
          <a:p>
            <a:pPr>
              <a:defRPr/>
            </a:pPr>
            <a:r>
              <a:rPr lang="en-US" sz="1400" b="1" dirty="0">
                <a:latin typeface="Arial" pitchFamily="34" charset="0"/>
                <a:cs typeface="Arial" pitchFamily="34" charset="0"/>
              </a:rPr>
              <a:t>class="com.spring.ioc.basics.SequenceGenerator"&gt;</a:t>
            </a:r>
          </a:p>
          <a:p>
            <a:pPr>
              <a:defRPr/>
            </a:pPr>
            <a:r>
              <a:rPr lang="en-US" sz="1400" b="1" dirty="0">
                <a:latin typeface="Arial" pitchFamily="34" charset="0"/>
                <a:cs typeface="Arial" pitchFamily="34" charset="0"/>
              </a:rPr>
              <a:t>&lt;constructor-arg value="30" /&gt;</a:t>
            </a:r>
          </a:p>
          <a:p>
            <a:pPr>
              <a:defRPr/>
            </a:pPr>
            <a:r>
              <a:rPr lang="en-US" sz="1400" b="1" dirty="0">
                <a:latin typeface="Arial" pitchFamily="34" charset="0"/>
                <a:cs typeface="Arial" pitchFamily="34" charset="0"/>
              </a:rPr>
              <a:t>&lt;constructor-arg value="100000" /&gt;</a:t>
            </a:r>
          </a:p>
          <a:p>
            <a:pPr>
              <a:defRPr/>
            </a:pPr>
            <a:r>
              <a:rPr lang="en-US" sz="1400" b="1" dirty="0">
                <a:latin typeface="Arial" pitchFamily="34" charset="0"/>
                <a:cs typeface="Arial" pitchFamily="34" charset="0"/>
              </a:rPr>
              <a:t>&lt;property name="suffix" value="A" /&gt;</a:t>
            </a:r>
          </a:p>
          <a:p>
            <a:pPr>
              <a:defRPr/>
            </a:pPr>
            <a:r>
              <a:rPr lang="en-US" sz="1400" b="1" dirty="0">
                <a:latin typeface="Arial" pitchFamily="34" charset="0"/>
                <a:cs typeface="Arial" pitchFamily="34" charset="0"/>
              </a:rPr>
              <a:t>&lt;/bean&gt;</a:t>
            </a:r>
          </a:p>
        </p:txBody>
      </p:sp>
      <p:cxnSp>
        <p:nvCxnSpPr>
          <p:cNvPr id="9" name="Straight Arrow Connector 8"/>
          <p:cNvCxnSpPr/>
          <p:nvPr/>
        </p:nvCxnSpPr>
        <p:spPr bwMode="auto">
          <a:xfrm>
            <a:off x="2286000" y="2924300"/>
            <a:ext cx="17526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US" b="1" noProof="0" dirty="0"/>
          </a:p>
          <a:p>
            <a:endParaRPr lang="en-US" b="1" noProof="0" dirty="0"/>
          </a:p>
          <a:p>
            <a:endParaRPr lang="en-US" b="1" noProof="0" dirty="0"/>
          </a:p>
          <a:p>
            <a:r>
              <a:rPr lang="en-US" b="1" noProof="0" dirty="0"/>
              <a:t>Code</a:t>
            </a:r>
            <a:r>
              <a:rPr lang="en-US" noProof="0" dirty="0"/>
              <a:t>:</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32</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Constructor Ambiguity-type Attribute </a:t>
            </a:r>
            <a:endParaRPr lang="en-US" noProof="0" dirty="0"/>
          </a:p>
        </p:txBody>
      </p:sp>
      <p:sp>
        <p:nvSpPr>
          <p:cNvPr id="14" name="Rectangle 3"/>
          <p:cNvSpPr txBox="1">
            <a:spLocks noChangeArrowheads="1"/>
          </p:cNvSpPr>
          <p:nvPr/>
        </p:nvSpPr>
        <p:spPr bwMode="gray">
          <a:xfrm>
            <a:off x="457200" y="2385950"/>
            <a:ext cx="8153400" cy="180505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15" name="Content Placeholder 2"/>
          <p:cNvSpPr txBox="1">
            <a:spLocks/>
          </p:cNvSpPr>
          <p:nvPr/>
        </p:nvSpPr>
        <p:spPr>
          <a:xfrm>
            <a:off x="609600" y="2478975"/>
            <a:ext cx="6934200" cy="1712025"/>
          </a:xfrm>
          <a:prstGeom prst="rect">
            <a:avLst/>
          </a:prstGeom>
        </p:spPr>
        <p:txBody>
          <a:bodyPr/>
          <a:lstStyle/>
          <a:p>
            <a:pPr>
              <a:spcBef>
                <a:spcPts val="336"/>
              </a:spcBef>
            </a:pPr>
            <a:r>
              <a:rPr lang="en-IN" altLang="en-US" sz="1400" b="1" dirty="0">
                <a:latin typeface="Arial" pitchFamily="34" charset="0"/>
                <a:cs typeface="Arial" pitchFamily="34" charset="0"/>
              </a:rPr>
              <a:t>&lt;bean id="sequenceGenerator"</a:t>
            </a:r>
          </a:p>
          <a:p>
            <a:pPr>
              <a:spcBef>
                <a:spcPts val="336"/>
              </a:spcBef>
            </a:pPr>
            <a:r>
              <a:rPr lang="en-IN" altLang="en-US" sz="1400" b="1" dirty="0">
                <a:latin typeface="Arial" pitchFamily="34" charset="0"/>
                <a:cs typeface="Arial" pitchFamily="34" charset="0"/>
              </a:rPr>
              <a:t>class="com.spring.ioc.SequenceGenerator"&gt;</a:t>
            </a:r>
          </a:p>
          <a:p>
            <a:pPr>
              <a:spcBef>
                <a:spcPts val="336"/>
              </a:spcBef>
            </a:pPr>
            <a:r>
              <a:rPr lang="en-IN" altLang="en-US" sz="1400" b="1" dirty="0">
                <a:latin typeface="Arial" pitchFamily="34" charset="0"/>
                <a:cs typeface="Arial" pitchFamily="34" charset="0"/>
              </a:rPr>
              <a:t>&lt;constructor-arg </a:t>
            </a:r>
            <a:r>
              <a:rPr lang="en-IN" altLang="en-US" sz="1400" b="1" dirty="0">
                <a:solidFill>
                  <a:srgbClr val="C00000"/>
                </a:solidFill>
                <a:latin typeface="Arial" pitchFamily="34" charset="0"/>
                <a:cs typeface="Arial" pitchFamily="34" charset="0"/>
              </a:rPr>
              <a:t>type="java.lang.String" </a:t>
            </a:r>
            <a:r>
              <a:rPr lang="en-IN" altLang="en-US" sz="1400" b="1" dirty="0">
                <a:latin typeface="Arial" pitchFamily="34" charset="0"/>
                <a:cs typeface="Arial" pitchFamily="34" charset="0"/>
              </a:rPr>
              <a:t>value="30" /&gt;</a:t>
            </a:r>
          </a:p>
          <a:p>
            <a:pPr>
              <a:spcBef>
                <a:spcPts val="336"/>
              </a:spcBef>
            </a:pPr>
            <a:r>
              <a:rPr lang="en-IN" altLang="en-US" sz="1400" b="1" dirty="0">
                <a:latin typeface="Arial" pitchFamily="34" charset="0"/>
                <a:cs typeface="Arial" pitchFamily="34" charset="0"/>
              </a:rPr>
              <a:t>&lt;constructor-arg </a:t>
            </a:r>
            <a:r>
              <a:rPr lang="en-IN" altLang="en-US" sz="1400" b="1" dirty="0">
                <a:solidFill>
                  <a:srgbClr val="C00000"/>
                </a:solidFill>
                <a:latin typeface="Arial" pitchFamily="34" charset="0"/>
                <a:cs typeface="Arial" pitchFamily="34" charset="0"/>
              </a:rPr>
              <a:t>type="int"</a:t>
            </a:r>
            <a:r>
              <a:rPr lang="en-IN" altLang="en-US" sz="1400" b="1" dirty="0">
                <a:latin typeface="Arial" pitchFamily="34" charset="0"/>
                <a:cs typeface="Arial" pitchFamily="34" charset="0"/>
              </a:rPr>
              <a:t> value="100000" /&gt;</a:t>
            </a:r>
          </a:p>
          <a:p>
            <a:pPr>
              <a:spcBef>
                <a:spcPts val="336"/>
              </a:spcBef>
            </a:pPr>
            <a:r>
              <a:rPr lang="en-IN" altLang="en-US" sz="1400" b="1" dirty="0">
                <a:latin typeface="Arial" pitchFamily="34" charset="0"/>
                <a:cs typeface="Arial" pitchFamily="34" charset="0"/>
              </a:rPr>
              <a:t>&lt;property name="suffix" value="A" /&gt;</a:t>
            </a:r>
          </a:p>
          <a:p>
            <a:pPr>
              <a:spcBef>
                <a:spcPts val="336"/>
              </a:spcBef>
            </a:pPr>
            <a:r>
              <a:rPr lang="en-IN" altLang="en-US" sz="1400" b="1" dirty="0">
                <a:latin typeface="Arial" pitchFamily="34" charset="0"/>
                <a:cs typeface="Arial" pitchFamily="34" charset="0"/>
              </a:rPr>
              <a:t>&lt;/bean&gt;</a:t>
            </a:r>
          </a:p>
          <a:p>
            <a:pPr>
              <a:spcBef>
                <a:spcPts val="336"/>
              </a:spcBef>
            </a:pPr>
            <a:endParaRPr lang="en-IN" altLang="en-US" sz="1400" b="1" dirty="0">
              <a:latin typeface="Arial" pitchFamily="34" charset="0"/>
              <a:cs typeface="Arial" pitchFamily="34" charset="0"/>
            </a:endParaRPr>
          </a:p>
          <a:p>
            <a:pPr>
              <a:spcBef>
                <a:spcPts val="336"/>
              </a:spcBef>
            </a:pPr>
            <a:endParaRPr lang="en-IN" altLang="en-US" sz="1400" b="1" dirty="0">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83854" y="929464"/>
            <a:ext cx="8229600" cy="4906963"/>
          </a:xfrm>
        </p:spPr>
        <p:txBody>
          <a:bodyPr/>
          <a:lstStyle/>
          <a:p>
            <a:r>
              <a:rPr lang="en-US" sz="1400" b="1" noProof="0" dirty="0"/>
              <a:t>Code</a:t>
            </a:r>
            <a:r>
              <a:rPr lang="en-US" sz="1400" noProof="0" dirty="0"/>
              <a:t>:</a:t>
            </a:r>
            <a:endParaRPr lang="en-US" sz="1400" b="1"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33</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More Confusion!</a:t>
            </a:r>
            <a:endParaRPr lang="en-US" noProof="0" dirty="0"/>
          </a:p>
        </p:txBody>
      </p:sp>
      <p:sp>
        <p:nvSpPr>
          <p:cNvPr id="14" name="Rectangle 3"/>
          <p:cNvSpPr txBox="1">
            <a:spLocks noChangeArrowheads="1"/>
          </p:cNvSpPr>
          <p:nvPr/>
        </p:nvSpPr>
        <p:spPr bwMode="gray">
          <a:xfrm>
            <a:off x="419100" y="1406462"/>
            <a:ext cx="8153400" cy="515785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15" name="Content Placeholder 2"/>
          <p:cNvSpPr txBox="1">
            <a:spLocks/>
          </p:cNvSpPr>
          <p:nvPr/>
        </p:nvSpPr>
        <p:spPr>
          <a:xfrm>
            <a:off x="609600" y="1488375"/>
            <a:ext cx="3200400" cy="3312225"/>
          </a:xfrm>
          <a:prstGeom prst="rect">
            <a:avLst/>
          </a:prstGeom>
        </p:spPr>
        <p:txBody>
          <a:bodyPr/>
          <a:lstStyle/>
          <a:p>
            <a:pPr marL="342900" lvl="0" indent="-342900">
              <a:spcBef>
                <a:spcPct val="20000"/>
              </a:spcBef>
            </a:pPr>
            <a:r>
              <a:rPr lang="en-US" altLang="en-US" sz="1400" b="1" dirty="0">
                <a:latin typeface="Arial" pitchFamily="34" charset="0"/>
                <a:ea typeface="Arial Unicode MS" pitchFamily="34" charset="-128"/>
                <a:cs typeface="Arial" pitchFamily="34" charset="0"/>
              </a:rPr>
              <a:t>package com.spring.ioc.basics;</a:t>
            </a:r>
          </a:p>
          <a:p>
            <a:pPr marL="342900" lvl="0" indent="-342900">
              <a:spcBef>
                <a:spcPct val="20000"/>
              </a:spcBef>
            </a:pPr>
            <a:r>
              <a:rPr lang="en-US" altLang="en-US" sz="1400" b="1" dirty="0">
                <a:latin typeface="Arial" pitchFamily="34" charset="0"/>
                <a:ea typeface="Arial Unicode MS" pitchFamily="34" charset="-128"/>
                <a:cs typeface="Arial" pitchFamily="34" charset="0"/>
              </a:rPr>
              <a:t>public class SequenceGenerator {</a:t>
            </a:r>
          </a:p>
          <a:p>
            <a:pPr marL="342900" lvl="0" indent="-342900">
              <a:spcBef>
                <a:spcPct val="20000"/>
              </a:spcBef>
            </a:pPr>
            <a:r>
              <a:rPr lang="en-US" altLang="en-US" sz="1400" b="1" dirty="0">
                <a:latin typeface="Arial" pitchFamily="34" charset="0"/>
                <a:ea typeface="Arial Unicode MS" pitchFamily="34" charset="-128"/>
                <a:cs typeface="Arial" pitchFamily="34" charset="0"/>
              </a:rPr>
              <a:t>...</a:t>
            </a:r>
          </a:p>
          <a:p>
            <a:pPr marL="342900" lvl="0" indent="-342900">
              <a:spcBef>
                <a:spcPct val="20000"/>
              </a:spcBef>
            </a:pPr>
            <a:r>
              <a:rPr lang="en-US" altLang="en-US" sz="1400" b="1" dirty="0">
                <a:latin typeface="Arial" pitchFamily="34" charset="0"/>
                <a:ea typeface="Arial Unicode MS" pitchFamily="34" charset="-128"/>
                <a:cs typeface="Arial" pitchFamily="34" charset="0"/>
              </a:rPr>
              <a:t>public SequenceGenerator(String prefix, String suffix) {</a:t>
            </a:r>
          </a:p>
          <a:p>
            <a:pPr marL="342900" lvl="0" indent="-342900">
              <a:spcBef>
                <a:spcPct val="20000"/>
              </a:spcBef>
            </a:pPr>
            <a:r>
              <a:rPr lang="en-US" altLang="en-US" sz="1400" b="1" dirty="0">
                <a:latin typeface="Arial" pitchFamily="34" charset="0"/>
                <a:ea typeface="Arial Unicode MS" pitchFamily="34" charset="-128"/>
                <a:cs typeface="Arial" pitchFamily="34" charset="0"/>
              </a:rPr>
              <a:t>this.prefix = prefix;</a:t>
            </a:r>
          </a:p>
          <a:p>
            <a:pPr marL="342900" lvl="0" indent="-342900">
              <a:spcBef>
                <a:spcPct val="20000"/>
              </a:spcBef>
            </a:pPr>
            <a:r>
              <a:rPr lang="en-US" altLang="en-US" sz="1400" b="1" dirty="0">
                <a:latin typeface="Arial" pitchFamily="34" charset="0"/>
                <a:ea typeface="Arial Unicode MS" pitchFamily="34" charset="-128"/>
                <a:cs typeface="Arial" pitchFamily="34" charset="0"/>
              </a:rPr>
              <a:t>this.suffix = suffix;</a:t>
            </a:r>
          </a:p>
          <a:p>
            <a:pPr marL="342900" lvl="0" indent="-342900">
              <a:spcBef>
                <a:spcPct val="20000"/>
              </a:spcBef>
            </a:pPr>
            <a:r>
              <a:rPr lang="en-US" altLang="en-US" sz="1400" b="1" dirty="0">
                <a:latin typeface="Arial" pitchFamily="34" charset="0"/>
                <a:ea typeface="Arial Unicode MS" pitchFamily="34" charset="-128"/>
                <a:cs typeface="Arial" pitchFamily="34" charset="0"/>
              </a:rPr>
              <a:t>}</a:t>
            </a:r>
          </a:p>
          <a:p>
            <a:pPr marL="342900" lvl="0" indent="-342900">
              <a:spcBef>
                <a:spcPct val="20000"/>
              </a:spcBef>
            </a:pPr>
            <a:r>
              <a:rPr lang="en-US" altLang="en-US" sz="1400" b="1" dirty="0">
                <a:latin typeface="Arial" pitchFamily="34" charset="0"/>
                <a:ea typeface="Arial Unicode MS" pitchFamily="34" charset="-128"/>
                <a:cs typeface="Arial" pitchFamily="34" charset="0"/>
              </a:rPr>
              <a:t>public SequenceGenerator(</a:t>
            </a:r>
            <a:r>
              <a:rPr lang="en-US" altLang="en-US" sz="1400" b="1" dirty="0">
                <a:solidFill>
                  <a:srgbClr val="FF0000"/>
                </a:solidFill>
                <a:latin typeface="Arial" pitchFamily="34" charset="0"/>
                <a:ea typeface="Arial Unicode MS" pitchFamily="34" charset="-128"/>
                <a:cs typeface="Arial" pitchFamily="34" charset="0"/>
              </a:rPr>
              <a:t>String</a:t>
            </a:r>
            <a:r>
              <a:rPr lang="en-US" altLang="en-US" sz="1400" b="1" dirty="0">
                <a:latin typeface="Arial" pitchFamily="34" charset="0"/>
                <a:ea typeface="Arial Unicode MS" pitchFamily="34" charset="-128"/>
                <a:cs typeface="Arial" pitchFamily="34" charset="0"/>
              </a:rPr>
              <a:t> </a:t>
            </a:r>
            <a:r>
              <a:rPr lang="en-US" altLang="en-US" sz="1400" b="1" dirty="0">
                <a:solidFill>
                  <a:srgbClr val="FF0000"/>
                </a:solidFill>
                <a:latin typeface="Arial" pitchFamily="34" charset="0"/>
                <a:ea typeface="Arial Unicode MS" pitchFamily="34" charset="-128"/>
                <a:cs typeface="Arial" pitchFamily="34" charset="0"/>
              </a:rPr>
              <a:t>prefix</a:t>
            </a:r>
            <a:r>
              <a:rPr lang="en-US" altLang="en-US" sz="1400" b="1" dirty="0">
                <a:latin typeface="Arial" pitchFamily="34" charset="0"/>
                <a:ea typeface="Arial Unicode MS" pitchFamily="34" charset="-128"/>
                <a:cs typeface="Arial" pitchFamily="34" charset="0"/>
              </a:rPr>
              <a:t>, </a:t>
            </a:r>
            <a:r>
              <a:rPr lang="en-US" altLang="en-US" sz="1400" b="1" dirty="0">
                <a:solidFill>
                  <a:srgbClr val="FF0000"/>
                </a:solidFill>
                <a:latin typeface="Arial" pitchFamily="34" charset="0"/>
                <a:ea typeface="Arial Unicode MS" pitchFamily="34" charset="-128"/>
                <a:cs typeface="Arial" pitchFamily="34" charset="0"/>
              </a:rPr>
              <a:t>int</a:t>
            </a:r>
            <a:r>
              <a:rPr lang="en-US" altLang="en-US" sz="1400" b="1" dirty="0">
                <a:latin typeface="Arial" pitchFamily="34" charset="0"/>
                <a:ea typeface="Arial Unicode MS" pitchFamily="34" charset="-128"/>
                <a:cs typeface="Arial" pitchFamily="34" charset="0"/>
              </a:rPr>
              <a:t> initial) {</a:t>
            </a:r>
          </a:p>
          <a:p>
            <a:pPr marL="342900" lvl="0" indent="-342900">
              <a:spcBef>
                <a:spcPct val="20000"/>
              </a:spcBef>
            </a:pPr>
            <a:r>
              <a:rPr lang="en-US" altLang="en-US" sz="1400" b="1" dirty="0">
                <a:latin typeface="Arial" pitchFamily="34" charset="0"/>
                <a:ea typeface="Arial Unicode MS" pitchFamily="34" charset="-128"/>
                <a:cs typeface="Arial" pitchFamily="34" charset="0"/>
              </a:rPr>
              <a:t>this.prefix = prefix;</a:t>
            </a:r>
          </a:p>
          <a:p>
            <a:pPr marL="342900" lvl="0" indent="-342900">
              <a:spcBef>
                <a:spcPct val="20000"/>
              </a:spcBef>
            </a:pPr>
            <a:r>
              <a:rPr lang="en-US" altLang="en-US" sz="1400" b="1" dirty="0">
                <a:latin typeface="Arial" pitchFamily="34" charset="0"/>
                <a:ea typeface="Arial Unicode MS" pitchFamily="34" charset="-128"/>
                <a:cs typeface="Arial" pitchFamily="34" charset="0"/>
              </a:rPr>
              <a:t>this.initial = initial;</a:t>
            </a:r>
          </a:p>
          <a:p>
            <a:pPr marL="342900" lvl="0" indent="-342900">
              <a:spcBef>
                <a:spcPct val="20000"/>
              </a:spcBef>
            </a:pPr>
            <a:r>
              <a:rPr lang="en-US" altLang="en-US" sz="1400" b="1" dirty="0">
                <a:latin typeface="Arial" pitchFamily="34" charset="0"/>
                <a:ea typeface="Arial Unicode MS" pitchFamily="34" charset="-128"/>
                <a:cs typeface="Arial" pitchFamily="34" charset="0"/>
              </a:rPr>
              <a:t>}</a:t>
            </a:r>
          </a:p>
          <a:p>
            <a:pPr marL="342900" lvl="0" indent="-342900">
              <a:spcBef>
                <a:spcPct val="20000"/>
              </a:spcBef>
            </a:pPr>
            <a:r>
              <a:rPr lang="en-US" altLang="en-US" sz="1400" b="1" dirty="0">
                <a:latin typeface="Arial" pitchFamily="34" charset="0"/>
                <a:ea typeface="Arial Unicode MS" pitchFamily="34" charset="-128"/>
                <a:cs typeface="Arial" pitchFamily="34" charset="0"/>
              </a:rPr>
              <a:t>public SequenceGenerator(</a:t>
            </a:r>
            <a:r>
              <a:rPr lang="en-US" altLang="en-US" sz="1400" b="1" dirty="0">
                <a:solidFill>
                  <a:srgbClr val="FF0000"/>
                </a:solidFill>
                <a:latin typeface="Arial" pitchFamily="34" charset="0"/>
                <a:ea typeface="Arial Unicode MS" pitchFamily="34" charset="-128"/>
                <a:cs typeface="Arial" pitchFamily="34" charset="0"/>
              </a:rPr>
              <a:t>int</a:t>
            </a:r>
            <a:r>
              <a:rPr lang="en-US" altLang="en-US" sz="1400" b="1" dirty="0">
                <a:latin typeface="Arial" pitchFamily="34" charset="0"/>
                <a:ea typeface="Arial Unicode MS" pitchFamily="34" charset="-128"/>
                <a:cs typeface="Arial" pitchFamily="34" charset="0"/>
              </a:rPr>
              <a:t> initial, </a:t>
            </a:r>
            <a:r>
              <a:rPr lang="en-US" altLang="en-US" sz="1400" b="1" dirty="0">
                <a:solidFill>
                  <a:srgbClr val="FF0000"/>
                </a:solidFill>
                <a:latin typeface="Arial" pitchFamily="34" charset="0"/>
                <a:ea typeface="Arial Unicode MS" pitchFamily="34" charset="-128"/>
                <a:cs typeface="Arial" pitchFamily="34" charset="0"/>
              </a:rPr>
              <a:t>String</a:t>
            </a:r>
            <a:r>
              <a:rPr lang="en-US" altLang="en-US" sz="1400" b="1" dirty="0">
                <a:latin typeface="Arial" pitchFamily="34" charset="0"/>
                <a:ea typeface="Arial Unicode MS" pitchFamily="34" charset="-128"/>
                <a:cs typeface="Arial" pitchFamily="34" charset="0"/>
              </a:rPr>
              <a:t> suffix) {</a:t>
            </a:r>
          </a:p>
          <a:p>
            <a:pPr marL="342900" lvl="0" indent="-342900">
              <a:spcBef>
                <a:spcPct val="20000"/>
              </a:spcBef>
            </a:pPr>
            <a:r>
              <a:rPr lang="en-US" altLang="en-US" sz="1400" b="1" dirty="0">
                <a:latin typeface="Arial" pitchFamily="34" charset="0"/>
                <a:ea typeface="Arial Unicode MS" pitchFamily="34" charset="-128"/>
                <a:cs typeface="Arial" pitchFamily="34" charset="0"/>
              </a:rPr>
              <a:t>this.initial = initial;</a:t>
            </a:r>
          </a:p>
          <a:p>
            <a:pPr marL="342900" lvl="0" indent="-342900">
              <a:spcBef>
                <a:spcPct val="20000"/>
              </a:spcBef>
            </a:pPr>
            <a:r>
              <a:rPr lang="en-US" altLang="en-US" sz="1400" b="1" dirty="0">
                <a:latin typeface="Arial" pitchFamily="34" charset="0"/>
                <a:ea typeface="Arial Unicode MS" pitchFamily="34" charset="-128"/>
                <a:cs typeface="Arial" pitchFamily="34" charset="0"/>
              </a:rPr>
              <a:t>this.suffix = suffix;</a:t>
            </a:r>
          </a:p>
          <a:p>
            <a:pPr marL="342900" lvl="0" indent="-342900">
              <a:spcBef>
                <a:spcPct val="20000"/>
              </a:spcBef>
            </a:pPr>
            <a:r>
              <a:rPr lang="en-US" altLang="en-US" sz="1400" b="1" dirty="0">
                <a:latin typeface="Arial" pitchFamily="34" charset="0"/>
                <a:ea typeface="Arial Unicode MS" pitchFamily="34" charset="-128"/>
                <a:cs typeface="Arial" pitchFamily="34" charset="0"/>
              </a:rPr>
              <a:t>}</a:t>
            </a:r>
          </a:p>
          <a:p>
            <a:pPr marL="342900" lvl="0" indent="-342900">
              <a:spcBef>
                <a:spcPct val="20000"/>
              </a:spcBef>
            </a:pPr>
            <a:r>
              <a:rPr lang="en-US" altLang="en-US" sz="1400" b="1" dirty="0">
                <a:latin typeface="Arial" pitchFamily="34" charset="0"/>
                <a:ea typeface="Arial Unicode MS" pitchFamily="34" charset="-128"/>
                <a:cs typeface="Arial" pitchFamily="34" charset="0"/>
              </a:rPr>
              <a:t>}</a:t>
            </a:r>
          </a:p>
          <a:p>
            <a:pPr marL="342900" lvl="0" indent="-342900">
              <a:spcBef>
                <a:spcPct val="20000"/>
              </a:spcBef>
            </a:pPr>
            <a:endParaRPr lang="en-US" altLang="en-US" sz="1400" b="1" dirty="0">
              <a:latin typeface="Arial" pitchFamily="34" charset="0"/>
              <a:ea typeface="Arial Unicode MS" pitchFamily="34" charset="-128"/>
              <a:cs typeface="Arial" pitchFamily="34" charset="0"/>
            </a:endParaRPr>
          </a:p>
        </p:txBody>
      </p:sp>
      <p:sp>
        <p:nvSpPr>
          <p:cNvPr id="16" name="Content Placeholder 2"/>
          <p:cNvSpPr txBox="1">
            <a:spLocks/>
          </p:cNvSpPr>
          <p:nvPr/>
        </p:nvSpPr>
        <p:spPr bwMode="gray">
          <a:xfrm>
            <a:off x="4114800" y="1524000"/>
            <a:ext cx="4495800" cy="1578425"/>
          </a:xfrm>
          <a:prstGeom prst="rect">
            <a:avLst/>
          </a:prstGeom>
          <a:noFill/>
          <a:ln w="9525">
            <a:noFill/>
            <a:miter lim="800000"/>
            <a:headEnd/>
            <a:tailEnd/>
          </a:ln>
        </p:spPr>
        <p:txBody>
          <a:bodyPr/>
          <a:lstStyle/>
          <a:p>
            <a:pPr>
              <a:defRPr/>
            </a:pPr>
            <a:r>
              <a:rPr lang="en-US" sz="1400" b="1" dirty="0">
                <a:latin typeface="Arial" pitchFamily="34" charset="0"/>
                <a:cs typeface="Arial" pitchFamily="34" charset="0"/>
              </a:rPr>
              <a:t>&lt;bean id="sequenceGenerator"</a:t>
            </a:r>
          </a:p>
          <a:p>
            <a:pPr>
              <a:defRPr/>
            </a:pPr>
            <a:r>
              <a:rPr lang="en-US" sz="1400" b="1" dirty="0">
                <a:latin typeface="Arial" pitchFamily="34" charset="0"/>
                <a:cs typeface="Arial" pitchFamily="34" charset="0"/>
              </a:rPr>
              <a:t>class=" com.spring.ioc.basics.SequenceGenerator"&gt;</a:t>
            </a:r>
          </a:p>
          <a:p>
            <a:pPr>
              <a:defRPr/>
            </a:pPr>
            <a:r>
              <a:rPr lang="en-US" sz="1400" b="1" dirty="0">
                <a:latin typeface="Arial" pitchFamily="34" charset="0"/>
                <a:cs typeface="Arial" pitchFamily="34" charset="0"/>
              </a:rPr>
              <a:t>&lt;constructor-arg </a:t>
            </a:r>
            <a:r>
              <a:rPr lang="en-US" sz="1400" b="1" dirty="0">
                <a:solidFill>
                  <a:srgbClr val="FF0000"/>
                </a:solidFill>
                <a:latin typeface="Arial" pitchFamily="34" charset="0"/>
                <a:cs typeface="Arial" pitchFamily="34" charset="0"/>
              </a:rPr>
              <a:t>type="int" </a:t>
            </a:r>
            <a:r>
              <a:rPr lang="en-US" sz="1400" b="1" dirty="0">
                <a:latin typeface="Arial" pitchFamily="34" charset="0"/>
                <a:cs typeface="Arial" pitchFamily="34" charset="0"/>
              </a:rPr>
              <a:t>value="100000" /&gt;</a:t>
            </a:r>
          </a:p>
          <a:p>
            <a:pPr>
              <a:defRPr/>
            </a:pPr>
            <a:r>
              <a:rPr lang="en-US" sz="1400" b="1" dirty="0">
                <a:latin typeface="Arial" pitchFamily="34" charset="0"/>
                <a:cs typeface="Arial" pitchFamily="34" charset="0"/>
              </a:rPr>
              <a:t>&lt;constructor-arg </a:t>
            </a:r>
            <a:r>
              <a:rPr lang="en-US" sz="1400" b="1" dirty="0">
                <a:solidFill>
                  <a:srgbClr val="FF0000"/>
                </a:solidFill>
                <a:latin typeface="Arial" pitchFamily="34" charset="0"/>
                <a:cs typeface="Arial" pitchFamily="34" charset="0"/>
              </a:rPr>
              <a:t>type="java.lang.String" </a:t>
            </a:r>
            <a:r>
              <a:rPr lang="en-US" sz="1400" b="1" dirty="0">
                <a:latin typeface="Arial" pitchFamily="34" charset="0"/>
                <a:cs typeface="Arial" pitchFamily="34" charset="0"/>
              </a:rPr>
              <a:t>value="A" /&gt;</a:t>
            </a:r>
          </a:p>
          <a:p>
            <a:pPr>
              <a:defRPr/>
            </a:pPr>
            <a:r>
              <a:rPr lang="en-US" sz="1400" b="1" dirty="0">
                <a:latin typeface="Arial" pitchFamily="34" charset="0"/>
                <a:cs typeface="Arial" pitchFamily="34" charset="0"/>
              </a:rPr>
              <a:t>&lt;property name="prefix" value="30" /&gt;</a:t>
            </a:r>
          </a:p>
          <a:p>
            <a:pPr>
              <a:defRPr/>
            </a:pPr>
            <a:r>
              <a:rPr lang="en-US" sz="1400" b="1" dirty="0">
                <a:latin typeface="Arial" pitchFamily="34" charset="0"/>
                <a:cs typeface="Arial" pitchFamily="34" charset="0"/>
              </a:rPr>
              <a:t>&lt;/bean&gt;</a:t>
            </a:r>
          </a:p>
          <a:p>
            <a:pPr>
              <a:defRPr/>
            </a:pPr>
            <a:endParaRPr lang="en-US" sz="1400" b="1" dirty="0">
              <a:latin typeface="Arial" pitchFamily="34" charset="0"/>
              <a:cs typeface="Arial" pitchFamily="34" charset="0"/>
            </a:endParaRPr>
          </a:p>
        </p:txBody>
      </p:sp>
      <p:cxnSp>
        <p:nvCxnSpPr>
          <p:cNvPr id="9" name="Straight Arrow Connector 8"/>
          <p:cNvCxnSpPr/>
          <p:nvPr/>
        </p:nvCxnSpPr>
        <p:spPr bwMode="auto">
          <a:xfrm>
            <a:off x="2362200" y="2895600"/>
            <a:ext cx="17526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20698" y="983987"/>
            <a:ext cx="8229600" cy="4906963"/>
          </a:xfrm>
        </p:spPr>
        <p:txBody>
          <a:bodyPr/>
          <a:lstStyle/>
          <a:p>
            <a:pPr marL="342900" lvl="2" indent="-342900" fontAlgn="base">
              <a:spcBef>
                <a:spcPts val="600"/>
              </a:spcBef>
              <a:buFont typeface="Wingdings" panose="05000000000000000000" pitchFamily="2" charset="2"/>
              <a:buChar char="q"/>
            </a:pPr>
            <a:r>
              <a:rPr lang="en-US" altLang="en-US" sz="1400" noProof="0" dirty="0"/>
              <a:t>To avoid this problem, you have to indicate the indexes of your arguments explicitly through the index attribute of &lt;constructor-arg&gt;. </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r>
              <a:rPr lang="en-US" altLang="en-US" sz="1400" noProof="0" dirty="0"/>
              <a:t>With both the type and index attributes set, Spring will be able to find the expected constructor for a bean accurately.</a:t>
            </a:r>
          </a:p>
          <a:p>
            <a:pPr marL="342900" lvl="2" indent="-342900" fontAlgn="base">
              <a:spcBef>
                <a:spcPts val="600"/>
              </a:spcBef>
              <a:buFont typeface="Wingdings" panose="05000000000000000000" pitchFamily="2" charset="2"/>
              <a:buChar char="q"/>
            </a:pPr>
            <a:endParaRPr lang="en-US" altLang="en-US" sz="1400" noProof="0" dirty="0"/>
          </a:p>
          <a:p>
            <a:pPr marL="342900" lvl="2" indent="-342900" fontAlgn="base">
              <a:lnSpc>
                <a:spcPct val="150000"/>
              </a:lnSpc>
              <a:spcAft>
                <a:spcPts val="600"/>
              </a:spcAft>
              <a:buNone/>
            </a:pPr>
            <a:r>
              <a:rPr lang="en-US" altLang="en-US" sz="1400" b="1" noProof="0" dirty="0"/>
              <a:t>Code:</a:t>
            </a:r>
          </a:p>
          <a:p>
            <a:pPr marL="342900" lvl="2" indent="-342900" fontAlgn="base">
              <a:lnSpc>
                <a:spcPct val="150000"/>
              </a:lnSpc>
              <a:spcAft>
                <a:spcPts val="600"/>
              </a:spcAft>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34</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Constructor Ambiguity-type Attribute </a:t>
            </a:r>
            <a:endParaRPr lang="en-US" noProof="0" dirty="0"/>
          </a:p>
        </p:txBody>
      </p:sp>
      <p:sp>
        <p:nvSpPr>
          <p:cNvPr id="14" name="Rectangle 3"/>
          <p:cNvSpPr txBox="1">
            <a:spLocks noChangeArrowheads="1"/>
          </p:cNvSpPr>
          <p:nvPr/>
        </p:nvSpPr>
        <p:spPr bwMode="gray">
          <a:xfrm>
            <a:off x="609600" y="3276600"/>
            <a:ext cx="8153400" cy="180505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15" name="Content Placeholder 2"/>
          <p:cNvSpPr txBox="1">
            <a:spLocks/>
          </p:cNvSpPr>
          <p:nvPr/>
        </p:nvSpPr>
        <p:spPr>
          <a:xfrm>
            <a:off x="804705" y="3437469"/>
            <a:ext cx="6934200" cy="1712025"/>
          </a:xfrm>
          <a:prstGeom prst="rect">
            <a:avLst/>
          </a:prstGeom>
        </p:spPr>
        <p:txBody>
          <a:bodyPr/>
          <a:lstStyle/>
          <a:p>
            <a:pPr>
              <a:spcBef>
                <a:spcPts val="336"/>
              </a:spcBef>
            </a:pPr>
            <a:r>
              <a:rPr lang="en-IN" altLang="en-US" sz="1400" b="1" dirty="0">
                <a:latin typeface="Arial" pitchFamily="34" charset="0"/>
                <a:cs typeface="Arial" pitchFamily="34" charset="0"/>
              </a:rPr>
              <a:t>&lt;bean id="sequenceGenerator"</a:t>
            </a:r>
          </a:p>
          <a:p>
            <a:pPr>
              <a:spcBef>
                <a:spcPts val="336"/>
              </a:spcBef>
            </a:pPr>
            <a:r>
              <a:rPr lang="en-IN" altLang="en-US" sz="1400" b="1" dirty="0">
                <a:latin typeface="Arial" pitchFamily="34" charset="0"/>
                <a:cs typeface="Arial" pitchFamily="34" charset="0"/>
              </a:rPr>
              <a:t>class=" com.spring.ioc.basics.SequenceGenerator"&gt;</a:t>
            </a:r>
          </a:p>
          <a:p>
            <a:pPr>
              <a:spcBef>
                <a:spcPts val="336"/>
              </a:spcBef>
            </a:pPr>
            <a:r>
              <a:rPr lang="en-IN" altLang="en-US" sz="1400" b="1" dirty="0">
                <a:latin typeface="Arial" pitchFamily="34" charset="0"/>
                <a:cs typeface="Arial" pitchFamily="34" charset="0"/>
              </a:rPr>
              <a:t>&lt;constructor-arg type="int" </a:t>
            </a:r>
            <a:r>
              <a:rPr lang="en-IN" altLang="en-US" sz="1400" b="1" dirty="0">
                <a:solidFill>
                  <a:srgbClr val="FF0000"/>
                </a:solidFill>
                <a:latin typeface="Arial" pitchFamily="34" charset="0"/>
                <a:cs typeface="Arial" pitchFamily="34" charset="0"/>
              </a:rPr>
              <a:t>index</a:t>
            </a:r>
            <a:r>
              <a:rPr lang="en-IN" altLang="en-US" sz="1400" b="1" dirty="0">
                <a:latin typeface="Arial" pitchFamily="34" charset="0"/>
                <a:cs typeface="Arial" pitchFamily="34" charset="0"/>
              </a:rPr>
              <a:t>="0" value="100000" /&gt;</a:t>
            </a:r>
          </a:p>
          <a:p>
            <a:pPr>
              <a:spcBef>
                <a:spcPts val="336"/>
              </a:spcBef>
            </a:pPr>
            <a:r>
              <a:rPr lang="en-IN" altLang="en-US" sz="1400" b="1" dirty="0">
                <a:latin typeface="Arial" pitchFamily="34" charset="0"/>
                <a:cs typeface="Arial" pitchFamily="34" charset="0"/>
              </a:rPr>
              <a:t>&lt;constructor-arg type="java.lang.String" </a:t>
            </a:r>
            <a:r>
              <a:rPr lang="en-IN" altLang="en-US" sz="1400" b="1" dirty="0">
                <a:solidFill>
                  <a:srgbClr val="FF0000"/>
                </a:solidFill>
                <a:latin typeface="Arial" pitchFamily="34" charset="0"/>
                <a:cs typeface="Arial" pitchFamily="34" charset="0"/>
              </a:rPr>
              <a:t>index</a:t>
            </a:r>
            <a:r>
              <a:rPr lang="en-IN" altLang="en-US" sz="1400" b="1" dirty="0">
                <a:latin typeface="Arial" pitchFamily="34" charset="0"/>
                <a:cs typeface="Arial" pitchFamily="34" charset="0"/>
              </a:rPr>
              <a:t>="1" value="A" /&gt;</a:t>
            </a:r>
          </a:p>
          <a:p>
            <a:pPr>
              <a:spcBef>
                <a:spcPts val="336"/>
              </a:spcBef>
            </a:pPr>
            <a:r>
              <a:rPr lang="en-IN" altLang="en-US" sz="1400" b="1" dirty="0">
                <a:latin typeface="Arial" pitchFamily="34" charset="0"/>
                <a:cs typeface="Arial" pitchFamily="34" charset="0"/>
              </a:rPr>
              <a:t>&lt;property name="prefix" value="30" /&gt;</a:t>
            </a:r>
          </a:p>
          <a:p>
            <a:pPr>
              <a:spcBef>
                <a:spcPts val="336"/>
              </a:spcBef>
            </a:pPr>
            <a:r>
              <a:rPr lang="en-IN" altLang="en-US" sz="1400" b="1" dirty="0">
                <a:latin typeface="Arial" pitchFamily="34" charset="0"/>
                <a:cs typeface="Arial" pitchFamily="34" charset="0"/>
              </a:rPr>
              <a:t>&lt;/bean&gt;</a:t>
            </a:r>
          </a:p>
          <a:p>
            <a:pPr>
              <a:spcBef>
                <a:spcPts val="336"/>
              </a:spcBef>
            </a:pPr>
            <a:endParaRPr lang="en-IN" altLang="en-US" sz="1400" b="1" dirty="0">
              <a:latin typeface="Arial" pitchFamily="34" charset="0"/>
              <a:cs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04800" y="914400"/>
            <a:ext cx="7924800" cy="5486400"/>
          </a:xfrm>
        </p:spPr>
        <p:txBody>
          <a:bodyPr/>
          <a:lstStyle/>
          <a:p>
            <a:pPr marL="342900" lvl="2" indent="-342900" fontAlgn="base">
              <a:spcBef>
                <a:spcPts val="600"/>
              </a:spcBef>
              <a:buFont typeface="Wingdings" panose="05000000000000000000" pitchFamily="2" charset="2"/>
              <a:buChar char="q"/>
            </a:pPr>
            <a:r>
              <a:rPr lang="en-US" altLang="en-US" sz="1400" noProof="0" dirty="0"/>
              <a:t>Practice implementing constructor injection with Employee class and embedded address property</a:t>
            </a:r>
          </a:p>
          <a:p>
            <a:pPr marL="800100" lvl="3" indent="-342900" fontAlgn="base">
              <a:spcBef>
                <a:spcPts val="600"/>
              </a:spcBef>
              <a:buFont typeface="Wingdings" panose="05000000000000000000" pitchFamily="2" charset="2"/>
              <a:buChar char="q"/>
            </a:pPr>
            <a:r>
              <a:rPr lang="en-US" altLang="en-US" sz="1200" dirty="0"/>
              <a:t>The Employee class should have </a:t>
            </a:r>
            <a:r>
              <a:rPr lang="en-US" altLang="en-US" sz="1200" dirty="0" err="1"/>
              <a:t>firstName</a:t>
            </a:r>
            <a:r>
              <a:rPr lang="en-US" altLang="en-US" sz="1200" dirty="0"/>
              <a:t> and </a:t>
            </a:r>
            <a:r>
              <a:rPr lang="en-US" altLang="en-US" sz="1200" dirty="0" err="1"/>
              <a:t>lastName</a:t>
            </a:r>
            <a:r>
              <a:rPr lang="en-US" altLang="en-US" sz="1200" dirty="0"/>
              <a:t> as String type properties</a:t>
            </a:r>
          </a:p>
          <a:p>
            <a:pPr marL="800100" lvl="3" indent="-342900" fontAlgn="base">
              <a:spcBef>
                <a:spcPts val="600"/>
              </a:spcBef>
              <a:buFont typeface="Wingdings" panose="05000000000000000000" pitchFamily="2" charset="2"/>
              <a:buChar char="q"/>
            </a:pPr>
            <a:r>
              <a:rPr lang="en-US" altLang="en-US" sz="1200" noProof="0" dirty="0"/>
              <a:t>The Employee </a:t>
            </a:r>
            <a:r>
              <a:rPr lang="en-US" altLang="en-US" sz="1200" noProof="0" dirty="0" err="1"/>
              <a:t>cla</a:t>
            </a:r>
            <a:r>
              <a:rPr lang="en-US" altLang="en-US" sz="1200" dirty="0"/>
              <a:t>ss should have an Address property</a:t>
            </a:r>
          </a:p>
          <a:p>
            <a:pPr marL="800100" lvl="3" indent="-342900" fontAlgn="base">
              <a:spcBef>
                <a:spcPts val="600"/>
              </a:spcBef>
              <a:buFont typeface="Wingdings" panose="05000000000000000000" pitchFamily="2" charset="2"/>
              <a:buChar char="q"/>
            </a:pPr>
            <a:r>
              <a:rPr lang="en-US" altLang="en-US" sz="1200" dirty="0"/>
              <a:t>The Address class should have street, city and state as String type properties</a:t>
            </a:r>
          </a:p>
          <a:p>
            <a:pPr marL="800100" lvl="3" indent="-342900" fontAlgn="base">
              <a:spcBef>
                <a:spcPts val="600"/>
              </a:spcBef>
              <a:buFont typeface="Wingdings" panose="05000000000000000000" pitchFamily="2" charset="2"/>
              <a:buChar char="q"/>
            </a:pPr>
            <a:r>
              <a:rPr lang="en-US" altLang="en-US" sz="1200" noProof="0" dirty="0"/>
              <a:t>Hint: &lt;constructor-ag </a:t>
            </a:r>
            <a:r>
              <a:rPr lang="en-US" altLang="en-US" sz="1200" noProof="0" dirty="0">
                <a:solidFill>
                  <a:srgbClr val="FF0000"/>
                </a:solidFill>
              </a:rPr>
              <a:t>ref</a:t>
            </a:r>
            <a:r>
              <a:rPr lang="en-US" altLang="en-US" sz="1200" noProof="0" dirty="0"/>
              <a:t>=“address”&gt;</a:t>
            </a:r>
          </a:p>
          <a:p>
            <a:pPr marL="342900" lvl="2" indent="-342900" fontAlgn="base">
              <a:lnSpc>
                <a:spcPct val="150000"/>
              </a:lnSpc>
              <a:spcAft>
                <a:spcPts val="600"/>
              </a:spcAft>
              <a:buFont typeface="Wingdings" panose="05000000000000000000" pitchFamily="2" charset="2"/>
              <a:buChar char="q"/>
            </a:pPr>
            <a:endParaRPr lang="en-US" altLang="en-US" noProof="0" dirty="0"/>
          </a:p>
          <a:p>
            <a:pPr marL="342900" lvl="2" indent="-342900" fontAlgn="base">
              <a:lnSpc>
                <a:spcPct val="150000"/>
              </a:lnSpc>
              <a:spcAft>
                <a:spcPts val="600"/>
              </a:spcAft>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35</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Lend a Hand</a:t>
            </a:r>
            <a:endParaRPr lang="en-US" noProof="0" dirty="0"/>
          </a:p>
        </p:txBody>
      </p:sp>
      <p:pic>
        <p:nvPicPr>
          <p:cNvPr id="8" name="Picture 5" descr="exercise.jpg"/>
          <p:cNvPicPr>
            <a:picLocks noChangeAspect="1"/>
          </p:cNvPicPr>
          <p:nvPr/>
        </p:nvPicPr>
        <p:blipFill>
          <a:blip r:embed="rId3" cstate="print">
            <a:clrChange>
              <a:clrFrom>
                <a:srgbClr val="FFFFFF"/>
              </a:clrFrom>
              <a:clrTo>
                <a:srgbClr val="FFFFFF">
                  <a:alpha val="0"/>
                </a:srgbClr>
              </a:clrTo>
            </a:clrChange>
          </a:blip>
          <a:srcRect/>
          <a:stretch>
            <a:fillRect/>
          </a:stretch>
        </p:blipFill>
        <p:spPr bwMode="auto">
          <a:xfrm>
            <a:off x="2271823" y="2667000"/>
            <a:ext cx="4353948" cy="4343400"/>
          </a:xfrm>
          <a:prstGeom prst="rect">
            <a:avLst/>
          </a:prstGeom>
          <a:noFill/>
          <a:ln w="9525">
            <a:noFill/>
            <a:miter lim="800000"/>
            <a:headEnd/>
            <a:tailEnd/>
          </a:ln>
        </p:spPr>
      </p:pic>
    </p:spTree>
    <p:extLst>
      <p:ext uri="{BB962C8B-B14F-4D97-AF65-F5344CB8AC3E}">
        <p14:creationId xmlns:p14="http://schemas.microsoft.com/office/powerpoint/2010/main" val="2764501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21219"/>
            <a:ext cx="8229600" cy="4906963"/>
          </a:xfrm>
        </p:spPr>
        <p:txBody>
          <a:bodyPr/>
          <a:lstStyle/>
          <a:p>
            <a:pPr marL="342900" lvl="2" indent="-342900">
              <a:spcBef>
                <a:spcPts val="600"/>
              </a:spcBef>
              <a:buFont typeface="Wingdings" panose="05000000000000000000" pitchFamily="2" charset="2"/>
              <a:buChar char="q"/>
            </a:pPr>
            <a:r>
              <a:rPr lang="en-US" altLang="en-US" sz="1400" noProof="0" dirty="0"/>
              <a:t>Accepting a string value as the prefix of your sequence generator is not flexible enough to adapt to future requirements. It would be better if the prefix generation could be customized with some kind of programming logic.</a:t>
            </a:r>
          </a:p>
          <a:p>
            <a:pPr marL="342900" lvl="2" indent="-342900">
              <a:spcBef>
                <a:spcPts val="600"/>
              </a:spcBef>
              <a:buFont typeface="Wingdings" panose="05000000000000000000" pitchFamily="2" charset="2"/>
              <a:buChar char="q"/>
            </a:pPr>
            <a:endParaRPr lang="en-US" altLang="en-US" sz="1400" noProof="0" dirty="0"/>
          </a:p>
          <a:p>
            <a:pPr marL="342900" lvl="2" indent="-342900">
              <a:spcBef>
                <a:spcPts val="600"/>
              </a:spcBef>
              <a:buFont typeface="Wingdings" panose="05000000000000000000" pitchFamily="2" charset="2"/>
              <a:buChar char="q"/>
            </a:pPr>
            <a:r>
              <a:rPr lang="en-US" altLang="en-US" sz="1400" noProof="0" dirty="0"/>
              <a:t> You can create the PrefixGenerator interface to define the prefix generation operation.</a:t>
            </a:r>
          </a:p>
          <a:p>
            <a:pPr marL="342900" lvl="2" indent="-342900">
              <a:lnSpc>
                <a:spcPct val="150000"/>
              </a:lnSpc>
              <a:spcAft>
                <a:spcPts val="600"/>
              </a:spcAft>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36</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Bean</a:t>
            </a:r>
            <a:r>
              <a:rPr lang="en-US" altLang="en-US" b="1" noProof="0" dirty="0">
                <a:solidFill>
                  <a:srgbClr val="FFFFFF"/>
                </a:solidFill>
              </a:rPr>
              <a:t> </a:t>
            </a:r>
            <a:r>
              <a:rPr lang="en-US" altLang="en-US" noProof="0" dirty="0">
                <a:solidFill>
                  <a:srgbClr val="FFFFFF"/>
                </a:solidFill>
              </a:rPr>
              <a:t>References</a:t>
            </a:r>
            <a:endParaRPr lang="en-US" noProof="0" dirty="0"/>
          </a:p>
        </p:txBody>
      </p:sp>
      <p:sp>
        <p:nvSpPr>
          <p:cNvPr id="14" name="Rectangle 4"/>
          <p:cNvSpPr>
            <a:spLocks noChangeArrowheads="1"/>
          </p:cNvSpPr>
          <p:nvPr/>
        </p:nvSpPr>
        <p:spPr bwMode="auto">
          <a:xfrm>
            <a:off x="2667000" y="2895600"/>
            <a:ext cx="3066344" cy="762000"/>
          </a:xfrm>
          <a:prstGeom prst="rect">
            <a:avLst/>
          </a:prstGeom>
          <a:solidFill>
            <a:schemeClr val="accent2">
              <a:lumMod val="40000"/>
              <a:lumOff val="60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600" b="1" dirty="0">
                <a:latin typeface="Arial" pitchFamily="34" charset="0"/>
                <a:cs typeface="Arial" pitchFamily="34" charset="0"/>
              </a:rPr>
              <a:t>PrefixGenerator</a:t>
            </a:r>
          </a:p>
        </p:txBody>
      </p:sp>
      <p:sp>
        <p:nvSpPr>
          <p:cNvPr id="15" name="Rectangle 6"/>
          <p:cNvSpPr>
            <a:spLocks noChangeArrowheads="1"/>
          </p:cNvSpPr>
          <p:nvPr/>
        </p:nvSpPr>
        <p:spPr bwMode="auto">
          <a:xfrm>
            <a:off x="2667000" y="4114800"/>
            <a:ext cx="3124200" cy="685800"/>
          </a:xfrm>
          <a:prstGeom prst="rect">
            <a:avLst/>
          </a:prstGeom>
          <a:solidFill>
            <a:schemeClr val="accent5">
              <a:lumMod val="60000"/>
              <a:lumOff val="40000"/>
            </a:schemeClr>
          </a:solidFill>
          <a:ln w="9525" algn="ctr">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chor="ctr"/>
          <a:lstStyle/>
          <a:p>
            <a:pPr algn="ctr" eaLnBrk="1" hangingPunct="1">
              <a:defRPr/>
            </a:pPr>
            <a:r>
              <a:rPr lang="en-US" sz="1600" b="1" dirty="0">
                <a:latin typeface="Arial" pitchFamily="34" charset="0"/>
                <a:cs typeface="Arial" pitchFamily="34" charset="0"/>
              </a:rPr>
              <a:t>DatePrefixGenerator</a:t>
            </a:r>
          </a:p>
        </p:txBody>
      </p:sp>
      <p:cxnSp>
        <p:nvCxnSpPr>
          <p:cNvPr id="16" name="Straight Arrow Connector 15"/>
          <p:cNvCxnSpPr/>
          <p:nvPr/>
        </p:nvCxnSpPr>
        <p:spPr bwMode="auto">
          <a:xfrm rot="5400000" flipH="1" flipV="1">
            <a:off x="4001294" y="3847306"/>
            <a:ext cx="381000"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b="1" noProof="0" dirty="0"/>
              <a:t>Code</a:t>
            </a:r>
            <a:r>
              <a:rPr lang="en-US" noProof="0" dirty="0"/>
              <a:t>:</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37</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Bean</a:t>
            </a:r>
            <a:r>
              <a:rPr lang="en-US" altLang="en-US" b="1" noProof="0" dirty="0">
                <a:solidFill>
                  <a:srgbClr val="FFFFFF"/>
                </a:solidFill>
              </a:rPr>
              <a:t> </a:t>
            </a:r>
            <a:r>
              <a:rPr lang="en-US" altLang="en-US" noProof="0" dirty="0">
                <a:solidFill>
                  <a:srgbClr val="FFFFFF"/>
                </a:solidFill>
              </a:rPr>
              <a:t>References (Contd.)</a:t>
            </a:r>
            <a:endParaRPr lang="en-US" noProof="0" dirty="0"/>
          </a:p>
        </p:txBody>
      </p:sp>
      <p:sp>
        <p:nvSpPr>
          <p:cNvPr id="9" name="Rectangle 3"/>
          <p:cNvSpPr txBox="1">
            <a:spLocks noChangeArrowheads="1"/>
          </p:cNvSpPr>
          <p:nvPr/>
        </p:nvSpPr>
        <p:spPr bwMode="gray">
          <a:xfrm>
            <a:off x="495300" y="1036637"/>
            <a:ext cx="8153400" cy="515785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36"/>
              </a:spcBef>
            </a:pPr>
            <a:r>
              <a:rPr lang="en-IN" altLang="en-US" sz="1400" b="1" dirty="0">
                <a:solidFill>
                  <a:schemeClr val="tx1"/>
                </a:solidFill>
                <a:latin typeface="Arial" pitchFamily="34" charset="0"/>
                <a:cs typeface="Arial" pitchFamily="34" charset="0"/>
              </a:rPr>
              <a:t>public interface </a:t>
            </a:r>
            <a:r>
              <a:rPr lang="en-IN" altLang="en-US" sz="1400" b="1" dirty="0">
                <a:solidFill>
                  <a:srgbClr val="FF0000"/>
                </a:solidFill>
                <a:latin typeface="Arial" pitchFamily="34" charset="0"/>
                <a:cs typeface="Arial" pitchFamily="34" charset="0"/>
              </a:rPr>
              <a:t>PrefixGenerator</a:t>
            </a:r>
            <a:r>
              <a:rPr lang="en-IN" altLang="en-US" sz="1400" b="1" dirty="0">
                <a:solidFill>
                  <a:schemeClr val="tx1"/>
                </a:solidFill>
                <a:latin typeface="Arial" pitchFamily="34" charset="0"/>
                <a:cs typeface="Arial" pitchFamily="34" charset="0"/>
              </a:rPr>
              <a:t> {</a:t>
            </a: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public String getPrefix();</a:t>
            </a: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a:t>
            </a:r>
          </a:p>
          <a:p>
            <a:pPr>
              <a:spcBef>
                <a:spcPts val="336"/>
              </a:spcBef>
            </a:pPr>
            <a:endParaRPr lang="en-IN" altLang="en-US" sz="1400" b="1"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package com.spring.ioc.basics;</a:t>
            </a: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public class DatePrefixGenerator implements </a:t>
            </a:r>
            <a:r>
              <a:rPr lang="en-IN" altLang="en-US" sz="1400" b="1" dirty="0">
                <a:solidFill>
                  <a:srgbClr val="FF0000"/>
                </a:solidFill>
                <a:latin typeface="Arial" pitchFamily="34" charset="0"/>
                <a:cs typeface="Arial" pitchFamily="34" charset="0"/>
              </a:rPr>
              <a:t>PrefixGenerator</a:t>
            </a:r>
            <a:r>
              <a:rPr lang="en-IN" altLang="en-US" sz="1400" b="1" dirty="0">
                <a:solidFill>
                  <a:schemeClr val="tx1"/>
                </a:solidFill>
                <a:latin typeface="Arial" pitchFamily="34" charset="0"/>
                <a:cs typeface="Arial" pitchFamily="34" charset="0"/>
              </a:rPr>
              <a:t> {</a:t>
            </a: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private DateFormat formatter;</a:t>
            </a: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public void setPattern(String pattern) {</a:t>
            </a: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this.formatter = new SimpleDateFormat(pattern);</a:t>
            </a: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a:t>
            </a: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public String </a:t>
            </a:r>
            <a:r>
              <a:rPr lang="en-IN" altLang="en-US" sz="1400" b="1" dirty="0">
                <a:solidFill>
                  <a:srgbClr val="FF0000"/>
                </a:solidFill>
                <a:latin typeface="Arial" pitchFamily="34" charset="0"/>
                <a:cs typeface="Arial" pitchFamily="34" charset="0"/>
              </a:rPr>
              <a:t>getPrefix</a:t>
            </a:r>
            <a:r>
              <a:rPr lang="en-IN" altLang="en-US" sz="1400" b="1" dirty="0">
                <a:solidFill>
                  <a:schemeClr val="tx1"/>
                </a:solidFill>
                <a:latin typeface="Arial" pitchFamily="34" charset="0"/>
                <a:cs typeface="Arial" pitchFamily="34" charset="0"/>
              </a:rPr>
              <a:t>() {</a:t>
            </a: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return formatter.format(new Date());</a:t>
            </a: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a:t>
            </a: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a:t>
            </a:r>
            <a:endParaRPr lang="en-IN" altLang="en-US" sz="1400" dirty="0">
              <a:solidFill>
                <a:schemeClr val="tx1"/>
              </a:solidFill>
              <a:latin typeface="Arial" pitchFamily="34" charset="0"/>
              <a:cs typeface="Arial" pitchFamily="34" charset="0"/>
            </a:endParaRPr>
          </a:p>
          <a:p>
            <a:pPr>
              <a:spcBef>
                <a:spcPts val="336"/>
              </a:spcBef>
            </a:pPr>
            <a:endParaRPr lang="en-IN" altLang="en-US" sz="1400" dirty="0">
              <a:solidFill>
                <a:schemeClr val="tx1"/>
              </a:solidFill>
              <a:latin typeface="Arial" pitchFamily="34" charset="0"/>
              <a:cs typeface="Arial" pitchFamily="34" charset="0"/>
            </a:endParaRPr>
          </a:p>
          <a:p>
            <a:pPr>
              <a:spcBef>
                <a:spcPts val="336"/>
              </a:spcBef>
            </a:pPr>
            <a:r>
              <a:rPr lang="en-IN" altLang="en-US" sz="1400" b="1" dirty="0">
                <a:solidFill>
                  <a:schemeClr val="tx1"/>
                </a:solidFill>
                <a:latin typeface="Arial" pitchFamily="34" charset="0"/>
                <a:cs typeface="Arial" pitchFamily="34" charset="0"/>
              </a:rPr>
              <a:t>&lt;bean id="datePrefixGenerator"</a:t>
            </a:r>
          </a:p>
          <a:p>
            <a:pPr>
              <a:spcBef>
                <a:spcPts val="336"/>
              </a:spcBef>
            </a:pPr>
            <a:r>
              <a:rPr lang="en-IN" altLang="en-US" sz="1400" b="1" dirty="0">
                <a:solidFill>
                  <a:schemeClr val="tx1"/>
                </a:solidFill>
                <a:latin typeface="Arial" pitchFamily="34" charset="0"/>
                <a:cs typeface="Arial" pitchFamily="34" charset="0"/>
              </a:rPr>
              <a:t>class="com.spring.ioc.basics.DatePrefixGenerator"&gt;</a:t>
            </a:r>
          </a:p>
          <a:p>
            <a:pPr>
              <a:spcBef>
                <a:spcPts val="336"/>
              </a:spcBef>
            </a:pPr>
            <a:r>
              <a:rPr lang="en-IN" altLang="en-US" sz="1400" b="1" dirty="0">
                <a:solidFill>
                  <a:schemeClr val="tx1"/>
                </a:solidFill>
                <a:latin typeface="Arial" pitchFamily="34" charset="0"/>
                <a:cs typeface="Arial" pitchFamily="34" charset="0"/>
              </a:rPr>
              <a:t>&lt;property name="pattern" value="yyyyMMdd" /&gt;</a:t>
            </a:r>
          </a:p>
          <a:p>
            <a:pPr>
              <a:spcBef>
                <a:spcPts val="336"/>
              </a:spcBef>
            </a:pPr>
            <a:r>
              <a:rPr lang="en-IN" altLang="en-US" sz="1400" b="1" dirty="0">
                <a:solidFill>
                  <a:schemeClr val="tx1"/>
                </a:solidFill>
                <a:latin typeface="Arial" pitchFamily="34" charset="0"/>
                <a:cs typeface="Arial" pitchFamily="34" charset="0"/>
              </a:rPr>
              <a:t>&lt;/bean&gt;</a:t>
            </a:r>
            <a:endParaRPr lang="en-IN" altLang="en-US" sz="1400" dirty="0">
              <a:solidFill>
                <a:schemeClr val="tx1"/>
              </a:solidFill>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noProof="0" dirty="0">
                <a:solidFill>
                  <a:srgbClr val="FFFFFF"/>
                </a:solidFill>
              </a:rPr>
              <a:t>Bean References for Setter Methods</a:t>
            </a:r>
            <a:endParaRPr 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38</a:t>
            </a:fld>
            <a:endParaRPr lang="en-US" dirty="0"/>
          </a:p>
        </p:txBody>
      </p:sp>
      <p:sp>
        <p:nvSpPr>
          <p:cNvPr id="9" name="Rectangle 3"/>
          <p:cNvSpPr txBox="1">
            <a:spLocks noChangeArrowheads="1"/>
          </p:cNvSpPr>
          <p:nvPr/>
        </p:nvSpPr>
        <p:spPr bwMode="gray">
          <a:xfrm>
            <a:off x="495300" y="1057893"/>
            <a:ext cx="8153400" cy="538645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6" name="Rectangle 5"/>
          <p:cNvSpPr/>
          <p:nvPr/>
        </p:nvSpPr>
        <p:spPr>
          <a:xfrm>
            <a:off x="533400" y="1413570"/>
            <a:ext cx="3886200" cy="4293483"/>
          </a:xfrm>
          <a:prstGeom prst="rect">
            <a:avLst/>
          </a:prstGeom>
        </p:spPr>
        <p:txBody>
          <a:bodyPr wrap="square">
            <a:spAutoFit/>
          </a:bodyPr>
          <a:lstStyle/>
          <a:p>
            <a:pPr lvl="0">
              <a:spcBef>
                <a:spcPts val="336"/>
              </a:spcBef>
            </a:pPr>
            <a:r>
              <a:rPr lang="en-IN" altLang="en-US" sz="1400" b="1" dirty="0">
                <a:latin typeface="Arial" pitchFamily="34" charset="0"/>
                <a:cs typeface="Arial" pitchFamily="34" charset="0"/>
              </a:rPr>
              <a:t>package com.spring.ioc.basics;</a:t>
            </a:r>
          </a:p>
          <a:p>
            <a:pPr lvl="0">
              <a:spcBef>
                <a:spcPts val="336"/>
              </a:spcBef>
            </a:pPr>
            <a:r>
              <a:rPr lang="en-IN" altLang="en-US" sz="1400" b="1" dirty="0">
                <a:latin typeface="Arial" pitchFamily="34" charset="0"/>
                <a:cs typeface="Arial" pitchFamily="34" charset="0"/>
              </a:rPr>
              <a:t>public class SequenceGenerator {</a:t>
            </a:r>
          </a:p>
          <a:p>
            <a:pPr lvl="0">
              <a:spcBef>
                <a:spcPts val="336"/>
              </a:spcBef>
            </a:pPr>
            <a:r>
              <a:rPr lang="en-IN" altLang="en-US" sz="1400" b="1" dirty="0">
                <a:latin typeface="Arial" pitchFamily="34" charset="0"/>
                <a:cs typeface="Arial" pitchFamily="34" charset="0"/>
              </a:rPr>
              <a:t>...</a:t>
            </a:r>
          </a:p>
          <a:p>
            <a:pPr lvl="0">
              <a:spcBef>
                <a:spcPts val="336"/>
              </a:spcBef>
            </a:pPr>
            <a:r>
              <a:rPr lang="en-IN" altLang="en-US" sz="1400" b="1" dirty="0">
                <a:solidFill>
                  <a:srgbClr val="FF0000"/>
                </a:solidFill>
                <a:latin typeface="Arial" pitchFamily="34" charset="0"/>
                <a:cs typeface="Arial" pitchFamily="34" charset="0"/>
              </a:rPr>
              <a:t>private PrefixGenerator prefixGenerator</a:t>
            </a:r>
            <a:r>
              <a:rPr lang="en-IN" altLang="en-US" sz="1400" b="1" dirty="0">
                <a:latin typeface="Arial" pitchFamily="34" charset="0"/>
                <a:cs typeface="Arial" pitchFamily="34" charset="0"/>
              </a:rPr>
              <a:t>;</a:t>
            </a:r>
          </a:p>
          <a:p>
            <a:pPr lvl="0">
              <a:spcBef>
                <a:spcPts val="336"/>
              </a:spcBef>
            </a:pPr>
            <a:r>
              <a:rPr lang="en-IN" altLang="en-US" sz="1400" b="1" dirty="0">
                <a:latin typeface="Arial" pitchFamily="34" charset="0"/>
                <a:cs typeface="Arial" pitchFamily="34" charset="0"/>
              </a:rPr>
              <a:t>public void setPrefixGenerator(PrefixGenerator prefixGenerator) </a:t>
            </a:r>
          </a:p>
          <a:p>
            <a:pPr lvl="0">
              <a:spcBef>
                <a:spcPts val="336"/>
              </a:spcBef>
            </a:pPr>
            <a:r>
              <a:rPr lang="en-IN" altLang="en-US" sz="1400" b="1" dirty="0">
                <a:latin typeface="Arial" pitchFamily="34" charset="0"/>
                <a:cs typeface="Arial" pitchFamily="34" charset="0"/>
              </a:rPr>
              <a:t>{</a:t>
            </a:r>
          </a:p>
          <a:p>
            <a:pPr lvl="0">
              <a:spcBef>
                <a:spcPts val="336"/>
              </a:spcBef>
            </a:pPr>
            <a:r>
              <a:rPr lang="en-IN" altLang="en-US" sz="1400" b="1" dirty="0">
                <a:latin typeface="Arial" pitchFamily="34" charset="0"/>
                <a:cs typeface="Arial" pitchFamily="34" charset="0"/>
              </a:rPr>
              <a:t>this.prefixGenerator = prefixGenerator;</a:t>
            </a:r>
          </a:p>
          <a:p>
            <a:pPr lvl="0">
              <a:spcBef>
                <a:spcPts val="336"/>
              </a:spcBef>
            </a:pPr>
            <a:r>
              <a:rPr lang="en-IN" altLang="en-US" sz="1400" b="1" dirty="0">
                <a:latin typeface="Arial" pitchFamily="34" charset="0"/>
                <a:cs typeface="Arial" pitchFamily="34" charset="0"/>
              </a:rPr>
              <a:t>}</a:t>
            </a:r>
          </a:p>
          <a:p>
            <a:pPr lvl="0">
              <a:spcBef>
                <a:spcPts val="336"/>
              </a:spcBef>
            </a:pPr>
            <a:r>
              <a:rPr lang="en-IN" altLang="en-US" sz="1400" b="1" dirty="0">
                <a:latin typeface="Arial" pitchFamily="34" charset="0"/>
                <a:cs typeface="Arial" pitchFamily="34" charset="0"/>
              </a:rPr>
              <a:t>public synchronized String getSequence() {</a:t>
            </a:r>
          </a:p>
          <a:p>
            <a:pPr lvl="0">
              <a:spcBef>
                <a:spcPts val="336"/>
              </a:spcBef>
            </a:pPr>
            <a:r>
              <a:rPr lang="en-IN" altLang="en-US" sz="1400" b="1" dirty="0">
                <a:latin typeface="Arial" pitchFamily="34" charset="0"/>
                <a:cs typeface="Arial" pitchFamily="34" charset="0"/>
              </a:rPr>
              <a:t>StringBuffer buffer = new StringBuffer();</a:t>
            </a:r>
          </a:p>
          <a:p>
            <a:pPr lvl="0">
              <a:spcBef>
                <a:spcPts val="336"/>
              </a:spcBef>
            </a:pPr>
            <a:r>
              <a:rPr lang="en-IN" altLang="en-US" sz="1400" b="1" dirty="0">
                <a:latin typeface="Arial" pitchFamily="34" charset="0"/>
                <a:cs typeface="Arial" pitchFamily="34" charset="0"/>
              </a:rPr>
              <a:t>buffer.append(prefixGenerator.getPrefix());</a:t>
            </a:r>
          </a:p>
          <a:p>
            <a:pPr lvl="0">
              <a:spcBef>
                <a:spcPts val="336"/>
              </a:spcBef>
            </a:pPr>
            <a:r>
              <a:rPr lang="en-IN" altLang="en-US" sz="1400" b="1" dirty="0">
                <a:latin typeface="Arial" pitchFamily="34" charset="0"/>
                <a:cs typeface="Arial" pitchFamily="34" charset="0"/>
              </a:rPr>
              <a:t>buffer.append(initial + counter++);</a:t>
            </a:r>
          </a:p>
          <a:p>
            <a:pPr lvl="0">
              <a:spcBef>
                <a:spcPts val="336"/>
              </a:spcBef>
            </a:pPr>
            <a:r>
              <a:rPr lang="en-IN" altLang="en-US" sz="1400" b="1" dirty="0">
                <a:latin typeface="Arial" pitchFamily="34" charset="0"/>
                <a:cs typeface="Arial" pitchFamily="34" charset="0"/>
              </a:rPr>
              <a:t>buffer.append(suffix);</a:t>
            </a:r>
          </a:p>
          <a:p>
            <a:pPr lvl="0">
              <a:spcBef>
                <a:spcPts val="336"/>
              </a:spcBef>
            </a:pPr>
            <a:r>
              <a:rPr lang="en-IN" altLang="en-US" sz="1400" b="1" dirty="0">
                <a:latin typeface="Arial" pitchFamily="34" charset="0"/>
                <a:cs typeface="Arial" pitchFamily="34" charset="0"/>
              </a:rPr>
              <a:t>return buffer.toString();</a:t>
            </a:r>
          </a:p>
          <a:p>
            <a:pPr lvl="0">
              <a:spcBef>
                <a:spcPts val="336"/>
              </a:spcBef>
            </a:pPr>
            <a:r>
              <a:rPr lang="en-IN" altLang="en-US" sz="1400" b="1" dirty="0">
                <a:latin typeface="Arial" pitchFamily="34" charset="0"/>
                <a:cs typeface="Arial" pitchFamily="34" charset="0"/>
              </a:rPr>
              <a:t>}</a:t>
            </a:r>
          </a:p>
        </p:txBody>
      </p:sp>
      <p:sp>
        <p:nvSpPr>
          <p:cNvPr id="7" name="Content Placeholder 2"/>
          <p:cNvSpPr txBox="1">
            <a:spLocks/>
          </p:cNvSpPr>
          <p:nvPr/>
        </p:nvSpPr>
        <p:spPr bwMode="gray">
          <a:xfrm>
            <a:off x="4724400" y="1219200"/>
            <a:ext cx="3810000" cy="1981200"/>
          </a:xfrm>
          <a:prstGeom prst="rect">
            <a:avLst/>
          </a:prstGeom>
          <a:noFill/>
          <a:ln w="9525">
            <a:noFill/>
            <a:miter lim="800000"/>
            <a:headEnd/>
            <a:tailEnd/>
          </a:ln>
        </p:spPr>
        <p:txBody>
          <a:bodyPr/>
          <a:lstStyle/>
          <a:p>
            <a:pPr>
              <a:spcBef>
                <a:spcPts val="336"/>
              </a:spcBef>
              <a:defRPr/>
            </a:pPr>
            <a:r>
              <a:rPr lang="en-US" altLang="en-US" sz="1400" b="1" dirty="0">
                <a:latin typeface="Arial" pitchFamily="34" charset="0"/>
                <a:cs typeface="Arial" pitchFamily="34" charset="0"/>
              </a:rPr>
              <a:t>&lt;bean id="sequenceGenerator"</a:t>
            </a:r>
          </a:p>
          <a:p>
            <a:pPr>
              <a:spcBef>
                <a:spcPts val="336"/>
              </a:spcBef>
              <a:defRPr/>
            </a:pPr>
            <a:r>
              <a:rPr lang="en-US" altLang="en-US" sz="1400" b="1" dirty="0">
                <a:latin typeface="Arial" pitchFamily="34" charset="0"/>
                <a:cs typeface="Arial" pitchFamily="34" charset="0"/>
              </a:rPr>
              <a:t>class="com.spring.ioc.basics.SequenceGenerator"&gt;</a:t>
            </a:r>
          </a:p>
          <a:p>
            <a:pPr>
              <a:spcBef>
                <a:spcPts val="336"/>
              </a:spcBef>
              <a:defRPr/>
            </a:pPr>
            <a:r>
              <a:rPr lang="en-US" altLang="en-US" sz="1400" b="1" dirty="0">
                <a:latin typeface="Arial" pitchFamily="34" charset="0"/>
                <a:cs typeface="Arial" pitchFamily="34" charset="0"/>
              </a:rPr>
              <a:t>&lt;property name="initial" value="100000" /&gt;</a:t>
            </a:r>
          </a:p>
          <a:p>
            <a:pPr>
              <a:spcBef>
                <a:spcPts val="336"/>
              </a:spcBef>
              <a:defRPr/>
            </a:pPr>
            <a:r>
              <a:rPr lang="en-US" altLang="en-US" sz="1400" b="1" dirty="0">
                <a:latin typeface="Arial" pitchFamily="34" charset="0"/>
                <a:cs typeface="Arial" pitchFamily="34" charset="0"/>
              </a:rPr>
              <a:t>&lt;property name="suffix" value="A" /&gt;</a:t>
            </a:r>
          </a:p>
          <a:p>
            <a:pPr>
              <a:spcBef>
                <a:spcPts val="336"/>
              </a:spcBef>
              <a:defRPr/>
            </a:pPr>
            <a:r>
              <a:rPr lang="en-US" altLang="en-US" sz="1400" b="1" dirty="0">
                <a:solidFill>
                  <a:srgbClr val="FF0000"/>
                </a:solidFill>
                <a:latin typeface="Arial" pitchFamily="34" charset="0"/>
                <a:cs typeface="Arial" pitchFamily="34" charset="0"/>
              </a:rPr>
              <a:t>&lt;property name="prefixGenerator"&gt;</a:t>
            </a:r>
          </a:p>
          <a:p>
            <a:pPr>
              <a:spcBef>
                <a:spcPts val="336"/>
              </a:spcBef>
              <a:defRPr/>
            </a:pPr>
            <a:r>
              <a:rPr lang="en-US" altLang="en-US" sz="1400" b="1" dirty="0">
                <a:solidFill>
                  <a:srgbClr val="FF0000"/>
                </a:solidFill>
                <a:latin typeface="Arial" pitchFamily="34" charset="0"/>
                <a:cs typeface="Arial" pitchFamily="34" charset="0"/>
              </a:rPr>
              <a:t>&lt;ref bean="datePrefixGenerator" /&gt;</a:t>
            </a:r>
          </a:p>
          <a:p>
            <a:pPr>
              <a:spcBef>
                <a:spcPts val="336"/>
              </a:spcBef>
              <a:defRPr/>
            </a:pPr>
            <a:r>
              <a:rPr lang="en-US" altLang="en-US" sz="1400" b="1" dirty="0">
                <a:solidFill>
                  <a:srgbClr val="FF0000"/>
                </a:solidFill>
                <a:latin typeface="Arial" pitchFamily="34" charset="0"/>
                <a:cs typeface="Arial" pitchFamily="34" charset="0"/>
              </a:rPr>
              <a:t>&lt;/property&gt;</a:t>
            </a:r>
          </a:p>
          <a:p>
            <a:pPr>
              <a:spcBef>
                <a:spcPts val="336"/>
              </a:spcBef>
              <a:defRPr/>
            </a:pPr>
            <a:r>
              <a:rPr lang="en-US" altLang="en-US" sz="1400" b="1" dirty="0">
                <a:latin typeface="Arial" pitchFamily="34" charset="0"/>
                <a:cs typeface="Arial" pitchFamily="34" charset="0"/>
              </a:rPr>
              <a:t>&lt;/bean&gt;</a:t>
            </a:r>
          </a:p>
          <a:p>
            <a:pPr indent="-342900">
              <a:spcBef>
                <a:spcPts val="336"/>
              </a:spcBef>
              <a:buSzPct val="95000"/>
              <a:buFont typeface="Wingdings" pitchFamily="2" charset="2"/>
              <a:buNone/>
              <a:defRPr/>
            </a:pPr>
            <a:endParaRPr lang="en-US" altLang="en-US" sz="1400" b="1" dirty="0">
              <a:latin typeface="Arial" pitchFamily="34" charset="0"/>
              <a:cs typeface="Arial" pitchFamily="34" charset="0"/>
            </a:endParaRPr>
          </a:p>
          <a:p>
            <a:pPr indent="-342900">
              <a:spcBef>
                <a:spcPts val="336"/>
              </a:spcBef>
              <a:buSzPct val="95000"/>
              <a:buFont typeface="Wingdings" pitchFamily="2" charset="2"/>
              <a:buNone/>
              <a:defRPr/>
            </a:pPr>
            <a:endParaRPr lang="en-US" altLang="en-US" sz="1400" b="1" dirty="0">
              <a:latin typeface="Arial" pitchFamily="34" charset="0"/>
              <a:cs typeface="Arial" pitchFamily="34" charset="0"/>
            </a:endParaRPr>
          </a:p>
        </p:txBody>
      </p:sp>
      <p:cxnSp>
        <p:nvCxnSpPr>
          <p:cNvPr id="23" name="Straight Connector 22"/>
          <p:cNvCxnSpPr/>
          <p:nvPr/>
        </p:nvCxnSpPr>
        <p:spPr>
          <a:xfrm>
            <a:off x="3276600" y="2895600"/>
            <a:ext cx="914400" cy="152400"/>
          </a:xfrm>
          <a:prstGeom prst="line">
            <a:avLst/>
          </a:prstGeom>
        </p:spPr>
        <p:style>
          <a:lnRef idx="3">
            <a:schemeClr val="accent4"/>
          </a:lnRef>
          <a:fillRef idx="0">
            <a:schemeClr val="accent4"/>
          </a:fillRef>
          <a:effectRef idx="2">
            <a:schemeClr val="accent4"/>
          </a:effectRef>
          <a:fontRef idx="minor">
            <a:schemeClr val="tx1"/>
          </a:fontRef>
        </p:style>
      </p:cxnSp>
      <p:cxnSp>
        <p:nvCxnSpPr>
          <p:cNvPr id="26" name="Straight Arrow Connector 25"/>
          <p:cNvCxnSpPr/>
          <p:nvPr/>
        </p:nvCxnSpPr>
        <p:spPr>
          <a:xfrm flipV="1">
            <a:off x="4191000" y="2895600"/>
            <a:ext cx="609600" cy="1524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342900" lvl="2" indent="-342900" fontAlgn="base">
              <a:spcBef>
                <a:spcPts val="600"/>
              </a:spcBef>
              <a:buFont typeface="Wingdings" panose="05000000000000000000" pitchFamily="2" charset="2"/>
              <a:buChar char="q"/>
            </a:pPr>
            <a:r>
              <a:rPr lang="en-US" altLang="en-US" sz="1400" noProof="0" dirty="0"/>
              <a:t>Whenever a bean instance is used for only one particular property, it can be declared as an inner bean. </a:t>
            </a:r>
          </a:p>
          <a:p>
            <a:pPr marL="342900" lvl="2" indent="-342900" fontAlgn="base">
              <a:spcBef>
                <a:spcPts val="600"/>
              </a:spcBef>
              <a:buFont typeface="Wingdings" panose="05000000000000000000" pitchFamily="2" charset="2"/>
              <a:buChar char="q"/>
            </a:pPr>
            <a:r>
              <a:rPr lang="en-US" altLang="en-US" sz="1400" noProof="0" dirty="0"/>
              <a:t>An inner bean declaration is enclosed in &lt;property&gt; or &lt;constructor-arg&gt; directly, without any id or name attribute set. In this way, the bean will be anonymous so that you can’t use it anywhere else. </a:t>
            </a:r>
          </a:p>
          <a:p>
            <a:pPr marL="342900" lvl="2" indent="-342900" fontAlgn="base">
              <a:spcBef>
                <a:spcPts val="600"/>
              </a:spcBef>
              <a:buNone/>
            </a:pPr>
            <a:endParaRPr lang="en-US" altLang="en-US" noProof="0" dirty="0"/>
          </a:p>
          <a:p>
            <a:pPr marL="342900" lvl="2" indent="-342900" fontAlgn="base">
              <a:lnSpc>
                <a:spcPct val="150000"/>
              </a:lnSpc>
              <a:spcAft>
                <a:spcPts val="600"/>
              </a:spcAft>
              <a:buNone/>
            </a:pPr>
            <a:r>
              <a:rPr lang="en-US" altLang="en-US" sz="1400" b="1" noProof="0" dirty="0"/>
              <a:t>Code:</a:t>
            </a:r>
          </a:p>
          <a:p>
            <a:pPr marL="342900" lvl="2" indent="-342900" fontAlgn="base">
              <a:lnSpc>
                <a:spcPct val="150000"/>
              </a:lnSpc>
              <a:spcAft>
                <a:spcPts val="600"/>
              </a:spcAft>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39</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Inner Beans</a:t>
            </a:r>
            <a:endParaRPr lang="en-US" noProof="0" dirty="0"/>
          </a:p>
        </p:txBody>
      </p:sp>
      <p:sp>
        <p:nvSpPr>
          <p:cNvPr id="14" name="Rectangle 3"/>
          <p:cNvSpPr txBox="1">
            <a:spLocks noChangeArrowheads="1"/>
          </p:cNvSpPr>
          <p:nvPr/>
        </p:nvSpPr>
        <p:spPr bwMode="gray">
          <a:xfrm>
            <a:off x="432916" y="3373522"/>
            <a:ext cx="8153400" cy="271945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15" name="Content Placeholder 2"/>
          <p:cNvSpPr txBox="1">
            <a:spLocks/>
          </p:cNvSpPr>
          <p:nvPr/>
        </p:nvSpPr>
        <p:spPr>
          <a:xfrm>
            <a:off x="762000" y="3505329"/>
            <a:ext cx="6934200" cy="1712025"/>
          </a:xfrm>
          <a:prstGeom prst="rect">
            <a:avLst/>
          </a:prstGeom>
        </p:spPr>
        <p:txBody>
          <a:bodyPr/>
          <a:lstStyle/>
          <a:p>
            <a:pPr>
              <a:spcBef>
                <a:spcPts val="336"/>
              </a:spcBef>
            </a:pPr>
            <a:r>
              <a:rPr lang="en-IN" altLang="en-US" sz="1400" b="1" dirty="0">
                <a:latin typeface="Arial" pitchFamily="34" charset="0"/>
                <a:cs typeface="Arial" pitchFamily="34" charset="0"/>
              </a:rPr>
              <a:t>&lt;bean id="sequenceGenerator"</a:t>
            </a:r>
          </a:p>
          <a:p>
            <a:pPr>
              <a:spcBef>
                <a:spcPts val="336"/>
              </a:spcBef>
            </a:pPr>
            <a:r>
              <a:rPr lang="en-IN" altLang="en-US" sz="1400" b="1" dirty="0">
                <a:latin typeface="Arial" pitchFamily="34" charset="0"/>
                <a:cs typeface="Arial" pitchFamily="34" charset="0"/>
              </a:rPr>
              <a:t>class="com.spring.ioc.basics.SequenceGenerator"&gt;</a:t>
            </a:r>
          </a:p>
          <a:p>
            <a:pPr>
              <a:spcBef>
                <a:spcPts val="336"/>
              </a:spcBef>
            </a:pPr>
            <a:r>
              <a:rPr lang="en-IN" altLang="en-US" sz="1400" b="1" dirty="0">
                <a:latin typeface="Arial" pitchFamily="34" charset="0"/>
                <a:cs typeface="Arial" pitchFamily="34" charset="0"/>
              </a:rPr>
              <a:t>&lt;property name="initial" value="100000" /&gt;</a:t>
            </a:r>
          </a:p>
          <a:p>
            <a:pPr>
              <a:spcBef>
                <a:spcPts val="336"/>
              </a:spcBef>
            </a:pPr>
            <a:r>
              <a:rPr lang="en-IN" altLang="en-US" sz="1400" b="1" dirty="0">
                <a:latin typeface="Arial" pitchFamily="34" charset="0"/>
                <a:cs typeface="Arial" pitchFamily="34" charset="0"/>
              </a:rPr>
              <a:t>&lt;property name="suffix" value="A" /&gt; </a:t>
            </a:r>
          </a:p>
          <a:p>
            <a:pPr>
              <a:spcBef>
                <a:spcPts val="336"/>
              </a:spcBef>
            </a:pPr>
            <a:r>
              <a:rPr lang="en-IN" altLang="en-US" sz="1400" b="1" dirty="0">
                <a:latin typeface="Arial" pitchFamily="34" charset="0"/>
                <a:cs typeface="Arial" pitchFamily="34" charset="0"/>
              </a:rPr>
              <a:t>&lt;property name="prefixGenerator"&gt;</a:t>
            </a:r>
          </a:p>
          <a:p>
            <a:pPr>
              <a:spcBef>
                <a:spcPts val="336"/>
              </a:spcBef>
            </a:pPr>
            <a:r>
              <a:rPr lang="en-IN" altLang="en-US" sz="1400" b="1" dirty="0">
                <a:solidFill>
                  <a:srgbClr val="FF0000"/>
                </a:solidFill>
                <a:latin typeface="Arial" pitchFamily="34" charset="0"/>
                <a:cs typeface="Arial" pitchFamily="34" charset="0"/>
              </a:rPr>
              <a:t>&lt;bean class="com.spring.ioc.basics.DatePrefixGenerator "&gt;</a:t>
            </a:r>
          </a:p>
          <a:p>
            <a:pPr>
              <a:spcBef>
                <a:spcPts val="336"/>
              </a:spcBef>
            </a:pPr>
            <a:r>
              <a:rPr lang="en-IN" altLang="en-US" sz="1400" b="1" dirty="0">
                <a:solidFill>
                  <a:srgbClr val="FF0000"/>
                </a:solidFill>
                <a:latin typeface="Arial" pitchFamily="34" charset="0"/>
                <a:cs typeface="Arial" pitchFamily="34" charset="0"/>
              </a:rPr>
              <a:t>&lt;property name="pattern" value="yyyyMMdd" /&gt;</a:t>
            </a:r>
          </a:p>
          <a:p>
            <a:pPr>
              <a:spcBef>
                <a:spcPts val="336"/>
              </a:spcBef>
            </a:pPr>
            <a:r>
              <a:rPr lang="en-IN" altLang="en-US" sz="1400" b="1" dirty="0">
                <a:solidFill>
                  <a:srgbClr val="FF0000"/>
                </a:solidFill>
                <a:latin typeface="Arial" pitchFamily="34" charset="0"/>
                <a:cs typeface="Arial" pitchFamily="34" charset="0"/>
              </a:rPr>
              <a:t>&lt;/bean&gt;</a:t>
            </a:r>
          </a:p>
          <a:p>
            <a:pPr>
              <a:spcBef>
                <a:spcPts val="336"/>
              </a:spcBef>
            </a:pPr>
            <a:r>
              <a:rPr lang="en-IN" altLang="en-US" sz="1400" b="1" dirty="0">
                <a:latin typeface="Arial" pitchFamily="34" charset="0"/>
                <a:cs typeface="Arial" pitchFamily="34" charset="0"/>
              </a:rPr>
              <a:t>&lt;/property&gt;</a:t>
            </a:r>
          </a:p>
          <a:p>
            <a:pPr>
              <a:spcBef>
                <a:spcPts val="336"/>
              </a:spcBef>
            </a:pPr>
            <a:r>
              <a:rPr lang="en-IN" altLang="en-US" sz="1400" b="1" dirty="0">
                <a:latin typeface="Arial" pitchFamily="34" charset="0"/>
                <a:cs typeface="Arial" pitchFamily="34" charset="0"/>
              </a:rPr>
              <a:t>&lt;/bean&gt;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497075" y="3831790"/>
            <a:ext cx="3512456" cy="245291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ooter Placeholder 6"/>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a:t>
            </a:fld>
            <a:endParaRPr lang="en-US" dirty="0"/>
          </a:p>
        </p:txBody>
      </p:sp>
      <p:sp>
        <p:nvSpPr>
          <p:cNvPr id="3" name="Title 2"/>
          <p:cNvSpPr>
            <a:spLocks noGrp="1"/>
          </p:cNvSpPr>
          <p:nvPr>
            <p:ph type="title"/>
          </p:nvPr>
        </p:nvSpPr>
        <p:spPr/>
        <p:txBody>
          <a:bodyPr/>
          <a:lstStyle/>
          <a:p>
            <a:r>
              <a:rPr lang="en-US" noProof="0" dirty="0"/>
              <a:t>Objectives</a:t>
            </a:r>
          </a:p>
        </p:txBody>
      </p:sp>
      <p:pic>
        <p:nvPicPr>
          <p:cNvPr id="1027" name="Picture 3" descr="D:\Images\Images\Objective\shutterstock_5612989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805" y="3886200"/>
            <a:ext cx="3389509" cy="233887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p:cNvSpPr>
            <a:spLocks noGrp="1"/>
          </p:cNvSpPr>
          <p:nvPr>
            <p:ph idx="1"/>
          </p:nvPr>
        </p:nvSpPr>
        <p:spPr>
          <a:xfrm>
            <a:off x="319180" y="990600"/>
            <a:ext cx="5108605" cy="4906963"/>
          </a:xfrm>
        </p:spPr>
        <p:txBody>
          <a:bodyPr>
            <a:normAutofit/>
          </a:bodyPr>
          <a:lstStyle/>
          <a:p>
            <a:pPr marL="0" indent="0">
              <a:lnSpc>
                <a:spcPct val="150000"/>
              </a:lnSpc>
              <a:buNone/>
              <a:defRPr/>
            </a:pPr>
            <a:r>
              <a:rPr lang="en-US" sz="1400" b="1" noProof="0" dirty="0">
                <a:solidFill>
                  <a:schemeClr val="tx1"/>
                </a:solidFill>
              </a:rPr>
              <a:t>After completing this session, you will be able to:</a:t>
            </a:r>
          </a:p>
          <a:p>
            <a:pPr>
              <a:spcBef>
                <a:spcPts val="600"/>
              </a:spcBef>
              <a:spcAft>
                <a:spcPts val="600"/>
              </a:spcAft>
              <a:buFont typeface="Wingdings" panose="05000000000000000000" pitchFamily="2" charset="2"/>
              <a:buChar char="q"/>
              <a:defRPr/>
            </a:pPr>
            <a:r>
              <a:rPr lang="en-US" sz="1400" noProof="0" dirty="0"/>
              <a:t>Identify how to instantiate Spring IoC container.</a:t>
            </a:r>
          </a:p>
          <a:p>
            <a:pPr>
              <a:spcBef>
                <a:spcPts val="600"/>
              </a:spcBef>
              <a:spcAft>
                <a:spcPts val="600"/>
              </a:spcAft>
              <a:buFont typeface="Wingdings" panose="05000000000000000000" pitchFamily="2" charset="2"/>
              <a:buChar char="q"/>
              <a:defRPr/>
            </a:pPr>
            <a:r>
              <a:rPr lang="en-US" sz="1400" noProof="0" dirty="0"/>
              <a:t>Implement Spring DI (Dependency Injection).</a:t>
            </a:r>
          </a:p>
          <a:p>
            <a:pPr>
              <a:spcBef>
                <a:spcPts val="600"/>
              </a:spcBef>
              <a:spcAft>
                <a:spcPts val="600"/>
              </a:spcAft>
              <a:buFont typeface="Wingdings" panose="05000000000000000000" pitchFamily="2" charset="2"/>
              <a:buChar char="q"/>
              <a:defRPr/>
            </a:pPr>
            <a:r>
              <a:rPr lang="en-US" sz="1400" noProof="0" dirty="0"/>
              <a:t>Identify how to inject collections in to beans.</a:t>
            </a:r>
          </a:p>
          <a:p>
            <a:pPr>
              <a:spcBef>
                <a:spcPts val="600"/>
              </a:spcBef>
              <a:spcAft>
                <a:spcPts val="600"/>
              </a:spcAft>
              <a:buFont typeface="Wingdings" panose="05000000000000000000" pitchFamily="2" charset="2"/>
              <a:buChar char="q"/>
              <a:defRPr/>
            </a:pPr>
            <a:r>
              <a:rPr lang="en-US" sz="1400" noProof="0" dirty="0"/>
              <a:t>Perform dependency check within beans.</a:t>
            </a:r>
          </a:p>
          <a:p>
            <a:pPr>
              <a:spcBef>
                <a:spcPts val="600"/>
              </a:spcBef>
              <a:spcAft>
                <a:spcPts val="600"/>
              </a:spcAft>
              <a:buFont typeface="Wingdings" panose="05000000000000000000" pitchFamily="2" charset="2"/>
              <a:buChar char="q"/>
              <a:defRPr/>
            </a:pPr>
            <a:r>
              <a:rPr lang="en-US" sz="1400" noProof="0" dirty="0"/>
              <a:t>Implement how to do auto-wiring.</a:t>
            </a:r>
          </a:p>
          <a:p>
            <a:pPr>
              <a:spcBef>
                <a:spcPts val="600"/>
              </a:spcBef>
              <a:spcAft>
                <a:spcPts val="600"/>
              </a:spcAft>
              <a:buFont typeface="Wingdings" panose="05000000000000000000" pitchFamily="2" charset="2"/>
              <a:buChar char="q"/>
              <a:defRPr/>
            </a:pPr>
            <a:r>
              <a:rPr lang="en-US" sz="1400" noProof="0" dirty="0"/>
              <a:t>Perform automatic scanning of components.</a:t>
            </a:r>
          </a:p>
          <a:p>
            <a:pPr>
              <a:spcBef>
                <a:spcPts val="600"/>
              </a:spcBef>
              <a:spcAft>
                <a:spcPts val="600"/>
              </a:spcAft>
              <a:buFont typeface="Wingdings" panose="05000000000000000000" pitchFamily="2" charset="2"/>
              <a:buChar char="q"/>
              <a:defRPr/>
            </a:pPr>
            <a:r>
              <a:rPr lang="en-US" sz="1400" noProof="0" dirty="0"/>
              <a:t>Identify different bean scopes.</a:t>
            </a:r>
          </a:p>
        </p:txBody>
      </p:sp>
    </p:spTree>
    <p:extLst>
      <p:ext uri="{BB962C8B-B14F-4D97-AF65-F5344CB8AC3E}">
        <p14:creationId xmlns:p14="http://schemas.microsoft.com/office/powerpoint/2010/main" val="4047149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48174" y="932814"/>
            <a:ext cx="8229600" cy="4906963"/>
          </a:xfrm>
        </p:spPr>
        <p:txBody>
          <a:bodyPr/>
          <a:lstStyle/>
          <a:p>
            <a:pPr marL="342900" lvl="2" indent="-342900" fontAlgn="base">
              <a:spcBef>
                <a:spcPts val="600"/>
              </a:spcBef>
              <a:buFont typeface="Wingdings" panose="05000000000000000000" pitchFamily="2" charset="2"/>
              <a:buChar char="q"/>
            </a:pPr>
            <a:r>
              <a:rPr lang="en-US" altLang="en-US" sz="1400" dirty="0"/>
              <a:t>Create a new project called </a:t>
            </a:r>
            <a:r>
              <a:rPr lang="en-US" altLang="en-US" sz="1400" dirty="0" err="1"/>
              <a:t>PrefixGeneratorProject</a:t>
            </a:r>
            <a:r>
              <a:rPr lang="en-US" altLang="en-US" sz="1400" dirty="0"/>
              <a:t>.</a:t>
            </a:r>
          </a:p>
          <a:p>
            <a:pPr marL="342900" lvl="2" indent="-342900" fontAlgn="base">
              <a:spcBef>
                <a:spcPts val="600"/>
              </a:spcBef>
              <a:buFont typeface="Wingdings" panose="05000000000000000000" pitchFamily="2" charset="2"/>
              <a:buChar char="q"/>
            </a:pPr>
            <a:r>
              <a:rPr lang="en-US" altLang="en-US" sz="1400" dirty="0"/>
              <a:t>Create the </a:t>
            </a:r>
            <a:r>
              <a:rPr lang="en-US" altLang="en-US" sz="1400" dirty="0" err="1"/>
              <a:t>PrefixGenerator</a:t>
            </a:r>
            <a:r>
              <a:rPr lang="en-US" altLang="en-US" sz="1400" dirty="0"/>
              <a:t> interface to define the prefix generation operation </a:t>
            </a:r>
          </a:p>
          <a:p>
            <a:pPr marL="342900" lvl="2" indent="-342900" fontAlgn="base">
              <a:spcBef>
                <a:spcPts val="600"/>
              </a:spcBef>
              <a:buFont typeface="Wingdings" panose="05000000000000000000" pitchFamily="2" charset="2"/>
              <a:buChar char="q"/>
            </a:pPr>
            <a:r>
              <a:rPr lang="en-US" altLang="en-US" sz="1400" dirty="0"/>
              <a:t>Create the </a:t>
            </a:r>
            <a:r>
              <a:rPr lang="en-US" altLang="en-US" sz="1400" dirty="0" err="1"/>
              <a:t>DatePrefixGenerator</a:t>
            </a:r>
            <a:r>
              <a:rPr lang="en-US" altLang="en-US" sz="1400" dirty="0"/>
              <a:t> class that implements the </a:t>
            </a:r>
            <a:r>
              <a:rPr lang="en-US" altLang="en-US" sz="1400" dirty="0" err="1"/>
              <a:t>PrefixGenerator</a:t>
            </a:r>
            <a:r>
              <a:rPr lang="en-US" altLang="en-US" sz="1400" dirty="0"/>
              <a:t> interface.</a:t>
            </a:r>
          </a:p>
          <a:p>
            <a:pPr marL="342900" lvl="2" indent="-342900" fontAlgn="base">
              <a:spcBef>
                <a:spcPts val="600"/>
              </a:spcBef>
              <a:buFont typeface="Wingdings" panose="05000000000000000000" pitchFamily="2" charset="2"/>
              <a:buChar char="q"/>
            </a:pPr>
            <a:r>
              <a:rPr lang="en-US" altLang="en-US" sz="1400" dirty="0"/>
              <a:t>The pattern of this generator will be injected through the setter method </a:t>
            </a:r>
            <a:r>
              <a:rPr lang="en-US" altLang="en-US" sz="1400" dirty="0" err="1"/>
              <a:t>setPattern</a:t>
            </a:r>
            <a:r>
              <a:rPr lang="en-US" altLang="en-US" sz="1400" dirty="0"/>
              <a:t>() and then used to create a </a:t>
            </a:r>
            <a:r>
              <a:rPr lang="en-US" altLang="en-US" sz="1400" dirty="0" err="1"/>
              <a:t>java.text.DateFormat</a:t>
            </a:r>
            <a:r>
              <a:rPr lang="en-US" altLang="en-US" sz="1400" dirty="0"/>
              <a:t> object to format the date.</a:t>
            </a:r>
          </a:p>
          <a:p>
            <a:pPr marL="342900" lvl="2" indent="-342900" fontAlgn="base">
              <a:spcBef>
                <a:spcPts val="600"/>
              </a:spcBef>
              <a:buFont typeface="Wingdings" panose="05000000000000000000" pitchFamily="2" charset="2"/>
              <a:buChar char="q"/>
            </a:pPr>
            <a:r>
              <a:rPr lang="en-US" altLang="en-US" sz="1400" dirty="0"/>
              <a:t>Create the </a:t>
            </a:r>
            <a:r>
              <a:rPr lang="en-US" altLang="en-US" sz="1400" dirty="0" err="1"/>
              <a:t>SequenceGenerator</a:t>
            </a:r>
            <a:r>
              <a:rPr lang="en-US" altLang="en-US" sz="1400" dirty="0"/>
              <a:t> class and declare the </a:t>
            </a:r>
            <a:r>
              <a:rPr lang="en-US" altLang="en-US" sz="1400" dirty="0" err="1"/>
              <a:t>PrefixGenerator</a:t>
            </a:r>
            <a:r>
              <a:rPr lang="en-US" altLang="en-US" sz="1400" dirty="0"/>
              <a:t> as a private data member.</a:t>
            </a:r>
          </a:p>
          <a:p>
            <a:pPr marL="342900" lvl="2" indent="-342900" fontAlgn="base">
              <a:spcBef>
                <a:spcPts val="600"/>
              </a:spcBef>
              <a:buFont typeface="Wingdings" panose="05000000000000000000" pitchFamily="2" charset="2"/>
              <a:buChar char="q"/>
            </a:pPr>
            <a:r>
              <a:rPr lang="en-US" altLang="en-US" sz="1400" dirty="0"/>
              <a:t>In the </a:t>
            </a:r>
            <a:r>
              <a:rPr lang="en-US" altLang="en-US" sz="1400" dirty="0" err="1"/>
              <a:t>beans.xml</a:t>
            </a:r>
            <a:r>
              <a:rPr lang="en-US" altLang="en-US" sz="1400" dirty="0"/>
              <a:t> declare a </a:t>
            </a:r>
            <a:r>
              <a:rPr lang="en-US" altLang="en-US" sz="1400" dirty="0" err="1"/>
              <a:t>SequenceGenerator</a:t>
            </a:r>
            <a:r>
              <a:rPr lang="en-US" altLang="en-US" sz="1400" dirty="0"/>
              <a:t> bean that refers to the </a:t>
            </a:r>
            <a:r>
              <a:rPr lang="en-US" altLang="en-US" sz="1400" dirty="0" err="1"/>
              <a:t>datePrefixGenerator</a:t>
            </a:r>
            <a:r>
              <a:rPr lang="en-US" altLang="en-US" sz="1400" dirty="0"/>
              <a:t> bean as its </a:t>
            </a:r>
            <a:r>
              <a:rPr lang="en-US" altLang="en-US" sz="1400" dirty="0" err="1"/>
              <a:t>prefixGenerator</a:t>
            </a:r>
            <a:r>
              <a:rPr lang="en-US" altLang="en-US" sz="1400" dirty="0"/>
              <a:t> property by enclosing a &lt;ref&gt; element inside</a:t>
            </a:r>
          </a:p>
          <a:p>
            <a:pPr marL="342900" lvl="2" indent="-342900" fontAlgn="base">
              <a:spcBef>
                <a:spcPts val="600"/>
              </a:spcBef>
              <a:buFont typeface="Wingdings" panose="05000000000000000000" pitchFamily="2" charset="2"/>
              <a:buChar char="q"/>
            </a:pPr>
            <a:endParaRPr lang="en-US" altLang="en-US" sz="1400" dirty="0"/>
          </a:p>
          <a:p>
            <a:pPr marL="342900" lvl="2" indent="-342900" fontAlgn="base">
              <a:spcBef>
                <a:spcPts val="600"/>
              </a:spcBef>
              <a:buFont typeface="Wingdings" panose="05000000000000000000" pitchFamily="2" charset="2"/>
              <a:buChar char="q"/>
            </a:pPr>
            <a:endParaRPr lang="en-US" altLang="en-US" sz="1400" noProof="0" dirty="0"/>
          </a:p>
          <a:p>
            <a:pPr marL="342900" lvl="2" indent="-342900" fontAlgn="base">
              <a:spcBef>
                <a:spcPts val="600"/>
              </a:spcBef>
              <a:buFont typeface="Wingdings" panose="05000000000000000000" pitchFamily="2" charset="2"/>
              <a:buChar char="q"/>
            </a:pPr>
            <a:endParaRPr lang="en-US" altLang="en-US" noProof="0" dirty="0"/>
          </a:p>
          <a:p>
            <a:pPr marL="342900" lvl="2" indent="-342900" fontAlgn="base">
              <a:lnSpc>
                <a:spcPct val="150000"/>
              </a:lnSpc>
              <a:spcAft>
                <a:spcPts val="600"/>
              </a:spcAft>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40</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Lend a Hand</a:t>
            </a:r>
            <a:endParaRPr lang="en-US" noProof="0" dirty="0"/>
          </a:p>
        </p:txBody>
      </p:sp>
    </p:spTree>
    <p:extLst>
      <p:ext uri="{BB962C8B-B14F-4D97-AF65-F5344CB8AC3E}">
        <p14:creationId xmlns:p14="http://schemas.microsoft.com/office/powerpoint/2010/main" val="703346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prstClr val="white">
                    <a:lumMod val="50000"/>
                  </a:prstClr>
                </a:solidFill>
              </a:rPr>
              <a:t>© Cognizant 2018</a:t>
            </a:r>
            <a:endParaRPr dirty="0">
              <a:solidFill>
                <a:prstClr val="white">
                  <a:lumMod val="50000"/>
                </a:prstClr>
              </a:solidFill>
            </a:endParaRPr>
          </a:p>
        </p:txBody>
      </p:sp>
      <p:sp>
        <p:nvSpPr>
          <p:cNvPr id="4" name="Slide Number Placeholder 3"/>
          <p:cNvSpPr>
            <a:spLocks noGrp="1"/>
          </p:cNvSpPr>
          <p:nvPr>
            <p:ph type="sldNum" sz="quarter" idx="12"/>
          </p:nvPr>
        </p:nvSpPr>
        <p:spPr/>
        <p:txBody>
          <a:bodyPr/>
          <a:lstStyle/>
          <a:p>
            <a:fld id="{47ED8886-DB3B-44F4-9A80-E6A224679F20}" type="slidenum">
              <a:rPr smtClean="0">
                <a:solidFill>
                  <a:prstClr val="white"/>
                </a:solidFill>
              </a:rPr>
              <a:pPr/>
              <a:t>41</a:t>
            </a:fld>
            <a:endParaRPr dirty="0">
              <a:solidFill>
                <a:prstClr val="white"/>
              </a:solidFill>
            </a:endParaRPr>
          </a:p>
        </p:txBody>
      </p:sp>
      <p:sp>
        <p:nvSpPr>
          <p:cNvPr id="26" name="Title 2"/>
          <p:cNvSpPr>
            <a:spLocks noGrp="1"/>
          </p:cNvSpPr>
          <p:nvPr>
            <p:ph type="title"/>
          </p:nvPr>
        </p:nvSpPr>
        <p:spPr>
          <a:xfrm>
            <a:off x="2286000" y="54429"/>
            <a:ext cx="6857996" cy="555171"/>
          </a:xfrm>
        </p:spPr>
        <p:txBody>
          <a:bodyPr>
            <a:normAutofit/>
          </a:bodyPr>
          <a:lstStyle/>
          <a:p>
            <a:r>
              <a:rPr lang="en-US" noProof="0" dirty="0">
                <a:latin typeface="Arial Rounded MT Bold"/>
                <a:cs typeface="Arial" pitchFamily="34" charset="0"/>
              </a:rPr>
              <a:t>Agenda (4 of 6)</a:t>
            </a:r>
            <a:endParaRPr lang="en-US" sz="1800" noProof="0" dirty="0">
              <a:latin typeface="Arial Rounded MT Bold"/>
              <a:cs typeface="Arial" pitchFamily="34" charset="0"/>
            </a:endParaRP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Instantiating Spring IoC container</a:t>
            </a:r>
          </a:p>
          <a:p>
            <a:pPr marL="457200" lvl="2" indent="0">
              <a:spcBef>
                <a:spcPts val="600"/>
              </a:spcBef>
              <a:spcAft>
                <a:spcPts val="600"/>
              </a:spcAft>
              <a:buNone/>
            </a:pPr>
            <a:r>
              <a:rPr lang="en-IN" sz="1400" dirty="0">
                <a:solidFill>
                  <a:schemeClr val="tx1"/>
                </a:solidFill>
              </a:rPr>
              <a:t>Implementing Spring DI (Dependency </a:t>
            </a:r>
            <a:r>
              <a:rPr lang="en-IN" sz="1400">
                <a:solidFill>
                  <a:schemeClr val="tx1"/>
                </a:solidFill>
              </a:rPr>
              <a:t>Injection)</a:t>
            </a:r>
            <a:endParaRPr lang="en-IN" sz="1400" dirty="0">
              <a:solidFill>
                <a:schemeClr val="tx1"/>
              </a:solidFill>
            </a:endParaRPr>
          </a:p>
          <a:p>
            <a:pPr marL="457200" lvl="2" indent="0">
              <a:spcBef>
                <a:spcPts val="600"/>
              </a:spcBef>
              <a:spcAft>
                <a:spcPts val="600"/>
              </a:spcAft>
              <a:buNone/>
            </a:pPr>
            <a:r>
              <a:rPr lang="en-IN" sz="1400" dirty="0">
                <a:solidFill>
                  <a:schemeClr val="tx1"/>
                </a:solidFill>
              </a:rPr>
              <a:t>Auto-wiring</a:t>
            </a:r>
          </a:p>
          <a:p>
            <a:pPr marL="457200" lvl="2" indent="0">
              <a:spcBef>
                <a:spcPts val="600"/>
              </a:spcBef>
              <a:spcAft>
                <a:spcPts val="600"/>
              </a:spcAft>
              <a:buNone/>
            </a:pPr>
            <a:r>
              <a:rPr lang="en-IN" sz="1400" dirty="0">
                <a:solidFill>
                  <a:schemeClr val="tx1"/>
                </a:solidFill>
              </a:rPr>
              <a:t>Performing automatic scanning of components</a:t>
            </a:r>
          </a:p>
          <a:p>
            <a:pPr marL="457200" lvl="2" indent="0">
              <a:spcBef>
                <a:spcPts val="600"/>
              </a:spcBef>
              <a:spcAft>
                <a:spcPts val="600"/>
              </a:spcAft>
              <a:buNone/>
            </a:pPr>
            <a:r>
              <a:rPr lang="en-IN" sz="1400" dirty="0">
                <a:solidFill>
                  <a:schemeClr val="tx1"/>
                </a:solidFill>
              </a:rPr>
              <a:t>Different bean scopes</a:t>
            </a: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nvGrpSpPr>
          <p:cNvPr id="2" name="Group 31"/>
          <p:cNvGrpSpPr/>
          <p:nvPr/>
        </p:nvGrpSpPr>
        <p:grpSpPr>
          <a:xfrm>
            <a:off x="533400" y="1107375"/>
            <a:ext cx="228600" cy="2016825"/>
            <a:chOff x="533400" y="1107375"/>
            <a:chExt cx="228600" cy="2016825"/>
          </a:xfrm>
        </p:grpSpPr>
        <p:sp>
          <p:nvSpPr>
            <p:cNvPr id="19" name="Oval 18"/>
            <p:cNvSpPr/>
            <p:nvPr>
              <p:custDataLst>
                <p:tags r:id="rId7"/>
              </p:custDataLst>
            </p:nvPr>
          </p:nvSpPr>
          <p:spPr>
            <a:xfrm>
              <a:off x="533400" y="1107375"/>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4" name="Oval 33"/>
            <p:cNvSpPr/>
            <p:nvPr>
              <p:custDataLst>
                <p:tags r:id="rId8"/>
              </p:custDataLst>
            </p:nvPr>
          </p:nvSpPr>
          <p:spPr>
            <a:xfrm>
              <a:off x="533400" y="14765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5" name="Oval 34"/>
            <p:cNvSpPr/>
            <p:nvPr>
              <p:custDataLst>
                <p:tags r:id="rId9"/>
              </p:custDataLst>
            </p:nvPr>
          </p:nvSpPr>
          <p:spPr>
            <a:xfrm>
              <a:off x="533400" y="183375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10"/>
              </p:custDataLst>
            </p:nvPr>
          </p:nvSpPr>
          <p:spPr>
            <a:xfrm>
              <a:off x="533400" y="2169225"/>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5" name="Oval 24"/>
            <p:cNvSpPr/>
            <p:nvPr>
              <p:custDataLst>
                <p:tags r:id="rId11"/>
              </p:custDataLst>
            </p:nvPr>
          </p:nvSpPr>
          <p:spPr>
            <a:xfrm>
              <a:off x="533400" y="25383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7" name="Oval 26"/>
            <p:cNvSpPr/>
            <p:nvPr>
              <p:custDataLst>
                <p:tags r:id="rId12"/>
              </p:custDataLst>
            </p:nvPr>
          </p:nvSpPr>
          <p:spPr>
            <a:xfrm>
              <a:off x="533400" y="2895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74239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68298" y="899319"/>
            <a:ext cx="8229600" cy="4906963"/>
          </a:xfrm>
        </p:spPr>
        <p:txBody>
          <a:bodyPr/>
          <a:lstStyle/>
          <a:p>
            <a:pPr marL="342900" lvl="2" indent="-342900" fontAlgn="base">
              <a:spcBef>
                <a:spcPts val="600"/>
              </a:spcBef>
              <a:buFont typeface="Wingdings" panose="05000000000000000000" pitchFamily="2" charset="2"/>
              <a:buChar char="q"/>
            </a:pPr>
            <a:r>
              <a:rPr lang="en-US" altLang="en-US" noProof="0" dirty="0"/>
              <a:t>When a bean requires access to another bean, you can wire it by specifying the reference explicitly. </a:t>
            </a:r>
          </a:p>
          <a:p>
            <a:pPr marL="0" lvl="2" indent="0" fontAlgn="base">
              <a:spcBef>
                <a:spcPts val="600"/>
              </a:spcBef>
              <a:buNone/>
            </a:pPr>
            <a:endParaRPr lang="en-US" altLang="en-US" noProof="0" dirty="0"/>
          </a:p>
          <a:p>
            <a:pPr marL="342900" lvl="2" indent="-342900" fontAlgn="base">
              <a:spcBef>
                <a:spcPts val="600"/>
              </a:spcBef>
              <a:buFont typeface="Wingdings" panose="05000000000000000000" pitchFamily="2" charset="2"/>
              <a:buChar char="q"/>
            </a:pPr>
            <a:r>
              <a:rPr lang="en-US" altLang="en-US" noProof="0" dirty="0"/>
              <a:t>However, if your container can wire your beans automatically, it can save you the trouble of configuring the wirings manually.</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42</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Auto-wiring</a:t>
            </a:r>
            <a:endParaRPr lang="en-US" noProof="0" dirty="0"/>
          </a:p>
        </p:txBody>
      </p:sp>
      <p:graphicFrame>
        <p:nvGraphicFramePr>
          <p:cNvPr id="9" name="Diagram 8"/>
          <p:cNvGraphicFramePr/>
          <p:nvPr>
            <p:extLst>
              <p:ext uri="{D42A27DB-BD31-4B8C-83A1-F6EECF244321}">
                <p14:modId xmlns:p14="http://schemas.microsoft.com/office/powerpoint/2010/main" val="415952757"/>
              </p:ext>
            </p:extLst>
          </p:nvPr>
        </p:nvGraphicFramePr>
        <p:xfrm>
          <a:off x="215898" y="2971800"/>
          <a:ext cx="85344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907552"/>
            <a:ext cx="8229600" cy="4906963"/>
          </a:xfrm>
        </p:spPr>
        <p:txBody>
          <a:bodyPr/>
          <a:lstStyle/>
          <a:p>
            <a:pPr marL="0" lvl="2" indent="-342900" fontAlgn="base">
              <a:spcBef>
                <a:spcPts val="600"/>
              </a:spcBef>
              <a:buNone/>
              <a:defRPr/>
            </a:pPr>
            <a:r>
              <a:rPr lang="en-US" altLang="en-US" sz="1400" noProof="0" dirty="0"/>
              <a:t>You only have to specify the auto-wiring mode in the autowire attribute of &lt;bean&gt;. The table shows modes and their description.</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43</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Auto-wiring: XML-based</a:t>
            </a:r>
            <a:endParaRPr lang="en-US" noProof="0" dirty="0"/>
          </a:p>
        </p:txBody>
      </p:sp>
      <p:graphicFrame>
        <p:nvGraphicFramePr>
          <p:cNvPr id="10" name="Table 9"/>
          <p:cNvGraphicFramePr>
            <a:graphicFrameLocks noGrp="1"/>
          </p:cNvGraphicFramePr>
          <p:nvPr>
            <p:extLst>
              <p:ext uri="{D42A27DB-BD31-4B8C-83A1-F6EECF244321}">
                <p14:modId xmlns:p14="http://schemas.microsoft.com/office/powerpoint/2010/main" val="260409841"/>
              </p:ext>
            </p:extLst>
          </p:nvPr>
        </p:nvGraphicFramePr>
        <p:xfrm>
          <a:off x="609600" y="1828800"/>
          <a:ext cx="7924800" cy="2682149"/>
        </p:xfrm>
        <a:graphic>
          <a:graphicData uri="http://schemas.openxmlformats.org/drawingml/2006/table">
            <a:tbl>
              <a:tblPr>
                <a:tableStyleId>{8799B23B-EC83-4686-B30A-512413B5E67A}</a:tableStyleId>
              </a:tblPr>
              <a:tblGrid>
                <a:gridCol w="1370940">
                  <a:extLst>
                    <a:ext uri="{9D8B030D-6E8A-4147-A177-3AD203B41FA5}">
                      <a16:colId xmlns:a16="http://schemas.microsoft.com/office/drawing/2014/main" val="20000"/>
                    </a:ext>
                  </a:extLst>
                </a:gridCol>
                <a:gridCol w="6553860">
                  <a:extLst>
                    <a:ext uri="{9D8B030D-6E8A-4147-A177-3AD203B41FA5}">
                      <a16:colId xmlns:a16="http://schemas.microsoft.com/office/drawing/2014/main" val="20001"/>
                    </a:ext>
                  </a:extLst>
                </a:gridCol>
              </a:tblGrid>
              <a:tr h="245363">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1" u="none" strike="noStrike" cap="none" normalizeH="0" baseline="0" dirty="0">
                          <a:ln>
                            <a:noFill/>
                          </a:ln>
                          <a:effectLst/>
                          <a:latin typeface="Arial" pitchFamily="34" charset="0"/>
                          <a:cs typeface="Arial" pitchFamily="34" charset="0"/>
                        </a:rPr>
                        <a:t>Mode</a:t>
                      </a: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8C844"/>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b="1" u="none" strike="noStrike" cap="none" normalizeH="0" baseline="0" dirty="0">
                          <a:ln>
                            <a:noFill/>
                          </a:ln>
                          <a:effectLst/>
                          <a:latin typeface="Arial" pitchFamily="34" charset="0"/>
                          <a:cs typeface="Arial" pitchFamily="34" charset="0"/>
                        </a:rPr>
                        <a:t>Description</a:t>
                      </a: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8C844"/>
                    </a:solidFill>
                  </a:tcPr>
                </a:tc>
                <a:extLst>
                  <a:ext uri="{0D108BD9-81ED-4DB2-BD59-A6C34878D82A}">
                    <a16:rowId xmlns:a16="http://schemas.microsoft.com/office/drawing/2014/main" val="10000"/>
                  </a:ext>
                </a:extLst>
              </a:tr>
              <a:tr h="270294">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u="none" strike="noStrike" cap="none" normalizeH="0" baseline="0" dirty="0">
                          <a:ln>
                            <a:noFill/>
                          </a:ln>
                          <a:effectLst/>
                          <a:latin typeface="Arial" pitchFamily="34" charset="0"/>
                          <a:cs typeface="Arial" pitchFamily="34" charset="0"/>
                        </a:rPr>
                        <a:t>byName</a:t>
                      </a:r>
                      <a:endParaRPr kumimoji="0" lang="en-US" sz="1400" b="1" i="0" u="none" strike="noStrike" cap="none" normalizeH="0" baseline="0" dirty="0">
                        <a:ln>
                          <a:noFill/>
                        </a:ln>
                        <a:solidFill>
                          <a:schemeClr val="tx1"/>
                        </a:solidFill>
                        <a:effectLst/>
                        <a:latin typeface="Arial"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u="none" strike="noStrike" cap="none" normalizeH="0" baseline="0" dirty="0">
                          <a:ln>
                            <a:noFill/>
                          </a:ln>
                          <a:effectLst/>
                          <a:latin typeface="Arial" pitchFamily="34" charset="0"/>
                          <a:cs typeface="Arial" pitchFamily="34" charset="0"/>
                        </a:rPr>
                        <a:t>For each bean property, wire a bean with the same name as the property.</a:t>
                      </a:r>
                      <a:endParaRPr kumimoji="0" lang="en-US" sz="1400" b="1" i="0" u="none" strike="noStrike" cap="none" normalizeH="0" baseline="0" dirty="0">
                        <a:ln>
                          <a:noFill/>
                        </a:ln>
                        <a:solidFill>
                          <a:schemeClr val="tx1"/>
                        </a:solidFill>
                        <a:effectLst/>
                        <a:latin typeface="Arial"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16779">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u="none" strike="noStrike" cap="none" normalizeH="0" baseline="0" dirty="0">
                          <a:ln>
                            <a:noFill/>
                          </a:ln>
                          <a:effectLst/>
                          <a:latin typeface="Arial" pitchFamily="34" charset="0"/>
                          <a:cs typeface="Arial" pitchFamily="34" charset="0"/>
                        </a:rPr>
                        <a:t>byType</a:t>
                      </a:r>
                      <a:endParaRPr kumimoji="0" lang="en-US" sz="1400" b="1" i="0" u="none" strike="noStrike" cap="none" normalizeH="0" baseline="0" dirty="0">
                        <a:ln>
                          <a:noFill/>
                        </a:ln>
                        <a:solidFill>
                          <a:schemeClr val="tx1"/>
                        </a:solidFill>
                        <a:effectLst/>
                        <a:latin typeface="Arial"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u="none" strike="noStrike" cap="none" normalizeH="0" baseline="0" dirty="0">
                          <a:ln>
                            <a:noFill/>
                          </a:ln>
                          <a:effectLst/>
                          <a:latin typeface="Arial" pitchFamily="34" charset="0"/>
                          <a:cs typeface="Arial" pitchFamily="34" charset="0"/>
                        </a:rPr>
                        <a:t>For each bean property, wire a bean whose type is compatible with that of the property. If more than one bean is found, an UnsatisfiedDependencyException will be thrown.</a:t>
                      </a:r>
                      <a:endParaRPr kumimoji="0" lang="en-US" sz="1400" b="1" i="0" u="none" strike="noStrike" cap="none" normalizeH="0" baseline="0" dirty="0">
                        <a:ln>
                          <a:noFill/>
                        </a:ln>
                        <a:solidFill>
                          <a:schemeClr val="tx1"/>
                        </a:solidFill>
                        <a:effectLst/>
                        <a:latin typeface="Arial"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736088">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u="none" strike="noStrike" cap="none" normalizeH="0" baseline="0" dirty="0">
                          <a:ln>
                            <a:noFill/>
                          </a:ln>
                          <a:effectLst/>
                          <a:latin typeface="Arial" pitchFamily="34" charset="0"/>
                          <a:cs typeface="Arial" pitchFamily="34" charset="0"/>
                        </a:rPr>
                        <a:t>Constructor</a:t>
                      </a:r>
                      <a:endParaRPr kumimoji="0" lang="en-US" sz="1400" b="1" i="0" u="none" strike="noStrike" cap="none" normalizeH="0" baseline="0" dirty="0">
                        <a:ln>
                          <a:noFill/>
                        </a:ln>
                        <a:solidFill>
                          <a:schemeClr val="tx1"/>
                        </a:solidFill>
                        <a:effectLst/>
                        <a:latin typeface="Arial"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400" u="none" strike="noStrike" cap="none" normalizeH="0" baseline="0" dirty="0">
                          <a:ln>
                            <a:noFill/>
                          </a:ln>
                          <a:effectLst/>
                          <a:latin typeface="Arial" pitchFamily="34" charset="0"/>
                          <a:cs typeface="Arial" pitchFamily="34" charset="0"/>
                        </a:rPr>
                        <a:t>For each argument of each constructor, first find a bean whose type is compatible with the arguments. Then, pick the constructor with the most matching arguments. In case of any ambiguity, an UnsatisfiedDependencyException will be thrown.</a:t>
                      </a:r>
                      <a:endParaRPr kumimoji="0" lang="en-US" sz="1400" b="1" i="0" u="none" strike="noStrike" cap="none" normalizeH="0" baseline="0" dirty="0">
                        <a:ln>
                          <a:noFill/>
                        </a:ln>
                        <a:solidFill>
                          <a:schemeClr val="tx1"/>
                        </a:solidFill>
                        <a:effectLst/>
                        <a:latin typeface="Arial"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90726">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Arial" pitchFamily="34" charset="0"/>
                        <a:cs typeface="Arial"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20698" y="960437"/>
            <a:ext cx="8229600" cy="4906963"/>
          </a:xfrm>
        </p:spPr>
        <p:txBody>
          <a:bodyPr/>
          <a:lstStyle/>
          <a:p>
            <a:pPr marL="0" lvl="2" indent="0" fontAlgn="base">
              <a:spcBef>
                <a:spcPts val="600"/>
              </a:spcBef>
              <a:buNone/>
            </a:pPr>
            <a:r>
              <a:rPr lang="en-US" altLang="en-US" sz="1400" noProof="0" dirty="0"/>
              <a:t>You can set the auto-wire attribute of the sequenceGenerator bean to byType and leave the prefixGenerator property unset. Then, Spring will attempt to wire a bean whose type is compatible with PrefixGenerator. In this case, the datePrefixGenerator bean will be wired automatically.</a:t>
            </a:r>
          </a:p>
          <a:p>
            <a:pPr marL="342900" lvl="2" indent="-342900" fontAlgn="base">
              <a:lnSpc>
                <a:spcPct val="150000"/>
              </a:lnSpc>
              <a:spcAft>
                <a:spcPts val="600"/>
              </a:spcAft>
              <a:buNone/>
            </a:pPr>
            <a:r>
              <a:rPr lang="en-US" altLang="en-US" sz="1400" b="1" noProof="0" dirty="0"/>
              <a:t>Code:</a:t>
            </a:r>
          </a:p>
          <a:p>
            <a:pPr marL="342900" lvl="2" indent="-342900" fontAlgn="base">
              <a:lnSpc>
                <a:spcPct val="150000"/>
              </a:lnSpc>
              <a:spcAft>
                <a:spcPts val="600"/>
              </a:spcAft>
              <a:buNone/>
            </a:pPr>
            <a:endParaRPr lang="en-US" altLang="en-US" sz="1400" b="1" noProof="0" dirty="0"/>
          </a:p>
          <a:p>
            <a:pPr marL="342900" lvl="2" indent="-342900" fontAlgn="base">
              <a:lnSpc>
                <a:spcPct val="150000"/>
              </a:lnSpc>
              <a:spcAft>
                <a:spcPts val="600"/>
              </a:spcAft>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44</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Auto-wiring by Type</a:t>
            </a:r>
            <a:endParaRPr lang="en-US" noProof="0" dirty="0"/>
          </a:p>
        </p:txBody>
      </p:sp>
      <p:sp>
        <p:nvSpPr>
          <p:cNvPr id="14" name="Rectangle 3"/>
          <p:cNvSpPr txBox="1">
            <a:spLocks noChangeArrowheads="1"/>
          </p:cNvSpPr>
          <p:nvPr/>
        </p:nvSpPr>
        <p:spPr bwMode="gray">
          <a:xfrm>
            <a:off x="628022" y="1995587"/>
            <a:ext cx="8153400" cy="317665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15" name="Content Placeholder 2"/>
          <p:cNvSpPr txBox="1">
            <a:spLocks/>
          </p:cNvSpPr>
          <p:nvPr/>
        </p:nvSpPr>
        <p:spPr>
          <a:xfrm>
            <a:off x="838200" y="2133600"/>
            <a:ext cx="6934200" cy="1712025"/>
          </a:xfrm>
          <a:prstGeom prst="rect">
            <a:avLst/>
          </a:prstGeom>
        </p:spPr>
        <p:txBody>
          <a:bodyPr/>
          <a:lstStyle/>
          <a:p>
            <a:pPr>
              <a:spcBef>
                <a:spcPts val="336"/>
              </a:spcBef>
            </a:pPr>
            <a:r>
              <a:rPr lang="en-IN" altLang="en-US" sz="1400" b="1" dirty="0">
                <a:latin typeface="Arial" pitchFamily="34" charset="0"/>
                <a:cs typeface="Arial" pitchFamily="34" charset="0"/>
              </a:rPr>
              <a:t>&lt;beans ...&gt;</a:t>
            </a:r>
          </a:p>
          <a:p>
            <a:pPr>
              <a:spcBef>
                <a:spcPts val="336"/>
              </a:spcBef>
            </a:pPr>
            <a:r>
              <a:rPr lang="en-IN" altLang="en-US" sz="1400" b="1" dirty="0">
                <a:latin typeface="Arial" pitchFamily="34" charset="0"/>
                <a:cs typeface="Arial" pitchFamily="34" charset="0"/>
              </a:rPr>
              <a:t>&lt;bean id="sequenceGenerator"</a:t>
            </a:r>
          </a:p>
          <a:p>
            <a:pPr>
              <a:spcBef>
                <a:spcPts val="336"/>
              </a:spcBef>
            </a:pPr>
            <a:r>
              <a:rPr lang="en-IN" altLang="en-US" sz="1400" b="1" dirty="0">
                <a:latin typeface="Arial" pitchFamily="34" charset="0"/>
                <a:cs typeface="Arial" pitchFamily="34" charset="0"/>
              </a:rPr>
              <a:t>class="com.spring.ioc.basics.SequenceGenerator"</a:t>
            </a:r>
          </a:p>
          <a:p>
            <a:pPr>
              <a:spcBef>
                <a:spcPts val="336"/>
              </a:spcBef>
            </a:pPr>
            <a:r>
              <a:rPr lang="en-IN" altLang="en-US" sz="1400" b="1" dirty="0">
                <a:solidFill>
                  <a:srgbClr val="FF0000"/>
                </a:solidFill>
                <a:latin typeface="Arial" pitchFamily="34" charset="0"/>
                <a:cs typeface="Arial" pitchFamily="34" charset="0"/>
              </a:rPr>
              <a:t>autowire="byType</a:t>
            </a:r>
            <a:r>
              <a:rPr lang="en-IN" altLang="en-US" sz="1400" b="1" dirty="0">
                <a:latin typeface="Arial" pitchFamily="34" charset="0"/>
                <a:cs typeface="Arial" pitchFamily="34" charset="0"/>
              </a:rPr>
              <a:t>"&gt;</a:t>
            </a:r>
          </a:p>
          <a:p>
            <a:pPr>
              <a:spcBef>
                <a:spcPts val="336"/>
              </a:spcBef>
            </a:pPr>
            <a:r>
              <a:rPr lang="en-IN" altLang="en-US" sz="1400" b="1" dirty="0">
                <a:latin typeface="Arial" pitchFamily="34" charset="0"/>
                <a:cs typeface="Arial" pitchFamily="34" charset="0"/>
              </a:rPr>
              <a:t>&lt;property name="initial" value="100000" /&gt;</a:t>
            </a:r>
          </a:p>
          <a:p>
            <a:pPr>
              <a:spcBef>
                <a:spcPts val="336"/>
              </a:spcBef>
            </a:pPr>
            <a:r>
              <a:rPr lang="en-IN" altLang="en-US" sz="1400" b="1" dirty="0">
                <a:latin typeface="Arial" pitchFamily="34" charset="0"/>
                <a:cs typeface="Arial" pitchFamily="34" charset="0"/>
              </a:rPr>
              <a:t>&lt;property name="suffix" value="A" /&gt;</a:t>
            </a:r>
          </a:p>
          <a:p>
            <a:pPr>
              <a:spcBef>
                <a:spcPts val="336"/>
              </a:spcBef>
            </a:pPr>
            <a:r>
              <a:rPr lang="en-IN" altLang="en-US" sz="1400" b="1" dirty="0">
                <a:latin typeface="Arial" pitchFamily="34" charset="0"/>
                <a:cs typeface="Arial" pitchFamily="34" charset="0"/>
              </a:rPr>
              <a:t>&lt;/bean&gt;</a:t>
            </a:r>
          </a:p>
          <a:p>
            <a:pPr>
              <a:spcBef>
                <a:spcPts val="336"/>
              </a:spcBef>
            </a:pPr>
            <a:r>
              <a:rPr lang="en-IN" altLang="en-US" sz="1400" b="1" dirty="0">
                <a:latin typeface="Arial" pitchFamily="34" charset="0"/>
                <a:cs typeface="Arial" pitchFamily="34" charset="0"/>
              </a:rPr>
              <a:t>&lt;bean id="datePrefixGenerator"</a:t>
            </a:r>
          </a:p>
          <a:p>
            <a:pPr>
              <a:spcBef>
                <a:spcPts val="336"/>
              </a:spcBef>
            </a:pPr>
            <a:r>
              <a:rPr lang="en-IN" altLang="en-US" sz="1400" b="1" dirty="0">
                <a:latin typeface="Arial" pitchFamily="34" charset="0"/>
                <a:cs typeface="Arial" pitchFamily="34" charset="0"/>
              </a:rPr>
              <a:t>class="com.spring.ioc.basics.DatePrefixGenerator"&gt;</a:t>
            </a:r>
          </a:p>
          <a:p>
            <a:pPr>
              <a:spcBef>
                <a:spcPts val="336"/>
              </a:spcBef>
            </a:pPr>
            <a:r>
              <a:rPr lang="en-IN" altLang="en-US" sz="1400" b="1" dirty="0">
                <a:latin typeface="Arial" pitchFamily="34" charset="0"/>
                <a:cs typeface="Arial" pitchFamily="34" charset="0"/>
              </a:rPr>
              <a:t>&lt;property name="pattern" value="yyyyMMdd" /&gt;</a:t>
            </a:r>
          </a:p>
          <a:p>
            <a:pPr>
              <a:spcBef>
                <a:spcPts val="336"/>
              </a:spcBef>
            </a:pPr>
            <a:r>
              <a:rPr lang="en-IN" altLang="en-US" sz="1400" b="1" dirty="0">
                <a:latin typeface="Arial" pitchFamily="34" charset="0"/>
                <a:cs typeface="Arial" pitchFamily="34" charset="0"/>
              </a:rPr>
              <a:t>&lt;/bean&gt;</a:t>
            </a:r>
          </a:p>
          <a:p>
            <a:pPr>
              <a:spcBef>
                <a:spcPts val="336"/>
              </a:spcBef>
            </a:pPr>
            <a:r>
              <a:rPr lang="en-IN" altLang="en-US" sz="1400" b="1" dirty="0">
                <a:latin typeface="Arial" pitchFamily="34" charset="0"/>
                <a:cs typeface="Arial" pitchFamily="34" charset="0"/>
              </a:rPr>
              <a:t>&lt;/beans&gt;</a:t>
            </a:r>
          </a:p>
          <a:p>
            <a:pPr>
              <a:spcBef>
                <a:spcPts val="336"/>
              </a:spcBef>
            </a:pPr>
            <a:r>
              <a:rPr lang="en-IN" altLang="en-US" sz="1400" b="1" dirty="0">
                <a:latin typeface="Arial" pitchFamily="34" charset="0"/>
                <a:cs typeface="Arial" pitchFamily="34" charset="0"/>
              </a:rPr>
              <a:t> </a:t>
            </a:r>
          </a:p>
          <a:p>
            <a:pPr>
              <a:spcBef>
                <a:spcPts val="336"/>
              </a:spcBef>
            </a:pPr>
            <a:endParaRPr lang="en-IN" altLang="en-US" sz="1400" b="1" dirty="0">
              <a:latin typeface="Arial" pitchFamily="34" charset="0"/>
              <a:cs typeface="Arial" pitchFamily="34" charset="0"/>
            </a:endParaRPr>
          </a:p>
        </p:txBody>
      </p:sp>
      <p:sp>
        <p:nvSpPr>
          <p:cNvPr id="8" name="Content Placeholder 2"/>
          <p:cNvSpPr txBox="1">
            <a:spLocks/>
          </p:cNvSpPr>
          <p:nvPr/>
        </p:nvSpPr>
        <p:spPr bwMode="gray">
          <a:xfrm>
            <a:off x="304800" y="5943600"/>
            <a:ext cx="8534400" cy="304800"/>
          </a:xfrm>
          <a:prstGeom prst="rect">
            <a:avLst/>
          </a:prstGeom>
          <a:noFill/>
          <a:ln w="9525">
            <a:noFill/>
            <a:miter lim="800000"/>
            <a:headEnd/>
            <a:tailEnd/>
          </a:ln>
        </p:spPr>
        <p:txBody>
          <a:bodyPr/>
          <a:lstStyle/>
          <a:p>
            <a:pPr eaLnBrk="1" hangingPunct="1">
              <a:defRPr/>
            </a:pPr>
            <a:r>
              <a:rPr lang="en-US" sz="1400" b="1" dirty="0">
                <a:latin typeface="Arial" pitchFamily="34" charset="0"/>
                <a:cs typeface="Arial" pitchFamily="34" charset="0"/>
              </a:rPr>
              <a:t>Spring will throw an UnsatisfiedDependencyException if more than one bean is found for auto-wiring.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813289"/>
            <a:ext cx="8229600" cy="4906963"/>
          </a:xfrm>
        </p:spPr>
        <p:txBody>
          <a:bodyPr/>
          <a:lstStyle/>
          <a:p>
            <a:pPr marL="342900" lvl="2" indent="-342900" fontAlgn="base">
              <a:spcBef>
                <a:spcPts val="600"/>
              </a:spcBef>
              <a:buFont typeface="Wingdings" panose="05000000000000000000" pitchFamily="2" charset="2"/>
              <a:buChar char="q"/>
            </a:pPr>
            <a:r>
              <a:rPr lang="en-US" altLang="en-US" sz="1400" noProof="0" dirty="0"/>
              <a:t>Another mode of auto-wiring is byName, which can sometimes resolve the problems of auto-wiring </a:t>
            </a:r>
            <a:r>
              <a:rPr lang="en-US" altLang="en-US" sz="1400" noProof="0" dirty="0" err="1"/>
              <a:t>byType</a:t>
            </a:r>
            <a:r>
              <a:rPr lang="en-US" altLang="en-US" sz="1400" noProof="0" dirty="0"/>
              <a:t>.</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r>
              <a:rPr lang="en-US" altLang="en-US" sz="1400" noProof="0" dirty="0"/>
              <a:t> It works very similarly to byType, but in this case, Spring will attempt to wire a bean whose class name is the same as the property name, rather than with the compatible type. </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r>
              <a:rPr lang="en-US" altLang="en-US" sz="1400" noProof="0" dirty="0"/>
              <a:t>As the bean name is unique within a container, auto-wiring by name will not cause ambiguity.</a:t>
            </a:r>
          </a:p>
          <a:p>
            <a:pPr marL="342900" lvl="2" indent="-342900" fontAlgn="base">
              <a:lnSpc>
                <a:spcPct val="150000"/>
              </a:lnSpc>
              <a:spcBef>
                <a:spcPts val="600"/>
              </a:spcBef>
              <a:spcAft>
                <a:spcPts val="600"/>
              </a:spcAft>
              <a:buNone/>
            </a:pPr>
            <a:r>
              <a:rPr lang="en-US" altLang="en-US" sz="1400" b="1" noProof="0" dirty="0"/>
              <a:t>Code</a:t>
            </a:r>
            <a:r>
              <a:rPr lang="en-US" altLang="en-US" sz="1400" noProof="0" dirty="0"/>
              <a:t>:</a:t>
            </a:r>
          </a:p>
          <a:p>
            <a:pPr marL="342900" lvl="2" indent="-342900" fontAlgn="base">
              <a:lnSpc>
                <a:spcPct val="150000"/>
              </a:lnSpc>
              <a:spcBef>
                <a:spcPts val="600"/>
              </a:spcBef>
              <a:spcAft>
                <a:spcPts val="600"/>
              </a:spcAft>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45</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Auto-wiring by Type Name</a:t>
            </a:r>
            <a:endParaRPr lang="en-US" noProof="0" dirty="0"/>
          </a:p>
        </p:txBody>
      </p:sp>
      <p:sp>
        <p:nvSpPr>
          <p:cNvPr id="14" name="Rectangle 3"/>
          <p:cNvSpPr txBox="1">
            <a:spLocks noChangeArrowheads="1"/>
          </p:cNvSpPr>
          <p:nvPr/>
        </p:nvSpPr>
        <p:spPr bwMode="gray">
          <a:xfrm>
            <a:off x="404750" y="3200400"/>
            <a:ext cx="4724400" cy="2538902"/>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15" name="Content Placeholder 2"/>
          <p:cNvSpPr txBox="1">
            <a:spLocks/>
          </p:cNvSpPr>
          <p:nvPr/>
        </p:nvSpPr>
        <p:spPr>
          <a:xfrm>
            <a:off x="623206" y="3206261"/>
            <a:ext cx="6934200" cy="1712025"/>
          </a:xfrm>
          <a:prstGeom prst="rect">
            <a:avLst/>
          </a:prstGeom>
        </p:spPr>
        <p:txBody>
          <a:bodyPr/>
          <a:lstStyle/>
          <a:p>
            <a:pPr>
              <a:spcBef>
                <a:spcPts val="336"/>
              </a:spcBef>
            </a:pPr>
            <a:r>
              <a:rPr lang="en-IN" altLang="en-US" sz="1400" b="1" dirty="0">
                <a:latin typeface="Arial" pitchFamily="34" charset="0"/>
                <a:cs typeface="Arial" pitchFamily="34" charset="0"/>
              </a:rPr>
              <a:t>&lt;bean id="sequenceGenerator"</a:t>
            </a:r>
          </a:p>
          <a:p>
            <a:pPr>
              <a:spcBef>
                <a:spcPts val="336"/>
              </a:spcBef>
            </a:pPr>
            <a:r>
              <a:rPr lang="en-IN" altLang="en-US" sz="1400" b="1" dirty="0">
                <a:latin typeface="Arial" pitchFamily="34" charset="0"/>
                <a:cs typeface="Arial" pitchFamily="34" charset="0"/>
              </a:rPr>
              <a:t>class="com.spring.ioc.basics.SequenceGenerator"</a:t>
            </a:r>
          </a:p>
          <a:p>
            <a:pPr>
              <a:spcBef>
                <a:spcPts val="336"/>
              </a:spcBef>
            </a:pPr>
            <a:r>
              <a:rPr lang="en-IN" altLang="en-US" sz="1400" b="1" dirty="0">
                <a:solidFill>
                  <a:srgbClr val="FF0000"/>
                </a:solidFill>
                <a:latin typeface="Arial" pitchFamily="34" charset="0"/>
                <a:cs typeface="Arial" pitchFamily="34" charset="0"/>
              </a:rPr>
              <a:t>autowire="byName</a:t>
            </a:r>
            <a:r>
              <a:rPr lang="en-IN" altLang="en-US" sz="1400" b="1" dirty="0">
                <a:latin typeface="Arial" pitchFamily="34" charset="0"/>
                <a:cs typeface="Arial" pitchFamily="34" charset="0"/>
              </a:rPr>
              <a:t>"&gt;</a:t>
            </a:r>
          </a:p>
          <a:p>
            <a:pPr>
              <a:spcBef>
                <a:spcPts val="336"/>
              </a:spcBef>
            </a:pPr>
            <a:r>
              <a:rPr lang="en-IN" altLang="en-US" sz="1400" b="1" dirty="0">
                <a:latin typeface="Arial" pitchFamily="34" charset="0"/>
                <a:cs typeface="Arial" pitchFamily="34" charset="0"/>
              </a:rPr>
              <a:t>&lt;property name="initial" value="100000" /&gt;</a:t>
            </a:r>
          </a:p>
          <a:p>
            <a:pPr>
              <a:spcBef>
                <a:spcPts val="336"/>
              </a:spcBef>
            </a:pPr>
            <a:r>
              <a:rPr lang="en-IN" altLang="en-US" sz="1400" b="1" dirty="0">
                <a:latin typeface="Arial" pitchFamily="34" charset="0"/>
                <a:cs typeface="Arial" pitchFamily="34" charset="0"/>
              </a:rPr>
              <a:t>&lt;property name="suffix" value="A" /&gt;</a:t>
            </a:r>
          </a:p>
          <a:p>
            <a:pPr>
              <a:spcBef>
                <a:spcPts val="336"/>
              </a:spcBef>
            </a:pPr>
            <a:r>
              <a:rPr lang="en-IN" altLang="en-US" sz="1400" b="1" dirty="0">
                <a:latin typeface="Arial" pitchFamily="34" charset="0"/>
                <a:cs typeface="Arial" pitchFamily="34" charset="0"/>
              </a:rPr>
              <a:t>&lt;/bean&gt;</a:t>
            </a:r>
          </a:p>
          <a:p>
            <a:pPr>
              <a:spcBef>
                <a:spcPts val="336"/>
              </a:spcBef>
            </a:pPr>
            <a:r>
              <a:rPr lang="en-IN" altLang="en-US" sz="1400" b="1" dirty="0">
                <a:latin typeface="Arial" pitchFamily="34" charset="0"/>
                <a:cs typeface="Arial" pitchFamily="34" charset="0"/>
              </a:rPr>
              <a:t>&lt;bean id="prefixGenerator"</a:t>
            </a:r>
          </a:p>
          <a:p>
            <a:pPr>
              <a:spcBef>
                <a:spcPts val="336"/>
              </a:spcBef>
            </a:pPr>
            <a:r>
              <a:rPr lang="en-IN" altLang="en-US" sz="1400" b="1" dirty="0">
                <a:latin typeface="Arial" pitchFamily="34" charset="0"/>
                <a:cs typeface="Arial" pitchFamily="34" charset="0"/>
              </a:rPr>
              <a:t>class="com.spring.ioc.basics.DatePrefixGenerator"&gt;</a:t>
            </a:r>
          </a:p>
          <a:p>
            <a:pPr>
              <a:spcBef>
                <a:spcPts val="336"/>
              </a:spcBef>
            </a:pPr>
            <a:r>
              <a:rPr lang="en-IN" altLang="en-US" sz="1400" b="1" dirty="0">
                <a:latin typeface="Arial" pitchFamily="34" charset="0"/>
                <a:cs typeface="Arial" pitchFamily="34" charset="0"/>
              </a:rPr>
              <a:t>&lt;property name="pattern" value="yyyyMMdd" /&gt;</a:t>
            </a:r>
          </a:p>
          <a:p>
            <a:pPr>
              <a:spcBef>
                <a:spcPts val="336"/>
              </a:spcBef>
            </a:pPr>
            <a:r>
              <a:rPr lang="en-IN" altLang="en-US" sz="1400" b="1" dirty="0">
                <a:latin typeface="Arial" pitchFamily="34" charset="0"/>
                <a:cs typeface="Arial" pitchFamily="34" charset="0"/>
              </a:rPr>
              <a:t>&lt;/bean&gt;…</a:t>
            </a:r>
          </a:p>
          <a:p>
            <a:pPr>
              <a:spcBef>
                <a:spcPts val="336"/>
              </a:spcBef>
            </a:pPr>
            <a:endParaRPr lang="en-IN" altLang="en-US" sz="1400" b="1" dirty="0">
              <a:latin typeface="Arial" pitchFamily="34" charset="0"/>
              <a:cs typeface="Arial" pitchFamily="34" charset="0"/>
            </a:endParaRPr>
          </a:p>
        </p:txBody>
      </p:sp>
      <p:sp>
        <p:nvSpPr>
          <p:cNvPr id="10" name="Cloud Callout 9"/>
          <p:cNvSpPr/>
          <p:nvPr/>
        </p:nvSpPr>
        <p:spPr bwMode="auto">
          <a:xfrm>
            <a:off x="5257800" y="3048000"/>
            <a:ext cx="3429000" cy="1600200"/>
          </a:xfrm>
          <a:prstGeom prst="cloudCallout">
            <a:avLst>
              <a:gd name="adj1" fmla="val 12759"/>
              <a:gd name="adj2" fmla="val 67695"/>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a:lstStyle/>
          <a:p>
            <a:pPr algn="ctr">
              <a:defRPr/>
            </a:pPr>
            <a:r>
              <a:rPr lang="en-US" sz="1400" dirty="0">
                <a:latin typeface="Arial" pitchFamily="34" charset="0"/>
                <a:cs typeface="Arial" pitchFamily="34" charset="0"/>
              </a:rPr>
              <a:t>Sometimes, it’s not possible for you to make the name of the target bean the same as your property.</a:t>
            </a:r>
          </a:p>
        </p:txBody>
      </p:sp>
      <p:grpSp>
        <p:nvGrpSpPr>
          <p:cNvPr id="12" name="Group 11"/>
          <p:cNvGrpSpPr/>
          <p:nvPr/>
        </p:nvGrpSpPr>
        <p:grpSpPr>
          <a:xfrm>
            <a:off x="6986650" y="4827928"/>
            <a:ext cx="1828800" cy="1784648"/>
            <a:chOff x="6986650" y="4827928"/>
            <a:chExt cx="1828800" cy="1784648"/>
          </a:xfrm>
        </p:grpSpPr>
        <p:pic>
          <p:nvPicPr>
            <p:cNvPr id="9" name="Picture 2" descr="C:\Documents and Settings\161646\Desktop\images and icons\worry.bmp"/>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986650" y="4827928"/>
              <a:ext cx="1828800" cy="1784648"/>
            </a:xfrm>
            <a:prstGeom prst="rect">
              <a:avLst/>
            </a:prstGeom>
            <a:noFill/>
            <a:ln w="9525">
              <a:noFill/>
              <a:miter lim="800000"/>
              <a:headEnd/>
              <a:tailEnd/>
            </a:ln>
          </p:spPr>
        </p:pic>
        <p:sp>
          <p:nvSpPr>
            <p:cNvPr id="11" name="Freeform 10"/>
            <p:cNvSpPr/>
            <p:nvPr/>
          </p:nvSpPr>
          <p:spPr>
            <a:xfrm>
              <a:off x="7576456" y="6184075"/>
              <a:ext cx="372094" cy="83127"/>
            </a:xfrm>
            <a:custGeom>
              <a:avLst/>
              <a:gdLst>
                <a:gd name="connsiteX0" fmla="*/ 0 w 475013"/>
                <a:gd name="connsiteY0" fmla="*/ 83127 h 83127"/>
                <a:gd name="connsiteX1" fmla="*/ 213756 w 475013"/>
                <a:gd name="connsiteY1" fmla="*/ 35625 h 83127"/>
                <a:gd name="connsiteX2" fmla="*/ 475013 w 475013"/>
                <a:gd name="connsiteY2" fmla="*/ 0 h 83127"/>
              </a:gdLst>
              <a:ahLst/>
              <a:cxnLst>
                <a:cxn ang="0">
                  <a:pos x="connsiteX0" y="connsiteY0"/>
                </a:cxn>
                <a:cxn ang="0">
                  <a:pos x="connsiteX1" y="connsiteY1"/>
                </a:cxn>
                <a:cxn ang="0">
                  <a:pos x="connsiteX2" y="connsiteY2"/>
                </a:cxn>
              </a:cxnLst>
              <a:rect l="l" t="t" r="r" b="b"/>
              <a:pathLst>
                <a:path w="475013" h="83127">
                  <a:moveTo>
                    <a:pt x="0" y="83127"/>
                  </a:moveTo>
                  <a:cubicBezTo>
                    <a:pt x="67293" y="66303"/>
                    <a:pt x="134587" y="49479"/>
                    <a:pt x="213756" y="35625"/>
                  </a:cubicBezTo>
                  <a:cubicBezTo>
                    <a:pt x="292925" y="21771"/>
                    <a:pt x="383969" y="10885"/>
                    <a:pt x="475013" y="0"/>
                  </a:cubicBezTo>
                </a:path>
              </a:pathLst>
            </a:custGeom>
            <a:ln>
              <a:solidFill>
                <a:schemeClr val="tx1"/>
              </a:solidFill>
            </a:ln>
            <a:effectLst>
              <a:innerShdw blurRad="63500" dist="50800" dir="2700000">
                <a:prstClr val="black">
                  <a:alpha val="50000"/>
                </a:prstClr>
              </a:inn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834962"/>
            <a:ext cx="8229600" cy="4906963"/>
          </a:xfrm>
        </p:spPr>
        <p:txBody>
          <a:bodyPr/>
          <a:lstStyle/>
          <a:p>
            <a:pPr marL="342900" lvl="2" indent="-342900" fontAlgn="base">
              <a:spcBef>
                <a:spcPts val="600"/>
              </a:spcBef>
              <a:buFont typeface="Wingdings" panose="05000000000000000000" pitchFamily="2" charset="2"/>
              <a:buChar char="q"/>
            </a:pPr>
            <a:r>
              <a:rPr lang="en-US" altLang="en-US" sz="1400" noProof="0" dirty="0"/>
              <a:t>The auto-wiring mode constructor works like byType, but it is more complicated. </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r>
              <a:rPr lang="en-US" altLang="en-US" sz="1400" noProof="0" dirty="0"/>
              <a:t>For a bean with a single constructor, Spring will attempt to wire a bean with a compatible type for each constructor argument. </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r>
              <a:rPr lang="en-US" altLang="en-US" sz="1400" noProof="0" dirty="0"/>
              <a:t>For a bean with multiple constructors, the process is more complicated. Spring will first attempt to find a bean with a compatible type for each argument of each constructor. Then, it will pick the constructor with the most matching arguments.</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r>
              <a:rPr lang="en-US" altLang="en-US" sz="1400" noProof="0" dirty="0"/>
              <a:t>Multiple constructors in a class may cause ambiguity in constructor argument matching</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r>
              <a:rPr lang="en-US" altLang="en-US" sz="1400" noProof="0" dirty="0"/>
              <a:t>The situation may be further complicated if you ask Spring to determine a constructor for you. So, if you use this auto-wiring mode, take great care to avoid ambiguity.</a:t>
            </a:r>
          </a:p>
          <a:p>
            <a:pPr marL="342900" lvl="2" indent="-342900" fontAlgn="base">
              <a:spcBef>
                <a:spcPts val="600"/>
              </a:spcBef>
              <a:buFont typeface="Wingdings" panose="05000000000000000000" pitchFamily="2" charset="2"/>
              <a:buChar char="q"/>
            </a:pPr>
            <a:endParaRPr lang="en-US" altLang="en-US" sz="1400" noProof="0" dirty="0"/>
          </a:p>
          <a:p>
            <a:pPr marL="0" lvl="2" indent="0" fontAlgn="base">
              <a:spcBef>
                <a:spcPts val="600"/>
              </a:spcBef>
              <a:buNone/>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46</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Auto-wiring by Constructor</a:t>
            </a:r>
            <a:endParaRPr lang="en-US" noProof="0" dirty="0"/>
          </a:p>
        </p:txBody>
      </p:sp>
      <p:pic>
        <p:nvPicPr>
          <p:cNvPr id="6" name="Picture 2" descr="C:\Documents and Settings\161646\Desktop\images and icons\confusion.bmp"/>
          <p:cNvPicPr>
            <a:picLocks noChangeAspect="1" noChangeArrowheads="1"/>
          </p:cNvPicPr>
          <p:nvPr/>
        </p:nvPicPr>
        <p:blipFill>
          <a:blip r:embed="rId3" cstate="print"/>
          <a:srcRect/>
          <a:stretch>
            <a:fillRect/>
          </a:stretch>
        </p:blipFill>
        <p:spPr bwMode="auto">
          <a:xfrm>
            <a:off x="6553200" y="3438331"/>
            <a:ext cx="2209800" cy="2886269"/>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342900" lvl="2" indent="-342900" fontAlgn="base">
              <a:spcBef>
                <a:spcPts val="600"/>
              </a:spcBef>
              <a:buFont typeface="Wingdings" panose="05000000000000000000" pitchFamily="2" charset="2"/>
              <a:buChar char="q"/>
            </a:pPr>
            <a:r>
              <a:rPr lang="en-US" altLang="en-US" sz="1400" noProof="0" dirty="0"/>
              <a:t>Auto-wiring by setting the auto-wire attribute in the bean configuration file will wire all properties of a bean. </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r>
              <a:rPr lang="en-US" altLang="en-US" sz="1400" noProof="0" dirty="0"/>
              <a:t>You can auto-wire a particular property by annotating a setter method, a constructor, a field, or even an arbitrary method with the </a:t>
            </a:r>
            <a:r>
              <a:rPr lang="en-US" altLang="en-US" sz="1400" b="1" noProof="0" dirty="0"/>
              <a:t>@Autowired</a:t>
            </a:r>
            <a:r>
              <a:rPr lang="en-US" altLang="en-US" sz="1400" noProof="0" dirty="0"/>
              <a:t> annotation or the </a:t>
            </a:r>
            <a:r>
              <a:rPr lang="en-US" altLang="en-US" sz="1400" b="1" noProof="0" dirty="0"/>
              <a:t>@Resource</a:t>
            </a:r>
            <a:r>
              <a:rPr lang="en-US" altLang="en-US" sz="1400" noProof="0" dirty="0"/>
              <a:t> annotation defined in </a:t>
            </a:r>
            <a:r>
              <a:rPr lang="en-US" altLang="en-US" sz="1400" noProof="0" dirty="0" err="1"/>
              <a:t>JSR</a:t>
            </a:r>
            <a:r>
              <a:rPr lang="en-US" altLang="en-US" sz="1400" noProof="0" dirty="0"/>
              <a:t>-250.</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r>
              <a:rPr lang="en-US" altLang="en-US" sz="1400" noProof="0" dirty="0"/>
              <a:t>To ask Spring to auto-wire the bean properties with </a:t>
            </a:r>
            <a:r>
              <a:rPr lang="en-US" altLang="en-US" sz="1400" b="1" noProof="0" dirty="0"/>
              <a:t>@Autowired </a:t>
            </a:r>
            <a:r>
              <a:rPr lang="en-US" altLang="en-US" sz="1400" noProof="0" dirty="0"/>
              <a:t>or </a:t>
            </a:r>
            <a:r>
              <a:rPr lang="en-US" altLang="en-US" sz="1400" b="1" noProof="0" dirty="0"/>
              <a:t>@Resource</a:t>
            </a:r>
            <a:r>
              <a:rPr lang="en-US" altLang="en-US" sz="1400" noProof="0" dirty="0"/>
              <a:t>, you need to have </a:t>
            </a:r>
            <a:r>
              <a:rPr lang="en-US" altLang="en-US" sz="1400" b="1" noProof="0" dirty="0">
                <a:solidFill>
                  <a:srgbClr val="FF0000"/>
                </a:solidFill>
              </a:rPr>
              <a:t>&lt;context:annotation-config /</a:t>
            </a:r>
            <a:r>
              <a:rPr lang="en-US" altLang="en-US" sz="1400" b="1" noProof="0" dirty="0"/>
              <a:t>&gt; </a:t>
            </a:r>
            <a:r>
              <a:rPr lang="en-US" altLang="en-US" sz="1400" noProof="0" dirty="0"/>
              <a:t>in the configuration file. </a:t>
            </a:r>
            <a:r>
              <a:rPr lang="en-US" altLang="en-US" sz="1400" noProof="0" dirty="0">
                <a:solidFill>
                  <a:srgbClr val="FF0000"/>
                </a:solidFill>
              </a:rPr>
              <a:t>Required for earlier versions</a:t>
            </a:r>
          </a:p>
          <a:p>
            <a:pPr marL="342900" lvl="2" indent="-342900" fontAlgn="base">
              <a:spcBef>
                <a:spcPts val="600"/>
              </a:spcBef>
              <a:buFont typeface="Wingdings" panose="05000000000000000000" pitchFamily="2" charset="2"/>
              <a:buChar char="q"/>
            </a:pPr>
            <a:endParaRPr lang="en-US" altLang="en-US" sz="1400"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47</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Auto-wiring: Annotation-based</a:t>
            </a:r>
            <a:endParaRPr lang="en-US" noProof="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801132"/>
            <a:ext cx="8229600" cy="4906963"/>
          </a:xfrm>
        </p:spPr>
        <p:txBody>
          <a:bodyPr/>
          <a:lstStyle/>
          <a:p>
            <a:pPr marL="342900" lvl="2" indent="-342900" fontAlgn="base">
              <a:spcBef>
                <a:spcPts val="600"/>
              </a:spcBef>
              <a:buFont typeface="Wingdings" panose="05000000000000000000" pitchFamily="2" charset="2"/>
              <a:buChar char="q"/>
            </a:pPr>
            <a:r>
              <a:rPr lang="en-US" altLang="en-US" sz="1400" noProof="0" dirty="0"/>
              <a:t>The @Autowired annotation can be applied to a particular property for Spring to auto-wire it. </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r>
              <a:rPr lang="en-US" altLang="en-US" sz="1400" noProof="0" dirty="0"/>
              <a:t>As an example, you can annotate the setter method of the prefixGenerator property with @Autowired. Then, Spring will attempt to wire a bean whose type is compatible with PrefixGenerator.</a:t>
            </a:r>
          </a:p>
          <a:p>
            <a:pPr marL="342900" lvl="2" indent="-342900" fontAlgn="base">
              <a:spcBef>
                <a:spcPts val="600"/>
              </a:spcBef>
              <a:buNone/>
            </a:pPr>
            <a:r>
              <a:rPr lang="en-US" altLang="en-US" sz="1400" b="1" noProof="0" dirty="0"/>
              <a:t>Code</a:t>
            </a:r>
            <a:r>
              <a:rPr lang="en-US" altLang="en-US" sz="1400" noProof="0" dirty="0"/>
              <a:t>:</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48</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@Autowired Annotation </a:t>
            </a:r>
            <a:endParaRPr lang="en-US" noProof="0" dirty="0"/>
          </a:p>
        </p:txBody>
      </p:sp>
      <p:sp>
        <p:nvSpPr>
          <p:cNvPr id="6" name="Rectangle 3"/>
          <p:cNvSpPr txBox="1">
            <a:spLocks noChangeArrowheads="1"/>
          </p:cNvSpPr>
          <p:nvPr/>
        </p:nvSpPr>
        <p:spPr bwMode="gray">
          <a:xfrm>
            <a:off x="457200" y="2739232"/>
            <a:ext cx="8001000" cy="2286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8" name="Content Placeholder 2"/>
          <p:cNvSpPr txBox="1">
            <a:spLocks/>
          </p:cNvSpPr>
          <p:nvPr/>
        </p:nvSpPr>
        <p:spPr>
          <a:xfrm>
            <a:off x="609600" y="2798626"/>
            <a:ext cx="6934200" cy="1712025"/>
          </a:xfrm>
          <a:prstGeom prst="rect">
            <a:avLst/>
          </a:prstGeom>
        </p:spPr>
        <p:txBody>
          <a:bodyPr/>
          <a:lstStyle/>
          <a:p>
            <a:pPr>
              <a:spcBef>
                <a:spcPts val="336"/>
              </a:spcBef>
            </a:pPr>
            <a:r>
              <a:rPr lang="en-IN" altLang="en-US" sz="1400" b="1" dirty="0">
                <a:latin typeface="Arial" pitchFamily="34" charset="0"/>
                <a:cs typeface="Arial" pitchFamily="34" charset="0"/>
              </a:rPr>
              <a:t>import org.springframework.beans.factory.annotation.Autowired;</a:t>
            </a:r>
          </a:p>
          <a:p>
            <a:pPr>
              <a:spcBef>
                <a:spcPts val="336"/>
              </a:spcBef>
            </a:pPr>
            <a:r>
              <a:rPr lang="en-IN" altLang="en-US" sz="1400" b="1" dirty="0">
                <a:latin typeface="Arial" pitchFamily="34" charset="0"/>
                <a:cs typeface="Arial" pitchFamily="34" charset="0"/>
              </a:rPr>
              <a:t>public class SequenceGenerator {</a:t>
            </a:r>
          </a:p>
          <a:p>
            <a:pPr>
              <a:spcBef>
                <a:spcPts val="336"/>
              </a:spcBef>
            </a:pPr>
            <a:r>
              <a:rPr lang="en-IN" altLang="en-US" sz="1400" b="1" dirty="0">
                <a:latin typeface="Arial" pitchFamily="34" charset="0"/>
                <a:cs typeface="Arial" pitchFamily="34" charset="0"/>
              </a:rPr>
              <a:t>...</a:t>
            </a:r>
          </a:p>
          <a:p>
            <a:pPr>
              <a:spcBef>
                <a:spcPts val="336"/>
              </a:spcBef>
            </a:pPr>
            <a:r>
              <a:rPr lang="en-IN" altLang="en-US" sz="1400" b="1" dirty="0">
                <a:latin typeface="Arial" pitchFamily="34" charset="0"/>
                <a:cs typeface="Arial" pitchFamily="34" charset="0"/>
              </a:rPr>
              <a:t>@Autowired(required = false)</a:t>
            </a:r>
          </a:p>
          <a:p>
            <a:pPr>
              <a:spcBef>
                <a:spcPts val="336"/>
              </a:spcBef>
            </a:pPr>
            <a:r>
              <a:rPr lang="en-IN" altLang="en-US" sz="1400" b="1" dirty="0">
                <a:latin typeface="Arial" pitchFamily="34" charset="0"/>
                <a:cs typeface="Arial" pitchFamily="34" charset="0"/>
              </a:rPr>
              <a:t>public void setPrefixGenerator(PrefixGenerator prefixGenerator) {</a:t>
            </a:r>
          </a:p>
          <a:p>
            <a:pPr>
              <a:spcBef>
                <a:spcPts val="336"/>
              </a:spcBef>
            </a:pPr>
            <a:r>
              <a:rPr lang="en-IN" altLang="en-US" sz="1400" b="1" dirty="0">
                <a:latin typeface="Arial" pitchFamily="34" charset="0"/>
                <a:cs typeface="Arial" pitchFamily="34" charset="0"/>
              </a:rPr>
              <a:t>this.prefixGenerator = prefixGenerator;</a:t>
            </a:r>
          </a:p>
          <a:p>
            <a:pPr>
              <a:spcBef>
                <a:spcPts val="336"/>
              </a:spcBef>
            </a:pPr>
            <a:r>
              <a:rPr lang="en-IN" altLang="en-US" sz="1400" b="1" dirty="0">
                <a:latin typeface="Arial" pitchFamily="34" charset="0"/>
                <a:cs typeface="Arial" pitchFamily="34" charset="0"/>
              </a:rPr>
              <a:t>}</a:t>
            </a:r>
          </a:p>
          <a:p>
            <a:pPr>
              <a:spcBef>
                <a:spcPts val="336"/>
              </a:spcBef>
            </a:pPr>
            <a:r>
              <a:rPr lang="en-IN" altLang="en-US" sz="1400" b="1" dirty="0">
                <a:latin typeface="Arial" pitchFamily="34" charset="0"/>
                <a:cs typeface="Arial" pitchFamily="34" charset="0"/>
              </a:rPr>
              <a:t>}</a:t>
            </a:r>
          </a:p>
        </p:txBody>
      </p:sp>
      <p:cxnSp>
        <p:nvCxnSpPr>
          <p:cNvPr id="9" name="Straight Connector 8"/>
          <p:cNvCxnSpPr/>
          <p:nvPr/>
        </p:nvCxnSpPr>
        <p:spPr bwMode="auto">
          <a:xfrm>
            <a:off x="3962400" y="3254613"/>
            <a:ext cx="32004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flipH="1">
            <a:off x="7153275" y="3254613"/>
            <a:ext cx="1589" cy="2208214"/>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3492498" y="5456636"/>
            <a:ext cx="5257800" cy="738664"/>
          </a:xfrm>
          <a:prstGeom prst="rect">
            <a:avLst/>
          </a:prstGeom>
          <a:solidFill>
            <a:schemeClr val="accent3">
              <a:lumMod val="20000"/>
              <a:lumOff val="80000"/>
            </a:schemeClr>
          </a:solidFill>
          <a:ln>
            <a:noFill/>
          </a:ln>
        </p:spPr>
        <p:txBody>
          <a:bodyPr wrap="square">
            <a:spAutoFit/>
          </a:bodyPr>
          <a:lstStyle/>
          <a:p>
            <a:pPr marL="0" lvl="2" fontAlgn="base">
              <a:spcBef>
                <a:spcPts val="600"/>
              </a:spcBef>
              <a:defRPr/>
            </a:pPr>
            <a:r>
              <a:rPr lang="en-US" altLang="en-US" sz="1400" dirty="0">
                <a:latin typeface="Arial" pitchFamily="34" charset="0"/>
                <a:ea typeface="Arial Unicode MS" pitchFamily="34" charset="-128"/>
                <a:cs typeface="Arial" pitchFamily="34" charset="0"/>
              </a:rPr>
              <a:t>If you want a certain property to be optional, set the required attribute of @Autowired to false. Then, when Spring can’t find a matching bean, it will leave this property unset.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37103" y="940149"/>
            <a:ext cx="8229600" cy="4906963"/>
          </a:xfrm>
        </p:spPr>
        <p:txBody>
          <a:bodyPr/>
          <a:lstStyle/>
          <a:p>
            <a:pPr marL="342900" lvl="2" indent="-342900" fontAlgn="base">
              <a:spcBef>
                <a:spcPts val="600"/>
              </a:spcBef>
              <a:buFont typeface="Wingdings" panose="05000000000000000000" pitchFamily="2" charset="2"/>
              <a:buChar char="q"/>
            </a:pPr>
            <a:r>
              <a:rPr lang="en-US" altLang="en-US" sz="1400" noProof="0" dirty="0"/>
              <a:t>In addition to the setter method, the </a:t>
            </a:r>
            <a:r>
              <a:rPr lang="en-US" altLang="en-US" sz="1400" b="1" noProof="0" dirty="0"/>
              <a:t>@Autowired </a:t>
            </a:r>
            <a:r>
              <a:rPr lang="en-US" altLang="en-US" sz="1400" noProof="0" dirty="0"/>
              <a:t>annotation can also be applied to a constructor, and Spring will attempt to find a bean with the compatible type for each of the constructor arguments.</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r>
              <a:rPr lang="en-US" altLang="en-US" sz="1400" noProof="0" dirty="0"/>
              <a:t>The </a:t>
            </a:r>
            <a:r>
              <a:rPr lang="en-US" altLang="en-US" sz="1400" b="1" noProof="0" dirty="0"/>
              <a:t>@Autowired </a:t>
            </a:r>
            <a:r>
              <a:rPr lang="en-US" altLang="en-US" sz="1400" noProof="0" dirty="0"/>
              <a:t>annotation can also be applied to a field, even if it is not declared as public. In this way, you can omit the need of declaring a setter method or a constructor for this field. Spring will inject the matched bean into this field via reflection.</a:t>
            </a:r>
          </a:p>
          <a:p>
            <a:pPr marL="342900" lvl="2" indent="-342900" fontAlgn="base">
              <a:spcBef>
                <a:spcPts val="600"/>
              </a:spcBef>
              <a:buNone/>
            </a:pPr>
            <a:endParaRPr lang="en-US" altLang="en-US" noProof="0" dirty="0"/>
          </a:p>
          <a:p>
            <a:pPr marL="342900" lvl="2" indent="-342900" fontAlgn="base">
              <a:spcBef>
                <a:spcPts val="600"/>
              </a:spcBef>
              <a:buNone/>
            </a:pPr>
            <a:r>
              <a:rPr lang="en-US" altLang="en-US" b="1" noProof="0" dirty="0"/>
              <a:t>Code</a:t>
            </a:r>
            <a:r>
              <a:rPr lang="en-US" altLang="en-US" noProof="0" dirty="0"/>
              <a:t>:</a:t>
            </a:r>
          </a:p>
          <a:p>
            <a:pPr marL="342900" lvl="2" indent="-342900" fontAlgn="base">
              <a:spcBef>
                <a:spcPts val="600"/>
              </a:spcBef>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49</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@Autowired Annotation (Contd.) </a:t>
            </a:r>
            <a:endParaRPr lang="en-US" noProof="0" dirty="0"/>
          </a:p>
        </p:txBody>
      </p:sp>
      <p:sp>
        <p:nvSpPr>
          <p:cNvPr id="6" name="Rectangle 3"/>
          <p:cNvSpPr txBox="1">
            <a:spLocks noChangeArrowheads="1"/>
          </p:cNvSpPr>
          <p:nvPr/>
        </p:nvSpPr>
        <p:spPr bwMode="gray">
          <a:xfrm>
            <a:off x="457200" y="2971800"/>
            <a:ext cx="8001000" cy="2286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11" name="Content Placeholder 2"/>
          <p:cNvSpPr txBox="1">
            <a:spLocks/>
          </p:cNvSpPr>
          <p:nvPr/>
        </p:nvSpPr>
        <p:spPr bwMode="gray">
          <a:xfrm>
            <a:off x="533400" y="3083625"/>
            <a:ext cx="4038600" cy="2057400"/>
          </a:xfrm>
          <a:prstGeom prst="rect">
            <a:avLst/>
          </a:prstGeom>
          <a:noFill/>
          <a:ln w="9525">
            <a:noFill/>
            <a:miter lim="800000"/>
            <a:headEnd/>
            <a:tailEnd/>
          </a:ln>
        </p:spPr>
        <p:txBody>
          <a:bodyPr/>
          <a:lstStyle/>
          <a:p>
            <a:pPr eaLnBrk="1" hangingPunct="1">
              <a:defRPr/>
            </a:pPr>
            <a:r>
              <a:rPr lang="en-US" sz="1400" b="1" dirty="0">
                <a:latin typeface="Arial" pitchFamily="34" charset="0"/>
                <a:cs typeface="Arial" pitchFamily="34" charset="0"/>
              </a:rPr>
              <a:t>public class SequenceGenerator {</a:t>
            </a:r>
          </a:p>
          <a:p>
            <a:pPr eaLnBrk="1" hangingPunct="1">
              <a:defRPr/>
            </a:pPr>
            <a:r>
              <a:rPr lang="en-US" sz="1400" b="1" dirty="0">
                <a:latin typeface="Arial" pitchFamily="34" charset="0"/>
                <a:cs typeface="Arial" pitchFamily="34" charset="0"/>
              </a:rPr>
              <a:t>...</a:t>
            </a:r>
          </a:p>
          <a:p>
            <a:pPr eaLnBrk="1" hangingPunct="1">
              <a:defRPr/>
            </a:pPr>
            <a:r>
              <a:rPr lang="en-US" sz="1400" b="1" dirty="0">
                <a:latin typeface="Arial" pitchFamily="34" charset="0"/>
                <a:cs typeface="Arial" pitchFamily="34" charset="0"/>
              </a:rPr>
              <a:t>@Autowired</a:t>
            </a:r>
          </a:p>
          <a:p>
            <a:pPr eaLnBrk="1" hangingPunct="1">
              <a:defRPr/>
            </a:pPr>
            <a:r>
              <a:rPr lang="en-US" sz="1400" b="1" dirty="0">
                <a:latin typeface="Arial" pitchFamily="34" charset="0"/>
                <a:cs typeface="Arial" pitchFamily="34" charset="0"/>
              </a:rPr>
              <a:t>public SequenceGenerator(PrefixGenerator prefixGenerator) {</a:t>
            </a:r>
          </a:p>
          <a:p>
            <a:pPr eaLnBrk="1" hangingPunct="1">
              <a:defRPr/>
            </a:pPr>
            <a:r>
              <a:rPr lang="en-US" sz="1400" b="1" dirty="0">
                <a:latin typeface="Arial" pitchFamily="34" charset="0"/>
                <a:cs typeface="Arial" pitchFamily="34" charset="0"/>
              </a:rPr>
              <a:t>this.prefixGenerator = prefixGenerator;</a:t>
            </a:r>
          </a:p>
          <a:p>
            <a:pPr eaLnBrk="1" hangingPunct="1">
              <a:defRPr/>
            </a:pPr>
            <a:r>
              <a:rPr lang="en-US" sz="1400" b="1" dirty="0">
                <a:latin typeface="Arial" pitchFamily="34" charset="0"/>
                <a:cs typeface="Arial" pitchFamily="34" charset="0"/>
              </a:rPr>
              <a:t>}</a:t>
            </a:r>
          </a:p>
          <a:p>
            <a:pPr eaLnBrk="1" hangingPunct="1">
              <a:defRPr/>
            </a:pPr>
            <a:r>
              <a:rPr lang="en-US" sz="1400" b="1" dirty="0">
                <a:latin typeface="Arial" pitchFamily="34" charset="0"/>
                <a:cs typeface="Arial" pitchFamily="34" charset="0"/>
              </a:rPr>
              <a:t>}</a:t>
            </a:r>
          </a:p>
        </p:txBody>
      </p:sp>
      <p:sp>
        <p:nvSpPr>
          <p:cNvPr id="13" name="Content Placeholder 2"/>
          <p:cNvSpPr txBox="1">
            <a:spLocks/>
          </p:cNvSpPr>
          <p:nvPr/>
        </p:nvSpPr>
        <p:spPr bwMode="gray">
          <a:xfrm>
            <a:off x="4572000" y="3464625"/>
            <a:ext cx="4038600" cy="1600200"/>
          </a:xfrm>
          <a:prstGeom prst="rect">
            <a:avLst/>
          </a:prstGeom>
          <a:noFill/>
          <a:ln w="9525">
            <a:noFill/>
            <a:miter lim="800000"/>
            <a:headEnd/>
            <a:tailEnd/>
          </a:ln>
        </p:spPr>
        <p:txBody>
          <a:bodyPr/>
          <a:lstStyle/>
          <a:p>
            <a:pPr eaLnBrk="1" hangingPunct="1">
              <a:defRPr/>
            </a:pPr>
            <a:r>
              <a:rPr lang="en-US" sz="1400" b="1" dirty="0">
                <a:latin typeface="Arial" pitchFamily="34" charset="0"/>
                <a:cs typeface="Arial" pitchFamily="34" charset="0"/>
              </a:rPr>
              <a:t>public class SequenceGenerator {</a:t>
            </a:r>
          </a:p>
          <a:p>
            <a:pPr eaLnBrk="1" hangingPunct="1">
              <a:defRPr/>
            </a:pPr>
            <a:r>
              <a:rPr lang="en-US" sz="1400" b="1" dirty="0">
                <a:latin typeface="Arial" pitchFamily="34" charset="0"/>
                <a:cs typeface="Arial" pitchFamily="34" charset="0"/>
              </a:rPr>
              <a:t>…</a:t>
            </a:r>
          </a:p>
          <a:p>
            <a:pPr eaLnBrk="1" hangingPunct="1">
              <a:defRPr/>
            </a:pPr>
            <a:r>
              <a:rPr lang="en-US" sz="1400" b="1" dirty="0">
                <a:latin typeface="Arial" pitchFamily="34" charset="0"/>
                <a:cs typeface="Arial" pitchFamily="34" charset="0"/>
              </a:rPr>
              <a:t>@Autowired</a:t>
            </a:r>
          </a:p>
          <a:p>
            <a:pPr eaLnBrk="1" hangingPunct="1">
              <a:defRPr/>
            </a:pPr>
            <a:r>
              <a:rPr lang="en-US" sz="1400" b="1" dirty="0">
                <a:latin typeface="Arial" pitchFamily="34" charset="0"/>
                <a:cs typeface="Arial" pitchFamily="34" charset="0"/>
              </a:rPr>
              <a:t>private PrefixGenerator prefixGenerator;</a:t>
            </a:r>
          </a:p>
          <a:p>
            <a:pPr eaLnBrk="1" hangingPunct="1">
              <a:defRPr/>
            </a:pPr>
            <a:r>
              <a:rPr lang="en-US" sz="1400" b="1" dirty="0">
                <a:latin typeface="Arial" pitchFamily="34" charset="0"/>
                <a:cs typeface="Arial" pitchFamily="34" charset="0"/>
              </a:rPr>
              <a:t>...</a:t>
            </a:r>
          </a:p>
          <a:p>
            <a:pPr eaLnBrk="1" hangingPunct="1">
              <a:defRPr/>
            </a:pPr>
            <a:r>
              <a:rPr lang="en-US" sz="1400" b="1" dirty="0">
                <a:latin typeface="Arial" pitchFamily="34" charset="0"/>
                <a:cs typeface="Arial"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6324600" cy="5486400"/>
          </a:xfrm>
        </p:spPr>
        <p:txBody>
          <a:bodyPr>
            <a:normAutofit/>
          </a:bodyPr>
          <a:lstStyle/>
          <a:p>
            <a:pPr marL="0" indent="0">
              <a:lnSpc>
                <a:spcPct val="150000"/>
              </a:lnSpc>
              <a:buNone/>
              <a:defRPr/>
            </a:pPr>
            <a:r>
              <a:rPr lang="en-US" sz="1400" b="1" noProof="0" dirty="0">
                <a:solidFill>
                  <a:schemeClr val="tx1"/>
                </a:solidFill>
              </a:rPr>
              <a:t>After completing this session, you will be able to:</a:t>
            </a:r>
          </a:p>
          <a:p>
            <a:pPr>
              <a:spcBef>
                <a:spcPts val="600"/>
              </a:spcBef>
              <a:spcAft>
                <a:spcPts val="600"/>
              </a:spcAft>
              <a:buFont typeface="Wingdings" panose="05000000000000000000" pitchFamily="2" charset="2"/>
              <a:buChar char="q"/>
              <a:defRPr/>
            </a:pPr>
            <a:r>
              <a:rPr lang="en-US" sz="1400" noProof="0" dirty="0"/>
              <a:t>Identify how to instantiate Spring IoC container.</a:t>
            </a:r>
          </a:p>
          <a:p>
            <a:pPr>
              <a:spcBef>
                <a:spcPts val="600"/>
              </a:spcBef>
              <a:spcAft>
                <a:spcPts val="600"/>
              </a:spcAft>
              <a:buFont typeface="Wingdings" panose="05000000000000000000" pitchFamily="2" charset="2"/>
              <a:buChar char="q"/>
              <a:defRPr/>
            </a:pPr>
            <a:r>
              <a:rPr lang="en-US" sz="1400" noProof="0" dirty="0"/>
              <a:t>Implement Spring DI (Dependency Injection).</a:t>
            </a:r>
          </a:p>
          <a:p>
            <a:pPr>
              <a:spcBef>
                <a:spcPts val="600"/>
              </a:spcBef>
              <a:spcAft>
                <a:spcPts val="600"/>
              </a:spcAft>
              <a:buFont typeface="Wingdings" panose="05000000000000000000" pitchFamily="2" charset="2"/>
              <a:buChar char="q"/>
              <a:defRPr/>
            </a:pPr>
            <a:r>
              <a:rPr lang="en-US" sz="1400" noProof="0" dirty="0"/>
              <a:t>Identify how to inject collections in to beans.</a:t>
            </a:r>
          </a:p>
          <a:p>
            <a:pPr>
              <a:spcBef>
                <a:spcPts val="600"/>
              </a:spcBef>
              <a:spcAft>
                <a:spcPts val="600"/>
              </a:spcAft>
              <a:buFont typeface="Wingdings" panose="05000000000000000000" pitchFamily="2" charset="2"/>
              <a:buChar char="q"/>
              <a:defRPr/>
            </a:pPr>
            <a:r>
              <a:rPr lang="en-US" sz="1400" noProof="0" dirty="0"/>
              <a:t>Perform dependency check within beans.</a:t>
            </a:r>
          </a:p>
          <a:p>
            <a:pPr>
              <a:spcBef>
                <a:spcPts val="600"/>
              </a:spcBef>
              <a:spcAft>
                <a:spcPts val="600"/>
              </a:spcAft>
              <a:buFont typeface="Wingdings" panose="05000000000000000000" pitchFamily="2" charset="2"/>
              <a:buChar char="q"/>
              <a:defRPr/>
            </a:pPr>
            <a:r>
              <a:rPr lang="en-US" sz="1400" noProof="0" dirty="0"/>
              <a:t>Implement how to do auto-wiring.</a:t>
            </a:r>
          </a:p>
          <a:p>
            <a:pPr>
              <a:spcBef>
                <a:spcPts val="600"/>
              </a:spcBef>
              <a:spcAft>
                <a:spcPts val="600"/>
              </a:spcAft>
              <a:buFont typeface="Wingdings" panose="05000000000000000000" pitchFamily="2" charset="2"/>
              <a:buChar char="q"/>
              <a:defRPr/>
            </a:pPr>
            <a:r>
              <a:rPr lang="en-US" sz="1400" noProof="0" dirty="0"/>
              <a:t>Implement bean inheritance.</a:t>
            </a:r>
          </a:p>
          <a:p>
            <a:pPr>
              <a:spcBef>
                <a:spcPts val="600"/>
              </a:spcBef>
              <a:spcAft>
                <a:spcPts val="600"/>
              </a:spcAft>
              <a:buFont typeface="Wingdings" panose="05000000000000000000" pitchFamily="2" charset="2"/>
              <a:buChar char="q"/>
              <a:defRPr/>
            </a:pPr>
            <a:r>
              <a:rPr lang="en-US" sz="1400" noProof="0" dirty="0"/>
              <a:t>Perform automatic scanning of components.</a:t>
            </a:r>
          </a:p>
          <a:p>
            <a:pPr>
              <a:spcBef>
                <a:spcPts val="600"/>
              </a:spcBef>
              <a:spcAft>
                <a:spcPts val="600"/>
              </a:spcAft>
              <a:buFont typeface="Wingdings" panose="05000000000000000000" pitchFamily="2" charset="2"/>
              <a:buChar char="q"/>
              <a:defRPr/>
            </a:pPr>
            <a:r>
              <a:rPr lang="en-US" sz="1400" noProof="0" dirty="0"/>
              <a:t>Identify different bean scopes.</a:t>
            </a:r>
          </a:p>
          <a:p>
            <a:pPr>
              <a:spcBef>
                <a:spcPts val="600"/>
              </a:spcBef>
              <a:spcAft>
                <a:spcPts val="600"/>
              </a:spcAft>
              <a:buFont typeface="Wingdings" panose="05000000000000000000" pitchFamily="2" charset="2"/>
              <a:buChar char="q"/>
              <a:defRPr/>
            </a:pPr>
            <a:r>
              <a:rPr lang="en-US" sz="1400" noProof="0" dirty="0"/>
              <a:t>Recognize bean inheritance.</a:t>
            </a:r>
          </a:p>
          <a:p>
            <a:pPr>
              <a:spcBef>
                <a:spcPts val="600"/>
              </a:spcBef>
              <a:spcAft>
                <a:spcPts val="600"/>
              </a:spcAft>
              <a:buFont typeface="Wingdings" panose="05000000000000000000" pitchFamily="2" charset="2"/>
              <a:buChar char="q"/>
              <a:defRPr/>
            </a:pPr>
            <a:r>
              <a:rPr lang="en-US" sz="1400" noProof="0" dirty="0"/>
              <a:t>Identify how to externalize bean configuration.</a:t>
            </a:r>
          </a:p>
        </p:txBody>
      </p:sp>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5</a:t>
            </a:fld>
            <a:endParaRPr lang="en-US" dirty="0"/>
          </a:p>
        </p:txBody>
      </p:sp>
      <p:sp>
        <p:nvSpPr>
          <p:cNvPr id="3" name="Title 2"/>
          <p:cNvSpPr>
            <a:spLocks noGrp="1"/>
          </p:cNvSpPr>
          <p:nvPr>
            <p:ph type="title"/>
          </p:nvPr>
        </p:nvSpPr>
        <p:spPr/>
        <p:txBody>
          <a:bodyPr/>
          <a:lstStyle/>
          <a:p>
            <a:r>
              <a:rPr lang="en-US" noProof="0" dirty="0"/>
              <a:t>Objectives</a:t>
            </a:r>
          </a:p>
        </p:txBody>
      </p:sp>
      <p:pic>
        <p:nvPicPr>
          <p:cNvPr id="4098" name="Picture 2" descr="D:\Images\Images\Objective\shutterstock_6790168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184588" y="1989843"/>
            <a:ext cx="2748038" cy="41220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20698" y="899319"/>
            <a:ext cx="8229600" cy="4906963"/>
          </a:xfrm>
        </p:spPr>
        <p:txBody>
          <a:bodyPr/>
          <a:lstStyle/>
          <a:p>
            <a:pPr marL="0" lvl="2" indent="0" fontAlgn="base">
              <a:spcBef>
                <a:spcPts val="600"/>
              </a:spcBef>
              <a:buNone/>
            </a:pPr>
            <a:r>
              <a:rPr lang="en-US" altLang="en-US" sz="1400" noProof="0" dirty="0"/>
              <a:t>By default, auto-wiring by type will not work when there is more than one bean with the compatible type in the IoC container. However, Spring allows you to specify a candidate bean by providing its name in the </a:t>
            </a:r>
            <a:r>
              <a:rPr lang="en-US" altLang="en-US" sz="1400" b="1" noProof="0" dirty="0"/>
              <a:t>@Qualifier </a:t>
            </a:r>
            <a:r>
              <a:rPr lang="en-US" altLang="en-US" sz="1400" noProof="0" dirty="0"/>
              <a:t>annotation.</a:t>
            </a:r>
          </a:p>
          <a:p>
            <a:pPr marL="0" lvl="2" indent="0" fontAlgn="base">
              <a:spcBef>
                <a:spcPts val="600"/>
              </a:spcBef>
              <a:buNone/>
            </a:pPr>
            <a:endParaRPr lang="en-US" altLang="en-US" sz="1400" noProof="0" dirty="0"/>
          </a:p>
          <a:p>
            <a:pPr marL="342900" lvl="2" indent="-342900" fontAlgn="base">
              <a:spcBef>
                <a:spcPts val="600"/>
              </a:spcBef>
              <a:buNone/>
            </a:pPr>
            <a:r>
              <a:rPr lang="en-US" altLang="en-US" sz="1400" b="1" noProof="0" dirty="0"/>
              <a:t>Code</a:t>
            </a:r>
            <a:r>
              <a:rPr lang="en-US" altLang="en-US" sz="1400" noProof="0" dirty="0"/>
              <a:t>:</a:t>
            </a:r>
          </a:p>
          <a:p>
            <a:pPr marL="342900" lvl="2" indent="-342900" fontAlgn="base">
              <a:spcBef>
                <a:spcPts val="600"/>
              </a:spcBef>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50</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Auto-wiring by Type with Qualifiers</a:t>
            </a:r>
            <a:endParaRPr lang="en-US" noProof="0" dirty="0"/>
          </a:p>
        </p:txBody>
      </p:sp>
      <p:sp>
        <p:nvSpPr>
          <p:cNvPr id="6" name="Rectangle 3"/>
          <p:cNvSpPr txBox="1">
            <a:spLocks noChangeArrowheads="1"/>
          </p:cNvSpPr>
          <p:nvPr/>
        </p:nvSpPr>
        <p:spPr bwMode="gray">
          <a:xfrm>
            <a:off x="457200" y="2514600"/>
            <a:ext cx="8001000" cy="19812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ltLang="en-US" sz="1400" dirty="0">
              <a:solidFill>
                <a:schemeClr val="tx1"/>
              </a:solidFill>
              <a:latin typeface="Arial" pitchFamily="34" charset="0"/>
              <a:cs typeface="Arial" pitchFamily="34" charset="0"/>
            </a:endParaRPr>
          </a:p>
        </p:txBody>
      </p:sp>
      <p:sp>
        <p:nvSpPr>
          <p:cNvPr id="11" name="Content Placeholder 2"/>
          <p:cNvSpPr txBox="1">
            <a:spLocks/>
          </p:cNvSpPr>
          <p:nvPr/>
        </p:nvSpPr>
        <p:spPr bwMode="gray">
          <a:xfrm>
            <a:off x="533400" y="2702625"/>
            <a:ext cx="7772400" cy="2057400"/>
          </a:xfrm>
          <a:prstGeom prst="rect">
            <a:avLst/>
          </a:prstGeom>
          <a:noFill/>
          <a:ln w="9525">
            <a:noFill/>
            <a:miter lim="800000"/>
            <a:headEnd/>
            <a:tailEnd/>
          </a:ln>
        </p:spPr>
        <p:txBody>
          <a:bodyPr/>
          <a:lstStyle/>
          <a:p>
            <a:pPr>
              <a:defRPr/>
            </a:pPr>
            <a:r>
              <a:rPr lang="en-US" sz="1400" b="1" dirty="0">
                <a:latin typeface="Arial" pitchFamily="34" charset="0"/>
                <a:cs typeface="Arial" pitchFamily="34" charset="0"/>
              </a:rPr>
              <a:t>import org.springframework.beans.factory.annotation.Qualifier;</a:t>
            </a:r>
          </a:p>
          <a:p>
            <a:pPr>
              <a:defRPr/>
            </a:pPr>
            <a:r>
              <a:rPr lang="en-US" sz="1400" b="1" dirty="0">
                <a:latin typeface="Arial" pitchFamily="34" charset="0"/>
                <a:cs typeface="Arial" pitchFamily="34" charset="0"/>
              </a:rPr>
              <a:t>public class SequenceGenerator {</a:t>
            </a:r>
          </a:p>
          <a:p>
            <a:pPr>
              <a:defRPr/>
            </a:pPr>
            <a:r>
              <a:rPr lang="en-US" sz="1400" b="1" dirty="0">
                <a:latin typeface="Arial" pitchFamily="34" charset="0"/>
                <a:cs typeface="Arial" pitchFamily="34" charset="0"/>
              </a:rPr>
              <a:t>@Autowired			</a:t>
            </a:r>
          </a:p>
          <a:p>
            <a:pPr>
              <a:defRPr/>
            </a:pPr>
            <a:r>
              <a:rPr lang="en-US" sz="1400" b="1" dirty="0">
                <a:latin typeface="Arial" pitchFamily="34" charset="0"/>
                <a:cs typeface="Arial" pitchFamily="34" charset="0"/>
              </a:rPr>
              <a:t>@Qualifier("datePrefixGenerator")</a:t>
            </a:r>
          </a:p>
          <a:p>
            <a:pPr>
              <a:defRPr/>
            </a:pPr>
            <a:r>
              <a:rPr lang="en-US" sz="1400" b="1" dirty="0">
                <a:latin typeface="Arial" pitchFamily="34" charset="0"/>
                <a:cs typeface="Arial" pitchFamily="34" charset="0"/>
              </a:rPr>
              <a:t>private PrefixGenerator prefixGenerator;</a:t>
            </a:r>
          </a:p>
          <a:p>
            <a:pPr>
              <a:defRPr/>
            </a:pPr>
            <a:r>
              <a:rPr lang="en-US" sz="1400" b="1" dirty="0">
                <a:latin typeface="Arial" pitchFamily="34" charset="0"/>
                <a:cs typeface="Arial" pitchFamily="34" charset="0"/>
              </a:rPr>
              <a:t>...</a:t>
            </a:r>
          </a:p>
          <a:p>
            <a:pPr>
              <a:defRPr/>
            </a:pPr>
            <a:r>
              <a:rPr lang="en-US" sz="1400" b="1" dirty="0">
                <a:latin typeface="Arial" pitchFamily="34" charset="0"/>
                <a:cs typeface="Arial" pitchFamily="34" charset="0"/>
              </a:rPr>
              <a:t>}</a:t>
            </a:r>
          </a:p>
        </p:txBody>
      </p:sp>
      <p:cxnSp>
        <p:nvCxnSpPr>
          <p:cNvPr id="9" name="Straight Connector 8"/>
          <p:cNvCxnSpPr/>
          <p:nvPr/>
        </p:nvCxnSpPr>
        <p:spPr bwMode="auto">
          <a:xfrm>
            <a:off x="3581400" y="3495300"/>
            <a:ext cx="32004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a:off x="6781800" y="3505200"/>
            <a:ext cx="0" cy="16764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2" name="TextBox 5"/>
          <p:cNvSpPr txBox="1">
            <a:spLocks noChangeArrowheads="1"/>
          </p:cNvSpPr>
          <p:nvPr/>
        </p:nvSpPr>
        <p:spPr bwMode="auto">
          <a:xfrm>
            <a:off x="2895600" y="5257800"/>
            <a:ext cx="5943600" cy="523220"/>
          </a:xfrm>
          <a:prstGeom prst="rect">
            <a:avLst/>
          </a:prstGeom>
          <a:solidFill>
            <a:schemeClr val="accent3">
              <a:lumMod val="20000"/>
              <a:lumOff val="80000"/>
            </a:schemeClr>
          </a:solidFill>
          <a:ln>
            <a:noFill/>
          </a:ln>
        </p:spPr>
        <p:txBody>
          <a:bodyPr wrap="square">
            <a:spAutoFit/>
          </a:bodyPr>
          <a:lstStyle/>
          <a:p>
            <a:pPr marL="0" lvl="2" indent="-342900" fontAlgn="base">
              <a:spcBef>
                <a:spcPts val="600"/>
              </a:spcBef>
              <a:defRPr/>
            </a:pPr>
            <a:r>
              <a:rPr lang="en-US" altLang="en-US" sz="1400" dirty="0">
                <a:latin typeface="Arial" pitchFamily="34" charset="0"/>
                <a:ea typeface="Arial Unicode MS" pitchFamily="34" charset="-128"/>
                <a:cs typeface="Arial" pitchFamily="34" charset="0"/>
              </a:rPr>
              <a:t>Once you’ve done so, Spring will attempt to find a bean with that name in the IoC container and wire it into the property.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48174" y="922765"/>
            <a:ext cx="8229600" cy="4906963"/>
          </a:xfrm>
        </p:spPr>
        <p:txBody>
          <a:bodyPr/>
          <a:lstStyle/>
          <a:p>
            <a:pPr marL="342900" lvl="2" indent="-342900" fontAlgn="base">
              <a:spcBef>
                <a:spcPts val="600"/>
              </a:spcBef>
              <a:buFont typeface="Wingdings" panose="05000000000000000000" pitchFamily="2" charset="2"/>
              <a:buChar char="q"/>
            </a:pPr>
            <a:endParaRPr lang="en-US" altLang="en-US" sz="1400" noProof="0" dirty="0"/>
          </a:p>
          <a:p>
            <a:pPr marL="342900" lvl="2" indent="-342900" fontAlgn="base">
              <a:spcBef>
                <a:spcPts val="600"/>
              </a:spcBef>
              <a:buFont typeface="Wingdings" panose="05000000000000000000" pitchFamily="2" charset="2"/>
              <a:buChar char="q"/>
            </a:pPr>
            <a:r>
              <a:rPr lang="en-US" altLang="en-US" sz="1400" dirty="0"/>
              <a:t>Modify the </a:t>
            </a:r>
            <a:r>
              <a:rPr lang="en-US" altLang="en-US" sz="1400" dirty="0" err="1"/>
              <a:t>PrefixGeneratorProject</a:t>
            </a:r>
            <a:r>
              <a:rPr lang="en-US" altLang="en-US" sz="1400" dirty="0"/>
              <a:t> and a</a:t>
            </a:r>
            <a:r>
              <a:rPr lang="en-US" altLang="en-US" sz="1400" noProof="0" dirty="0" err="1"/>
              <a:t>utowire</a:t>
            </a:r>
            <a:r>
              <a:rPr lang="en-US" altLang="en-US" sz="1400" noProof="0" dirty="0"/>
              <a:t> the property prefixGenerator of the SequenceGenerator class, so that you can avoid xml entries in the bean configuration file.</a:t>
            </a:r>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endParaRPr lang="en-US" altLang="en-US" noProof="0" dirty="0"/>
          </a:p>
          <a:p>
            <a:pPr marL="342900" lvl="2" indent="-342900" fontAlgn="base">
              <a:spcBef>
                <a:spcPts val="600"/>
              </a:spcBef>
              <a:buFont typeface="Wingdings" panose="05000000000000000000"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51</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Hands-on Exercise</a:t>
            </a:r>
            <a:endParaRPr lang="en-US" noProof="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prstClr val="white">
                    <a:lumMod val="50000"/>
                  </a:prstClr>
                </a:solidFill>
              </a:rPr>
              <a:t>© Cognizant 2018</a:t>
            </a:r>
            <a:endParaRPr dirty="0">
              <a:solidFill>
                <a:prstClr val="white">
                  <a:lumMod val="50000"/>
                </a:prstClr>
              </a:solidFill>
            </a:endParaRPr>
          </a:p>
        </p:txBody>
      </p:sp>
      <p:sp>
        <p:nvSpPr>
          <p:cNvPr id="4" name="Slide Number Placeholder 3"/>
          <p:cNvSpPr>
            <a:spLocks noGrp="1"/>
          </p:cNvSpPr>
          <p:nvPr>
            <p:ph type="sldNum" sz="quarter" idx="12"/>
          </p:nvPr>
        </p:nvSpPr>
        <p:spPr/>
        <p:txBody>
          <a:bodyPr/>
          <a:lstStyle/>
          <a:p>
            <a:fld id="{47ED8886-DB3B-44F4-9A80-E6A224679F20}" type="slidenum">
              <a:rPr smtClean="0">
                <a:solidFill>
                  <a:prstClr val="white"/>
                </a:solidFill>
              </a:rPr>
              <a:pPr/>
              <a:t>52</a:t>
            </a:fld>
            <a:endParaRPr dirty="0">
              <a:solidFill>
                <a:prstClr val="white"/>
              </a:solidFill>
            </a:endParaRPr>
          </a:p>
        </p:txBody>
      </p:sp>
      <p:sp>
        <p:nvSpPr>
          <p:cNvPr id="26" name="Title 2"/>
          <p:cNvSpPr>
            <a:spLocks noGrp="1"/>
          </p:cNvSpPr>
          <p:nvPr>
            <p:ph type="title"/>
          </p:nvPr>
        </p:nvSpPr>
        <p:spPr>
          <a:xfrm>
            <a:off x="2286000" y="54429"/>
            <a:ext cx="6857996" cy="555171"/>
          </a:xfrm>
        </p:spPr>
        <p:txBody>
          <a:bodyPr>
            <a:normAutofit/>
          </a:bodyPr>
          <a:lstStyle/>
          <a:p>
            <a:r>
              <a:rPr lang="en-US" noProof="0" dirty="0">
                <a:latin typeface="Arial Rounded MT Bold"/>
                <a:cs typeface="Arial" pitchFamily="34" charset="0"/>
              </a:rPr>
              <a:t>Agenda</a:t>
            </a:r>
            <a:endParaRPr lang="en-US" sz="1800" noProof="0" dirty="0">
              <a:latin typeface="Arial Rounded MT Bold"/>
              <a:cs typeface="Arial" pitchFamily="34" charset="0"/>
            </a:endParaRP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Instantiating Spring IoC container</a:t>
            </a:r>
          </a:p>
          <a:p>
            <a:pPr marL="457200" lvl="2" indent="0">
              <a:spcBef>
                <a:spcPts val="600"/>
              </a:spcBef>
              <a:spcAft>
                <a:spcPts val="600"/>
              </a:spcAft>
              <a:buNone/>
            </a:pPr>
            <a:r>
              <a:rPr lang="en-IN" sz="1400" dirty="0">
                <a:solidFill>
                  <a:schemeClr val="tx1"/>
                </a:solidFill>
              </a:rPr>
              <a:t>Implementing Spring DI (Dependency Injection)</a:t>
            </a:r>
          </a:p>
          <a:p>
            <a:pPr marL="457200" lvl="2" indent="0">
              <a:spcBef>
                <a:spcPts val="600"/>
              </a:spcBef>
              <a:spcAft>
                <a:spcPts val="600"/>
              </a:spcAft>
              <a:buNone/>
            </a:pPr>
            <a:r>
              <a:rPr lang="en-IN" sz="1400" dirty="0">
                <a:solidFill>
                  <a:schemeClr val="tx1"/>
                </a:solidFill>
              </a:rPr>
              <a:t>Auto-wiring</a:t>
            </a:r>
          </a:p>
          <a:p>
            <a:pPr marL="457200" lvl="2" indent="0">
              <a:spcBef>
                <a:spcPts val="600"/>
              </a:spcBef>
              <a:spcAft>
                <a:spcPts val="600"/>
              </a:spcAft>
              <a:buNone/>
            </a:pPr>
            <a:r>
              <a:rPr lang="en-IN" sz="1400" dirty="0">
                <a:solidFill>
                  <a:schemeClr val="tx1"/>
                </a:solidFill>
              </a:rPr>
              <a:t>Performing automatic scanning of components</a:t>
            </a:r>
          </a:p>
          <a:p>
            <a:pPr marL="457200" lvl="2" indent="0">
              <a:spcBef>
                <a:spcPts val="600"/>
              </a:spcBef>
              <a:spcAft>
                <a:spcPts val="600"/>
              </a:spcAft>
              <a:buNone/>
            </a:pPr>
            <a:r>
              <a:rPr lang="en-IN" sz="1400" dirty="0">
                <a:solidFill>
                  <a:schemeClr val="tx1"/>
                </a:solidFill>
              </a:rPr>
              <a:t>Different bean scopes</a:t>
            </a: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nvGrpSpPr>
          <p:cNvPr id="2" name="Group 31"/>
          <p:cNvGrpSpPr/>
          <p:nvPr/>
        </p:nvGrpSpPr>
        <p:grpSpPr>
          <a:xfrm>
            <a:off x="533400" y="1107375"/>
            <a:ext cx="228600" cy="1290450"/>
            <a:chOff x="533400" y="1107375"/>
            <a:chExt cx="228600" cy="1290450"/>
          </a:xfrm>
        </p:grpSpPr>
        <p:sp>
          <p:nvSpPr>
            <p:cNvPr id="19" name="Oval 18"/>
            <p:cNvSpPr/>
            <p:nvPr>
              <p:custDataLst>
                <p:tags r:id="rId8"/>
              </p:custDataLst>
            </p:nvPr>
          </p:nvSpPr>
          <p:spPr>
            <a:xfrm>
              <a:off x="533400" y="1107375"/>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4" name="Oval 33"/>
            <p:cNvSpPr/>
            <p:nvPr>
              <p:custDataLst>
                <p:tags r:id="rId9"/>
              </p:custDataLst>
            </p:nvPr>
          </p:nvSpPr>
          <p:spPr>
            <a:xfrm>
              <a:off x="533400" y="14765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5" name="Oval 34"/>
            <p:cNvSpPr/>
            <p:nvPr>
              <p:custDataLst>
                <p:tags r:id="rId10"/>
              </p:custDataLst>
            </p:nvPr>
          </p:nvSpPr>
          <p:spPr>
            <a:xfrm>
              <a:off x="533400" y="183375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11"/>
              </p:custDataLst>
            </p:nvPr>
          </p:nvSpPr>
          <p:spPr>
            <a:xfrm>
              <a:off x="533400" y="2169225"/>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sp>
        <p:nvSpPr>
          <p:cNvPr id="3" name="Oval 2">
            <a:extLst>
              <a:ext uri="{FF2B5EF4-FFF2-40B4-BE49-F238E27FC236}">
                <a16:creationId xmlns:a16="http://schemas.microsoft.com/office/drawing/2014/main" id="{FA742394-0002-3D72-0C29-B3F07F862AB5}"/>
              </a:ext>
            </a:extLst>
          </p:cNvPr>
          <p:cNvSpPr/>
          <p:nvPr>
            <p:custDataLst>
              <p:tags r:id="rId7"/>
            </p:custDataLst>
          </p:nvPr>
        </p:nvSpPr>
        <p:spPr>
          <a:xfrm>
            <a:off x="533400" y="2543599"/>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a:buFont typeface="Wingdings" pitchFamily="2" charset="2"/>
              <a:buChar char="q"/>
            </a:pPr>
            <a:r>
              <a:rPr lang="en-US" altLang="en-US" sz="1400" noProof="0" dirty="0"/>
              <a:t>Spring provides a powerful feature called </a:t>
            </a:r>
            <a:r>
              <a:rPr lang="en-US" altLang="en-US" sz="1400" b="1" noProof="0" dirty="0"/>
              <a:t>component scanning</a:t>
            </a:r>
            <a:r>
              <a:rPr lang="en-US" altLang="en-US" sz="1400" noProof="0" dirty="0"/>
              <a:t> which can automatically scan, detect, and instantiate your components with particular stereotype annotations from the </a:t>
            </a:r>
            <a:r>
              <a:rPr lang="en-US" altLang="en-US" sz="1400" noProof="0" dirty="0" err="1"/>
              <a:t>classpath</a:t>
            </a:r>
            <a:r>
              <a:rPr lang="en-US" altLang="en-US" sz="1400" noProof="0" dirty="0"/>
              <a:t>.</a:t>
            </a:r>
          </a:p>
          <a:p>
            <a:pPr marL="0" indent="0">
              <a:buNone/>
            </a:pPr>
            <a:endParaRPr lang="en-US" altLang="en-US" sz="1400" noProof="0" dirty="0"/>
          </a:p>
          <a:p>
            <a:pPr>
              <a:buFont typeface="Wingdings" pitchFamily="2" charset="2"/>
              <a:buChar char="q"/>
            </a:pPr>
            <a:r>
              <a:rPr lang="en-US" altLang="en-US" sz="1400" noProof="0" dirty="0"/>
              <a:t>The basic annotation denoting a Spring-managed component is </a:t>
            </a:r>
            <a:r>
              <a:rPr lang="en-US" altLang="en-US" sz="1400" b="1" noProof="0" dirty="0"/>
              <a:t>@Component.</a:t>
            </a:r>
          </a:p>
          <a:p>
            <a:pPr marL="0" indent="0">
              <a:buNone/>
            </a:pPr>
            <a:endParaRPr lang="en-US" altLang="en-US" sz="1400" b="1" noProof="0" dirty="0"/>
          </a:p>
          <a:p>
            <a:pPr>
              <a:buFont typeface="Wingdings" pitchFamily="2" charset="2"/>
              <a:buChar char="q"/>
            </a:pPr>
            <a:r>
              <a:rPr lang="en-US" altLang="en-US" sz="1400" noProof="0" dirty="0"/>
              <a:t>Other more particular stereotypes include </a:t>
            </a:r>
            <a:r>
              <a:rPr lang="en-US" altLang="en-US" sz="1400" b="1" noProof="0" dirty="0"/>
              <a:t>@Repository, @Service</a:t>
            </a:r>
            <a:r>
              <a:rPr lang="en-US" altLang="en-US" sz="1400" noProof="0" dirty="0"/>
              <a:t>, and </a:t>
            </a:r>
            <a:r>
              <a:rPr lang="en-US" altLang="en-US" sz="1400" b="1" noProof="0" dirty="0"/>
              <a:t>@Controller</a:t>
            </a:r>
            <a:r>
              <a:rPr lang="en-US" altLang="en-US" sz="1400" noProof="0" dirty="0"/>
              <a:t>. They denote components in the persistence, service, and presentation layers, respectively.</a:t>
            </a:r>
          </a:p>
          <a:p>
            <a:pPr>
              <a:buFont typeface="Wingdings" pitchFamily="2" charset="2"/>
              <a:buChar char="q"/>
            </a:pPr>
            <a:endParaRPr lang="en-US" altLang="en-US"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53</a:t>
            </a:fld>
            <a:endParaRPr lang="en-US" dirty="0"/>
          </a:p>
        </p:txBody>
      </p:sp>
      <p:sp>
        <p:nvSpPr>
          <p:cNvPr id="2" name="Title 1"/>
          <p:cNvSpPr>
            <a:spLocks noGrp="1"/>
          </p:cNvSpPr>
          <p:nvPr>
            <p:ph type="title"/>
          </p:nvPr>
        </p:nvSpPr>
        <p:spPr>
          <a:xfrm>
            <a:off x="2286000" y="-1"/>
            <a:ext cx="6858000" cy="609601"/>
          </a:xfrm>
        </p:spPr>
        <p:txBody>
          <a:bodyPr/>
          <a:lstStyle/>
          <a:p>
            <a:r>
              <a:rPr lang="en-US" altLang="en-US" sz="2400" noProof="0" dirty="0">
                <a:solidFill>
                  <a:srgbClr val="FFFFFF"/>
                </a:solidFill>
              </a:rPr>
              <a:t>Scanning Components from the Classpath</a:t>
            </a:r>
            <a:endParaRPr lang="en-US" sz="2400" noProof="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053305"/>
            <a:ext cx="8229600" cy="4906963"/>
          </a:xfrm>
        </p:spPr>
        <p:txBody>
          <a:bodyPr/>
          <a:lstStyle/>
          <a:p>
            <a:pPr marL="0" indent="0"/>
            <a:r>
              <a:rPr lang="en-US" altLang="en-US" sz="1400" noProof="0" dirty="0"/>
              <a:t>You are asked to develop your sequence generator application using database sequences and store the prefix and suffix of each sequence in a table.</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54</a:t>
            </a:fld>
            <a:endParaRPr lang="en-US" dirty="0"/>
          </a:p>
        </p:txBody>
      </p:sp>
      <p:sp>
        <p:nvSpPr>
          <p:cNvPr id="2" name="Title 1"/>
          <p:cNvSpPr>
            <a:spLocks noGrp="1"/>
          </p:cNvSpPr>
          <p:nvPr>
            <p:ph type="title"/>
          </p:nvPr>
        </p:nvSpPr>
        <p:spPr>
          <a:xfrm>
            <a:off x="2286000" y="0"/>
            <a:ext cx="6858000" cy="609600"/>
          </a:xfrm>
        </p:spPr>
        <p:txBody>
          <a:bodyPr/>
          <a:lstStyle/>
          <a:p>
            <a:r>
              <a:rPr lang="en-US" altLang="en-US" sz="2400" noProof="0" dirty="0">
                <a:solidFill>
                  <a:srgbClr val="FFFFFF"/>
                </a:solidFill>
              </a:rPr>
              <a:t>Scanning Components from the Classpath (Contd.)</a:t>
            </a:r>
            <a:endParaRPr lang="en-US" sz="2400" noProof="0" dirty="0"/>
          </a:p>
        </p:txBody>
      </p:sp>
      <p:sp>
        <p:nvSpPr>
          <p:cNvPr id="6" name="Rectangle 4"/>
          <p:cNvSpPr>
            <a:spLocks noChangeArrowheads="1"/>
          </p:cNvSpPr>
          <p:nvPr/>
        </p:nvSpPr>
        <p:spPr bwMode="auto">
          <a:xfrm>
            <a:off x="440375" y="2590800"/>
            <a:ext cx="1752600" cy="609600"/>
          </a:xfrm>
          <a:prstGeom prst="rect">
            <a:avLst/>
          </a:prstGeom>
          <a:solidFill>
            <a:schemeClr val="accent2">
              <a:lumMod val="75000"/>
            </a:schemeClr>
          </a:solidFill>
          <a:ln w="9525" algn="ctr">
            <a:solidFill>
              <a:schemeClr val="tx1"/>
            </a:solidFill>
            <a:round/>
            <a:headEnd/>
            <a:tailEnd/>
          </a:ln>
        </p:spPr>
        <p:txBody>
          <a:bodyPr anchor="ctr"/>
          <a:lstStyle/>
          <a:p>
            <a:pPr algn="ctr" eaLnBrk="1" hangingPunct="1">
              <a:defRPr/>
            </a:pPr>
            <a:r>
              <a:rPr lang="en-US" sz="1400" dirty="0">
                <a:solidFill>
                  <a:schemeClr val="bg1"/>
                </a:solidFill>
                <a:latin typeface="Arial" pitchFamily="34" charset="0"/>
                <a:cs typeface="Arial" pitchFamily="34" charset="0"/>
              </a:rPr>
              <a:t>Sequence </a:t>
            </a:r>
          </a:p>
        </p:txBody>
      </p:sp>
      <p:sp>
        <p:nvSpPr>
          <p:cNvPr id="8" name="Rectangle 5"/>
          <p:cNvSpPr>
            <a:spLocks noChangeArrowheads="1"/>
          </p:cNvSpPr>
          <p:nvPr/>
        </p:nvSpPr>
        <p:spPr bwMode="auto">
          <a:xfrm>
            <a:off x="3335975" y="2590800"/>
            <a:ext cx="1905000" cy="609600"/>
          </a:xfrm>
          <a:prstGeom prst="rect">
            <a:avLst/>
          </a:prstGeom>
          <a:solidFill>
            <a:schemeClr val="accent2">
              <a:lumMod val="75000"/>
            </a:schemeClr>
          </a:solidFill>
          <a:ln w="9525" algn="ctr">
            <a:solidFill>
              <a:schemeClr val="tx1"/>
            </a:solidFill>
            <a:round/>
            <a:headEnd/>
            <a:tailEnd/>
          </a:ln>
        </p:spPr>
        <p:txBody>
          <a:bodyPr anchor="ctr"/>
          <a:lstStyle/>
          <a:p>
            <a:pPr algn="ctr" eaLnBrk="1" hangingPunct="1">
              <a:defRPr/>
            </a:pPr>
            <a:r>
              <a:rPr lang="en-US" sz="1400" dirty="0">
                <a:solidFill>
                  <a:schemeClr val="bg1"/>
                </a:solidFill>
                <a:latin typeface="Arial" pitchFamily="34" charset="0"/>
                <a:cs typeface="Arial" pitchFamily="34" charset="0"/>
              </a:rPr>
              <a:t>SequenceDao</a:t>
            </a:r>
          </a:p>
        </p:txBody>
      </p:sp>
      <p:sp>
        <p:nvSpPr>
          <p:cNvPr id="9" name="Rectangle 6"/>
          <p:cNvSpPr>
            <a:spLocks noChangeArrowheads="1"/>
          </p:cNvSpPr>
          <p:nvPr/>
        </p:nvSpPr>
        <p:spPr bwMode="auto">
          <a:xfrm>
            <a:off x="6383975" y="2590800"/>
            <a:ext cx="2286000" cy="609600"/>
          </a:xfrm>
          <a:prstGeom prst="rect">
            <a:avLst/>
          </a:prstGeom>
          <a:solidFill>
            <a:schemeClr val="accent2">
              <a:lumMod val="75000"/>
            </a:schemeClr>
          </a:solidFill>
          <a:ln w="9525" algn="ctr">
            <a:solidFill>
              <a:schemeClr val="tx1"/>
            </a:solidFill>
            <a:round/>
            <a:headEnd/>
            <a:tailEnd/>
          </a:ln>
        </p:spPr>
        <p:txBody>
          <a:bodyPr anchor="ctr"/>
          <a:lstStyle/>
          <a:p>
            <a:pPr algn="ctr" eaLnBrk="1" hangingPunct="1">
              <a:defRPr/>
            </a:pPr>
            <a:r>
              <a:rPr lang="en-US" sz="1400" dirty="0">
                <a:solidFill>
                  <a:schemeClr val="bg1"/>
                </a:solidFill>
                <a:latin typeface="Arial" pitchFamily="34" charset="0"/>
                <a:cs typeface="Arial" pitchFamily="34" charset="0"/>
              </a:rPr>
              <a:t>SequenceService</a:t>
            </a:r>
          </a:p>
        </p:txBody>
      </p:sp>
      <p:sp>
        <p:nvSpPr>
          <p:cNvPr id="10" name="Rectangle 7"/>
          <p:cNvSpPr>
            <a:spLocks noChangeArrowheads="1"/>
          </p:cNvSpPr>
          <p:nvPr/>
        </p:nvSpPr>
        <p:spPr bwMode="auto">
          <a:xfrm>
            <a:off x="3031175" y="3810000"/>
            <a:ext cx="2514600" cy="609600"/>
          </a:xfrm>
          <a:prstGeom prst="rect">
            <a:avLst/>
          </a:prstGeom>
          <a:solidFill>
            <a:schemeClr val="accent2">
              <a:lumMod val="75000"/>
            </a:schemeClr>
          </a:solidFill>
          <a:ln w="9525" algn="ctr">
            <a:solidFill>
              <a:schemeClr val="tx1"/>
            </a:solidFill>
            <a:round/>
            <a:headEnd/>
            <a:tailEnd/>
          </a:ln>
        </p:spPr>
        <p:txBody>
          <a:bodyPr anchor="ctr"/>
          <a:lstStyle/>
          <a:p>
            <a:pPr algn="ctr" eaLnBrk="1" hangingPunct="1">
              <a:defRPr/>
            </a:pPr>
            <a:r>
              <a:rPr lang="en-US" sz="1400" dirty="0">
                <a:solidFill>
                  <a:schemeClr val="bg1"/>
                </a:solidFill>
                <a:latin typeface="Arial" pitchFamily="34" charset="0"/>
                <a:cs typeface="Arial" pitchFamily="34" charset="0"/>
              </a:rPr>
              <a:t>SequenceDaoImpl</a:t>
            </a:r>
          </a:p>
        </p:txBody>
      </p:sp>
      <p:cxnSp>
        <p:nvCxnSpPr>
          <p:cNvPr id="11" name="Straight Arrow Connector 10"/>
          <p:cNvCxnSpPr>
            <a:stCxn id="8" idx="1"/>
            <a:endCxn id="6" idx="3"/>
          </p:cNvCxnSpPr>
          <p:nvPr/>
        </p:nvCxnSpPr>
        <p:spPr bwMode="auto">
          <a:xfrm rot="10800000">
            <a:off x="2192975" y="2895600"/>
            <a:ext cx="1143000" cy="15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2" name="TextBox 11"/>
          <p:cNvSpPr txBox="1">
            <a:spLocks noChangeArrowheads="1"/>
          </p:cNvSpPr>
          <p:nvPr/>
        </p:nvSpPr>
        <p:spPr bwMode="auto">
          <a:xfrm>
            <a:off x="2419488" y="2850455"/>
            <a:ext cx="562975" cy="307777"/>
          </a:xfrm>
          <a:prstGeom prst="rect">
            <a:avLst/>
          </a:prstGeom>
          <a:noFill/>
          <a:ln w="9525">
            <a:noFill/>
            <a:miter lim="800000"/>
            <a:headEnd/>
            <a:tailEnd/>
          </a:ln>
        </p:spPr>
        <p:txBody>
          <a:bodyPr wrap="none" anchor="ctr">
            <a:spAutoFit/>
          </a:bodyPr>
          <a:lstStyle/>
          <a:p>
            <a:pPr algn="ctr" eaLnBrk="1" hangingPunct="1">
              <a:defRPr/>
            </a:pPr>
            <a:r>
              <a:rPr lang="en-US" sz="1400" dirty="0">
                <a:latin typeface="Arial" pitchFamily="34" charset="0"/>
                <a:cs typeface="Arial" pitchFamily="34" charset="0"/>
              </a:rPr>
              <a:t>uses</a:t>
            </a:r>
          </a:p>
        </p:txBody>
      </p:sp>
      <p:cxnSp>
        <p:nvCxnSpPr>
          <p:cNvPr id="13" name="Straight Arrow Connector 12"/>
          <p:cNvCxnSpPr/>
          <p:nvPr/>
        </p:nvCxnSpPr>
        <p:spPr bwMode="auto">
          <a:xfrm rot="10800000">
            <a:off x="5240975" y="2895600"/>
            <a:ext cx="1143000" cy="1588"/>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
        <p:nvSpPr>
          <p:cNvPr id="14" name="TextBox 13"/>
          <p:cNvSpPr txBox="1">
            <a:spLocks noChangeArrowheads="1"/>
          </p:cNvSpPr>
          <p:nvPr/>
        </p:nvSpPr>
        <p:spPr bwMode="auto">
          <a:xfrm>
            <a:off x="5467488" y="2850455"/>
            <a:ext cx="562975" cy="307777"/>
          </a:xfrm>
          <a:prstGeom prst="rect">
            <a:avLst/>
          </a:prstGeom>
          <a:noFill/>
          <a:ln w="9525">
            <a:noFill/>
            <a:miter lim="800000"/>
            <a:headEnd/>
            <a:tailEnd/>
          </a:ln>
        </p:spPr>
        <p:txBody>
          <a:bodyPr wrap="none" anchor="ctr">
            <a:spAutoFit/>
          </a:bodyPr>
          <a:lstStyle/>
          <a:p>
            <a:pPr algn="ctr" eaLnBrk="1" hangingPunct="1">
              <a:defRPr/>
            </a:pPr>
            <a:r>
              <a:rPr lang="en-US" sz="1400" dirty="0">
                <a:latin typeface="Arial" pitchFamily="34" charset="0"/>
                <a:cs typeface="Arial" pitchFamily="34" charset="0"/>
              </a:rPr>
              <a:t>uses</a:t>
            </a:r>
          </a:p>
        </p:txBody>
      </p:sp>
      <p:cxnSp>
        <p:nvCxnSpPr>
          <p:cNvPr id="15" name="Straight Arrow Connector 15"/>
          <p:cNvCxnSpPr>
            <a:cxnSpLocks noChangeShapeType="1"/>
            <a:stCxn id="10" idx="0"/>
            <a:endCxn id="8" idx="2"/>
          </p:cNvCxnSpPr>
          <p:nvPr/>
        </p:nvCxnSpPr>
        <p:spPr bwMode="auto">
          <a:xfrm rot="5400000" flipH="1" flipV="1">
            <a:off x="3983676" y="3505200"/>
            <a:ext cx="609600" cy="3175"/>
          </a:xfrm>
          <a:prstGeom prst="straightConnector1">
            <a:avLst/>
          </a:prstGeom>
          <a:noFill/>
          <a:ln w="9525" algn="ctr">
            <a:solidFill>
              <a:schemeClr val="tx1"/>
            </a:solidFill>
            <a:prstDash val="sysDot"/>
            <a:round/>
            <a:headEnd/>
            <a:tailEnd type="arrow"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342900" lvl="2" indent="-342900" fontAlgn="base">
              <a:spcBef>
                <a:spcPts val="600"/>
              </a:spcBef>
              <a:buFont typeface="Wingdings" panose="05000000000000000000" pitchFamily="2" charset="2"/>
              <a:buChar char="q"/>
              <a:defRPr/>
            </a:pPr>
            <a:r>
              <a:rPr lang="en-US" altLang="en-US" sz="1400" noProof="0" dirty="0"/>
              <a:t>The basic annotation type that denotes a Spring-managed component is </a:t>
            </a:r>
            <a:r>
              <a:rPr lang="en-US" altLang="en-US" sz="1400" b="1" noProof="0" dirty="0"/>
              <a:t>@Component</a:t>
            </a:r>
            <a:r>
              <a:rPr lang="en-US" altLang="en-US" sz="1400" noProof="0" dirty="0"/>
              <a:t>.</a:t>
            </a:r>
          </a:p>
          <a:p>
            <a:pPr marL="342900" lvl="2" indent="-342900" fontAlgn="base">
              <a:spcBef>
                <a:spcPts val="600"/>
              </a:spcBef>
              <a:buNone/>
              <a:defRPr/>
            </a:pPr>
            <a:endParaRPr lang="en-US" altLang="en-US" sz="1400" noProof="0" dirty="0"/>
          </a:p>
          <a:p>
            <a:pPr marL="342900" lvl="2" indent="-342900" fontAlgn="base">
              <a:spcBef>
                <a:spcPts val="600"/>
              </a:spcBef>
              <a:buNone/>
              <a:defRPr/>
            </a:pPr>
            <a:r>
              <a:rPr lang="en-US" altLang="en-US" sz="1400" b="1" noProof="0" dirty="0"/>
              <a:t>Example:</a:t>
            </a:r>
          </a:p>
          <a:p>
            <a:pPr marL="0" lvl="2" indent="0" fontAlgn="base">
              <a:spcBef>
                <a:spcPts val="600"/>
              </a:spcBef>
              <a:buNone/>
              <a:defRPr/>
            </a:pPr>
            <a:endParaRPr lang="en-US" altLang="en-US" sz="1400" noProof="0" dirty="0"/>
          </a:p>
          <a:p>
            <a:pPr marL="342900" lvl="2" indent="-342900" fontAlgn="base">
              <a:spcBef>
                <a:spcPts val="600"/>
              </a:spcBef>
              <a:buFont typeface="Wingdings" panose="05000000000000000000" pitchFamily="2" charset="2"/>
              <a:buChar char="q"/>
              <a:defRPr/>
            </a:pPr>
            <a:endParaRPr lang="en-US" altLang="en-US" sz="1400" noProof="0" dirty="0"/>
          </a:p>
          <a:p>
            <a:pPr marL="342900" lvl="2" indent="-342900" fontAlgn="base">
              <a:spcBef>
                <a:spcPts val="600"/>
              </a:spcBef>
              <a:buFont typeface="Wingdings" panose="05000000000000000000" pitchFamily="2" charset="2"/>
              <a:buChar char="q"/>
              <a:defRPr/>
            </a:pPr>
            <a:endParaRPr lang="en-US" altLang="en-US" sz="1400" noProof="0" dirty="0"/>
          </a:p>
          <a:p>
            <a:pPr marL="342900" lvl="2" indent="-342900" fontAlgn="base">
              <a:spcBef>
                <a:spcPts val="600"/>
              </a:spcBef>
              <a:buFont typeface="Wingdings" panose="05000000000000000000" pitchFamily="2" charset="2"/>
              <a:buChar char="q"/>
              <a:defRPr/>
            </a:pPr>
            <a:endParaRPr lang="en-US" altLang="en-US" sz="1400" noProof="0" dirty="0"/>
          </a:p>
          <a:p>
            <a:pPr marL="342900" lvl="2" indent="-342900" fontAlgn="base">
              <a:spcBef>
                <a:spcPts val="600"/>
              </a:spcBef>
              <a:buFont typeface="Wingdings" panose="05000000000000000000" pitchFamily="2" charset="2"/>
              <a:buChar char="q"/>
              <a:defRPr/>
            </a:pPr>
            <a:endParaRPr lang="en-US" altLang="en-US" sz="1400" noProof="0" dirty="0"/>
          </a:p>
          <a:p>
            <a:pPr marL="342900" lvl="2" indent="-342900" fontAlgn="base">
              <a:spcBef>
                <a:spcPts val="600"/>
              </a:spcBef>
              <a:buFont typeface="Wingdings" panose="05000000000000000000" pitchFamily="2" charset="2"/>
              <a:buChar char="q"/>
              <a:defRPr/>
            </a:pPr>
            <a:endParaRPr lang="en-US" altLang="en-US" sz="1400" noProof="0" dirty="0"/>
          </a:p>
          <a:p>
            <a:pPr marL="342900" lvl="2" indent="-342900" fontAlgn="base">
              <a:spcBef>
                <a:spcPts val="600"/>
              </a:spcBef>
              <a:buFont typeface="Wingdings" panose="05000000000000000000" pitchFamily="2" charset="2"/>
              <a:buChar char="q"/>
              <a:defRPr/>
            </a:pPr>
            <a:endParaRPr lang="en-US" altLang="en-US" sz="1400" noProof="0" dirty="0"/>
          </a:p>
          <a:p>
            <a:pPr marL="342900" lvl="2" indent="-342900" fontAlgn="base">
              <a:spcBef>
                <a:spcPts val="600"/>
              </a:spcBef>
              <a:buFont typeface="Wingdings" panose="05000000000000000000" pitchFamily="2" charset="2"/>
              <a:buChar char="q"/>
              <a:defRPr/>
            </a:pPr>
            <a:endParaRPr lang="en-US" altLang="en-US" sz="1400" noProof="0" dirty="0"/>
          </a:p>
          <a:p>
            <a:pPr marL="342900" lvl="2" indent="-342900" fontAlgn="base">
              <a:spcBef>
                <a:spcPts val="600"/>
              </a:spcBef>
              <a:buFont typeface="Wingdings" panose="05000000000000000000" pitchFamily="2" charset="2"/>
              <a:buChar char="q"/>
              <a:defRPr/>
            </a:pPr>
            <a:endParaRPr lang="en-US" altLang="en-US" sz="1400" noProof="0" dirty="0"/>
          </a:p>
          <a:p>
            <a:pPr marL="342900" lvl="2" indent="-342900" fontAlgn="base">
              <a:spcBef>
                <a:spcPts val="600"/>
              </a:spcBef>
              <a:buFont typeface="Wingdings" panose="05000000000000000000" pitchFamily="2" charset="2"/>
              <a:buChar char="q"/>
              <a:defRPr/>
            </a:pPr>
            <a:endParaRPr lang="en-US" altLang="en-US" sz="1400" noProof="0" dirty="0"/>
          </a:p>
          <a:p>
            <a:pPr marL="342900" lvl="2" indent="-342900" fontAlgn="base">
              <a:spcBef>
                <a:spcPts val="600"/>
              </a:spcBef>
              <a:buFont typeface="Wingdings" panose="05000000000000000000" pitchFamily="2" charset="2"/>
              <a:buChar char="q"/>
              <a:defRPr/>
            </a:pPr>
            <a:r>
              <a:rPr lang="en-US" altLang="en-US" sz="1400" noProof="0" dirty="0"/>
              <a:t>With the stereotype annotations applied to your component classes, you can ask Spring to scan them by declaring a single XML element: &lt;context:component-scan&gt;. </a:t>
            </a:r>
          </a:p>
          <a:p>
            <a:pPr marL="342900" lvl="2" indent="-342900" fontAlgn="base">
              <a:spcBef>
                <a:spcPts val="600"/>
              </a:spcBef>
              <a:buFont typeface="Wingdings" panose="05000000000000000000" pitchFamily="2" charset="2"/>
              <a:buChar char="q"/>
              <a:defRPr/>
            </a:pPr>
            <a:endParaRPr lang="en-US" altLang="en-US" sz="1400"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55</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@Component Annotation</a:t>
            </a:r>
            <a:endParaRPr lang="en-US" noProof="0" dirty="0"/>
          </a:p>
        </p:txBody>
      </p:sp>
      <p:sp>
        <p:nvSpPr>
          <p:cNvPr id="16" name="Rectangle 3"/>
          <p:cNvSpPr txBox="1">
            <a:spLocks noChangeArrowheads="1"/>
          </p:cNvSpPr>
          <p:nvPr/>
        </p:nvSpPr>
        <p:spPr bwMode="gray">
          <a:xfrm>
            <a:off x="596898" y="2135284"/>
            <a:ext cx="8153400" cy="2667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package com.spring.ioc.basics;</a:t>
            </a:r>
          </a:p>
          <a:p>
            <a:pPr>
              <a:defRPr/>
            </a:pPr>
            <a:r>
              <a:rPr lang="en-US" sz="1400" b="1" dirty="0">
                <a:solidFill>
                  <a:schemeClr val="tx1"/>
                </a:solidFill>
                <a:latin typeface="Arial" pitchFamily="34" charset="0"/>
                <a:cs typeface="Arial" pitchFamily="34" charset="0"/>
              </a:rPr>
              <a:t>import org.springframework.beans.factory.annotation.Autowired;</a:t>
            </a:r>
          </a:p>
          <a:p>
            <a:pPr>
              <a:defRPr/>
            </a:pPr>
            <a:r>
              <a:rPr lang="en-US" sz="1400" b="1" dirty="0">
                <a:solidFill>
                  <a:schemeClr val="tx1"/>
                </a:solidFill>
                <a:latin typeface="Arial" pitchFamily="34" charset="0"/>
                <a:cs typeface="Arial" pitchFamily="34" charset="0"/>
              </a:rPr>
              <a:t>import org.springframework.stereotype.Component;</a:t>
            </a:r>
          </a:p>
          <a:p>
            <a:pPr>
              <a:defRPr/>
            </a:pPr>
            <a:r>
              <a:rPr lang="en-US" sz="1400" b="1" dirty="0">
                <a:solidFill>
                  <a:schemeClr val="tx1"/>
                </a:solidFill>
                <a:latin typeface="Arial" pitchFamily="34" charset="0"/>
                <a:cs typeface="Arial" pitchFamily="34" charset="0"/>
              </a:rPr>
              <a:t> </a:t>
            </a:r>
          </a:p>
          <a:p>
            <a:pPr>
              <a:defRPr/>
            </a:pPr>
            <a:r>
              <a:rPr lang="en-US" sz="1400" b="1" dirty="0">
                <a:solidFill>
                  <a:schemeClr val="tx1"/>
                </a:solidFill>
                <a:latin typeface="Arial" pitchFamily="34" charset="0"/>
                <a:cs typeface="Arial" pitchFamily="34" charset="0"/>
              </a:rPr>
              <a:t>@Component</a:t>
            </a:r>
          </a:p>
          <a:p>
            <a:pPr>
              <a:defRPr/>
            </a:pPr>
            <a:r>
              <a:rPr lang="en-US" sz="1400" b="1" dirty="0">
                <a:solidFill>
                  <a:schemeClr val="tx1"/>
                </a:solidFill>
                <a:latin typeface="Arial" pitchFamily="34" charset="0"/>
                <a:cs typeface="Arial" pitchFamily="34" charset="0"/>
              </a:rPr>
              <a:t>public class SequenceService {</a:t>
            </a:r>
          </a:p>
          <a:p>
            <a:pPr>
              <a:defRPr/>
            </a:pPr>
            <a:r>
              <a:rPr lang="en-US" sz="1400" b="1" dirty="0">
                <a:solidFill>
                  <a:schemeClr val="tx1"/>
                </a:solidFill>
                <a:latin typeface="Arial" pitchFamily="34" charset="0"/>
                <a:cs typeface="Arial" pitchFamily="34" charset="0"/>
              </a:rPr>
              <a:t> </a:t>
            </a:r>
          </a:p>
          <a:p>
            <a:pPr>
              <a:defRPr/>
            </a:pPr>
            <a:r>
              <a:rPr lang="en-US" sz="1400" b="1" dirty="0">
                <a:solidFill>
                  <a:schemeClr val="tx1"/>
                </a:solidFill>
                <a:latin typeface="Arial" pitchFamily="34" charset="0"/>
                <a:cs typeface="Arial" pitchFamily="34" charset="0"/>
              </a:rPr>
              <a:t>@Autowired</a:t>
            </a:r>
          </a:p>
          <a:p>
            <a:pPr>
              <a:defRPr/>
            </a:pPr>
            <a:r>
              <a:rPr lang="en-US" sz="1400" b="1" dirty="0">
                <a:solidFill>
                  <a:schemeClr val="tx1"/>
                </a:solidFill>
                <a:latin typeface="Arial" pitchFamily="34" charset="0"/>
                <a:cs typeface="Arial" pitchFamily="34" charset="0"/>
              </a:rPr>
              <a:t>private SequenceDao sequenceDao;</a:t>
            </a:r>
          </a:p>
          <a:p>
            <a:pPr>
              <a:defRPr/>
            </a:pPr>
            <a:r>
              <a:rPr lang="en-US" sz="1400" b="1" dirty="0">
                <a:solidFill>
                  <a:schemeClr val="tx1"/>
                </a:solidFill>
                <a:latin typeface="Arial" pitchFamily="34" charset="0"/>
                <a:cs typeface="Arial" pitchFamily="34" charset="0"/>
              </a:rPr>
              <a:t>...</a:t>
            </a:r>
          </a:p>
          <a:p>
            <a:pPr>
              <a:defRPr/>
            </a:pPr>
            <a:r>
              <a:rPr lang="en-US" sz="1400" b="1" dirty="0">
                <a:solidFill>
                  <a:schemeClr val="tx1"/>
                </a:solidFill>
                <a:latin typeface="Arial" pitchFamily="34" charset="0"/>
                <a:cs typeface="Arial" pitchFamily="34" charset="0"/>
              </a:rPr>
              <a:t>}</a:t>
            </a:r>
            <a:endParaRPr lang="en-US" sz="2000" b="1" kern="0" dirty="0">
              <a:solidFill>
                <a:schemeClr val="tx1"/>
              </a:solidFill>
              <a:latin typeface="Arial" pitchFamily="34" charset="0"/>
              <a:cs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342900" lvl="2" indent="-342900" fontAlgn="base">
              <a:spcBef>
                <a:spcPts val="600"/>
              </a:spcBef>
              <a:buFont typeface="Wingdings" panose="05000000000000000000" pitchFamily="2" charset="2"/>
              <a:buChar char="q"/>
              <a:defRPr/>
            </a:pPr>
            <a:r>
              <a:rPr lang="en-US" altLang="en-US" sz="1400" noProof="0" dirty="0"/>
              <a:t>In this element, you need to specify the package for scanning your components. Then the specified package and all its sub-packages will be scanned. </a:t>
            </a:r>
          </a:p>
          <a:p>
            <a:pPr marL="342900" lvl="2" indent="-342900" fontAlgn="base">
              <a:spcBef>
                <a:spcPts val="600"/>
              </a:spcBef>
              <a:buFont typeface="Wingdings" panose="05000000000000000000" pitchFamily="2" charset="2"/>
              <a:buChar char="q"/>
              <a:defRPr/>
            </a:pPr>
            <a:r>
              <a:rPr lang="en-US" altLang="en-US" sz="1400" noProof="0" dirty="0"/>
              <a:t>You can use commas to separate multiple packages for scanning.</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56</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&lt;context:component-scan&gt;</a:t>
            </a:r>
            <a:endParaRPr lang="en-US" noProof="0" dirty="0"/>
          </a:p>
        </p:txBody>
      </p:sp>
      <p:sp>
        <p:nvSpPr>
          <p:cNvPr id="16" name="Rectangle 3"/>
          <p:cNvSpPr txBox="1">
            <a:spLocks noChangeArrowheads="1"/>
          </p:cNvSpPr>
          <p:nvPr/>
        </p:nvSpPr>
        <p:spPr bwMode="gray">
          <a:xfrm>
            <a:off x="533400" y="2214405"/>
            <a:ext cx="8153400" cy="2667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&lt;beans xmlns="http://www.springframework.org/schema/beans"</a:t>
            </a:r>
          </a:p>
          <a:p>
            <a:pPr>
              <a:defRPr/>
            </a:pPr>
            <a:r>
              <a:rPr lang="en-US" sz="1400" b="1" dirty="0">
                <a:solidFill>
                  <a:schemeClr val="tx1"/>
                </a:solidFill>
                <a:latin typeface="Arial" pitchFamily="34" charset="0"/>
                <a:cs typeface="Arial" pitchFamily="34" charset="0"/>
              </a:rPr>
              <a:t>xmlns:xsi="http://www.w3.org/2001/XMLSchema-instance"</a:t>
            </a:r>
          </a:p>
          <a:p>
            <a:pPr>
              <a:defRPr/>
            </a:pPr>
            <a:r>
              <a:rPr lang="en-US" sz="1400" b="1" dirty="0">
                <a:solidFill>
                  <a:schemeClr val="tx1"/>
                </a:solidFill>
                <a:latin typeface="Arial" pitchFamily="34" charset="0"/>
                <a:cs typeface="Arial" pitchFamily="34" charset="0"/>
              </a:rPr>
              <a:t>xmlns:context="http://www.springframework.org/schema/context"</a:t>
            </a:r>
          </a:p>
          <a:p>
            <a:pPr>
              <a:defRPr/>
            </a:pPr>
            <a:r>
              <a:rPr lang="en-US" sz="1400" b="1" dirty="0">
                <a:solidFill>
                  <a:schemeClr val="tx1"/>
                </a:solidFill>
                <a:latin typeface="Arial" pitchFamily="34" charset="0"/>
                <a:cs typeface="Arial" pitchFamily="34" charset="0"/>
              </a:rPr>
              <a:t>xsi:schemaLocation="http://www.springframework.org/schema/beans</a:t>
            </a:r>
          </a:p>
          <a:p>
            <a:pPr>
              <a:defRPr/>
            </a:pPr>
            <a:r>
              <a:rPr lang="en-US" sz="1400" b="1" dirty="0">
                <a:solidFill>
                  <a:schemeClr val="tx1"/>
                </a:solidFill>
                <a:latin typeface="Arial" pitchFamily="34" charset="0"/>
                <a:cs typeface="Arial" pitchFamily="34" charset="0"/>
              </a:rPr>
              <a:t>http://www.springframework.org/schema/beans/spring-beans-3.0.xsd</a:t>
            </a:r>
          </a:p>
          <a:p>
            <a:pPr>
              <a:defRPr/>
            </a:pPr>
            <a:r>
              <a:rPr lang="en-US" sz="1400" b="1" dirty="0">
                <a:solidFill>
                  <a:schemeClr val="tx1"/>
                </a:solidFill>
                <a:latin typeface="Arial" pitchFamily="34" charset="0"/>
                <a:cs typeface="Arial" pitchFamily="34" charset="0"/>
              </a:rPr>
              <a:t>http://www.springframework.org/schema/context</a:t>
            </a:r>
          </a:p>
          <a:p>
            <a:pPr>
              <a:defRPr/>
            </a:pPr>
            <a:r>
              <a:rPr lang="en-US" sz="1400" b="1" dirty="0">
                <a:solidFill>
                  <a:schemeClr val="tx1"/>
                </a:solidFill>
                <a:latin typeface="Arial" pitchFamily="34" charset="0"/>
                <a:cs typeface="Arial" pitchFamily="34" charset="0"/>
              </a:rPr>
              <a:t>http://www.springframework.org/schema/context/spring-context-3.0.xsd"&gt;</a:t>
            </a:r>
          </a:p>
          <a:p>
            <a:pPr>
              <a:defRPr/>
            </a:pPr>
            <a:r>
              <a:rPr lang="en-US" sz="1400" b="1" dirty="0">
                <a:solidFill>
                  <a:schemeClr val="tx1"/>
                </a:solidFill>
                <a:latin typeface="Arial" pitchFamily="34" charset="0"/>
                <a:cs typeface="Arial" pitchFamily="34" charset="0"/>
              </a:rPr>
              <a:t> </a:t>
            </a:r>
          </a:p>
          <a:p>
            <a:pPr>
              <a:defRPr/>
            </a:pPr>
            <a:r>
              <a:rPr lang="en-US" sz="1400" b="1" dirty="0">
                <a:solidFill>
                  <a:schemeClr val="tx1"/>
                </a:solidFill>
                <a:latin typeface="Arial" pitchFamily="34" charset="0"/>
                <a:cs typeface="Arial" pitchFamily="34" charset="0"/>
              </a:rPr>
              <a:t>&lt;context:component-scan base-package="com.spring.ioc.basics" /&gt;</a:t>
            </a:r>
          </a:p>
          <a:p>
            <a:pPr>
              <a:defRPr/>
            </a:pPr>
            <a:r>
              <a:rPr lang="en-US" sz="1400" b="1" dirty="0">
                <a:solidFill>
                  <a:schemeClr val="tx1"/>
                </a:solidFill>
                <a:latin typeface="Arial" pitchFamily="34" charset="0"/>
                <a:cs typeface="Arial" pitchFamily="34" charset="0"/>
              </a:rPr>
              <a:t>&lt;/beans&gt;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16675" y="1048378"/>
            <a:ext cx="8534400" cy="990600"/>
          </a:xfrm>
        </p:spPr>
        <p:txBody>
          <a:bodyPr>
            <a:normAutofit fontScale="92500"/>
          </a:bodyPr>
          <a:lstStyle/>
          <a:p>
            <a:pPr marL="342900" lvl="2" indent="-342900" fontAlgn="base">
              <a:spcBef>
                <a:spcPts val="600"/>
              </a:spcBef>
              <a:buFont typeface="Wingdings" panose="05000000000000000000" pitchFamily="2" charset="2"/>
              <a:buChar char="q"/>
            </a:pPr>
            <a:r>
              <a:rPr lang="en-US" altLang="en-US" b="1" noProof="0" dirty="0"/>
              <a:t>@</a:t>
            </a:r>
            <a:r>
              <a:rPr lang="en-US" altLang="en-US" sz="1500" b="1" noProof="0" dirty="0"/>
              <a:t>Repository</a:t>
            </a:r>
            <a:r>
              <a:rPr lang="en-US" altLang="en-US" sz="1500" noProof="0" dirty="0"/>
              <a:t> stereotype denotes a Data Access Object (DAO) component in the persistence layer.</a:t>
            </a:r>
          </a:p>
          <a:p>
            <a:pPr marL="342900" lvl="2" indent="-342900" fontAlgn="base">
              <a:spcBef>
                <a:spcPts val="600"/>
              </a:spcBef>
              <a:buNone/>
            </a:pPr>
            <a:endParaRPr lang="en-US" altLang="en-US" sz="1500" noProof="0" dirty="0"/>
          </a:p>
          <a:p>
            <a:pPr marL="342900" lvl="2" indent="-342900" fontAlgn="base">
              <a:spcBef>
                <a:spcPts val="600"/>
              </a:spcBef>
              <a:buNone/>
            </a:pPr>
            <a:r>
              <a:rPr lang="en-US" altLang="en-US" sz="1500" b="1" noProof="0" dirty="0"/>
              <a:t>Code</a:t>
            </a:r>
            <a:r>
              <a:rPr lang="en-US" altLang="en-US" sz="1500" noProof="0" dirty="0"/>
              <a:t>:</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57</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@Repository and @Service</a:t>
            </a:r>
            <a:endParaRPr lang="en-US" noProof="0" dirty="0"/>
          </a:p>
        </p:txBody>
      </p:sp>
      <p:sp>
        <p:nvSpPr>
          <p:cNvPr id="16" name="Rectangle 3"/>
          <p:cNvSpPr txBox="1">
            <a:spLocks noChangeArrowheads="1"/>
          </p:cNvSpPr>
          <p:nvPr/>
        </p:nvSpPr>
        <p:spPr bwMode="gray">
          <a:xfrm>
            <a:off x="457200" y="2133600"/>
            <a:ext cx="8153400" cy="1524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altLang="en-US" sz="1400" b="1" dirty="0">
                <a:solidFill>
                  <a:schemeClr val="tx1"/>
                </a:solidFill>
                <a:latin typeface="Arial" pitchFamily="34" charset="0"/>
                <a:cs typeface="Arial" pitchFamily="34" charset="0"/>
              </a:rPr>
              <a:t>package com.spring.ioc.basics;</a:t>
            </a:r>
          </a:p>
          <a:p>
            <a:pPr lvl="1"/>
            <a:r>
              <a:rPr lang="en-IN" altLang="en-US" sz="1400" b="1" dirty="0">
                <a:solidFill>
                  <a:schemeClr val="tx1"/>
                </a:solidFill>
                <a:latin typeface="Arial" pitchFamily="34" charset="0"/>
                <a:cs typeface="Arial" pitchFamily="34" charset="0"/>
              </a:rPr>
              <a:t>import org.springframework.stereotype.Repository;</a:t>
            </a:r>
          </a:p>
          <a:p>
            <a:pPr lvl="1"/>
            <a:r>
              <a:rPr lang="en-IN" altLang="en-US" sz="1400" b="1" dirty="0">
                <a:solidFill>
                  <a:schemeClr val="tx1"/>
                </a:solidFill>
                <a:latin typeface="Arial" pitchFamily="34" charset="0"/>
                <a:cs typeface="Arial" pitchFamily="34" charset="0"/>
              </a:rPr>
              <a:t>@Repository</a:t>
            </a:r>
          </a:p>
          <a:p>
            <a:pPr lvl="1"/>
            <a:r>
              <a:rPr lang="en-IN" altLang="en-US" sz="1400" b="1" dirty="0">
                <a:solidFill>
                  <a:schemeClr val="tx1"/>
                </a:solidFill>
                <a:latin typeface="Arial" pitchFamily="34" charset="0"/>
                <a:cs typeface="Arial" pitchFamily="34" charset="0"/>
              </a:rPr>
              <a:t>public class SequenceDaoImpl implements SequenceDao {</a:t>
            </a:r>
          </a:p>
          <a:p>
            <a:pPr lvl="1"/>
            <a:r>
              <a:rPr lang="en-IN" altLang="en-US" sz="1400" b="1" dirty="0">
                <a:solidFill>
                  <a:schemeClr val="tx1"/>
                </a:solidFill>
                <a:latin typeface="Arial" pitchFamily="34" charset="0"/>
                <a:cs typeface="Arial" pitchFamily="34" charset="0"/>
              </a:rPr>
              <a:t>...</a:t>
            </a:r>
          </a:p>
          <a:p>
            <a:pPr lvl="1"/>
            <a:r>
              <a:rPr lang="en-IN" altLang="en-US" sz="1400" b="1" dirty="0">
                <a:solidFill>
                  <a:schemeClr val="tx1"/>
                </a:solidFill>
                <a:latin typeface="Arial" pitchFamily="34" charset="0"/>
                <a:cs typeface="Arial" pitchFamily="34" charset="0"/>
              </a:rPr>
              <a:t>}</a:t>
            </a:r>
          </a:p>
        </p:txBody>
      </p:sp>
      <p:sp>
        <p:nvSpPr>
          <p:cNvPr id="8" name="Content Placeholder 6"/>
          <p:cNvSpPr txBox="1">
            <a:spLocks/>
          </p:cNvSpPr>
          <p:nvPr/>
        </p:nvSpPr>
        <p:spPr>
          <a:xfrm>
            <a:off x="316675" y="3833750"/>
            <a:ext cx="85344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2" indent="-342900" fontAlgn="base">
              <a:spcBef>
                <a:spcPts val="600"/>
              </a:spcBef>
              <a:buFont typeface="Wingdings" panose="05000000000000000000" pitchFamily="2" charset="2"/>
              <a:buChar char="q"/>
            </a:pPr>
            <a:r>
              <a:rPr lang="en-IN" altLang="en-US" sz="1400" b="1" dirty="0">
                <a:latin typeface="Arial" pitchFamily="34" charset="0"/>
                <a:ea typeface="Arial Unicode MS" pitchFamily="34" charset="-128"/>
                <a:cs typeface="Arial" pitchFamily="34" charset="0"/>
              </a:rPr>
              <a:t>@Service </a:t>
            </a:r>
            <a:r>
              <a:rPr lang="en-IN" altLang="en-US" sz="1400" dirty="0">
                <a:latin typeface="Arial" pitchFamily="34" charset="0"/>
                <a:ea typeface="Arial Unicode MS" pitchFamily="34" charset="-128"/>
                <a:cs typeface="Arial" pitchFamily="34" charset="0"/>
              </a:rPr>
              <a:t>stereotype denotes a service component in the service layer.</a:t>
            </a:r>
          </a:p>
          <a:p>
            <a:pPr marL="342900" marR="0" lvl="2" indent="-342900" algn="l" defTabSz="914400" rtl="0" eaLnBrk="1" fontAlgn="base" latinLnBrk="0" hangingPunct="1">
              <a:lnSpc>
                <a:spcPct val="100000"/>
              </a:lnSpc>
              <a:spcBef>
                <a:spcPts val="600"/>
              </a:spcBef>
              <a:spcAft>
                <a:spcPts val="0"/>
              </a:spcAft>
              <a:buClrTx/>
              <a:buSzTx/>
              <a:buFont typeface="Arial" pitchFamily="34" charset="0"/>
              <a:buNone/>
              <a:tabLst/>
              <a:defRPr/>
            </a:pPr>
            <a:endParaRPr kumimoji="0" lang="en-IN" altLang="en-US" sz="1400" b="0" i="0" u="none" strike="noStrike" kern="1200" cap="none" spc="0" normalizeH="0" baseline="0" noProof="0" dirty="0">
              <a:ln>
                <a:noFill/>
              </a:ln>
              <a:solidFill>
                <a:schemeClr val="tx1"/>
              </a:solidFill>
              <a:effectLst/>
              <a:uLnTx/>
              <a:uFillTx/>
              <a:latin typeface="Arial" pitchFamily="34" charset="0"/>
              <a:ea typeface="Arial Unicode MS" pitchFamily="34" charset="-128"/>
              <a:cs typeface="Arial" pitchFamily="34" charset="0"/>
            </a:endParaRPr>
          </a:p>
          <a:p>
            <a:pPr marL="342900" lvl="2" indent="-342900" fontAlgn="base">
              <a:spcBef>
                <a:spcPts val="600"/>
              </a:spcBef>
            </a:pPr>
            <a:r>
              <a:rPr lang="en-IN" altLang="en-US" sz="1400" b="1" dirty="0">
                <a:solidFill>
                  <a:prstClr val="black"/>
                </a:solidFill>
                <a:latin typeface="Arial" pitchFamily="34" charset="0"/>
                <a:ea typeface="Arial Unicode MS" pitchFamily="34" charset="-128"/>
                <a:cs typeface="Arial" pitchFamily="34" charset="0"/>
              </a:rPr>
              <a:t>Code</a:t>
            </a:r>
            <a:r>
              <a:rPr kumimoji="0" lang="en-IN" altLang="en-US" sz="1400" b="0" i="0" u="none" strike="noStrike" kern="1200" cap="none" spc="0" normalizeH="0" baseline="0" noProof="0" dirty="0">
                <a:ln>
                  <a:noFill/>
                </a:ln>
                <a:solidFill>
                  <a:schemeClr val="tx1"/>
                </a:solidFill>
                <a:effectLst/>
                <a:uLnTx/>
                <a:uFillTx/>
                <a:latin typeface="Arial" pitchFamily="34" charset="0"/>
                <a:ea typeface="Arial Unicode MS" pitchFamily="34" charset="-128"/>
                <a:cs typeface="Arial" pitchFamily="34" charset="0"/>
              </a:rPr>
              <a:t>:</a:t>
            </a:r>
          </a:p>
        </p:txBody>
      </p:sp>
      <p:sp>
        <p:nvSpPr>
          <p:cNvPr id="9" name="Rectangle 3"/>
          <p:cNvSpPr txBox="1">
            <a:spLocks noChangeArrowheads="1"/>
          </p:cNvSpPr>
          <p:nvPr/>
        </p:nvSpPr>
        <p:spPr bwMode="gray">
          <a:xfrm>
            <a:off x="457200" y="4876800"/>
            <a:ext cx="8153400" cy="1524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altLang="en-US" sz="1400" b="1" dirty="0">
                <a:solidFill>
                  <a:schemeClr val="tx1"/>
                </a:solidFill>
                <a:latin typeface="Arial" pitchFamily="34" charset="0"/>
                <a:cs typeface="Arial" pitchFamily="34" charset="0"/>
              </a:rPr>
              <a:t>package com.spring.ioc.basics;</a:t>
            </a:r>
          </a:p>
          <a:p>
            <a:pPr lvl="1"/>
            <a:r>
              <a:rPr lang="en-IN" altLang="en-US" sz="1400" b="1" dirty="0">
                <a:solidFill>
                  <a:schemeClr val="tx1"/>
                </a:solidFill>
                <a:latin typeface="Arial" pitchFamily="34" charset="0"/>
                <a:cs typeface="Arial" pitchFamily="34" charset="0"/>
              </a:rPr>
              <a:t>…</a:t>
            </a:r>
          </a:p>
          <a:p>
            <a:pPr lvl="1"/>
            <a:r>
              <a:rPr lang="en-IN" altLang="en-US" sz="1400" b="1" dirty="0">
                <a:solidFill>
                  <a:schemeClr val="tx1"/>
                </a:solidFill>
                <a:latin typeface="Arial" pitchFamily="34" charset="0"/>
                <a:cs typeface="Arial" pitchFamily="34" charset="0"/>
              </a:rPr>
              <a:t>@Service</a:t>
            </a:r>
          </a:p>
          <a:p>
            <a:pPr lvl="1"/>
            <a:r>
              <a:rPr lang="en-IN" altLang="en-US" sz="1400" b="1" dirty="0">
                <a:solidFill>
                  <a:schemeClr val="tx1"/>
                </a:solidFill>
                <a:latin typeface="Arial" pitchFamily="34" charset="0"/>
                <a:cs typeface="Arial" pitchFamily="34" charset="0"/>
              </a:rPr>
              <a:t>public class SequenceService {</a:t>
            </a:r>
          </a:p>
          <a:p>
            <a:pPr lvl="1"/>
            <a:r>
              <a:rPr lang="en-IN" altLang="en-US" sz="1400" b="1" dirty="0">
                <a:solidFill>
                  <a:schemeClr val="tx1"/>
                </a:solidFill>
                <a:latin typeface="Arial" pitchFamily="34" charset="0"/>
                <a:cs typeface="Arial" pitchFamily="34" charset="0"/>
              </a:rPr>
              <a:t>@Autowired</a:t>
            </a:r>
          </a:p>
          <a:p>
            <a:pPr lvl="1"/>
            <a:r>
              <a:rPr lang="en-IN" altLang="en-US" sz="1400" b="1" dirty="0">
                <a:solidFill>
                  <a:schemeClr val="tx1"/>
                </a:solidFill>
                <a:latin typeface="Arial" pitchFamily="34" charset="0"/>
                <a:cs typeface="Arial" pitchFamily="34" charset="0"/>
              </a:rPr>
              <a:t>private SequenceDao sequenceDao;</a:t>
            </a:r>
          </a:p>
          <a:p>
            <a:pPr lvl="1"/>
            <a:r>
              <a:rPr lang="en-IN" altLang="en-US" sz="1400" b="1" dirty="0">
                <a:solidFill>
                  <a:schemeClr val="tx1"/>
                </a:solidFill>
                <a:latin typeface="Arial" pitchFamily="34" charset="0"/>
                <a:cs typeface="Arial" pitchFamily="34"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04800" y="1066800"/>
            <a:ext cx="8534400" cy="1905000"/>
          </a:xfrm>
        </p:spPr>
        <p:txBody>
          <a:bodyPr>
            <a:normAutofit/>
          </a:bodyPr>
          <a:lstStyle/>
          <a:p>
            <a:pPr marL="342900" lvl="2" indent="-342900" fontAlgn="base">
              <a:spcBef>
                <a:spcPts val="600"/>
              </a:spcBef>
              <a:buFont typeface="Wingdings" panose="05000000000000000000" pitchFamily="2" charset="2"/>
              <a:buChar char="q"/>
            </a:pPr>
            <a:r>
              <a:rPr lang="en-US" altLang="en-US" sz="1400" noProof="0" dirty="0"/>
              <a:t>By default, Spring will name the detected components by lowercasing the first character of the nonqualified class name. </a:t>
            </a:r>
          </a:p>
          <a:p>
            <a:pPr marL="342900" lvl="2" indent="-342900" fontAlgn="base">
              <a:spcBef>
                <a:spcPts val="600"/>
              </a:spcBef>
              <a:buFont typeface="Wingdings" panose="05000000000000000000" pitchFamily="2" charset="2"/>
              <a:buChar char="q"/>
            </a:pPr>
            <a:r>
              <a:rPr lang="en-US" altLang="en-US" sz="1400" noProof="0" dirty="0"/>
              <a:t>For example, the </a:t>
            </a:r>
            <a:r>
              <a:rPr lang="en-US" altLang="en-US" sz="1400" b="1" noProof="0" dirty="0"/>
              <a:t>SequenceService</a:t>
            </a:r>
            <a:r>
              <a:rPr lang="en-US" altLang="en-US" sz="1400" noProof="0" dirty="0"/>
              <a:t> class will be named as </a:t>
            </a:r>
            <a:r>
              <a:rPr lang="en-US" altLang="en-US" sz="1400" b="1" noProof="0" dirty="0"/>
              <a:t>sequenceService</a:t>
            </a:r>
            <a:r>
              <a:rPr lang="en-US" altLang="en-US" sz="1400" noProof="0" dirty="0"/>
              <a:t>. </a:t>
            </a:r>
          </a:p>
          <a:p>
            <a:pPr marL="342900" lvl="2" indent="-342900" fontAlgn="base">
              <a:spcBef>
                <a:spcPts val="600"/>
              </a:spcBef>
              <a:buFont typeface="Wingdings" panose="05000000000000000000" pitchFamily="2" charset="2"/>
              <a:buChar char="q"/>
            </a:pPr>
            <a:r>
              <a:rPr lang="en-US" altLang="en-US" sz="1400" noProof="0" dirty="0"/>
              <a:t>You can define the name for a component explicitly by specifying it in the stereotype annotation’s value.</a:t>
            </a:r>
          </a:p>
          <a:p>
            <a:pPr marL="342900" lvl="2" indent="-342900" fontAlgn="base">
              <a:spcBef>
                <a:spcPts val="600"/>
              </a:spcBef>
              <a:buNone/>
            </a:pPr>
            <a:endParaRPr lang="en-US" altLang="en-US" sz="1400" noProof="0" dirty="0"/>
          </a:p>
          <a:p>
            <a:pPr marL="342900" lvl="2" indent="-342900" fontAlgn="base">
              <a:spcBef>
                <a:spcPts val="600"/>
              </a:spcBef>
              <a:buNone/>
            </a:pPr>
            <a:r>
              <a:rPr lang="en-US" altLang="en-US" sz="1400" b="1" noProof="0" dirty="0"/>
              <a:t>Code</a:t>
            </a:r>
            <a:r>
              <a:rPr lang="en-US" altLang="en-US" sz="1400" noProof="0" dirty="0"/>
              <a:t>:</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58</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Naming Detected Components</a:t>
            </a:r>
            <a:endParaRPr lang="en-US" noProof="0" dirty="0"/>
          </a:p>
        </p:txBody>
      </p:sp>
      <p:sp>
        <p:nvSpPr>
          <p:cNvPr id="16" name="Rectangle 3"/>
          <p:cNvSpPr txBox="1">
            <a:spLocks noChangeArrowheads="1"/>
          </p:cNvSpPr>
          <p:nvPr/>
        </p:nvSpPr>
        <p:spPr bwMode="gray">
          <a:xfrm>
            <a:off x="457200" y="2971800"/>
            <a:ext cx="8153400" cy="1524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altLang="en-US" sz="1400" b="1" dirty="0">
                <a:solidFill>
                  <a:schemeClr val="tx1"/>
                </a:solidFill>
                <a:latin typeface="Arial" pitchFamily="34" charset="0"/>
                <a:cs typeface="Arial" pitchFamily="34" charset="0"/>
              </a:rPr>
              <a:t>import org.springframework.stereotype.Service;</a:t>
            </a:r>
          </a:p>
          <a:p>
            <a:pPr lvl="1"/>
            <a:r>
              <a:rPr lang="en-IN" altLang="en-US" sz="1400" b="1" dirty="0">
                <a:solidFill>
                  <a:schemeClr val="tx1"/>
                </a:solidFill>
                <a:latin typeface="Arial" pitchFamily="34" charset="0"/>
                <a:cs typeface="Arial" pitchFamily="34" charset="0"/>
              </a:rPr>
              <a:t>@Service("sequenceService")</a:t>
            </a:r>
          </a:p>
          <a:p>
            <a:pPr lvl="1"/>
            <a:r>
              <a:rPr lang="en-IN" altLang="en-US" sz="1400" b="1" dirty="0">
                <a:solidFill>
                  <a:schemeClr val="tx1"/>
                </a:solidFill>
                <a:latin typeface="Arial" pitchFamily="34" charset="0"/>
                <a:cs typeface="Arial" pitchFamily="34" charset="0"/>
              </a:rPr>
              <a:t>public class SequenceService {</a:t>
            </a:r>
          </a:p>
          <a:p>
            <a:pPr lvl="1"/>
            <a:r>
              <a:rPr lang="en-IN" altLang="en-US" sz="1400" b="1" dirty="0">
                <a:solidFill>
                  <a:schemeClr val="tx1"/>
                </a:solidFill>
                <a:latin typeface="Arial" pitchFamily="34" charset="0"/>
                <a:cs typeface="Arial" pitchFamily="34" charset="0"/>
              </a:rPr>
              <a:t>...</a:t>
            </a:r>
          </a:p>
          <a:p>
            <a:pPr lvl="1"/>
            <a:r>
              <a:rPr lang="en-IN" altLang="en-US" sz="1400" b="1" dirty="0">
                <a:solidFill>
                  <a:schemeClr val="tx1"/>
                </a:solidFill>
                <a:latin typeface="Arial" pitchFamily="34" charset="0"/>
                <a:cs typeface="Arial" pitchFamily="34"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342900" lvl="2" indent="-342900" fontAlgn="base">
              <a:spcBef>
                <a:spcPts val="600"/>
              </a:spcBef>
              <a:buFont typeface="Wingdings" panose="05000000000000000000" pitchFamily="2" charset="2"/>
              <a:buChar char="q"/>
            </a:pPr>
            <a:r>
              <a:rPr lang="en-US" altLang="en-US" sz="1400" dirty="0"/>
              <a:t>Create a new project called </a:t>
            </a:r>
            <a:r>
              <a:rPr lang="en-US" altLang="en-US" sz="1400" dirty="0" err="1"/>
              <a:t>ComponentAnnotationProject</a:t>
            </a:r>
            <a:endParaRPr lang="en-US" altLang="en-US" sz="1400" dirty="0"/>
          </a:p>
          <a:p>
            <a:pPr marL="800100" lvl="3" indent="-342900" fontAlgn="base">
              <a:spcBef>
                <a:spcPts val="600"/>
              </a:spcBef>
              <a:buFont typeface="Wingdings" panose="05000000000000000000" pitchFamily="2" charset="2"/>
              <a:buChar char="q"/>
            </a:pPr>
            <a:r>
              <a:rPr lang="en-US" altLang="en-US" sz="1200" noProof="0" dirty="0"/>
              <a:t>Declare a class </a:t>
            </a:r>
            <a:r>
              <a:rPr lang="en-US" altLang="en-US" sz="1200" noProof="0" dirty="0" err="1"/>
              <a:t>calle</a:t>
            </a:r>
            <a:r>
              <a:rPr lang="en-US" altLang="en-US" sz="1200" dirty="0"/>
              <a:t>d Address in the </a:t>
            </a:r>
            <a:r>
              <a:rPr lang="en-US" altLang="en-US" sz="1200" dirty="0" err="1"/>
              <a:t>com.spring.auto.basics</a:t>
            </a:r>
            <a:r>
              <a:rPr lang="en-US" altLang="en-US" sz="1200" dirty="0"/>
              <a:t> package</a:t>
            </a:r>
          </a:p>
          <a:p>
            <a:pPr marL="1257300" lvl="4" indent="-342900" fontAlgn="base">
              <a:spcBef>
                <a:spcPts val="600"/>
              </a:spcBef>
              <a:buFont typeface="Wingdings" panose="05000000000000000000" pitchFamily="2" charset="2"/>
              <a:buChar char="q"/>
            </a:pPr>
            <a:r>
              <a:rPr lang="en-US" altLang="en-US" sz="1000" noProof="0" dirty="0"/>
              <a:t>The class should have the following three private String data members : street, city, state</a:t>
            </a:r>
          </a:p>
          <a:p>
            <a:pPr marL="1257300" lvl="4" indent="-342900" fontAlgn="base">
              <a:spcBef>
                <a:spcPts val="600"/>
              </a:spcBef>
              <a:buFont typeface="Wingdings" panose="05000000000000000000" pitchFamily="2" charset="2"/>
              <a:buChar char="q"/>
            </a:pPr>
            <a:r>
              <a:rPr lang="en-US" altLang="en-US" sz="1000" dirty="0"/>
              <a:t>Declare the appropriate constructors, setters and getters</a:t>
            </a:r>
            <a:endParaRPr lang="en-US" altLang="en-US" sz="1000" noProof="0" dirty="0"/>
          </a:p>
          <a:p>
            <a:pPr marL="800100" lvl="3" indent="-342900" fontAlgn="base">
              <a:spcBef>
                <a:spcPts val="600"/>
              </a:spcBef>
              <a:buFont typeface="Wingdings" panose="05000000000000000000" pitchFamily="2" charset="2"/>
              <a:buChar char="q"/>
            </a:pPr>
            <a:r>
              <a:rPr lang="en-US" altLang="en-US" sz="1200" dirty="0"/>
              <a:t>Declare a class called </a:t>
            </a:r>
            <a:r>
              <a:rPr lang="en-US" altLang="en-US" sz="1200" dirty="0" err="1"/>
              <a:t>SocialSecurity</a:t>
            </a:r>
            <a:endParaRPr lang="en-US" altLang="en-US" sz="1200" dirty="0"/>
          </a:p>
          <a:p>
            <a:pPr marL="1257300" lvl="4" indent="-342900" fontAlgn="base">
              <a:spcBef>
                <a:spcPts val="600"/>
              </a:spcBef>
              <a:buFont typeface="Wingdings" panose="05000000000000000000" pitchFamily="2" charset="2"/>
              <a:buChar char="q"/>
            </a:pPr>
            <a:r>
              <a:rPr lang="en-US" altLang="en-US" sz="1000" noProof="0" dirty="0"/>
              <a:t>The class should have the following three </a:t>
            </a:r>
            <a:r>
              <a:rPr lang="en-US" altLang="en-US" sz="1000" dirty="0"/>
              <a:t>private String data members: area, group and serial</a:t>
            </a:r>
          </a:p>
          <a:p>
            <a:pPr marL="1257300" lvl="4" indent="-342900" fontAlgn="base">
              <a:spcBef>
                <a:spcPts val="600"/>
              </a:spcBef>
              <a:buFont typeface="Wingdings" panose="05000000000000000000" pitchFamily="2" charset="2"/>
              <a:buChar char="q"/>
            </a:pPr>
            <a:r>
              <a:rPr lang="en-US" altLang="en-US" sz="1000" noProof="0" dirty="0"/>
              <a:t>Declare the appropriate constructors, setters and getters</a:t>
            </a:r>
          </a:p>
          <a:p>
            <a:pPr marL="800100" lvl="3" indent="-342900" fontAlgn="base">
              <a:spcBef>
                <a:spcPts val="600"/>
              </a:spcBef>
              <a:buFont typeface="Wingdings" panose="05000000000000000000" pitchFamily="2" charset="2"/>
              <a:buChar char="q"/>
            </a:pPr>
            <a:r>
              <a:rPr lang="en-US" altLang="en-US" sz="1200" dirty="0"/>
              <a:t>Declare a class called Employee</a:t>
            </a:r>
          </a:p>
          <a:p>
            <a:pPr marL="1257300" lvl="4" indent="-342900" fontAlgn="base">
              <a:spcBef>
                <a:spcPts val="600"/>
              </a:spcBef>
              <a:buFont typeface="Wingdings" panose="05000000000000000000" pitchFamily="2" charset="2"/>
              <a:buChar char="q"/>
            </a:pPr>
            <a:r>
              <a:rPr lang="en-US" altLang="en-US" sz="1000" noProof="0" dirty="0"/>
              <a:t>The class should have the following two private data members: Address and </a:t>
            </a:r>
            <a:r>
              <a:rPr lang="en-US" altLang="en-US" sz="1000" noProof="0" dirty="0" err="1"/>
              <a:t>SocialSecurity</a:t>
            </a:r>
            <a:endParaRPr lang="en-US" altLang="en-US" sz="1000" noProof="0" dirty="0"/>
          </a:p>
          <a:p>
            <a:pPr marL="1257300" lvl="4" indent="-342900" fontAlgn="base">
              <a:spcBef>
                <a:spcPts val="600"/>
              </a:spcBef>
              <a:buFont typeface="Wingdings" panose="05000000000000000000" pitchFamily="2" charset="2"/>
              <a:buChar char="q"/>
            </a:pPr>
            <a:r>
              <a:rPr lang="en-US" altLang="en-US" sz="1000" dirty="0"/>
              <a:t>Declare the appropriate constructors, setters and getters</a:t>
            </a:r>
          </a:p>
          <a:p>
            <a:pPr marL="800100" lvl="3" indent="-342900" fontAlgn="base">
              <a:spcBef>
                <a:spcPts val="600"/>
              </a:spcBef>
              <a:buFont typeface="Wingdings" panose="05000000000000000000" pitchFamily="2" charset="2"/>
              <a:buChar char="q"/>
            </a:pPr>
            <a:r>
              <a:rPr lang="en-US" altLang="en-US" sz="1200" dirty="0"/>
              <a:t>Instances of all three classes </a:t>
            </a:r>
            <a:r>
              <a:rPr lang="en-US" altLang="en-US" sz="1200" noProof="0" dirty="0"/>
              <a:t>should be created using the  @Component annotation.</a:t>
            </a:r>
          </a:p>
          <a:p>
            <a:pPr marL="800100" lvl="3" indent="-342900" fontAlgn="base">
              <a:spcBef>
                <a:spcPts val="600"/>
              </a:spcBef>
              <a:buFont typeface="Wingdings" panose="05000000000000000000" pitchFamily="2" charset="2"/>
              <a:buChar char="q"/>
            </a:pPr>
            <a:r>
              <a:rPr lang="en-US" altLang="en-US" sz="1200" dirty="0"/>
              <a:t>Make sure to use the </a:t>
            </a:r>
            <a:r>
              <a:rPr lang="en-US" altLang="en-US" sz="1200" dirty="0" err="1"/>
              <a:t>AnnotationConfigApplicationContext</a:t>
            </a:r>
            <a:r>
              <a:rPr lang="en-US" altLang="en-US" sz="1200" dirty="0"/>
              <a:t> class to enable programmatic approach using annotations</a:t>
            </a:r>
          </a:p>
          <a:p>
            <a:pPr marL="1257300" lvl="4" indent="-342900" fontAlgn="base">
              <a:spcBef>
                <a:spcPts val="600"/>
              </a:spcBef>
              <a:buFont typeface="Wingdings" panose="05000000000000000000" pitchFamily="2" charset="2"/>
              <a:buChar char="q"/>
            </a:pPr>
            <a:r>
              <a:rPr lang="en-US" altLang="en-US" sz="1000" dirty="0" err="1"/>
              <a:t>AnnotationConfigApplicationContext</a:t>
            </a:r>
            <a:r>
              <a:rPr lang="en-US" altLang="en-US" sz="1000" dirty="0"/>
              <a:t> context = new </a:t>
            </a:r>
            <a:r>
              <a:rPr lang="en-US" altLang="en-US" sz="1000" dirty="0" err="1"/>
              <a:t>AnnotationConfigApplicationContext</a:t>
            </a:r>
            <a:r>
              <a:rPr lang="en-US" altLang="en-US" sz="1000" dirty="0"/>
              <a:t>();</a:t>
            </a:r>
          </a:p>
          <a:p>
            <a:pPr marL="1257300" lvl="4" indent="-342900" fontAlgn="base">
              <a:spcBef>
                <a:spcPts val="600"/>
              </a:spcBef>
              <a:buFont typeface="Wingdings" panose="05000000000000000000" pitchFamily="2" charset="2"/>
              <a:buChar char="q"/>
            </a:pPr>
            <a:r>
              <a:rPr lang="en-US" altLang="en-US" sz="1000" dirty="0" err="1"/>
              <a:t>context.scan</a:t>
            </a:r>
            <a:r>
              <a:rPr lang="en-US" altLang="en-US" sz="1000" dirty="0"/>
              <a:t>(“</a:t>
            </a:r>
            <a:r>
              <a:rPr lang="en-US" altLang="en-US" sz="1000" dirty="0" err="1"/>
              <a:t>packagename</a:t>
            </a:r>
            <a:r>
              <a:rPr lang="en-US" altLang="en-US" sz="1000" dirty="0"/>
              <a:t>”);</a:t>
            </a:r>
          </a:p>
          <a:p>
            <a:pPr marL="1257300" lvl="4" indent="-342900" fontAlgn="base">
              <a:spcBef>
                <a:spcPts val="600"/>
              </a:spcBef>
              <a:buFont typeface="Wingdings" panose="05000000000000000000" pitchFamily="2" charset="2"/>
              <a:buChar char="q"/>
            </a:pPr>
            <a:r>
              <a:rPr lang="en-US" altLang="en-US" sz="1000" dirty="0" err="1"/>
              <a:t>context.refresh</a:t>
            </a:r>
            <a:r>
              <a:rPr lang="en-US" altLang="en-US" sz="1000" dirty="0"/>
              <a:t>();</a:t>
            </a:r>
          </a:p>
          <a:p>
            <a:pPr marL="800100" lvl="3" indent="-342900" fontAlgn="base">
              <a:spcBef>
                <a:spcPts val="600"/>
              </a:spcBef>
              <a:buFont typeface="Wingdings" panose="05000000000000000000" pitchFamily="2" charset="2"/>
              <a:buChar char="q"/>
            </a:pPr>
            <a:r>
              <a:rPr lang="en-US" altLang="en-US" sz="1200" noProof="0" dirty="0"/>
              <a:t>Return the Employee object bean instance from the container  </a:t>
            </a:r>
          </a:p>
          <a:p>
            <a:pPr marL="800100" lvl="3" indent="-342900" fontAlgn="base">
              <a:spcBef>
                <a:spcPts val="600"/>
              </a:spcBef>
              <a:buFont typeface="Wingdings" panose="05000000000000000000" pitchFamily="2" charset="2"/>
              <a:buChar char="q"/>
            </a:pPr>
            <a:endParaRPr lang="en-US" altLang="en-US" sz="1200" noProof="0" dirty="0"/>
          </a:p>
          <a:p>
            <a:pPr marL="800100" lvl="3" indent="-342900" fontAlgn="base">
              <a:spcBef>
                <a:spcPts val="600"/>
              </a:spcBef>
              <a:buFont typeface="Wingdings" panose="05000000000000000000" pitchFamily="2" charset="2"/>
              <a:buChar char="q"/>
            </a:pPr>
            <a:endParaRPr lang="en-US" altLang="en-US" sz="2000" noProof="0" dirty="0"/>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endParaRPr lang="en-US" altLang="en-US" sz="1400" noProof="0" dirty="0"/>
          </a:p>
          <a:p>
            <a:pPr marL="342900" lvl="2" indent="-342900" fontAlgn="base">
              <a:spcBef>
                <a:spcPts val="600"/>
              </a:spcBef>
              <a:buFont typeface="Wingdings" panose="05000000000000000000" pitchFamily="2" charset="2"/>
              <a:buChar char="q"/>
            </a:pPr>
            <a:endParaRPr lang="en-US" altLang="en-US" sz="1400"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59</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Hands-on Exercise</a:t>
            </a:r>
            <a:endParaRPr lang="en-US"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6</a:t>
            </a:fld>
            <a:endParaRPr lang="en-US" dirty="0"/>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a:t>
            </a: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Instantiating Spring IoC container</a:t>
            </a:r>
          </a:p>
          <a:p>
            <a:pPr marL="457200" lvl="2" indent="0">
              <a:spcBef>
                <a:spcPts val="600"/>
              </a:spcBef>
              <a:spcAft>
                <a:spcPts val="600"/>
              </a:spcAft>
              <a:buNone/>
            </a:pPr>
            <a:r>
              <a:rPr lang="en-IN" sz="1400" dirty="0">
                <a:solidFill>
                  <a:schemeClr val="tx1"/>
                </a:solidFill>
              </a:rPr>
              <a:t>Implementing Spring DI (Dependency Injection)</a:t>
            </a:r>
          </a:p>
          <a:p>
            <a:pPr marL="457200" lvl="2" indent="0">
              <a:spcBef>
                <a:spcPts val="600"/>
              </a:spcBef>
              <a:spcAft>
                <a:spcPts val="600"/>
              </a:spcAft>
              <a:buNone/>
            </a:pPr>
            <a:r>
              <a:rPr lang="en-IN" sz="1400" dirty="0">
                <a:solidFill>
                  <a:schemeClr val="tx1"/>
                </a:solidFill>
              </a:rPr>
              <a:t>Injecting collections in to beans</a:t>
            </a:r>
          </a:p>
          <a:p>
            <a:pPr marL="457200" lvl="2" indent="0">
              <a:spcBef>
                <a:spcPts val="600"/>
              </a:spcBef>
              <a:spcAft>
                <a:spcPts val="600"/>
              </a:spcAft>
              <a:buNone/>
            </a:pPr>
            <a:r>
              <a:rPr lang="en-IN" sz="1400" dirty="0">
                <a:solidFill>
                  <a:schemeClr val="tx1"/>
                </a:solidFill>
              </a:rPr>
              <a:t>Auto-wiring</a:t>
            </a:r>
          </a:p>
          <a:p>
            <a:pPr marL="457200" lvl="2" indent="0">
              <a:spcBef>
                <a:spcPts val="600"/>
              </a:spcBef>
              <a:spcAft>
                <a:spcPts val="600"/>
              </a:spcAft>
              <a:buNone/>
            </a:pPr>
            <a:r>
              <a:rPr lang="en-IN" sz="1400" dirty="0">
                <a:solidFill>
                  <a:schemeClr val="tx1"/>
                </a:solidFill>
              </a:rPr>
              <a:t>Implementing bean inheritance</a:t>
            </a:r>
          </a:p>
          <a:p>
            <a:pPr marL="457200" lvl="2" indent="0">
              <a:spcBef>
                <a:spcPts val="600"/>
              </a:spcBef>
              <a:spcAft>
                <a:spcPts val="600"/>
              </a:spcAft>
              <a:buNone/>
            </a:pPr>
            <a:r>
              <a:rPr lang="en-IN" sz="1400" dirty="0">
                <a:solidFill>
                  <a:schemeClr val="tx1"/>
                </a:solidFill>
              </a:rPr>
              <a:t>Performing automatic scanning of components</a:t>
            </a:r>
          </a:p>
          <a:p>
            <a:pPr marL="457200" lvl="2" indent="0">
              <a:spcBef>
                <a:spcPts val="600"/>
              </a:spcBef>
              <a:spcAft>
                <a:spcPts val="600"/>
              </a:spcAft>
              <a:buNone/>
            </a:pPr>
            <a:r>
              <a:rPr lang="en-IN" sz="1400" dirty="0">
                <a:solidFill>
                  <a:schemeClr val="tx1"/>
                </a:solidFill>
              </a:rPr>
              <a:t>Different bean scopes</a:t>
            </a:r>
          </a:p>
          <a:p>
            <a:pPr marL="457200" lvl="2" indent="0">
              <a:spcBef>
                <a:spcPts val="600"/>
              </a:spcBef>
              <a:spcAft>
                <a:spcPts val="600"/>
              </a:spcAft>
              <a:buNone/>
            </a:pPr>
            <a:r>
              <a:rPr lang="en-IN" sz="1400" dirty="0">
                <a:solidFill>
                  <a:schemeClr val="tx1"/>
                </a:solidFill>
              </a:rPr>
              <a:t>Externalizing bean configuration</a:t>
            </a:r>
          </a:p>
          <a:p>
            <a:pPr lvl="2">
              <a:lnSpc>
                <a:spcPct val="150000"/>
              </a:lnSpc>
            </a:pPr>
            <a:endParaRPr lang="en-US" dirty="0"/>
          </a:p>
          <a:p>
            <a:pPr lvl="2">
              <a:lnSpc>
                <a:spcPct val="150000"/>
              </a:lnSpc>
              <a:buFont typeface="Wingdings" panose="05000000000000000000" pitchFamily="2" charset="2"/>
              <a:buChar char="q"/>
            </a:pPr>
            <a:endParaRPr lang="en-US" sz="1400" dirty="0">
              <a:solidFill>
                <a:schemeClr val="tx1"/>
              </a:solidFill>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nvGrpSpPr>
          <p:cNvPr id="32" name="Group 31"/>
          <p:cNvGrpSpPr/>
          <p:nvPr/>
        </p:nvGrpSpPr>
        <p:grpSpPr>
          <a:xfrm>
            <a:off x="533400" y="1107375"/>
            <a:ext cx="228600" cy="2802575"/>
            <a:chOff x="533400" y="1107375"/>
            <a:chExt cx="228600" cy="2802575"/>
          </a:xfrm>
        </p:grpSpPr>
        <p:sp>
          <p:nvSpPr>
            <p:cNvPr id="19" name="Oval 18"/>
            <p:cNvSpPr/>
            <p:nvPr>
              <p:custDataLst>
                <p:tags r:id="rId7"/>
              </p:custDataLst>
            </p:nvPr>
          </p:nvSpPr>
          <p:spPr>
            <a:xfrm>
              <a:off x="533400" y="110737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4" name="Oval 33"/>
            <p:cNvSpPr/>
            <p:nvPr>
              <p:custDataLst>
                <p:tags r:id="rId8"/>
              </p:custDataLst>
            </p:nvPr>
          </p:nvSpPr>
          <p:spPr>
            <a:xfrm>
              <a:off x="533400" y="14765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5" name="Oval 34"/>
            <p:cNvSpPr/>
            <p:nvPr>
              <p:custDataLst>
                <p:tags r:id="rId9"/>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10"/>
              </p:custDataLst>
            </p:nvPr>
          </p:nvSpPr>
          <p:spPr>
            <a:xfrm>
              <a:off x="533400" y="216922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5" name="Oval 24"/>
            <p:cNvSpPr/>
            <p:nvPr>
              <p:custDataLst>
                <p:tags r:id="rId11"/>
              </p:custDataLst>
            </p:nvPr>
          </p:nvSpPr>
          <p:spPr>
            <a:xfrm>
              <a:off x="533400" y="25383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7" name="Oval 26"/>
            <p:cNvSpPr/>
            <p:nvPr>
              <p:custDataLst>
                <p:tags r:id="rId12"/>
              </p:custDataLst>
            </p:nvPr>
          </p:nvSpPr>
          <p:spPr>
            <a:xfrm>
              <a:off x="533400" y="2895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8" name="Oval 27"/>
            <p:cNvSpPr/>
            <p:nvPr>
              <p:custDataLst>
                <p:tags r:id="rId13"/>
              </p:custDataLst>
            </p:nvPr>
          </p:nvSpPr>
          <p:spPr>
            <a:xfrm>
              <a:off x="533400" y="331222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9" name="Oval 28"/>
            <p:cNvSpPr/>
            <p:nvPr>
              <p:custDataLst>
                <p:tags r:id="rId14"/>
              </p:custDataLst>
            </p:nvPr>
          </p:nvSpPr>
          <p:spPr>
            <a:xfrm>
              <a:off x="533400" y="36813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742392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solidFill>
                  <a:prstClr val="white">
                    <a:lumMod val="50000"/>
                  </a:prstClr>
                </a:solidFill>
              </a:rPr>
              <a:t>© Cognizant 2018</a:t>
            </a:r>
            <a:endParaRPr dirty="0">
              <a:solidFill>
                <a:prstClr val="white">
                  <a:lumMod val="50000"/>
                </a:prstClr>
              </a:solidFill>
            </a:endParaRPr>
          </a:p>
        </p:txBody>
      </p:sp>
      <p:sp>
        <p:nvSpPr>
          <p:cNvPr id="4" name="Slide Number Placeholder 3"/>
          <p:cNvSpPr>
            <a:spLocks noGrp="1"/>
          </p:cNvSpPr>
          <p:nvPr>
            <p:ph type="sldNum" sz="quarter" idx="12"/>
          </p:nvPr>
        </p:nvSpPr>
        <p:spPr/>
        <p:txBody>
          <a:bodyPr/>
          <a:lstStyle/>
          <a:p>
            <a:fld id="{47ED8886-DB3B-44F4-9A80-E6A224679F20}" type="slidenum">
              <a:rPr smtClean="0">
                <a:solidFill>
                  <a:prstClr val="white"/>
                </a:solidFill>
              </a:rPr>
              <a:pPr/>
              <a:t>60</a:t>
            </a:fld>
            <a:endParaRPr dirty="0">
              <a:solidFill>
                <a:prstClr val="white"/>
              </a:solidFill>
            </a:endParaRPr>
          </a:p>
        </p:txBody>
      </p:sp>
      <p:sp>
        <p:nvSpPr>
          <p:cNvPr id="26" name="Title 2"/>
          <p:cNvSpPr>
            <a:spLocks noGrp="1"/>
          </p:cNvSpPr>
          <p:nvPr>
            <p:ph type="title"/>
          </p:nvPr>
        </p:nvSpPr>
        <p:spPr>
          <a:xfrm>
            <a:off x="2286000" y="54429"/>
            <a:ext cx="6857996" cy="555171"/>
          </a:xfrm>
        </p:spPr>
        <p:txBody>
          <a:bodyPr>
            <a:normAutofit/>
          </a:bodyPr>
          <a:lstStyle/>
          <a:p>
            <a:r>
              <a:rPr lang="en-US" noProof="0">
                <a:latin typeface="Arial Rounded MT Bold"/>
                <a:cs typeface="Arial" pitchFamily="34" charset="0"/>
              </a:rPr>
              <a:t>Agenda</a:t>
            </a:r>
            <a:endParaRPr lang="en-US" sz="1800" noProof="0" dirty="0">
              <a:latin typeface="Arial Rounded MT Bold"/>
              <a:cs typeface="Arial" pitchFamily="34" charset="0"/>
            </a:endParaRP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Instantiating Spring IoC container</a:t>
            </a:r>
          </a:p>
          <a:p>
            <a:pPr marL="457200" lvl="2" indent="0">
              <a:spcBef>
                <a:spcPts val="600"/>
              </a:spcBef>
              <a:spcAft>
                <a:spcPts val="600"/>
              </a:spcAft>
              <a:buNone/>
            </a:pPr>
            <a:r>
              <a:rPr lang="en-IN" sz="1400" dirty="0">
                <a:solidFill>
                  <a:schemeClr val="tx1"/>
                </a:solidFill>
              </a:rPr>
              <a:t>Implementing Spring DI (Dependency Injection)</a:t>
            </a:r>
          </a:p>
          <a:p>
            <a:pPr marL="457200" lvl="2" indent="0">
              <a:spcBef>
                <a:spcPts val="600"/>
              </a:spcBef>
              <a:spcAft>
                <a:spcPts val="600"/>
              </a:spcAft>
              <a:buNone/>
            </a:pPr>
            <a:r>
              <a:rPr lang="en-IN" sz="1400" dirty="0">
                <a:solidFill>
                  <a:schemeClr val="tx1"/>
                </a:solidFill>
              </a:rPr>
              <a:t>Injecting collections in to beans</a:t>
            </a:r>
          </a:p>
          <a:p>
            <a:pPr marL="457200" lvl="2" indent="0">
              <a:spcBef>
                <a:spcPts val="600"/>
              </a:spcBef>
              <a:spcAft>
                <a:spcPts val="600"/>
              </a:spcAft>
              <a:buNone/>
            </a:pPr>
            <a:r>
              <a:rPr lang="en-IN" sz="1400" dirty="0">
                <a:solidFill>
                  <a:schemeClr val="tx1"/>
                </a:solidFill>
              </a:rPr>
              <a:t>Auto-wiring</a:t>
            </a:r>
          </a:p>
          <a:p>
            <a:pPr marL="457200" lvl="2" indent="0">
              <a:spcBef>
                <a:spcPts val="600"/>
              </a:spcBef>
              <a:spcAft>
                <a:spcPts val="600"/>
              </a:spcAft>
              <a:buNone/>
            </a:pPr>
            <a:r>
              <a:rPr lang="en-IN" sz="1400" dirty="0">
                <a:solidFill>
                  <a:schemeClr val="tx1"/>
                </a:solidFill>
              </a:rPr>
              <a:t>Performing automatic scanning of components</a:t>
            </a:r>
          </a:p>
          <a:p>
            <a:pPr marL="457200" lvl="2" indent="0">
              <a:spcBef>
                <a:spcPts val="600"/>
              </a:spcBef>
              <a:spcAft>
                <a:spcPts val="600"/>
              </a:spcAft>
              <a:buNone/>
            </a:pPr>
            <a:r>
              <a:rPr lang="en-IN" sz="1400" dirty="0">
                <a:solidFill>
                  <a:schemeClr val="tx1"/>
                </a:solidFill>
              </a:rPr>
              <a:t>Different bean scopes</a:t>
            </a: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nvGrpSpPr>
          <p:cNvPr id="2" name="Group 31"/>
          <p:cNvGrpSpPr/>
          <p:nvPr/>
        </p:nvGrpSpPr>
        <p:grpSpPr>
          <a:xfrm>
            <a:off x="533400" y="1107375"/>
            <a:ext cx="228600" cy="2033650"/>
            <a:chOff x="533400" y="1107375"/>
            <a:chExt cx="228600" cy="2033650"/>
          </a:xfrm>
        </p:grpSpPr>
        <p:sp>
          <p:nvSpPr>
            <p:cNvPr id="19" name="Oval 18"/>
            <p:cNvSpPr/>
            <p:nvPr>
              <p:custDataLst>
                <p:tags r:id="rId7"/>
              </p:custDataLst>
            </p:nvPr>
          </p:nvSpPr>
          <p:spPr>
            <a:xfrm>
              <a:off x="533400" y="1107375"/>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4" name="Oval 33"/>
            <p:cNvSpPr/>
            <p:nvPr>
              <p:custDataLst>
                <p:tags r:id="rId8"/>
              </p:custDataLst>
            </p:nvPr>
          </p:nvSpPr>
          <p:spPr>
            <a:xfrm>
              <a:off x="533400" y="14765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5" name="Oval 34"/>
            <p:cNvSpPr/>
            <p:nvPr>
              <p:custDataLst>
                <p:tags r:id="rId9"/>
              </p:custDataLst>
            </p:nvPr>
          </p:nvSpPr>
          <p:spPr>
            <a:xfrm>
              <a:off x="533400" y="183375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10"/>
              </p:custDataLst>
            </p:nvPr>
          </p:nvSpPr>
          <p:spPr>
            <a:xfrm>
              <a:off x="533400" y="2169225"/>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5" name="Oval 24"/>
            <p:cNvSpPr/>
            <p:nvPr>
              <p:custDataLst>
                <p:tags r:id="rId11"/>
              </p:custDataLst>
            </p:nvPr>
          </p:nvSpPr>
          <p:spPr>
            <a:xfrm>
              <a:off x="533400" y="253835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8" name="Oval 27"/>
            <p:cNvSpPr/>
            <p:nvPr>
              <p:custDataLst>
                <p:tags r:id="rId12"/>
              </p:custDataLst>
            </p:nvPr>
          </p:nvSpPr>
          <p:spPr>
            <a:xfrm>
              <a:off x="533400" y="2912425"/>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742392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879222"/>
            <a:ext cx="8229600" cy="5304273"/>
          </a:xfrm>
        </p:spPr>
        <p:txBody>
          <a:bodyPr>
            <a:normAutofit/>
          </a:bodyPr>
          <a:lstStyle/>
          <a:p>
            <a:pPr marL="342900" lvl="2" indent="-342900" fontAlgn="base">
              <a:spcBef>
                <a:spcPts val="600"/>
              </a:spcBef>
              <a:buFont typeface="Wingdings" panose="05000000000000000000" pitchFamily="2" charset="2"/>
              <a:buChar char="q"/>
            </a:pPr>
            <a:r>
              <a:rPr lang="en-US" altLang="en-US" sz="1400" noProof="0" dirty="0"/>
              <a:t>When you declare a bean in the configuration file, you are actually defining a template for bean creation, not an actual bean instance. </a:t>
            </a:r>
          </a:p>
          <a:p>
            <a:pPr marL="342900" lvl="2" indent="-342900" fontAlgn="base">
              <a:spcBef>
                <a:spcPts val="600"/>
              </a:spcBef>
              <a:buFont typeface="Wingdings" panose="05000000000000000000" pitchFamily="2" charset="2"/>
              <a:buChar char="q"/>
            </a:pPr>
            <a:r>
              <a:rPr lang="en-US" altLang="en-US" sz="1400" noProof="0" dirty="0"/>
              <a:t>When a bean is requested by the getBean() method or a reference from other beans, Spring will decide, which bean instance should be returned according to the bean scope.</a:t>
            </a:r>
          </a:p>
          <a:p>
            <a:pPr marL="342900" lvl="2" indent="-342900" fontAlgn="base">
              <a:spcBef>
                <a:spcPts val="600"/>
              </a:spcBef>
              <a:buFont typeface="Wingdings" panose="05000000000000000000" pitchFamily="2" charset="2"/>
              <a:buChar char="q"/>
            </a:pPr>
            <a:endParaRPr lang="en-US" altLang="en-US" sz="1400" noProof="0" dirty="0"/>
          </a:p>
          <a:p>
            <a:pPr marL="342900" lvl="2" indent="-342900" fontAlgn="base">
              <a:spcBef>
                <a:spcPts val="600"/>
              </a:spcBef>
              <a:buFont typeface="Wingdings" panose="05000000000000000000" pitchFamily="2" charset="2"/>
              <a:buChar char="q"/>
            </a:pPr>
            <a:endParaRPr lang="en-US" altLang="en-US" noProof="0" dirty="0"/>
          </a:p>
          <a:p>
            <a:pPr marL="342900" lvl="2" indent="-342900" fontAlgn="base">
              <a:spcBef>
                <a:spcPts val="600"/>
              </a:spcBef>
              <a:buFont typeface="Wingdings" panose="05000000000000000000" pitchFamily="2" charset="2"/>
              <a:buChar char="q"/>
            </a:pPr>
            <a:endParaRPr lang="en-US" altLang="en-US" noProof="0" dirty="0"/>
          </a:p>
          <a:p>
            <a:pPr marL="342900" lvl="2" indent="-342900" fontAlgn="base">
              <a:spcBef>
                <a:spcPts val="600"/>
              </a:spcBef>
              <a:buFont typeface="Wingdings" panose="05000000000000000000" pitchFamily="2" charset="2"/>
              <a:buChar char="q"/>
            </a:pPr>
            <a:endParaRPr lang="en-US" altLang="en-US" noProof="0" dirty="0"/>
          </a:p>
          <a:p>
            <a:pPr marL="342900" lvl="2" indent="-342900" fontAlgn="base">
              <a:spcBef>
                <a:spcPts val="600"/>
              </a:spcBef>
              <a:buFont typeface="Wingdings" panose="05000000000000000000" pitchFamily="2" charset="2"/>
              <a:buChar char="q"/>
            </a:pPr>
            <a:endParaRPr lang="en-US" altLang="en-US" noProof="0" dirty="0"/>
          </a:p>
          <a:p>
            <a:pPr marL="342900" lvl="2" indent="-342900" fontAlgn="base">
              <a:spcBef>
                <a:spcPts val="600"/>
              </a:spcBef>
              <a:buFont typeface="Wingdings" panose="05000000000000000000" pitchFamily="2" charset="2"/>
              <a:buChar char="q"/>
            </a:pPr>
            <a:endParaRPr lang="en-US" altLang="en-US" noProof="0" dirty="0"/>
          </a:p>
          <a:p>
            <a:pPr marL="342900" lvl="2" indent="-342900" fontAlgn="base">
              <a:spcBef>
                <a:spcPts val="600"/>
              </a:spcBef>
              <a:buFont typeface="Wingdings" panose="05000000000000000000" pitchFamily="2" charset="2"/>
              <a:buChar char="q"/>
            </a:pPr>
            <a:endParaRPr lang="en-US" altLang="en-US" noProof="0" dirty="0"/>
          </a:p>
          <a:p>
            <a:pPr marL="342900" lvl="2" indent="-342900" fontAlgn="base">
              <a:spcBef>
                <a:spcPts val="600"/>
              </a:spcBef>
              <a:buFont typeface="Wingdings" panose="05000000000000000000" pitchFamily="2" charset="2"/>
              <a:buChar char="q"/>
            </a:pPr>
            <a:endParaRPr lang="en-US" altLang="en-US" noProof="0" dirty="0"/>
          </a:p>
          <a:p>
            <a:pPr marL="342900" lvl="2" indent="-342900" fontAlgn="base">
              <a:spcBef>
                <a:spcPts val="600"/>
              </a:spcBef>
              <a:buFont typeface="Wingdings" panose="05000000000000000000" pitchFamily="2" charset="2"/>
              <a:buChar char="q"/>
            </a:pPr>
            <a:endParaRPr lang="en-US" altLang="en-US" noProof="0" dirty="0"/>
          </a:p>
          <a:p>
            <a:pPr marL="342900" lvl="2" indent="-342900" fontAlgn="base">
              <a:spcBef>
                <a:spcPts val="600"/>
              </a:spcBef>
              <a:buFont typeface="Wingdings" panose="05000000000000000000" pitchFamily="2" charset="2"/>
              <a:buChar char="q"/>
            </a:pPr>
            <a:endParaRPr lang="en-US" altLang="en-US" noProof="0" dirty="0"/>
          </a:p>
          <a:p>
            <a:pPr marL="342900" lvl="2" indent="-342900" fontAlgn="base">
              <a:spcBef>
                <a:spcPts val="600"/>
              </a:spcBef>
              <a:buNone/>
            </a:pPr>
            <a:r>
              <a:rPr lang="en-US" altLang="en-US" sz="1400" b="1" noProof="0" dirty="0"/>
              <a:t>Code</a:t>
            </a:r>
            <a:r>
              <a:rPr lang="en-US" altLang="en-US" sz="1400" noProof="0" dirty="0"/>
              <a:t>:</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61</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Bean Scopes</a:t>
            </a:r>
            <a:endParaRPr lang="en-US" noProof="0" dirty="0"/>
          </a:p>
        </p:txBody>
      </p:sp>
      <p:graphicFrame>
        <p:nvGraphicFramePr>
          <p:cNvPr id="9" name="Table 8"/>
          <p:cNvGraphicFramePr>
            <a:graphicFrameLocks noGrp="1"/>
          </p:cNvGraphicFramePr>
          <p:nvPr>
            <p:extLst>
              <p:ext uri="{D42A27DB-BD31-4B8C-83A1-F6EECF244321}">
                <p14:modId xmlns:p14="http://schemas.microsoft.com/office/powerpoint/2010/main" val="775194700"/>
              </p:ext>
            </p:extLst>
          </p:nvPr>
        </p:nvGraphicFramePr>
        <p:xfrm>
          <a:off x="609600" y="2057400"/>
          <a:ext cx="7848600" cy="2839282"/>
        </p:xfrm>
        <a:graphic>
          <a:graphicData uri="http://schemas.openxmlformats.org/drawingml/2006/table">
            <a:tbl>
              <a:tblPr>
                <a:tableStyleId>{8799B23B-EC83-4686-B30A-512413B5E67A}</a:tableStyleId>
              </a:tblPr>
              <a:tblGrid>
                <a:gridCol w="1916519">
                  <a:extLst>
                    <a:ext uri="{9D8B030D-6E8A-4147-A177-3AD203B41FA5}">
                      <a16:colId xmlns:a16="http://schemas.microsoft.com/office/drawing/2014/main" val="20000"/>
                    </a:ext>
                  </a:extLst>
                </a:gridCol>
                <a:gridCol w="5932081">
                  <a:extLst>
                    <a:ext uri="{9D8B030D-6E8A-4147-A177-3AD203B41FA5}">
                      <a16:colId xmlns:a16="http://schemas.microsoft.com/office/drawing/2014/main" val="20001"/>
                    </a:ext>
                  </a:extLst>
                </a:gridCol>
              </a:tblGrid>
              <a:tr h="304800">
                <a:tc>
                  <a:txBody>
                    <a:bodyPr/>
                    <a:lstStyle/>
                    <a:p>
                      <a:pPr marL="0" marR="0">
                        <a:lnSpc>
                          <a:spcPct val="115000"/>
                        </a:lnSpc>
                        <a:spcBef>
                          <a:spcPts val="0"/>
                        </a:spcBef>
                        <a:spcAft>
                          <a:spcPts val="0"/>
                        </a:spcAft>
                      </a:pPr>
                      <a:r>
                        <a:rPr lang="en-US" sz="1400" b="1" dirty="0">
                          <a:latin typeface="Arial" pitchFamily="34" charset="0"/>
                          <a:cs typeface="Arial" pitchFamily="34" charset="0"/>
                        </a:rPr>
                        <a:t>Scope</a:t>
                      </a:r>
                      <a:endParaRPr lang="en-US" sz="1400" b="1"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8C844"/>
                    </a:solidFill>
                  </a:tcPr>
                </a:tc>
                <a:tc>
                  <a:txBody>
                    <a:bodyPr/>
                    <a:lstStyle/>
                    <a:p>
                      <a:pPr marL="0" marR="0">
                        <a:lnSpc>
                          <a:spcPct val="115000"/>
                        </a:lnSpc>
                        <a:spcBef>
                          <a:spcPts val="0"/>
                        </a:spcBef>
                        <a:spcAft>
                          <a:spcPts val="0"/>
                        </a:spcAft>
                      </a:pPr>
                      <a:r>
                        <a:rPr lang="en-US" sz="1400" b="1" dirty="0">
                          <a:latin typeface="Arial" pitchFamily="34" charset="0"/>
                          <a:cs typeface="Arial" pitchFamily="34" charset="0"/>
                        </a:rPr>
                        <a:t>Description</a:t>
                      </a:r>
                      <a:endParaRPr lang="en-US" sz="1400" b="1"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8C844"/>
                    </a:solidFill>
                  </a:tcPr>
                </a:tc>
                <a:extLst>
                  <a:ext uri="{0D108BD9-81ED-4DB2-BD59-A6C34878D82A}">
                    <a16:rowId xmlns:a16="http://schemas.microsoft.com/office/drawing/2014/main" val="10000"/>
                  </a:ext>
                </a:extLst>
              </a:tr>
              <a:tr h="547246">
                <a:tc>
                  <a:txBody>
                    <a:bodyPr/>
                    <a:lstStyle/>
                    <a:p>
                      <a:pPr marL="0" marR="0">
                        <a:lnSpc>
                          <a:spcPct val="115000"/>
                        </a:lnSpc>
                        <a:spcBef>
                          <a:spcPts val="0"/>
                        </a:spcBef>
                        <a:spcAft>
                          <a:spcPts val="0"/>
                        </a:spcAft>
                      </a:pPr>
                      <a:r>
                        <a:rPr lang="en-US" sz="1400" b="1" dirty="0">
                          <a:latin typeface="Arial" pitchFamily="34" charset="0"/>
                          <a:cs typeface="Arial" pitchFamily="34" charset="0"/>
                        </a:rPr>
                        <a:t>Singleton</a:t>
                      </a:r>
                      <a:endParaRPr lang="en-US" sz="1400" b="1"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latin typeface="Arial" pitchFamily="34" charset="0"/>
                          <a:cs typeface="Arial" pitchFamily="34" charset="0"/>
                        </a:rPr>
                        <a:t>Creates a single bean instance per Spring IoC container. This is the default</a:t>
                      </a:r>
                      <a:r>
                        <a:rPr lang="en-US" sz="1400" baseline="0" dirty="0">
                          <a:latin typeface="Arial" pitchFamily="34" charset="0"/>
                          <a:cs typeface="Arial" pitchFamily="34" charset="0"/>
                        </a:rPr>
                        <a:t> scope.</a:t>
                      </a:r>
                      <a:endParaRPr lang="en-US" sz="1400"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8796">
                <a:tc>
                  <a:txBody>
                    <a:bodyPr/>
                    <a:lstStyle/>
                    <a:p>
                      <a:pPr marL="0" marR="0">
                        <a:lnSpc>
                          <a:spcPct val="115000"/>
                        </a:lnSpc>
                        <a:spcBef>
                          <a:spcPts val="0"/>
                        </a:spcBef>
                        <a:spcAft>
                          <a:spcPts val="0"/>
                        </a:spcAft>
                      </a:pPr>
                      <a:r>
                        <a:rPr lang="en-US" sz="1400" b="1" dirty="0">
                          <a:latin typeface="Arial" pitchFamily="34" charset="0"/>
                          <a:cs typeface="Arial" pitchFamily="34" charset="0"/>
                        </a:rPr>
                        <a:t>Prototype</a:t>
                      </a:r>
                      <a:endParaRPr lang="en-US" sz="1400" b="1"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latin typeface="Arial" pitchFamily="34" charset="0"/>
                          <a:cs typeface="Arial" pitchFamily="34" charset="0"/>
                        </a:rPr>
                        <a:t>Creates a new bean instance each time when requested. </a:t>
                      </a:r>
                      <a:endParaRPr lang="en-US" sz="1400"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47246">
                <a:tc>
                  <a:txBody>
                    <a:bodyPr/>
                    <a:lstStyle/>
                    <a:p>
                      <a:pPr marL="0" marR="0">
                        <a:lnSpc>
                          <a:spcPct val="115000"/>
                        </a:lnSpc>
                        <a:spcBef>
                          <a:spcPts val="0"/>
                        </a:spcBef>
                        <a:spcAft>
                          <a:spcPts val="0"/>
                        </a:spcAft>
                      </a:pPr>
                      <a:r>
                        <a:rPr lang="en-US" sz="1400" b="1" dirty="0">
                          <a:latin typeface="Arial" pitchFamily="34" charset="0"/>
                          <a:cs typeface="Arial" pitchFamily="34" charset="0"/>
                        </a:rPr>
                        <a:t>Request</a:t>
                      </a:r>
                      <a:endParaRPr lang="en-US" sz="1400" b="1"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latin typeface="Arial" pitchFamily="34" charset="0"/>
                          <a:cs typeface="Arial" pitchFamily="34" charset="0"/>
                        </a:rPr>
                        <a:t>Creates a single bean instance per HTTP request; only valid in the context of a web application.</a:t>
                      </a:r>
                      <a:endParaRPr lang="en-US" sz="1400"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47246">
                <a:tc>
                  <a:txBody>
                    <a:bodyPr/>
                    <a:lstStyle/>
                    <a:p>
                      <a:pPr marL="0" marR="0">
                        <a:lnSpc>
                          <a:spcPct val="115000"/>
                        </a:lnSpc>
                        <a:spcBef>
                          <a:spcPts val="0"/>
                        </a:spcBef>
                        <a:spcAft>
                          <a:spcPts val="0"/>
                        </a:spcAft>
                      </a:pPr>
                      <a:r>
                        <a:rPr lang="en-US" sz="1400" b="1" dirty="0">
                          <a:latin typeface="Arial" pitchFamily="34" charset="0"/>
                          <a:cs typeface="Arial" pitchFamily="34" charset="0"/>
                        </a:rPr>
                        <a:t>Session</a:t>
                      </a:r>
                      <a:endParaRPr lang="en-US" sz="1400" b="1"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latin typeface="Arial" pitchFamily="34" charset="0"/>
                          <a:cs typeface="Arial" pitchFamily="34" charset="0"/>
                        </a:rPr>
                        <a:t>Creates a single bean instance per HTTP session; only valid in the context of a web application.</a:t>
                      </a:r>
                      <a:endParaRPr lang="en-US" sz="1400"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23948">
                <a:tc>
                  <a:txBody>
                    <a:bodyPr/>
                    <a:lstStyle/>
                    <a:p>
                      <a:pPr marL="0" marR="0">
                        <a:lnSpc>
                          <a:spcPct val="115000"/>
                        </a:lnSpc>
                        <a:spcBef>
                          <a:spcPts val="0"/>
                        </a:spcBef>
                        <a:spcAft>
                          <a:spcPts val="0"/>
                        </a:spcAft>
                      </a:pPr>
                      <a:r>
                        <a:rPr lang="en-US" sz="1400" b="1" dirty="0">
                          <a:latin typeface="Arial" pitchFamily="34" charset="0"/>
                          <a:cs typeface="Arial" pitchFamily="34" charset="0"/>
                        </a:rPr>
                        <a:t>GlobalSession</a:t>
                      </a:r>
                      <a:endParaRPr lang="en-US" sz="1400" b="1"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400" dirty="0">
                          <a:latin typeface="Arial" pitchFamily="34" charset="0"/>
                          <a:cs typeface="Arial" pitchFamily="34" charset="0"/>
                        </a:rPr>
                        <a:t>Creates a single bean instance per global HTTP session; only valid in the context of a portal application.</a:t>
                      </a:r>
                      <a:endParaRPr lang="en-US" sz="1400" dirty="0">
                        <a:latin typeface="Arial" pitchFamily="34" charset="0"/>
                        <a:ea typeface="Times New Roman"/>
                        <a:cs typeface="Arial"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Rectangle 3"/>
          <p:cNvSpPr txBox="1">
            <a:spLocks noChangeArrowheads="1"/>
          </p:cNvSpPr>
          <p:nvPr/>
        </p:nvSpPr>
        <p:spPr bwMode="gray">
          <a:xfrm>
            <a:off x="533400" y="5421495"/>
            <a:ext cx="8153400" cy="7620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&lt;bean id="shoppingCart” class="com.spring.ioc.ShoppingCart"</a:t>
            </a:r>
          </a:p>
          <a:p>
            <a:pPr>
              <a:defRPr/>
            </a:pPr>
            <a:r>
              <a:rPr lang="en-US" sz="1400" b="1" dirty="0">
                <a:solidFill>
                  <a:srgbClr val="FF0000"/>
                </a:solidFill>
                <a:latin typeface="Arial" pitchFamily="34" charset="0"/>
                <a:cs typeface="Arial" pitchFamily="34" charset="0"/>
              </a:rPr>
              <a:t>scope="prototype" /&gt;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37445" y="1127918"/>
            <a:ext cx="8229600" cy="4906963"/>
          </a:xfrm>
        </p:spPr>
        <p:txBody>
          <a:bodyPr/>
          <a:lstStyle/>
          <a:p>
            <a:pPr marL="0" lvl="2" indent="0" fontAlgn="base">
              <a:spcBef>
                <a:spcPts val="600"/>
              </a:spcBef>
              <a:buNone/>
            </a:pPr>
            <a:r>
              <a:rPr lang="en-US" altLang="en-US" sz="1400" noProof="0" dirty="0"/>
              <a:t>Only one </a:t>
            </a:r>
            <a:r>
              <a:rPr lang="en-US" altLang="en-US" sz="1400" b="1" noProof="0" dirty="0"/>
              <a:t>shared</a:t>
            </a:r>
            <a:r>
              <a:rPr lang="en-US" altLang="en-US" sz="1400" noProof="0" dirty="0"/>
              <a:t> instance of a singleton bean is managed by the Spring container.</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62</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Singleton Scope</a:t>
            </a:r>
            <a:endParaRPr lang="en-US" noProof="0" dirty="0"/>
          </a:p>
        </p:txBody>
      </p:sp>
      <p:sp>
        <p:nvSpPr>
          <p:cNvPr id="11" name="Rectangle 5"/>
          <p:cNvSpPr>
            <a:spLocks noChangeArrowheads="1"/>
          </p:cNvSpPr>
          <p:nvPr/>
        </p:nvSpPr>
        <p:spPr bwMode="auto">
          <a:xfrm>
            <a:off x="990600" y="1752600"/>
            <a:ext cx="3733800" cy="1066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&lt;bean id=“…” class=“…”&gt;</a:t>
            </a:r>
          </a:p>
          <a:p>
            <a:pPr>
              <a:defRPr/>
            </a:pPr>
            <a:r>
              <a:rPr lang="en-US" sz="1400" b="1" dirty="0">
                <a:solidFill>
                  <a:schemeClr val="tx1"/>
                </a:solidFill>
                <a:latin typeface="Arial" pitchFamily="34" charset="0"/>
                <a:cs typeface="Arial" pitchFamily="34" charset="0"/>
              </a:rPr>
              <a:t>&lt;property name=seqDao”</a:t>
            </a:r>
          </a:p>
          <a:p>
            <a:pPr>
              <a:defRPr/>
            </a:pPr>
            <a:r>
              <a:rPr lang="en-US" sz="1400" b="1" dirty="0">
                <a:solidFill>
                  <a:schemeClr val="tx1"/>
                </a:solidFill>
                <a:latin typeface="Arial" pitchFamily="34" charset="0"/>
                <a:cs typeface="Arial" pitchFamily="34" charset="0"/>
              </a:rPr>
              <a:t>	ref=“sequenceDao”/&gt;</a:t>
            </a:r>
          </a:p>
          <a:p>
            <a:pPr>
              <a:defRPr/>
            </a:pPr>
            <a:r>
              <a:rPr lang="en-US" sz="1400" b="1" dirty="0">
                <a:solidFill>
                  <a:schemeClr val="tx1"/>
                </a:solidFill>
                <a:latin typeface="Arial" pitchFamily="34" charset="0"/>
                <a:cs typeface="Arial" pitchFamily="34" charset="0"/>
              </a:rPr>
              <a:t>&lt;/bean&gt;</a:t>
            </a:r>
          </a:p>
        </p:txBody>
      </p:sp>
      <p:sp>
        <p:nvSpPr>
          <p:cNvPr id="12" name="Rectangle 8"/>
          <p:cNvSpPr>
            <a:spLocks noChangeArrowheads="1"/>
          </p:cNvSpPr>
          <p:nvPr/>
        </p:nvSpPr>
        <p:spPr bwMode="auto">
          <a:xfrm>
            <a:off x="5410200" y="3200400"/>
            <a:ext cx="2438400" cy="685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en-US" sz="1400" b="1" dirty="0">
                <a:solidFill>
                  <a:schemeClr val="tx1"/>
                </a:solidFill>
                <a:latin typeface="Arial" pitchFamily="34" charset="0"/>
                <a:cs typeface="Arial" pitchFamily="34" charset="0"/>
              </a:rPr>
              <a:t>&lt;bean id=“sequenceDao” class=“…”/&gt;</a:t>
            </a:r>
          </a:p>
        </p:txBody>
      </p:sp>
      <p:sp>
        <p:nvSpPr>
          <p:cNvPr id="13" name="Rectangle 9"/>
          <p:cNvSpPr>
            <a:spLocks noChangeArrowheads="1"/>
          </p:cNvSpPr>
          <p:nvPr/>
        </p:nvSpPr>
        <p:spPr bwMode="auto">
          <a:xfrm>
            <a:off x="990600" y="3048000"/>
            <a:ext cx="3733800" cy="1066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&lt;bean id=“…” class=“…”&gt;</a:t>
            </a:r>
          </a:p>
          <a:p>
            <a:pPr>
              <a:defRPr/>
            </a:pPr>
            <a:r>
              <a:rPr lang="en-US" sz="1400" b="1" dirty="0">
                <a:solidFill>
                  <a:schemeClr val="tx1"/>
                </a:solidFill>
                <a:latin typeface="Arial" pitchFamily="34" charset="0"/>
                <a:cs typeface="Arial" pitchFamily="34" charset="0"/>
              </a:rPr>
              <a:t>&lt;property name=seqDao”</a:t>
            </a:r>
          </a:p>
          <a:p>
            <a:pPr>
              <a:defRPr/>
            </a:pPr>
            <a:r>
              <a:rPr lang="en-US" sz="1400" b="1" dirty="0">
                <a:solidFill>
                  <a:schemeClr val="tx1"/>
                </a:solidFill>
                <a:latin typeface="Arial" pitchFamily="34" charset="0"/>
                <a:cs typeface="Arial" pitchFamily="34" charset="0"/>
              </a:rPr>
              <a:t>	ref=“sequenceDao”/&gt;</a:t>
            </a:r>
          </a:p>
          <a:p>
            <a:pPr>
              <a:defRPr/>
            </a:pPr>
            <a:r>
              <a:rPr lang="en-US" sz="1400" b="1" dirty="0">
                <a:solidFill>
                  <a:schemeClr val="tx1"/>
                </a:solidFill>
                <a:latin typeface="Arial" pitchFamily="34" charset="0"/>
                <a:cs typeface="Arial" pitchFamily="34" charset="0"/>
              </a:rPr>
              <a:t>&lt;/bean&gt;</a:t>
            </a:r>
          </a:p>
        </p:txBody>
      </p:sp>
      <p:sp>
        <p:nvSpPr>
          <p:cNvPr id="14" name="Rectangle 10"/>
          <p:cNvSpPr>
            <a:spLocks noChangeArrowheads="1"/>
          </p:cNvSpPr>
          <p:nvPr/>
        </p:nvSpPr>
        <p:spPr bwMode="auto">
          <a:xfrm>
            <a:off x="990600" y="4343400"/>
            <a:ext cx="3733800" cy="1066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&lt;bean id=“…” class=“…”&gt;</a:t>
            </a:r>
          </a:p>
          <a:p>
            <a:pPr>
              <a:defRPr/>
            </a:pPr>
            <a:r>
              <a:rPr lang="en-US" sz="1400" b="1" dirty="0">
                <a:solidFill>
                  <a:schemeClr val="tx1"/>
                </a:solidFill>
                <a:latin typeface="Arial" pitchFamily="34" charset="0"/>
                <a:cs typeface="Arial" pitchFamily="34" charset="0"/>
              </a:rPr>
              <a:t>&lt;property name=seqDao”</a:t>
            </a:r>
          </a:p>
          <a:p>
            <a:pPr>
              <a:defRPr/>
            </a:pPr>
            <a:r>
              <a:rPr lang="en-US" sz="1400" b="1" dirty="0">
                <a:solidFill>
                  <a:schemeClr val="tx1"/>
                </a:solidFill>
                <a:latin typeface="Arial" pitchFamily="34" charset="0"/>
                <a:cs typeface="Arial" pitchFamily="34" charset="0"/>
              </a:rPr>
              <a:t>	ref=“sequenceDao”/&gt;</a:t>
            </a:r>
          </a:p>
          <a:p>
            <a:pPr>
              <a:defRPr/>
            </a:pPr>
            <a:r>
              <a:rPr lang="en-US" sz="1400" b="1" dirty="0">
                <a:solidFill>
                  <a:schemeClr val="tx1"/>
                </a:solidFill>
                <a:latin typeface="Arial" pitchFamily="34" charset="0"/>
                <a:cs typeface="Arial" pitchFamily="34" charset="0"/>
              </a:rPr>
              <a:t>&lt;/bean&gt;</a:t>
            </a:r>
          </a:p>
        </p:txBody>
      </p:sp>
      <p:sp>
        <p:nvSpPr>
          <p:cNvPr id="15" name="Rectangle 14"/>
          <p:cNvSpPr/>
          <p:nvPr/>
        </p:nvSpPr>
        <p:spPr bwMode="auto">
          <a:xfrm>
            <a:off x="5105400" y="2133600"/>
            <a:ext cx="2895600" cy="4572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eaLnBrk="1" hangingPunct="1">
              <a:defRPr/>
            </a:pPr>
            <a:r>
              <a:rPr lang="en-US" sz="1400" dirty="0">
                <a:solidFill>
                  <a:schemeClr val="tx1"/>
                </a:solidFill>
                <a:latin typeface="Arial" pitchFamily="34" charset="0"/>
                <a:cs typeface="Arial" pitchFamily="34" charset="0"/>
              </a:rPr>
              <a:t>Only one instance is created</a:t>
            </a:r>
          </a:p>
        </p:txBody>
      </p:sp>
      <p:sp>
        <p:nvSpPr>
          <p:cNvPr id="16" name="Oval 12"/>
          <p:cNvSpPr>
            <a:spLocks noChangeArrowheads="1"/>
          </p:cNvSpPr>
          <p:nvPr/>
        </p:nvSpPr>
        <p:spPr bwMode="auto">
          <a:xfrm>
            <a:off x="5257800" y="2590800"/>
            <a:ext cx="2819400" cy="1905000"/>
          </a:xfrm>
          <a:prstGeom prst="ellipse">
            <a:avLst/>
          </a:prstGeom>
          <a:noFill/>
          <a:ln w="38100" algn="ctr">
            <a:solidFill>
              <a:srgbClr val="C00000"/>
            </a:solidFill>
            <a:round/>
            <a:headEnd/>
            <a:tailEnd/>
          </a:ln>
        </p:spPr>
        <p:txBody>
          <a:bodyPr/>
          <a:lstStyle/>
          <a:p>
            <a:pPr algn="ctr" eaLnBrk="1" hangingPunct="1"/>
            <a:r>
              <a:rPr lang="en-US" altLang="en-US" sz="1400" dirty="0">
                <a:latin typeface="Arial" pitchFamily="34" charset="0"/>
                <a:cs typeface="Arial" pitchFamily="34" charset="0"/>
              </a:rPr>
              <a:t>1</a:t>
            </a:r>
          </a:p>
        </p:txBody>
      </p:sp>
      <p:cxnSp>
        <p:nvCxnSpPr>
          <p:cNvPr id="17" name="Straight Arrow Connector 16"/>
          <p:cNvCxnSpPr>
            <a:stCxn id="16" idx="1"/>
          </p:cNvCxnSpPr>
          <p:nvPr/>
        </p:nvCxnSpPr>
        <p:spPr bwMode="auto">
          <a:xfrm rot="16200000" flipV="1">
            <a:off x="5057775" y="2257425"/>
            <a:ext cx="355600" cy="86995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8" name="Straight Arrow Connector 17"/>
          <p:cNvCxnSpPr>
            <a:stCxn id="16" idx="2"/>
          </p:cNvCxnSpPr>
          <p:nvPr/>
        </p:nvCxnSpPr>
        <p:spPr bwMode="auto">
          <a:xfrm rot="10800000" flipV="1">
            <a:off x="4876800" y="3543300"/>
            <a:ext cx="381000" cy="3810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9" name="Straight Arrow Connector 18"/>
          <p:cNvCxnSpPr>
            <a:stCxn id="16" idx="3"/>
          </p:cNvCxnSpPr>
          <p:nvPr/>
        </p:nvCxnSpPr>
        <p:spPr bwMode="auto">
          <a:xfrm rot="5400000">
            <a:off x="4867275" y="4149725"/>
            <a:ext cx="736600" cy="86995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30404" y="1051718"/>
            <a:ext cx="8229600" cy="4906963"/>
          </a:xfrm>
        </p:spPr>
        <p:txBody>
          <a:bodyPr/>
          <a:lstStyle/>
          <a:p>
            <a:pPr marL="0" lvl="2" indent="0" fontAlgn="base">
              <a:spcBef>
                <a:spcPts val="600"/>
              </a:spcBef>
              <a:buNone/>
              <a:defRPr/>
            </a:pPr>
            <a:r>
              <a:rPr lang="en-US" altLang="en-US" sz="1400" noProof="0" dirty="0"/>
              <a:t>Prototype scope of bean deployment results in the</a:t>
            </a:r>
            <a:r>
              <a:rPr lang="en-US" altLang="en-US" sz="1400" i="1" noProof="0" dirty="0"/>
              <a:t> </a:t>
            </a:r>
            <a:r>
              <a:rPr lang="en-US" altLang="en-US" sz="1400" b="1" noProof="0" dirty="0"/>
              <a:t>creation of a new bean instance</a:t>
            </a:r>
            <a:r>
              <a:rPr lang="en-US" altLang="en-US" sz="1400" noProof="0" dirty="0"/>
              <a:t> every time a request for that specific bean is made.</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63</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Prototype Scope</a:t>
            </a:r>
            <a:endParaRPr lang="en-US" noProof="0" dirty="0"/>
          </a:p>
        </p:txBody>
      </p:sp>
      <p:sp>
        <p:nvSpPr>
          <p:cNvPr id="21" name="Rectangle 5"/>
          <p:cNvSpPr>
            <a:spLocks noChangeArrowheads="1"/>
          </p:cNvSpPr>
          <p:nvPr/>
        </p:nvSpPr>
        <p:spPr bwMode="auto">
          <a:xfrm>
            <a:off x="457200" y="2286000"/>
            <a:ext cx="3733800" cy="1066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&lt;bean id=“…” class=“…”&gt;</a:t>
            </a:r>
          </a:p>
          <a:p>
            <a:pPr>
              <a:defRPr/>
            </a:pPr>
            <a:r>
              <a:rPr lang="en-US" sz="1400" b="1" dirty="0">
                <a:solidFill>
                  <a:schemeClr val="tx1"/>
                </a:solidFill>
                <a:latin typeface="Arial" pitchFamily="34" charset="0"/>
                <a:cs typeface="Arial" pitchFamily="34" charset="0"/>
              </a:rPr>
              <a:t>&lt;property name=seqDao”</a:t>
            </a:r>
          </a:p>
          <a:p>
            <a:pPr>
              <a:defRPr/>
            </a:pPr>
            <a:r>
              <a:rPr lang="en-US" sz="1400" b="1" dirty="0">
                <a:solidFill>
                  <a:schemeClr val="tx1"/>
                </a:solidFill>
                <a:latin typeface="Arial" pitchFamily="34" charset="0"/>
                <a:cs typeface="Arial" pitchFamily="34" charset="0"/>
              </a:rPr>
              <a:t>	ref=“sequenceDao”/&gt;</a:t>
            </a:r>
          </a:p>
          <a:p>
            <a:pPr>
              <a:defRPr/>
            </a:pPr>
            <a:r>
              <a:rPr lang="en-US" sz="1400" b="1" dirty="0">
                <a:solidFill>
                  <a:schemeClr val="tx1"/>
                </a:solidFill>
                <a:latin typeface="Arial" pitchFamily="34" charset="0"/>
                <a:cs typeface="Arial" pitchFamily="34" charset="0"/>
              </a:rPr>
              <a:t>&lt;/bean&gt;</a:t>
            </a:r>
          </a:p>
        </p:txBody>
      </p:sp>
      <p:sp>
        <p:nvSpPr>
          <p:cNvPr id="22" name="Rectangle 8"/>
          <p:cNvSpPr>
            <a:spLocks noChangeArrowheads="1"/>
          </p:cNvSpPr>
          <p:nvPr/>
        </p:nvSpPr>
        <p:spPr bwMode="auto">
          <a:xfrm>
            <a:off x="5486400" y="3276600"/>
            <a:ext cx="2971800" cy="685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&lt;beanid=“sequenceDao”  class=“…”   scope=“prototype”/&gt;</a:t>
            </a:r>
          </a:p>
        </p:txBody>
      </p:sp>
      <p:sp>
        <p:nvSpPr>
          <p:cNvPr id="23" name="Rectangle 9"/>
          <p:cNvSpPr>
            <a:spLocks noChangeArrowheads="1"/>
          </p:cNvSpPr>
          <p:nvPr/>
        </p:nvSpPr>
        <p:spPr bwMode="auto">
          <a:xfrm>
            <a:off x="457200" y="3505200"/>
            <a:ext cx="3733800" cy="1066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&lt;bean id=“…” class=“…”&gt;</a:t>
            </a:r>
          </a:p>
          <a:p>
            <a:pPr>
              <a:defRPr/>
            </a:pPr>
            <a:r>
              <a:rPr lang="en-US" sz="1400" b="1" dirty="0">
                <a:solidFill>
                  <a:schemeClr val="tx1"/>
                </a:solidFill>
                <a:latin typeface="Arial" pitchFamily="34" charset="0"/>
                <a:cs typeface="Arial" pitchFamily="34" charset="0"/>
              </a:rPr>
              <a:t>&lt;property name=seqDao”</a:t>
            </a:r>
          </a:p>
          <a:p>
            <a:pPr>
              <a:defRPr/>
            </a:pPr>
            <a:r>
              <a:rPr lang="en-US" sz="1400" b="1" dirty="0">
                <a:solidFill>
                  <a:schemeClr val="tx1"/>
                </a:solidFill>
                <a:latin typeface="Arial" pitchFamily="34" charset="0"/>
                <a:cs typeface="Arial" pitchFamily="34" charset="0"/>
              </a:rPr>
              <a:t>	ref=“sequenceDao”/&gt;</a:t>
            </a:r>
          </a:p>
          <a:p>
            <a:pPr>
              <a:defRPr/>
            </a:pPr>
            <a:r>
              <a:rPr lang="en-US" sz="1400" b="1" dirty="0">
                <a:solidFill>
                  <a:schemeClr val="tx1"/>
                </a:solidFill>
                <a:latin typeface="Arial" pitchFamily="34" charset="0"/>
                <a:cs typeface="Arial" pitchFamily="34" charset="0"/>
              </a:rPr>
              <a:t>&lt;/bean&gt;</a:t>
            </a:r>
          </a:p>
        </p:txBody>
      </p:sp>
      <p:sp>
        <p:nvSpPr>
          <p:cNvPr id="24" name="Rectangle 10"/>
          <p:cNvSpPr>
            <a:spLocks noChangeArrowheads="1"/>
          </p:cNvSpPr>
          <p:nvPr/>
        </p:nvSpPr>
        <p:spPr bwMode="auto">
          <a:xfrm>
            <a:off x="457200" y="4724400"/>
            <a:ext cx="3733800" cy="1066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&lt;bean id=“…” class=“…”&gt;</a:t>
            </a:r>
          </a:p>
          <a:p>
            <a:pPr>
              <a:defRPr/>
            </a:pPr>
            <a:r>
              <a:rPr lang="en-US" sz="1400" b="1" dirty="0">
                <a:solidFill>
                  <a:schemeClr val="tx1"/>
                </a:solidFill>
                <a:latin typeface="Arial" pitchFamily="34" charset="0"/>
                <a:cs typeface="Arial" pitchFamily="34" charset="0"/>
              </a:rPr>
              <a:t>&lt;property name=seqDao”</a:t>
            </a:r>
          </a:p>
          <a:p>
            <a:pPr>
              <a:defRPr/>
            </a:pPr>
            <a:r>
              <a:rPr lang="en-US" sz="1400" b="1" dirty="0">
                <a:solidFill>
                  <a:schemeClr val="tx1"/>
                </a:solidFill>
                <a:latin typeface="Arial" pitchFamily="34" charset="0"/>
                <a:cs typeface="Arial" pitchFamily="34" charset="0"/>
              </a:rPr>
              <a:t>	ref=“sequenceDao”/&gt;</a:t>
            </a:r>
          </a:p>
          <a:p>
            <a:pPr>
              <a:defRPr/>
            </a:pPr>
            <a:r>
              <a:rPr lang="en-US" sz="1400" b="1" dirty="0">
                <a:solidFill>
                  <a:schemeClr val="tx1"/>
                </a:solidFill>
                <a:latin typeface="Arial" pitchFamily="34" charset="0"/>
                <a:cs typeface="Arial" pitchFamily="34" charset="0"/>
              </a:rPr>
              <a:t>&lt;/bean&gt;</a:t>
            </a:r>
          </a:p>
        </p:txBody>
      </p:sp>
      <p:sp>
        <p:nvSpPr>
          <p:cNvPr id="25" name="Rectangle 24"/>
          <p:cNvSpPr/>
          <p:nvPr/>
        </p:nvSpPr>
        <p:spPr bwMode="auto">
          <a:xfrm>
            <a:off x="4953000" y="2133600"/>
            <a:ext cx="4114800" cy="457200"/>
          </a:xfrm>
          <a:prstGeom prst="rect">
            <a:avLst/>
          </a:prstGeom>
          <a:noFill/>
          <a:ln>
            <a:no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lgn="ctr">
              <a:defRPr/>
            </a:pPr>
            <a:r>
              <a:rPr lang="en-US" sz="1400" dirty="0">
                <a:solidFill>
                  <a:schemeClr val="tx1"/>
                </a:solidFill>
                <a:latin typeface="Arial" pitchFamily="34" charset="0"/>
                <a:cs typeface="Arial" pitchFamily="34" charset="0"/>
              </a:rPr>
              <a:t>A brand new instance is created</a:t>
            </a:r>
          </a:p>
        </p:txBody>
      </p:sp>
      <p:sp>
        <p:nvSpPr>
          <p:cNvPr id="26" name="Oval 12"/>
          <p:cNvSpPr>
            <a:spLocks noChangeArrowheads="1"/>
          </p:cNvSpPr>
          <p:nvPr/>
        </p:nvSpPr>
        <p:spPr bwMode="auto">
          <a:xfrm>
            <a:off x="5029200" y="2590800"/>
            <a:ext cx="457200" cy="533400"/>
          </a:xfrm>
          <a:prstGeom prst="ellipse">
            <a:avLst/>
          </a:prstGeom>
          <a:noFill/>
          <a:ln w="38100" algn="ctr">
            <a:solidFill>
              <a:srgbClr val="C00000"/>
            </a:solidFill>
            <a:round/>
            <a:headEnd/>
            <a:tailEnd/>
          </a:ln>
        </p:spPr>
        <p:txBody>
          <a:bodyPr/>
          <a:lstStyle/>
          <a:p>
            <a:pPr algn="ctr" eaLnBrk="1" hangingPunct="1">
              <a:defRPr/>
            </a:pPr>
            <a:r>
              <a:rPr lang="en-US" sz="1600" dirty="0">
                <a:latin typeface="+mn-lt"/>
              </a:rPr>
              <a:t>1</a:t>
            </a:r>
          </a:p>
        </p:txBody>
      </p:sp>
      <p:cxnSp>
        <p:nvCxnSpPr>
          <p:cNvPr id="27" name="Straight Arrow Connector 26"/>
          <p:cNvCxnSpPr/>
          <p:nvPr/>
        </p:nvCxnSpPr>
        <p:spPr bwMode="auto">
          <a:xfrm rot="10800000">
            <a:off x="4191000" y="2819400"/>
            <a:ext cx="838200"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28" name="Oval 31"/>
          <p:cNvSpPr>
            <a:spLocks noChangeArrowheads="1"/>
          </p:cNvSpPr>
          <p:nvPr/>
        </p:nvSpPr>
        <p:spPr bwMode="auto">
          <a:xfrm>
            <a:off x="5029200" y="3962400"/>
            <a:ext cx="457200" cy="533400"/>
          </a:xfrm>
          <a:prstGeom prst="ellipse">
            <a:avLst/>
          </a:prstGeom>
          <a:noFill/>
          <a:ln w="38100" algn="ctr">
            <a:solidFill>
              <a:srgbClr val="C00000"/>
            </a:solidFill>
            <a:round/>
            <a:headEnd/>
            <a:tailEnd/>
          </a:ln>
        </p:spPr>
        <p:txBody>
          <a:bodyPr/>
          <a:lstStyle/>
          <a:p>
            <a:pPr algn="ctr" eaLnBrk="1" hangingPunct="1">
              <a:defRPr/>
            </a:pPr>
            <a:r>
              <a:rPr lang="en-US" sz="1600" dirty="0">
                <a:latin typeface="+mn-lt"/>
              </a:rPr>
              <a:t>2</a:t>
            </a:r>
          </a:p>
        </p:txBody>
      </p:sp>
      <p:cxnSp>
        <p:nvCxnSpPr>
          <p:cNvPr id="29" name="Straight Arrow Connector 28"/>
          <p:cNvCxnSpPr/>
          <p:nvPr/>
        </p:nvCxnSpPr>
        <p:spPr bwMode="auto">
          <a:xfrm rot="10800000">
            <a:off x="4191000" y="4191000"/>
            <a:ext cx="838200"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30" name="Oval 33"/>
          <p:cNvSpPr>
            <a:spLocks noChangeArrowheads="1"/>
          </p:cNvSpPr>
          <p:nvPr/>
        </p:nvSpPr>
        <p:spPr bwMode="auto">
          <a:xfrm>
            <a:off x="5029200" y="4953000"/>
            <a:ext cx="457200" cy="533400"/>
          </a:xfrm>
          <a:prstGeom prst="ellipse">
            <a:avLst/>
          </a:prstGeom>
          <a:noFill/>
          <a:ln w="38100" algn="ctr">
            <a:solidFill>
              <a:srgbClr val="C00000"/>
            </a:solidFill>
            <a:round/>
            <a:headEnd/>
            <a:tailEnd/>
          </a:ln>
        </p:spPr>
        <p:txBody>
          <a:bodyPr/>
          <a:lstStyle/>
          <a:p>
            <a:pPr algn="ctr" eaLnBrk="1" hangingPunct="1">
              <a:defRPr/>
            </a:pPr>
            <a:r>
              <a:rPr lang="en-US" sz="1600" dirty="0">
                <a:latin typeface="+mn-lt"/>
              </a:rPr>
              <a:t>3</a:t>
            </a:r>
          </a:p>
        </p:txBody>
      </p:sp>
      <p:cxnSp>
        <p:nvCxnSpPr>
          <p:cNvPr id="31" name="Straight Arrow Connector 30"/>
          <p:cNvCxnSpPr/>
          <p:nvPr/>
        </p:nvCxnSpPr>
        <p:spPr bwMode="auto">
          <a:xfrm rot="10800000">
            <a:off x="4191000" y="5181600"/>
            <a:ext cx="838200" cy="1588"/>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342900" lvl="2" indent="-342900" fontAlgn="base">
              <a:spcBef>
                <a:spcPts val="600"/>
              </a:spcBef>
              <a:buFont typeface="Wingdings" panose="05000000000000000000" pitchFamily="2" charset="2"/>
              <a:buChar char="q"/>
              <a:defRPr/>
            </a:pPr>
            <a:r>
              <a:rPr lang="en-US" altLang="en-US" sz="1400" noProof="0" dirty="0"/>
              <a:t>You cannot dependency-inject a prototype-scoped bean into your singleton bean, because, that injection takes place only once. It occurs when the Spring container is instantiating the singleton bean and resolving and injecting its dependencies.</a:t>
            </a:r>
          </a:p>
          <a:p>
            <a:pPr marL="0" lvl="2" indent="0" fontAlgn="base">
              <a:spcBef>
                <a:spcPts val="600"/>
              </a:spcBef>
              <a:buNone/>
              <a:defRPr/>
            </a:pPr>
            <a:endParaRPr lang="en-US" altLang="en-US" sz="1400" noProof="0" dirty="0"/>
          </a:p>
          <a:p>
            <a:pPr marL="342900" lvl="2" indent="-342900" fontAlgn="base">
              <a:spcBef>
                <a:spcPts val="600"/>
              </a:spcBef>
              <a:buFont typeface="Wingdings" panose="05000000000000000000" pitchFamily="2" charset="2"/>
              <a:buChar char="q"/>
              <a:defRPr/>
            </a:pPr>
            <a:r>
              <a:rPr lang="en-US" altLang="en-US" sz="1400" noProof="0" dirty="0"/>
              <a:t>If you need a new instance of a prototype bean at runtime more than once, use </a:t>
            </a:r>
            <a:r>
              <a:rPr lang="en-US" altLang="en-US" sz="1400" b="1" noProof="0" dirty="0"/>
              <a:t>Lookup Method Injection</a:t>
            </a:r>
            <a:r>
              <a:rPr lang="en-US" altLang="en-US" sz="1400" noProof="0" dirty="0"/>
              <a:t>.</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64</a:t>
            </a:fld>
            <a:endParaRPr lang="en-US" dirty="0"/>
          </a:p>
        </p:txBody>
      </p:sp>
      <p:sp>
        <p:nvSpPr>
          <p:cNvPr id="2" name="Title 1"/>
          <p:cNvSpPr>
            <a:spLocks noGrp="1"/>
          </p:cNvSpPr>
          <p:nvPr>
            <p:ph type="title"/>
          </p:nvPr>
        </p:nvSpPr>
        <p:spPr>
          <a:xfrm>
            <a:off x="2260596" y="0"/>
            <a:ext cx="6858000" cy="609600"/>
          </a:xfrm>
        </p:spPr>
        <p:txBody>
          <a:bodyPr/>
          <a:lstStyle/>
          <a:p>
            <a:r>
              <a:rPr lang="en-US" altLang="en-US" sz="2400" noProof="0" dirty="0">
                <a:solidFill>
                  <a:srgbClr val="FFFFFF"/>
                </a:solidFill>
              </a:rPr>
              <a:t>Singleton Beans with Prototype-bean Dependencies</a:t>
            </a:r>
            <a:endParaRPr lang="en-US" sz="2400" noProof="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8B4AB3-AE8B-1040-ACBE-2A60BEE83E92}"/>
              </a:ext>
            </a:extLst>
          </p:cNvPr>
          <p:cNvSpPr>
            <a:spLocks noGrp="1"/>
          </p:cNvSpPr>
          <p:nvPr>
            <p:ph idx="1"/>
          </p:nvPr>
        </p:nvSpPr>
        <p:spPr/>
        <p:txBody>
          <a:bodyPr/>
          <a:lstStyle/>
          <a:p>
            <a:pPr marL="0" indent="0">
              <a:buNone/>
            </a:pPr>
            <a:r>
              <a:rPr lang="en-US" b="1" dirty="0"/>
              <a:t>import</a:t>
            </a:r>
            <a:r>
              <a:rPr lang="en-US" dirty="0"/>
              <a:t> org.springframework.context.annotation.Scope;</a:t>
            </a:r>
          </a:p>
          <a:p>
            <a:pPr marL="0" indent="0">
              <a:buNone/>
            </a:pPr>
            <a:r>
              <a:rPr lang="en-US" b="1" dirty="0"/>
              <a:t>import</a:t>
            </a:r>
            <a:r>
              <a:rPr lang="en-US" dirty="0"/>
              <a:t> org.springframework.stereotype.Component;</a:t>
            </a:r>
          </a:p>
          <a:p>
            <a:pPr marL="0" indent="0">
              <a:buNone/>
            </a:pPr>
            <a:br>
              <a:rPr lang="en-US" dirty="0"/>
            </a:br>
            <a:endParaRPr lang="en-US" dirty="0"/>
          </a:p>
          <a:p>
            <a:pPr marL="0" indent="0">
              <a:buNone/>
            </a:pPr>
            <a:r>
              <a:rPr lang="en-US" dirty="0"/>
              <a:t>@Component</a:t>
            </a:r>
          </a:p>
          <a:p>
            <a:pPr marL="0" indent="0">
              <a:buNone/>
            </a:pPr>
            <a:r>
              <a:rPr lang="en-US" dirty="0">
                <a:solidFill>
                  <a:srgbClr val="FF0000"/>
                </a:solidFill>
              </a:rPr>
              <a:t>@Scope("prototype")</a:t>
            </a:r>
          </a:p>
          <a:p>
            <a:pPr marL="0" indent="0">
              <a:buNone/>
            </a:pPr>
            <a:r>
              <a:rPr lang="en-US" b="1" dirty="0"/>
              <a:t>public</a:t>
            </a:r>
            <a:r>
              <a:rPr lang="en-US" dirty="0"/>
              <a:t> </a:t>
            </a:r>
            <a:r>
              <a:rPr lang="en-US" b="1" dirty="0"/>
              <a:t>class</a:t>
            </a:r>
            <a:r>
              <a:rPr lang="en-US" dirty="0"/>
              <a:t> Employee {</a:t>
            </a:r>
          </a:p>
          <a:p>
            <a:endParaRPr lang="en-US" dirty="0"/>
          </a:p>
        </p:txBody>
      </p:sp>
      <p:sp>
        <p:nvSpPr>
          <p:cNvPr id="3" name="Footer Placeholder 2">
            <a:extLst>
              <a:ext uri="{FF2B5EF4-FFF2-40B4-BE49-F238E27FC236}">
                <a16:creationId xmlns:a16="http://schemas.microsoft.com/office/drawing/2014/main" id="{A36FE837-34D9-0640-AEF6-FDBC59EFC6D0}"/>
              </a:ext>
            </a:extLst>
          </p:cNvPr>
          <p:cNvSpPr>
            <a:spLocks noGrp="1"/>
          </p:cNvSpPr>
          <p:nvPr>
            <p:ph type="ftr" sz="quarter" idx="11"/>
          </p:nvPr>
        </p:nvSpPr>
        <p:spPr/>
        <p:txBody>
          <a:bodyPr/>
          <a:lstStyle/>
          <a:p>
            <a:r>
              <a:rPr lang="en-US"/>
              <a:t>© Cognizant 2018</a:t>
            </a:r>
            <a:endParaRPr lang="en-US" dirty="0"/>
          </a:p>
        </p:txBody>
      </p:sp>
      <p:sp>
        <p:nvSpPr>
          <p:cNvPr id="4" name="Slide Number Placeholder 3">
            <a:extLst>
              <a:ext uri="{FF2B5EF4-FFF2-40B4-BE49-F238E27FC236}">
                <a16:creationId xmlns:a16="http://schemas.microsoft.com/office/drawing/2014/main" id="{839C2FD8-6A26-2040-A5D9-205ED6C89917}"/>
              </a:ext>
            </a:extLst>
          </p:cNvPr>
          <p:cNvSpPr>
            <a:spLocks noGrp="1"/>
          </p:cNvSpPr>
          <p:nvPr>
            <p:ph type="sldNum" sz="quarter" idx="12"/>
          </p:nvPr>
        </p:nvSpPr>
        <p:spPr/>
        <p:txBody>
          <a:bodyPr/>
          <a:lstStyle/>
          <a:p>
            <a:fld id="{C817463E-CE01-4D3D-9229-06E560C1CE28}" type="slidenum">
              <a:rPr lang="en-US" smtClean="0"/>
              <a:t>65</a:t>
            </a:fld>
            <a:endParaRPr lang="en-US" dirty="0"/>
          </a:p>
        </p:txBody>
      </p:sp>
      <p:sp>
        <p:nvSpPr>
          <p:cNvPr id="5" name="Title 4">
            <a:extLst>
              <a:ext uri="{FF2B5EF4-FFF2-40B4-BE49-F238E27FC236}">
                <a16:creationId xmlns:a16="http://schemas.microsoft.com/office/drawing/2014/main" id="{48235075-7CB8-7546-B2B0-59948C657BBC}"/>
              </a:ext>
            </a:extLst>
          </p:cNvPr>
          <p:cNvSpPr>
            <a:spLocks noGrp="1"/>
          </p:cNvSpPr>
          <p:nvPr>
            <p:ph type="title"/>
          </p:nvPr>
        </p:nvSpPr>
        <p:spPr/>
        <p:txBody>
          <a:bodyPr/>
          <a:lstStyle/>
          <a:p>
            <a:r>
              <a:rPr lang="en-US" dirty="0"/>
              <a:t>@Scope Annotation</a:t>
            </a:r>
          </a:p>
        </p:txBody>
      </p:sp>
    </p:spTree>
    <p:extLst>
      <p:ext uri="{BB962C8B-B14F-4D97-AF65-F5344CB8AC3E}">
        <p14:creationId xmlns:p14="http://schemas.microsoft.com/office/powerpoint/2010/main" val="13853953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342900" lvl="2" indent="-342900" fontAlgn="base">
              <a:spcBef>
                <a:spcPts val="600"/>
              </a:spcBef>
              <a:buFont typeface="Wingdings" panose="05000000000000000000" pitchFamily="2" charset="2"/>
              <a:buChar char="q"/>
            </a:pPr>
            <a:r>
              <a:rPr lang="en-US" altLang="en-US" sz="1400" dirty="0"/>
              <a:t>Modify the </a:t>
            </a:r>
            <a:r>
              <a:rPr lang="en-US" altLang="en-US" sz="1400" dirty="0" err="1"/>
              <a:t>ComponentAnnotationProject</a:t>
            </a:r>
            <a:endParaRPr lang="en-US" altLang="en-US" sz="1400" dirty="0"/>
          </a:p>
          <a:p>
            <a:pPr marL="800100" lvl="3" indent="-342900" fontAlgn="base">
              <a:spcBef>
                <a:spcPts val="600"/>
              </a:spcBef>
              <a:buFont typeface="Wingdings" panose="05000000000000000000" pitchFamily="2" charset="2"/>
              <a:buChar char="q"/>
            </a:pPr>
            <a:r>
              <a:rPr lang="en-US" altLang="en-US" sz="1200" noProof="0" dirty="0"/>
              <a:t>Update the </a:t>
            </a:r>
            <a:r>
              <a:rPr lang="en-US" altLang="en-US" sz="1200" noProof="0" dirty="0" err="1"/>
              <a:t>SocialSecurity</a:t>
            </a:r>
            <a:r>
              <a:rPr lang="en-US" altLang="en-US" sz="1200" noProof="0" dirty="0"/>
              <a:t>, Address and Employee classes to utilize the </a:t>
            </a:r>
            <a:r>
              <a:rPr lang="en-US" altLang="en-US" sz="1200" noProof="0" dirty="0">
                <a:solidFill>
                  <a:srgbClr val="FF0000"/>
                </a:solidFill>
              </a:rPr>
              <a:t>@Scope annotation</a:t>
            </a:r>
          </a:p>
          <a:p>
            <a:pPr marL="800100" lvl="3" indent="-342900" fontAlgn="base">
              <a:spcBef>
                <a:spcPts val="600"/>
              </a:spcBef>
              <a:buFont typeface="Wingdings" panose="05000000000000000000" pitchFamily="2" charset="2"/>
              <a:buChar char="q"/>
            </a:pPr>
            <a:r>
              <a:rPr lang="en-US" altLang="en-US" sz="1200" dirty="0"/>
              <a:t>Test if the memory allocation of the spring bean instances are the same</a:t>
            </a:r>
          </a:p>
          <a:p>
            <a:pPr marL="800100" lvl="3" indent="-342900" fontAlgn="base">
              <a:spcBef>
                <a:spcPts val="600"/>
              </a:spcBef>
              <a:buFont typeface="Wingdings" panose="05000000000000000000" pitchFamily="2" charset="2"/>
              <a:buChar char="q"/>
            </a:pPr>
            <a:r>
              <a:rPr lang="en-US" altLang="en-US" sz="1200" noProof="0" dirty="0"/>
              <a:t>Use the programmatic configuration for use </a:t>
            </a:r>
            <a:r>
              <a:rPr lang="en-US" altLang="en-US" sz="1200" dirty="0"/>
              <a:t>of annotation</a:t>
            </a:r>
          </a:p>
          <a:p>
            <a:pPr lvl="1"/>
            <a:r>
              <a:rPr lang="en-US" sz="1000" dirty="0"/>
              <a:t>AnnotationConfigApplicationContext </a:t>
            </a:r>
            <a:r>
              <a:rPr lang="en-US" sz="1000" u="sng" dirty="0"/>
              <a:t>context</a:t>
            </a:r>
            <a:r>
              <a:rPr lang="en-US" sz="1000" dirty="0"/>
              <a:t> = </a:t>
            </a:r>
            <a:r>
              <a:rPr lang="en-US" sz="1000" b="1" dirty="0"/>
              <a:t>new</a:t>
            </a:r>
            <a:r>
              <a:rPr lang="en-US" sz="1000" dirty="0"/>
              <a:t> AnnotationConfigApplicationContext();</a:t>
            </a:r>
          </a:p>
          <a:p>
            <a:pPr lvl="1"/>
            <a:r>
              <a:rPr lang="en-US" sz="1000" dirty="0"/>
              <a:t>context.scan("com.cognizant");</a:t>
            </a:r>
          </a:p>
          <a:p>
            <a:pPr lvl="1"/>
            <a:r>
              <a:rPr lang="en-US" sz="1000" dirty="0"/>
              <a:t>context.refresh();</a:t>
            </a:r>
          </a:p>
          <a:p>
            <a:pPr marL="1257300" lvl="4" indent="-342900" fontAlgn="base">
              <a:spcBef>
                <a:spcPts val="600"/>
              </a:spcBef>
              <a:buFont typeface="Wingdings" panose="05000000000000000000" pitchFamily="2" charset="2"/>
              <a:buChar char="q"/>
            </a:pPr>
            <a:endParaRPr lang="en-US" altLang="en-US" sz="1000" noProof="0" dirty="0"/>
          </a:p>
          <a:p>
            <a:pPr marL="800100" lvl="3" indent="-342900" fontAlgn="base">
              <a:spcBef>
                <a:spcPts val="600"/>
              </a:spcBef>
              <a:buFont typeface="Wingdings" panose="05000000000000000000" pitchFamily="2" charset="2"/>
              <a:buChar char="q"/>
            </a:pPr>
            <a:endParaRPr lang="en-US" altLang="en-US" sz="1200" noProof="0" dirty="0"/>
          </a:p>
          <a:p>
            <a:pPr marL="800100" lvl="3" indent="-342900" fontAlgn="base">
              <a:spcBef>
                <a:spcPts val="600"/>
              </a:spcBef>
              <a:buFont typeface="Wingdings" panose="05000000000000000000" pitchFamily="2" charset="2"/>
              <a:buChar char="q"/>
            </a:pPr>
            <a:endParaRPr lang="en-US" altLang="en-US" sz="2000" noProof="0" dirty="0"/>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endParaRPr lang="en-US" altLang="en-US" sz="1400" noProof="0" dirty="0"/>
          </a:p>
          <a:p>
            <a:pPr marL="342900" lvl="2" indent="-342900" fontAlgn="base">
              <a:spcBef>
                <a:spcPts val="600"/>
              </a:spcBef>
              <a:buFont typeface="Wingdings" panose="05000000000000000000" pitchFamily="2" charset="2"/>
              <a:buChar char="q"/>
            </a:pPr>
            <a:endParaRPr lang="en-US" altLang="en-US" sz="1400"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66</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Hands-on Exercise</a:t>
            </a:r>
            <a:endParaRPr lang="en-US" noProof="0" dirty="0"/>
          </a:p>
        </p:txBody>
      </p:sp>
    </p:spTree>
    <p:extLst>
      <p:ext uri="{BB962C8B-B14F-4D97-AF65-F5344CB8AC3E}">
        <p14:creationId xmlns:p14="http://schemas.microsoft.com/office/powerpoint/2010/main" val="554688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20698" y="1175589"/>
            <a:ext cx="8229600" cy="4906963"/>
          </a:xfrm>
        </p:spPr>
        <p:txBody>
          <a:bodyPr>
            <a:normAutofit/>
          </a:bodyPr>
          <a:lstStyle/>
          <a:p>
            <a:pPr marL="342900" lvl="2" indent="-342900" fontAlgn="base">
              <a:spcBef>
                <a:spcPts val="600"/>
              </a:spcBef>
              <a:buFont typeface="Wingdings" panose="05000000000000000000" pitchFamily="2" charset="2"/>
              <a:buChar char="q"/>
              <a:defRPr/>
            </a:pPr>
            <a:r>
              <a:rPr lang="en-US" altLang="en-US" sz="1400" noProof="0" dirty="0"/>
              <a:t>Many real-world components have to perform certain types of initialization tasks before they are ready to be used. Such tasks include opening a file, opening a network/database connection, allocating memory, and so on. Also, they have to perform the corresponding destruction tasks at the end of their life cycle. So, you have a need to customize bean initialization and destruction in the Spring IoC container.</a:t>
            </a:r>
          </a:p>
          <a:p>
            <a:pPr marL="0" lvl="2" indent="0" fontAlgn="base">
              <a:spcBef>
                <a:spcPts val="600"/>
              </a:spcBef>
              <a:buNone/>
              <a:defRPr/>
            </a:pPr>
            <a:endParaRPr lang="en-US" altLang="en-US" sz="1400" noProof="0" dirty="0"/>
          </a:p>
          <a:p>
            <a:pPr marL="342900" lvl="2" indent="-342900" fontAlgn="base">
              <a:spcBef>
                <a:spcPts val="600"/>
              </a:spcBef>
              <a:buFont typeface="Wingdings" panose="05000000000000000000" pitchFamily="2" charset="2"/>
              <a:buChar char="q"/>
              <a:defRPr/>
            </a:pPr>
            <a:r>
              <a:rPr lang="en-US" altLang="en-US" sz="1400" noProof="0" dirty="0"/>
              <a:t>The following list shows the steps through which the Spring IoC container manages the life cycle of a bean. </a:t>
            </a:r>
          </a:p>
          <a:p>
            <a:pPr marL="914400" lvl="1" indent="-457200">
              <a:spcBef>
                <a:spcPct val="0"/>
              </a:spcBef>
              <a:buFont typeface="+mj-lt"/>
              <a:buAutoNum type="arabicPeriod"/>
            </a:pPr>
            <a:r>
              <a:rPr lang="en-US" altLang="en-US" sz="1400" noProof="0" dirty="0"/>
              <a:t>Create the bean instance either by a constructor or by a factory method.</a:t>
            </a:r>
          </a:p>
          <a:p>
            <a:pPr marL="914400" lvl="1" indent="-457200">
              <a:spcBef>
                <a:spcPct val="0"/>
              </a:spcBef>
              <a:buFont typeface="+mj-lt"/>
              <a:buAutoNum type="arabicPeriod"/>
            </a:pPr>
            <a:r>
              <a:rPr lang="en-US" altLang="en-US" sz="1400" noProof="0" dirty="0"/>
              <a:t>Set the values and bean references to the bean properties.</a:t>
            </a:r>
          </a:p>
          <a:p>
            <a:pPr marL="914400" lvl="1" indent="-457200">
              <a:spcBef>
                <a:spcPct val="0"/>
              </a:spcBef>
              <a:buFont typeface="+mj-lt"/>
              <a:buAutoNum type="arabicPeriod"/>
            </a:pPr>
            <a:r>
              <a:rPr lang="en-US" altLang="en-US" sz="1400" noProof="0" dirty="0"/>
              <a:t>Call the initialization callback methods.</a:t>
            </a:r>
          </a:p>
          <a:p>
            <a:pPr marL="914400" lvl="1" indent="-457200">
              <a:spcBef>
                <a:spcPct val="0"/>
              </a:spcBef>
              <a:buFont typeface="+mj-lt"/>
              <a:buAutoNum type="arabicPeriod"/>
            </a:pPr>
            <a:r>
              <a:rPr lang="en-US" altLang="en-US" sz="1400" noProof="0" dirty="0"/>
              <a:t>The bean is ready to be used.</a:t>
            </a:r>
          </a:p>
          <a:p>
            <a:pPr marL="914400" lvl="1" indent="-457200">
              <a:spcBef>
                <a:spcPct val="0"/>
              </a:spcBef>
              <a:buFont typeface="+mj-lt"/>
              <a:buAutoNum type="arabicPeriod"/>
            </a:pPr>
            <a:r>
              <a:rPr lang="en-US" altLang="en-US" sz="1400" noProof="0" dirty="0"/>
              <a:t>When the container is shut down, call the destruction callback methods.</a:t>
            </a:r>
          </a:p>
          <a:p>
            <a:pPr marL="342900" lvl="2" indent="-342900" fontAlgn="base">
              <a:spcBef>
                <a:spcPts val="600"/>
              </a:spcBef>
              <a:buFont typeface="Wingdings" panose="05000000000000000000" pitchFamily="2" charset="2"/>
              <a:buChar char="q"/>
              <a:defRPr/>
            </a:pPr>
            <a:endParaRPr lang="en-US" altLang="en-US" sz="1400" noProof="0" dirty="0"/>
          </a:p>
          <a:p>
            <a:pPr marL="0" lvl="2" indent="0" fontAlgn="base">
              <a:spcBef>
                <a:spcPts val="600"/>
              </a:spcBef>
              <a:buNone/>
              <a:defRPr/>
            </a:pPr>
            <a:endParaRPr lang="en-US" altLang="en-US" sz="1400"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67</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Bean Initialization and Destruction</a:t>
            </a:r>
            <a:endParaRPr lang="en-US" noProof="0" dirty="0"/>
          </a:p>
        </p:txBody>
      </p:sp>
      <p:sp>
        <p:nvSpPr>
          <p:cNvPr id="6" name="TextBox 4"/>
          <p:cNvSpPr txBox="1">
            <a:spLocks noChangeArrowheads="1"/>
          </p:cNvSpPr>
          <p:nvPr/>
        </p:nvSpPr>
        <p:spPr bwMode="auto">
          <a:xfrm>
            <a:off x="1250328" y="5032177"/>
            <a:ext cx="883960" cy="338554"/>
          </a:xfrm>
          <a:prstGeom prst="rect">
            <a:avLst/>
          </a:prstGeom>
          <a:noFill/>
          <a:ln w="9525">
            <a:noFill/>
            <a:miter lim="800000"/>
            <a:headEnd/>
            <a:tailEnd/>
          </a:ln>
        </p:spPr>
        <p:txBody>
          <a:bodyPr wrap="none">
            <a:spAutoFit/>
          </a:bodyPr>
          <a:lstStyle/>
          <a:p>
            <a:pPr algn="ctr" eaLnBrk="1" hangingPunct="1"/>
            <a:r>
              <a:rPr lang="en-US" altLang="en-US" sz="1600" b="1" dirty="0">
                <a:latin typeface="Arial" pitchFamily="34" charset="0"/>
                <a:cs typeface="Arial" pitchFamily="34" charset="0"/>
              </a:rPr>
              <a:t>3 Ways</a:t>
            </a:r>
          </a:p>
        </p:txBody>
      </p:sp>
      <p:sp>
        <p:nvSpPr>
          <p:cNvPr id="8" name="TextBox 5"/>
          <p:cNvSpPr txBox="1">
            <a:spLocks noChangeArrowheads="1"/>
          </p:cNvSpPr>
          <p:nvPr/>
        </p:nvSpPr>
        <p:spPr bwMode="auto">
          <a:xfrm>
            <a:off x="3882126" y="4724400"/>
            <a:ext cx="3918060" cy="307777"/>
          </a:xfrm>
          <a:prstGeom prst="rect">
            <a:avLst/>
          </a:prstGeom>
          <a:noFill/>
          <a:ln w="9525">
            <a:noFill/>
            <a:miter lim="800000"/>
            <a:headEnd/>
            <a:tailEnd/>
          </a:ln>
        </p:spPr>
        <p:txBody>
          <a:bodyPr wrap="none">
            <a:spAutoFit/>
          </a:bodyPr>
          <a:lstStyle/>
          <a:p>
            <a:pPr algn="ctr" eaLnBrk="1" hangingPunct="1"/>
            <a:r>
              <a:rPr lang="en-US" altLang="en-US" sz="1400" dirty="0">
                <a:latin typeface="Arial" pitchFamily="34" charset="0"/>
                <a:cs typeface="Arial" pitchFamily="34" charset="0"/>
              </a:rPr>
              <a:t>InitializingBean and DisposableBean interfaces</a:t>
            </a:r>
          </a:p>
        </p:txBody>
      </p:sp>
      <p:sp>
        <p:nvSpPr>
          <p:cNvPr id="9" name="TextBox 6"/>
          <p:cNvSpPr txBox="1">
            <a:spLocks noChangeArrowheads="1"/>
          </p:cNvSpPr>
          <p:nvPr/>
        </p:nvSpPr>
        <p:spPr bwMode="auto">
          <a:xfrm>
            <a:off x="3921656" y="5181600"/>
            <a:ext cx="4299574" cy="307777"/>
          </a:xfrm>
          <a:prstGeom prst="rect">
            <a:avLst/>
          </a:prstGeom>
          <a:noFill/>
          <a:ln w="9525">
            <a:noFill/>
            <a:miter lim="800000"/>
            <a:headEnd/>
            <a:tailEnd/>
          </a:ln>
        </p:spPr>
        <p:txBody>
          <a:bodyPr wrap="none">
            <a:spAutoFit/>
          </a:bodyPr>
          <a:lstStyle/>
          <a:p>
            <a:pPr algn="ctr" eaLnBrk="1" hangingPunct="1"/>
            <a:r>
              <a:rPr lang="en-US" altLang="en-US" sz="1400" dirty="0">
                <a:latin typeface="Arial" pitchFamily="34" charset="0"/>
                <a:cs typeface="Arial" pitchFamily="34" charset="0"/>
              </a:rPr>
              <a:t>Init-method and destroy-method attributes of a bean</a:t>
            </a:r>
          </a:p>
        </p:txBody>
      </p:sp>
      <p:sp>
        <p:nvSpPr>
          <p:cNvPr id="10" name="TextBox 7"/>
          <p:cNvSpPr txBox="1">
            <a:spLocks noChangeArrowheads="1"/>
          </p:cNvSpPr>
          <p:nvPr/>
        </p:nvSpPr>
        <p:spPr bwMode="auto">
          <a:xfrm>
            <a:off x="3736452" y="5715000"/>
            <a:ext cx="4095993" cy="307777"/>
          </a:xfrm>
          <a:prstGeom prst="rect">
            <a:avLst/>
          </a:prstGeom>
          <a:noFill/>
          <a:ln w="9525">
            <a:noFill/>
            <a:miter lim="800000"/>
            <a:headEnd/>
            <a:tailEnd/>
          </a:ln>
        </p:spPr>
        <p:txBody>
          <a:bodyPr wrap="none">
            <a:spAutoFit/>
          </a:bodyPr>
          <a:lstStyle/>
          <a:p>
            <a:pPr algn="ctr" eaLnBrk="1" hangingPunct="1"/>
            <a:r>
              <a:rPr lang="en-US" altLang="en-US" sz="1400" b="1" dirty="0">
                <a:latin typeface="Arial" pitchFamily="34" charset="0"/>
                <a:ea typeface="Arial Unicode MS" pitchFamily="34" charset="-128"/>
                <a:cs typeface="Arial" pitchFamily="34" charset="0"/>
              </a:rPr>
              <a:t>@PostConstruct </a:t>
            </a:r>
            <a:r>
              <a:rPr lang="en-US" altLang="en-US" sz="1400" dirty="0">
                <a:latin typeface="Arial" pitchFamily="34" charset="0"/>
                <a:cs typeface="Arial" pitchFamily="34" charset="0"/>
              </a:rPr>
              <a:t>and </a:t>
            </a:r>
            <a:r>
              <a:rPr lang="en-US" altLang="en-US" sz="1400" b="1" dirty="0">
                <a:latin typeface="Arial" pitchFamily="34" charset="0"/>
                <a:ea typeface="Arial Unicode MS" pitchFamily="34" charset="-128"/>
                <a:cs typeface="Arial" pitchFamily="34" charset="0"/>
              </a:rPr>
              <a:t>@PreDestroy</a:t>
            </a:r>
            <a:r>
              <a:rPr lang="en-US" altLang="en-US" sz="1400" dirty="0">
                <a:latin typeface="Arial" pitchFamily="34" charset="0"/>
                <a:cs typeface="Arial" pitchFamily="34" charset="0"/>
              </a:rPr>
              <a:t> annotations</a:t>
            </a:r>
          </a:p>
        </p:txBody>
      </p:sp>
      <p:cxnSp>
        <p:nvCxnSpPr>
          <p:cNvPr id="11" name="Straight Arrow Connector 10"/>
          <p:cNvCxnSpPr>
            <a:endCxn id="8" idx="1"/>
          </p:cNvCxnSpPr>
          <p:nvPr/>
        </p:nvCxnSpPr>
        <p:spPr bwMode="auto">
          <a:xfrm flipV="1">
            <a:off x="2049030" y="4878289"/>
            <a:ext cx="1833096" cy="338236"/>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2" name="Straight Arrow Connector 11"/>
          <p:cNvCxnSpPr>
            <a:endCxn id="9" idx="1"/>
          </p:cNvCxnSpPr>
          <p:nvPr/>
        </p:nvCxnSpPr>
        <p:spPr bwMode="auto">
          <a:xfrm>
            <a:off x="2125230" y="5216525"/>
            <a:ext cx="1796426" cy="118964"/>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a:endCxn id="10" idx="1"/>
          </p:cNvCxnSpPr>
          <p:nvPr/>
        </p:nvCxnSpPr>
        <p:spPr bwMode="auto">
          <a:xfrm>
            <a:off x="2049030" y="5216525"/>
            <a:ext cx="1687422" cy="652364"/>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72273" y="899319"/>
            <a:ext cx="8229600" cy="4906963"/>
          </a:xfrm>
        </p:spPr>
        <p:txBody>
          <a:bodyPr/>
          <a:lstStyle/>
          <a:p>
            <a:pPr marL="0" lvl="2" indent="0" fontAlgn="base">
              <a:spcBef>
                <a:spcPts val="600"/>
              </a:spcBef>
              <a:buNone/>
              <a:defRPr/>
            </a:pPr>
            <a:r>
              <a:rPr lang="en-US" altLang="en-US" sz="1400" noProof="0" dirty="0"/>
              <a:t>The Cashier class should be used to check out the products in a shopping cart. It records the time and the amount of each checkout in a text file.</a:t>
            </a:r>
          </a:p>
          <a:p>
            <a:pPr marL="0" lvl="2" indent="0" fontAlgn="base">
              <a:spcBef>
                <a:spcPts val="600"/>
              </a:spcBef>
              <a:buNone/>
              <a:defRPr/>
            </a:pPr>
            <a:endParaRPr lang="en-US" altLang="en-US" sz="1400" noProof="0" dirty="0"/>
          </a:p>
          <a:p>
            <a:pPr marL="0" lvl="2" indent="0" fontAlgn="base">
              <a:spcBef>
                <a:spcPts val="600"/>
              </a:spcBef>
              <a:buNone/>
              <a:defRPr/>
            </a:pPr>
            <a:r>
              <a:rPr lang="en-US" altLang="en-US" sz="1400" b="1" noProof="0" dirty="0"/>
              <a:t>Code</a:t>
            </a:r>
            <a:r>
              <a:rPr lang="en-US" altLang="en-US" sz="1400" noProof="0" dirty="0"/>
              <a:t>:</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68</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Init-method and Destroy-method</a:t>
            </a:r>
            <a:endParaRPr lang="en-US" noProof="0" dirty="0"/>
          </a:p>
        </p:txBody>
      </p:sp>
      <p:sp>
        <p:nvSpPr>
          <p:cNvPr id="17" name="Rectangle 3"/>
          <p:cNvSpPr txBox="1">
            <a:spLocks noChangeArrowheads="1"/>
          </p:cNvSpPr>
          <p:nvPr/>
        </p:nvSpPr>
        <p:spPr bwMode="gray">
          <a:xfrm>
            <a:off x="457200" y="2362200"/>
            <a:ext cx="8153400" cy="3733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400" b="1" dirty="0">
              <a:solidFill>
                <a:schemeClr val="tx1"/>
              </a:solidFill>
              <a:latin typeface="Arial" pitchFamily="34" charset="0"/>
              <a:cs typeface="Arial" pitchFamily="34" charset="0"/>
            </a:endParaRPr>
          </a:p>
        </p:txBody>
      </p:sp>
      <p:sp>
        <p:nvSpPr>
          <p:cNvPr id="18" name="Content Placeholder 2"/>
          <p:cNvSpPr txBox="1">
            <a:spLocks/>
          </p:cNvSpPr>
          <p:nvPr/>
        </p:nvSpPr>
        <p:spPr bwMode="gray">
          <a:xfrm>
            <a:off x="5715000" y="2438400"/>
            <a:ext cx="3200400" cy="2057400"/>
          </a:xfrm>
          <a:prstGeom prst="rect">
            <a:avLst/>
          </a:prstGeom>
          <a:noFill/>
          <a:ln w="9525">
            <a:noFill/>
            <a:miter lim="800000"/>
            <a:headEnd/>
            <a:tailEnd/>
          </a:ln>
        </p:spPr>
        <p:txBody>
          <a:bodyPr/>
          <a:lstStyle/>
          <a:p>
            <a:pPr>
              <a:defRPr/>
            </a:pPr>
            <a:r>
              <a:rPr lang="en-US" sz="1400" b="1" dirty="0">
                <a:latin typeface="Arial" pitchFamily="34" charset="0"/>
                <a:cs typeface="Arial" pitchFamily="34" charset="0"/>
              </a:rPr>
              <a:t>&lt;bean id="cashier1" class="com.spring.ioc.Cashier"</a:t>
            </a:r>
          </a:p>
          <a:p>
            <a:pPr>
              <a:defRPr/>
            </a:pPr>
            <a:r>
              <a:rPr lang="en-US" sz="1400" b="1" dirty="0">
                <a:solidFill>
                  <a:srgbClr val="FF0000"/>
                </a:solidFill>
                <a:latin typeface="Arial" pitchFamily="34" charset="0"/>
                <a:cs typeface="Arial" pitchFamily="34" charset="0"/>
              </a:rPr>
              <a:t>init-method="openFile" destroy-method="closeFile</a:t>
            </a:r>
            <a:r>
              <a:rPr lang="en-US" sz="1400" b="1" dirty="0">
                <a:latin typeface="Arial" pitchFamily="34" charset="0"/>
                <a:cs typeface="Arial" pitchFamily="34" charset="0"/>
              </a:rPr>
              <a:t>“&gt;</a:t>
            </a:r>
          </a:p>
          <a:p>
            <a:pPr>
              <a:defRPr/>
            </a:pPr>
            <a:r>
              <a:rPr lang="en-US" sz="1400" b="1" dirty="0">
                <a:latin typeface="Arial" pitchFamily="34" charset="0"/>
                <a:cs typeface="Arial" pitchFamily="34" charset="0"/>
              </a:rPr>
              <a:t>&lt;property name="name" value="cashier1" /&gt;</a:t>
            </a:r>
          </a:p>
          <a:p>
            <a:pPr>
              <a:defRPr/>
            </a:pPr>
            <a:r>
              <a:rPr lang="en-US" sz="1400" b="1" dirty="0">
                <a:latin typeface="Arial" pitchFamily="34" charset="0"/>
                <a:cs typeface="Arial" pitchFamily="34" charset="0"/>
              </a:rPr>
              <a:t>&lt;property name="path" value="c:/cashier" /&gt;</a:t>
            </a:r>
          </a:p>
          <a:p>
            <a:pPr>
              <a:defRPr/>
            </a:pPr>
            <a:r>
              <a:rPr lang="en-US" sz="1400" b="1" dirty="0">
                <a:latin typeface="Arial" pitchFamily="34" charset="0"/>
                <a:cs typeface="Arial" pitchFamily="34" charset="0"/>
              </a:rPr>
              <a:t>&lt;/bean&gt;</a:t>
            </a:r>
          </a:p>
          <a:p>
            <a:pPr indent="-342900">
              <a:spcBef>
                <a:spcPct val="20000"/>
              </a:spcBef>
              <a:buSzPct val="95000"/>
              <a:buFont typeface="Wingdings" pitchFamily="2" charset="2"/>
              <a:buNone/>
              <a:defRPr/>
            </a:pPr>
            <a:endParaRPr lang="en-US" sz="1400" b="1" dirty="0">
              <a:latin typeface="Arial" pitchFamily="34" charset="0"/>
              <a:cs typeface="Arial" pitchFamily="34" charset="0"/>
            </a:endParaRPr>
          </a:p>
          <a:p>
            <a:pPr indent="-342900">
              <a:spcBef>
                <a:spcPct val="20000"/>
              </a:spcBef>
              <a:buSzPct val="95000"/>
              <a:buFont typeface="Wingdings" pitchFamily="2" charset="2"/>
              <a:buNone/>
              <a:defRPr/>
            </a:pPr>
            <a:endParaRPr lang="en-US" sz="1400" b="1" dirty="0">
              <a:latin typeface="Arial" pitchFamily="34" charset="0"/>
              <a:cs typeface="Arial" pitchFamily="34" charset="0"/>
            </a:endParaRPr>
          </a:p>
        </p:txBody>
      </p:sp>
      <p:sp>
        <p:nvSpPr>
          <p:cNvPr id="19" name="Rectangle 18"/>
          <p:cNvSpPr/>
          <p:nvPr/>
        </p:nvSpPr>
        <p:spPr>
          <a:xfrm>
            <a:off x="609600" y="2438400"/>
            <a:ext cx="3810000" cy="3539430"/>
          </a:xfrm>
          <a:prstGeom prst="rect">
            <a:avLst/>
          </a:prstGeom>
        </p:spPr>
        <p:txBody>
          <a:bodyPr wrap="square">
            <a:spAutoFit/>
          </a:bodyPr>
          <a:lstStyle/>
          <a:p>
            <a:pPr lvl="0">
              <a:defRPr/>
            </a:pPr>
            <a:r>
              <a:rPr lang="en-US" sz="1400" b="1" dirty="0">
                <a:solidFill>
                  <a:prstClr val="black"/>
                </a:solidFill>
                <a:latin typeface="Arial" pitchFamily="34" charset="0"/>
                <a:cs typeface="Arial" pitchFamily="34" charset="0"/>
              </a:rPr>
              <a:t>public class Cashier {</a:t>
            </a:r>
          </a:p>
          <a:p>
            <a:pPr lvl="0">
              <a:defRPr/>
            </a:pPr>
            <a:r>
              <a:rPr lang="en-US" sz="1400" b="1" dirty="0">
                <a:solidFill>
                  <a:prstClr val="black"/>
                </a:solidFill>
                <a:latin typeface="Arial" pitchFamily="34" charset="0"/>
                <a:cs typeface="Arial" pitchFamily="34" charset="0"/>
              </a:rPr>
              <a:t>private String name;</a:t>
            </a:r>
          </a:p>
          <a:p>
            <a:pPr lvl="0">
              <a:defRPr/>
            </a:pPr>
            <a:r>
              <a:rPr lang="en-US" sz="1400" b="1" dirty="0">
                <a:solidFill>
                  <a:prstClr val="black"/>
                </a:solidFill>
                <a:latin typeface="Arial" pitchFamily="34" charset="0"/>
                <a:cs typeface="Arial" pitchFamily="34" charset="0"/>
              </a:rPr>
              <a:t>private String path;</a:t>
            </a:r>
          </a:p>
          <a:p>
            <a:pPr lvl="0">
              <a:defRPr/>
            </a:pPr>
            <a:r>
              <a:rPr lang="en-US" sz="1400" b="1" dirty="0">
                <a:solidFill>
                  <a:prstClr val="black"/>
                </a:solidFill>
                <a:latin typeface="Arial" pitchFamily="34" charset="0"/>
                <a:cs typeface="Arial" pitchFamily="34" charset="0"/>
              </a:rPr>
              <a:t>private BufferedWriter writer;</a:t>
            </a:r>
          </a:p>
          <a:p>
            <a:pPr lvl="0">
              <a:defRPr/>
            </a:pPr>
            <a:r>
              <a:rPr lang="en-US" sz="1400" b="1" dirty="0">
                <a:solidFill>
                  <a:prstClr val="black"/>
                </a:solidFill>
                <a:latin typeface="Arial" pitchFamily="34" charset="0"/>
                <a:cs typeface="Arial" pitchFamily="34" charset="0"/>
              </a:rPr>
              <a:t>public void openFile() throws IOException {</a:t>
            </a:r>
          </a:p>
          <a:p>
            <a:pPr lvl="0">
              <a:defRPr/>
            </a:pPr>
            <a:r>
              <a:rPr lang="en-US" sz="1400" b="1" dirty="0">
                <a:solidFill>
                  <a:prstClr val="black"/>
                </a:solidFill>
                <a:latin typeface="Arial" pitchFamily="34" charset="0"/>
                <a:cs typeface="Arial" pitchFamily="34" charset="0"/>
              </a:rPr>
              <a:t>…</a:t>
            </a:r>
          </a:p>
          <a:p>
            <a:pPr lvl="0">
              <a:defRPr/>
            </a:pPr>
            <a:r>
              <a:rPr lang="en-US" sz="1400" b="1" dirty="0">
                <a:solidFill>
                  <a:prstClr val="black"/>
                </a:solidFill>
                <a:latin typeface="Arial" pitchFamily="34" charset="0"/>
                <a:cs typeface="Arial" pitchFamily="34" charset="0"/>
              </a:rPr>
              <a:t>}</a:t>
            </a:r>
          </a:p>
          <a:p>
            <a:pPr lvl="0">
              <a:defRPr/>
            </a:pPr>
            <a:r>
              <a:rPr lang="en-US" sz="1400" b="1" dirty="0">
                <a:solidFill>
                  <a:prstClr val="black"/>
                </a:solidFill>
                <a:latin typeface="Arial" pitchFamily="34" charset="0"/>
                <a:cs typeface="Arial" pitchFamily="34" charset="0"/>
              </a:rPr>
              <a:t>public void checkout(ShoppingCart cart) throws IOException {</a:t>
            </a:r>
          </a:p>
          <a:p>
            <a:pPr lvl="0">
              <a:defRPr/>
            </a:pPr>
            <a:r>
              <a:rPr lang="en-US" sz="1400" b="1" dirty="0">
                <a:solidFill>
                  <a:prstClr val="black"/>
                </a:solidFill>
                <a:latin typeface="Arial" pitchFamily="34" charset="0"/>
                <a:cs typeface="Arial" pitchFamily="34" charset="0"/>
              </a:rPr>
              <a:t>…</a:t>
            </a:r>
          </a:p>
          <a:p>
            <a:pPr lvl="0">
              <a:defRPr/>
            </a:pPr>
            <a:r>
              <a:rPr lang="en-US" sz="1400" b="1" dirty="0">
                <a:solidFill>
                  <a:prstClr val="black"/>
                </a:solidFill>
                <a:latin typeface="Arial" pitchFamily="34" charset="0"/>
                <a:cs typeface="Arial" pitchFamily="34" charset="0"/>
              </a:rPr>
              <a:t>}</a:t>
            </a:r>
          </a:p>
          <a:p>
            <a:pPr lvl="0">
              <a:defRPr/>
            </a:pPr>
            <a:r>
              <a:rPr lang="en-US" sz="1400" b="1" dirty="0">
                <a:solidFill>
                  <a:prstClr val="black"/>
                </a:solidFill>
                <a:latin typeface="Arial" pitchFamily="34" charset="0"/>
                <a:cs typeface="Arial" pitchFamily="34" charset="0"/>
              </a:rPr>
              <a:t>public void closeFile() throws IOException {</a:t>
            </a:r>
          </a:p>
          <a:p>
            <a:pPr lvl="0">
              <a:defRPr/>
            </a:pPr>
            <a:r>
              <a:rPr lang="en-US" sz="1400" b="1" dirty="0">
                <a:solidFill>
                  <a:prstClr val="black"/>
                </a:solidFill>
                <a:latin typeface="Arial" pitchFamily="34" charset="0"/>
                <a:cs typeface="Arial" pitchFamily="34" charset="0"/>
              </a:rPr>
              <a:t>…</a:t>
            </a:r>
          </a:p>
          <a:p>
            <a:pPr lvl="0">
              <a:defRPr/>
            </a:pPr>
            <a:r>
              <a:rPr lang="en-US" sz="1400" b="1" dirty="0">
                <a:solidFill>
                  <a:prstClr val="black"/>
                </a:solidFill>
                <a:latin typeface="Arial" pitchFamily="34" charset="0"/>
                <a:cs typeface="Arial" pitchFamily="34" charset="0"/>
              </a:rPr>
              <a:t>}</a:t>
            </a:r>
          </a:p>
        </p:txBody>
      </p:sp>
      <p:cxnSp>
        <p:nvCxnSpPr>
          <p:cNvPr id="20" name="Straight Arrow Connector 19"/>
          <p:cNvCxnSpPr/>
          <p:nvPr/>
        </p:nvCxnSpPr>
        <p:spPr bwMode="auto">
          <a:xfrm>
            <a:off x="4800600" y="3200400"/>
            <a:ext cx="457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42850" y="899319"/>
            <a:ext cx="8229600" cy="4906963"/>
          </a:xfrm>
        </p:spPr>
        <p:txBody>
          <a:bodyPr/>
          <a:lstStyle/>
          <a:p>
            <a:pPr marL="0" lvl="2" indent="0" fontAlgn="base">
              <a:spcBef>
                <a:spcPts val="600"/>
              </a:spcBef>
              <a:buNone/>
              <a:defRPr/>
            </a:pPr>
            <a:r>
              <a:rPr lang="en-US" altLang="en-US" sz="1400" noProof="0" dirty="0"/>
              <a:t>In Spring 2.5 or later, you can annotate the initialization and destruction callback methods with the JSR-250 life cycle annotations </a:t>
            </a:r>
            <a:r>
              <a:rPr lang="en-US" altLang="en-US" sz="1400" b="1" noProof="0" dirty="0"/>
              <a:t>@PostConstruct</a:t>
            </a:r>
            <a:r>
              <a:rPr lang="en-US" altLang="en-US" sz="1400" noProof="0" dirty="0"/>
              <a:t> and </a:t>
            </a:r>
            <a:r>
              <a:rPr lang="en-US" altLang="en-US" sz="1400" b="1" noProof="0" dirty="0"/>
              <a:t>@PreDestroy</a:t>
            </a:r>
            <a:r>
              <a:rPr lang="en-US" altLang="en-US" sz="1400" noProof="0" dirty="0"/>
              <a:t>.</a:t>
            </a:r>
          </a:p>
          <a:p>
            <a:pPr marL="0" lvl="2" indent="0" fontAlgn="base">
              <a:spcBef>
                <a:spcPts val="600"/>
              </a:spcBef>
              <a:buNone/>
              <a:defRPr/>
            </a:pPr>
            <a:endParaRPr lang="en-US" altLang="en-US" sz="1400" b="1" noProof="0" dirty="0"/>
          </a:p>
          <a:p>
            <a:pPr marL="0" lvl="2" indent="0" fontAlgn="base">
              <a:spcBef>
                <a:spcPts val="600"/>
              </a:spcBef>
              <a:buNone/>
              <a:defRPr/>
            </a:pPr>
            <a:r>
              <a:rPr lang="en-US" altLang="en-US" sz="1400" b="1" noProof="0" dirty="0"/>
              <a:t>Code:</a:t>
            </a:r>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69</a:t>
            </a:fld>
            <a:endParaRPr lang="en-US" dirty="0"/>
          </a:p>
        </p:txBody>
      </p:sp>
      <p:sp>
        <p:nvSpPr>
          <p:cNvPr id="2" name="Title 1"/>
          <p:cNvSpPr>
            <a:spLocks noGrp="1"/>
          </p:cNvSpPr>
          <p:nvPr>
            <p:ph type="title"/>
          </p:nvPr>
        </p:nvSpPr>
        <p:spPr/>
        <p:txBody>
          <a:bodyPr/>
          <a:lstStyle/>
          <a:p>
            <a:r>
              <a:rPr lang="en-US" altLang="en-US" sz="2400" noProof="0" dirty="0">
                <a:solidFill>
                  <a:srgbClr val="FFFFFF"/>
                </a:solidFill>
              </a:rPr>
              <a:t>@PostConstruct and @PreDestroy Annotations</a:t>
            </a:r>
            <a:endParaRPr lang="en-US" sz="2400" noProof="0" dirty="0"/>
          </a:p>
        </p:txBody>
      </p:sp>
      <p:sp>
        <p:nvSpPr>
          <p:cNvPr id="17" name="Rectangle 3"/>
          <p:cNvSpPr txBox="1">
            <a:spLocks noChangeArrowheads="1"/>
          </p:cNvSpPr>
          <p:nvPr/>
        </p:nvSpPr>
        <p:spPr bwMode="gray">
          <a:xfrm>
            <a:off x="442850" y="2038251"/>
            <a:ext cx="8153400" cy="35814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400" b="1" dirty="0">
              <a:solidFill>
                <a:schemeClr val="tx1"/>
              </a:solidFill>
              <a:latin typeface="Arial" pitchFamily="34" charset="0"/>
              <a:cs typeface="Arial" pitchFamily="34" charset="0"/>
            </a:endParaRPr>
          </a:p>
        </p:txBody>
      </p:sp>
      <p:sp>
        <p:nvSpPr>
          <p:cNvPr id="19" name="Rectangle 18"/>
          <p:cNvSpPr/>
          <p:nvPr/>
        </p:nvSpPr>
        <p:spPr>
          <a:xfrm>
            <a:off x="609600" y="2404170"/>
            <a:ext cx="7924800" cy="3323987"/>
          </a:xfrm>
          <a:prstGeom prst="rect">
            <a:avLst/>
          </a:prstGeom>
        </p:spPr>
        <p:txBody>
          <a:bodyPr wrap="square">
            <a:spAutoFit/>
          </a:bodyPr>
          <a:lstStyle/>
          <a:p>
            <a:pPr>
              <a:defRPr/>
            </a:pPr>
            <a:r>
              <a:rPr lang="en-IN" sz="1400" b="1" dirty="0">
                <a:latin typeface="Arial" pitchFamily="34" charset="0"/>
                <a:cs typeface="Arial" pitchFamily="34" charset="0"/>
              </a:rPr>
              <a:t>import javax.annotation.PostConstruct;</a:t>
            </a:r>
          </a:p>
          <a:p>
            <a:pPr>
              <a:defRPr/>
            </a:pPr>
            <a:r>
              <a:rPr lang="en-IN" sz="1400" b="1" dirty="0">
                <a:latin typeface="Arial" pitchFamily="34" charset="0"/>
                <a:cs typeface="Arial" pitchFamily="34" charset="0"/>
              </a:rPr>
              <a:t>import javax.annotation.PreDestroy;</a:t>
            </a:r>
          </a:p>
          <a:p>
            <a:pPr>
              <a:defRPr/>
            </a:pPr>
            <a:r>
              <a:rPr lang="en-IN" sz="1400" b="1" dirty="0">
                <a:latin typeface="Arial" pitchFamily="34" charset="0"/>
                <a:cs typeface="Arial" pitchFamily="34" charset="0"/>
              </a:rPr>
              <a:t>public class Cashier {</a:t>
            </a:r>
          </a:p>
          <a:p>
            <a:pPr>
              <a:defRPr/>
            </a:pPr>
            <a:r>
              <a:rPr lang="en-IN" sz="1400" b="1" dirty="0">
                <a:latin typeface="Arial" pitchFamily="34" charset="0"/>
                <a:cs typeface="Arial" pitchFamily="34" charset="0"/>
              </a:rPr>
              <a:t>...</a:t>
            </a:r>
          </a:p>
          <a:p>
            <a:pPr>
              <a:defRPr/>
            </a:pPr>
            <a:r>
              <a:rPr lang="en-IN" sz="1400" b="1" dirty="0">
                <a:solidFill>
                  <a:srgbClr val="FF0000"/>
                </a:solidFill>
                <a:latin typeface="Arial" pitchFamily="34" charset="0"/>
                <a:cs typeface="Arial" pitchFamily="34" charset="0"/>
              </a:rPr>
              <a:t>@PostConstruct</a:t>
            </a:r>
          </a:p>
          <a:p>
            <a:pPr>
              <a:defRPr/>
            </a:pPr>
            <a:r>
              <a:rPr lang="en-IN" sz="1400" b="1" dirty="0">
                <a:latin typeface="Arial" pitchFamily="34" charset="0"/>
                <a:cs typeface="Arial" pitchFamily="34" charset="0"/>
              </a:rPr>
              <a:t>public void openFile() throws IOException {</a:t>
            </a:r>
          </a:p>
          <a:p>
            <a:pPr>
              <a:defRPr/>
            </a:pPr>
            <a:r>
              <a:rPr lang="en-IN" sz="1400" b="1" dirty="0">
                <a:latin typeface="Arial" pitchFamily="34" charset="0"/>
                <a:cs typeface="Arial" pitchFamily="34" charset="0"/>
              </a:rPr>
              <a:t>File logFile = new File(path, name + ".txt");</a:t>
            </a:r>
          </a:p>
          <a:p>
            <a:pPr>
              <a:defRPr/>
            </a:pPr>
            <a:r>
              <a:rPr lang="en-IN" sz="1400" b="1" dirty="0">
                <a:latin typeface="Arial" pitchFamily="34" charset="0"/>
                <a:cs typeface="Arial" pitchFamily="34" charset="0"/>
              </a:rPr>
              <a:t>writer = new BufferedWriter(new OutputStreamWriter(</a:t>
            </a:r>
          </a:p>
          <a:p>
            <a:pPr>
              <a:defRPr/>
            </a:pPr>
            <a:r>
              <a:rPr lang="en-IN" sz="1400" b="1" dirty="0">
                <a:latin typeface="Arial" pitchFamily="34" charset="0"/>
                <a:cs typeface="Arial" pitchFamily="34" charset="0"/>
              </a:rPr>
              <a:t>new FileOutputStream(logFile, true)));</a:t>
            </a:r>
          </a:p>
          <a:p>
            <a:pPr>
              <a:defRPr/>
            </a:pPr>
            <a:r>
              <a:rPr lang="en-IN" sz="1400" b="1" dirty="0">
                <a:latin typeface="Arial" pitchFamily="34" charset="0"/>
                <a:cs typeface="Arial" pitchFamily="34" charset="0"/>
              </a:rPr>
              <a:t>}</a:t>
            </a:r>
          </a:p>
          <a:p>
            <a:pPr>
              <a:defRPr/>
            </a:pPr>
            <a:r>
              <a:rPr lang="en-IN" sz="1400" b="1" dirty="0">
                <a:solidFill>
                  <a:srgbClr val="FF0000"/>
                </a:solidFill>
                <a:latin typeface="Arial" pitchFamily="34" charset="0"/>
                <a:cs typeface="Arial" pitchFamily="34" charset="0"/>
              </a:rPr>
              <a:t>@PreDestroy</a:t>
            </a:r>
          </a:p>
          <a:p>
            <a:pPr>
              <a:defRPr/>
            </a:pPr>
            <a:r>
              <a:rPr lang="en-IN" sz="1400" b="1" dirty="0">
                <a:latin typeface="Arial" pitchFamily="34" charset="0"/>
                <a:cs typeface="Arial" pitchFamily="34" charset="0"/>
              </a:rPr>
              <a:t>public void closeFile() throws IOException {</a:t>
            </a:r>
          </a:p>
          <a:p>
            <a:pPr>
              <a:defRPr/>
            </a:pPr>
            <a:r>
              <a:rPr lang="en-IN" sz="1400" b="1" dirty="0">
                <a:latin typeface="Arial" pitchFamily="34" charset="0"/>
                <a:cs typeface="Arial" pitchFamily="34" charset="0"/>
              </a:rPr>
              <a:t>writer.close();</a:t>
            </a:r>
          </a:p>
          <a:p>
            <a:pPr>
              <a:defRPr/>
            </a:pPr>
            <a:r>
              <a:rPr lang="en-IN" sz="1400" b="1" dirty="0">
                <a:latin typeface="Arial" pitchFamily="34" charset="0"/>
                <a:cs typeface="Arial" pitchFamily="34" charset="0"/>
              </a:rPr>
              <a:t>}</a:t>
            </a:r>
          </a:p>
          <a:p>
            <a:pPr>
              <a:defRPr/>
            </a:pPr>
            <a:r>
              <a:rPr lang="en-IN" sz="1400" b="1" dirty="0">
                <a:latin typeface="Arial" pitchFamily="34" charset="0"/>
                <a:cs typeface="Arial" pitchFamily="34" charset="0"/>
              </a:rPr>
              <a:t>}</a:t>
            </a:r>
          </a:p>
        </p:txBody>
      </p:sp>
      <p:sp>
        <p:nvSpPr>
          <p:cNvPr id="10" name="Rectangle 9"/>
          <p:cNvSpPr/>
          <p:nvPr/>
        </p:nvSpPr>
        <p:spPr bwMode="auto">
          <a:xfrm>
            <a:off x="393446" y="5808008"/>
            <a:ext cx="8305800" cy="381000"/>
          </a:xfrm>
          <a:prstGeom prst="rect">
            <a:avLst/>
          </a:prstGeom>
          <a:solidFill>
            <a:srgbClr val="78C844"/>
          </a:solidFill>
          <a:ln w="9525" cap="flat" cmpd="sng" algn="ctr">
            <a:noFill/>
            <a:prstDash val="solid"/>
            <a:round/>
            <a:headEnd type="none" w="med" len="med"/>
            <a:tailEnd type="none" w="med" len="med"/>
          </a:ln>
          <a:effectLst/>
        </p:spPr>
        <p:txBody>
          <a:bodyPr/>
          <a:lstStyle/>
          <a:p>
            <a:pPr marL="0" lvl="2" fontAlgn="base">
              <a:spcBef>
                <a:spcPts val="600"/>
              </a:spcBef>
              <a:defRPr/>
            </a:pPr>
            <a:r>
              <a:rPr lang="en-US" altLang="en-US" sz="1400" dirty="0">
                <a:latin typeface="Arial" pitchFamily="34" charset="0"/>
                <a:ea typeface="Arial Unicode MS" pitchFamily="34" charset="-128"/>
                <a:cs typeface="Arial" pitchFamily="34" charset="0"/>
              </a:rPr>
              <a:t>Include the &lt;context:annotation-config&gt; element in your bean configuration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7</a:t>
            </a:fld>
            <a:endParaRPr lang="en-US" dirty="0"/>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 (1 of 6)</a:t>
            </a: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Instantiating Spring IoC container</a:t>
            </a:r>
          </a:p>
          <a:p>
            <a:pPr marL="457200" lvl="2" indent="0">
              <a:spcBef>
                <a:spcPts val="600"/>
              </a:spcBef>
              <a:spcAft>
                <a:spcPts val="600"/>
              </a:spcAft>
              <a:buNone/>
            </a:pPr>
            <a:r>
              <a:rPr lang="en-IN" sz="1400" dirty="0">
                <a:solidFill>
                  <a:schemeClr val="tx1"/>
                </a:solidFill>
              </a:rPr>
              <a:t>Implementing Spring DI (Dependency Injection)</a:t>
            </a:r>
          </a:p>
          <a:p>
            <a:pPr marL="457200" lvl="2" indent="0">
              <a:spcBef>
                <a:spcPts val="600"/>
              </a:spcBef>
              <a:spcAft>
                <a:spcPts val="600"/>
              </a:spcAft>
              <a:buNone/>
            </a:pPr>
            <a:r>
              <a:rPr lang="en-IN" sz="1400" dirty="0">
                <a:solidFill>
                  <a:schemeClr val="tx1"/>
                </a:solidFill>
              </a:rPr>
              <a:t>Injecting collections in to beans</a:t>
            </a:r>
          </a:p>
          <a:p>
            <a:pPr marL="457200" lvl="2" indent="0">
              <a:spcBef>
                <a:spcPts val="600"/>
              </a:spcBef>
              <a:spcAft>
                <a:spcPts val="600"/>
              </a:spcAft>
              <a:buNone/>
            </a:pPr>
            <a:r>
              <a:rPr lang="en-IN" sz="1400" dirty="0">
                <a:solidFill>
                  <a:schemeClr val="tx1"/>
                </a:solidFill>
              </a:rPr>
              <a:t>Auto-wiring</a:t>
            </a:r>
          </a:p>
          <a:p>
            <a:pPr marL="457200" lvl="2" indent="0">
              <a:spcBef>
                <a:spcPts val="600"/>
              </a:spcBef>
              <a:spcAft>
                <a:spcPts val="600"/>
              </a:spcAft>
              <a:buNone/>
            </a:pPr>
            <a:r>
              <a:rPr lang="en-IN" sz="1400" dirty="0">
                <a:solidFill>
                  <a:schemeClr val="tx1"/>
                </a:solidFill>
              </a:rPr>
              <a:t>Performing automatic scanning of components</a:t>
            </a:r>
          </a:p>
          <a:p>
            <a:pPr marL="457200" lvl="2" indent="0">
              <a:spcBef>
                <a:spcPts val="600"/>
              </a:spcBef>
              <a:spcAft>
                <a:spcPts val="600"/>
              </a:spcAft>
              <a:buNone/>
            </a:pPr>
            <a:r>
              <a:rPr lang="en-IN" sz="1400" dirty="0">
                <a:solidFill>
                  <a:schemeClr val="tx1"/>
                </a:solidFill>
              </a:rPr>
              <a:t>Different bean scopes</a:t>
            </a: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nvGrpSpPr>
          <p:cNvPr id="2" name="Group 31"/>
          <p:cNvGrpSpPr/>
          <p:nvPr/>
        </p:nvGrpSpPr>
        <p:grpSpPr>
          <a:xfrm>
            <a:off x="533400" y="1107375"/>
            <a:ext cx="228600" cy="2016825"/>
            <a:chOff x="533400" y="1107375"/>
            <a:chExt cx="228600" cy="2016825"/>
          </a:xfrm>
        </p:grpSpPr>
        <p:sp>
          <p:nvSpPr>
            <p:cNvPr id="19" name="Oval 18"/>
            <p:cNvSpPr/>
            <p:nvPr>
              <p:custDataLst>
                <p:tags r:id="rId7"/>
              </p:custDataLst>
            </p:nvPr>
          </p:nvSpPr>
          <p:spPr>
            <a:xfrm>
              <a:off x="533400" y="1107375"/>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4" name="Oval 33"/>
            <p:cNvSpPr/>
            <p:nvPr>
              <p:custDataLst>
                <p:tags r:id="rId8"/>
              </p:custDataLst>
            </p:nvPr>
          </p:nvSpPr>
          <p:spPr>
            <a:xfrm>
              <a:off x="533400" y="14765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5" name="Oval 34"/>
            <p:cNvSpPr/>
            <p:nvPr>
              <p:custDataLst>
                <p:tags r:id="rId9"/>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4" name="Oval 23"/>
            <p:cNvSpPr/>
            <p:nvPr>
              <p:custDataLst>
                <p:tags r:id="rId10"/>
              </p:custDataLst>
            </p:nvPr>
          </p:nvSpPr>
          <p:spPr>
            <a:xfrm>
              <a:off x="533400" y="216922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5" name="Oval 24"/>
            <p:cNvSpPr/>
            <p:nvPr>
              <p:custDataLst>
                <p:tags r:id="rId11"/>
              </p:custDataLst>
            </p:nvPr>
          </p:nvSpPr>
          <p:spPr>
            <a:xfrm>
              <a:off x="533400" y="25383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7" name="Oval 26"/>
            <p:cNvSpPr/>
            <p:nvPr>
              <p:custDataLst>
                <p:tags r:id="rId12"/>
              </p:custDataLst>
            </p:nvPr>
          </p:nvSpPr>
          <p:spPr>
            <a:xfrm>
              <a:off x="533400" y="2895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74239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342900" lvl="2" indent="-342900" fontAlgn="base">
              <a:spcBef>
                <a:spcPts val="600"/>
              </a:spcBef>
              <a:buFont typeface="Wingdings" panose="05000000000000000000" pitchFamily="2" charset="2"/>
              <a:buChar char="q"/>
            </a:pPr>
            <a:r>
              <a:rPr lang="en-US" altLang="en-US" sz="1400" dirty="0"/>
              <a:t>Create a new project called </a:t>
            </a:r>
            <a:r>
              <a:rPr lang="en-US" altLang="en-US" sz="1400" dirty="0" err="1"/>
              <a:t>LifeCycleProject</a:t>
            </a:r>
            <a:endParaRPr lang="en-US" altLang="en-US" sz="1400" dirty="0"/>
          </a:p>
          <a:p>
            <a:pPr marL="800100" lvl="3" indent="-342900" fontAlgn="base">
              <a:spcBef>
                <a:spcPts val="600"/>
              </a:spcBef>
              <a:buFont typeface="Wingdings" panose="05000000000000000000" pitchFamily="2" charset="2"/>
              <a:buChar char="q"/>
            </a:pPr>
            <a:r>
              <a:rPr lang="en-US" altLang="en-US" sz="1200" dirty="0"/>
              <a:t>Utilize the initialization and destruction callback methods with the life cycle annotations </a:t>
            </a:r>
            <a:r>
              <a:rPr lang="en-US" altLang="en-US" sz="1200" b="1" dirty="0"/>
              <a:t>@</a:t>
            </a:r>
            <a:r>
              <a:rPr lang="en-US" altLang="en-US" sz="1200" b="1" dirty="0" err="1"/>
              <a:t>PostConstruct</a:t>
            </a:r>
            <a:r>
              <a:rPr lang="en-US" altLang="en-US" sz="1200" dirty="0"/>
              <a:t> and </a:t>
            </a:r>
            <a:r>
              <a:rPr lang="en-US" altLang="en-US" sz="1200" b="1" dirty="0"/>
              <a:t>@</a:t>
            </a:r>
            <a:r>
              <a:rPr lang="en-US" altLang="en-US" sz="1200" b="1" dirty="0" err="1"/>
              <a:t>PreDestroy</a:t>
            </a:r>
            <a:r>
              <a:rPr lang="en-US" altLang="en-US" sz="1200" b="1" dirty="0"/>
              <a:t> </a:t>
            </a:r>
            <a:r>
              <a:rPr lang="en-US" altLang="en-US" sz="1200" dirty="0"/>
              <a:t>to perform file initialization task before the read operation of the file.</a:t>
            </a:r>
          </a:p>
          <a:p>
            <a:pPr marL="800100" lvl="3" indent="-342900" fontAlgn="base">
              <a:spcBef>
                <a:spcPts val="600"/>
              </a:spcBef>
              <a:buFont typeface="Wingdings" panose="05000000000000000000" pitchFamily="2" charset="2"/>
              <a:buChar char="q"/>
            </a:pPr>
            <a:r>
              <a:rPr lang="en-US" altLang="en-US" sz="1200" noProof="0" dirty="0"/>
              <a:t>Follow the instructions provided by the instructor to complete this lab activity</a:t>
            </a:r>
          </a:p>
          <a:p>
            <a:pPr marL="800100" lvl="3" indent="-342900" fontAlgn="base">
              <a:spcBef>
                <a:spcPts val="600"/>
              </a:spcBef>
              <a:buFont typeface="Wingdings" panose="05000000000000000000" pitchFamily="2" charset="2"/>
              <a:buChar char="q"/>
            </a:pPr>
            <a:endParaRPr lang="en-US" altLang="en-US" sz="1200" noProof="0" dirty="0"/>
          </a:p>
          <a:p>
            <a:pPr marL="800100" lvl="3" indent="-342900" fontAlgn="base">
              <a:spcBef>
                <a:spcPts val="600"/>
              </a:spcBef>
              <a:buFont typeface="Wingdings" panose="05000000000000000000" pitchFamily="2" charset="2"/>
              <a:buChar char="q"/>
            </a:pPr>
            <a:endParaRPr lang="en-US" altLang="en-US" sz="2000" noProof="0" dirty="0"/>
          </a:p>
          <a:p>
            <a:pPr marL="0" lvl="2" indent="0" fontAlgn="base">
              <a:spcBef>
                <a:spcPts val="600"/>
              </a:spcBef>
              <a:buNone/>
            </a:pPr>
            <a:endParaRPr lang="en-US" altLang="en-US" sz="1400" noProof="0" dirty="0"/>
          </a:p>
          <a:p>
            <a:pPr marL="342900" lvl="2" indent="-342900" fontAlgn="base">
              <a:spcBef>
                <a:spcPts val="600"/>
              </a:spcBef>
              <a:buFont typeface="Wingdings" panose="05000000000000000000" pitchFamily="2" charset="2"/>
              <a:buChar char="q"/>
            </a:pPr>
            <a:endParaRPr lang="en-US" altLang="en-US" sz="1400" noProof="0" dirty="0"/>
          </a:p>
          <a:p>
            <a:pPr marL="342900" lvl="2" indent="-342900" fontAlgn="base">
              <a:spcBef>
                <a:spcPts val="600"/>
              </a:spcBef>
              <a:buFont typeface="Wingdings" panose="05000000000000000000" pitchFamily="2" charset="2"/>
              <a:buChar char="q"/>
            </a:pPr>
            <a:endParaRPr lang="en-US" altLang="en-US" sz="1400" noProof="0" dirty="0"/>
          </a:p>
        </p:txBody>
      </p:sp>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E7AF38FF-B38D-4060-8B8D-2D16AAFBAAC1}" type="slidenum">
              <a:rPr lang="en-US" smtClean="0"/>
              <a:pPr/>
              <a:t>70</a:t>
            </a:fld>
            <a:endParaRPr lang="en-US" dirty="0"/>
          </a:p>
        </p:txBody>
      </p:sp>
      <p:sp>
        <p:nvSpPr>
          <p:cNvPr id="2" name="Title 1"/>
          <p:cNvSpPr>
            <a:spLocks noGrp="1"/>
          </p:cNvSpPr>
          <p:nvPr>
            <p:ph type="title"/>
          </p:nvPr>
        </p:nvSpPr>
        <p:spPr/>
        <p:txBody>
          <a:bodyPr/>
          <a:lstStyle/>
          <a:p>
            <a:r>
              <a:rPr lang="en-US" altLang="en-US" noProof="0" dirty="0">
                <a:solidFill>
                  <a:srgbClr val="FFFFFF"/>
                </a:solidFill>
              </a:rPr>
              <a:t>Hands-on Exercise</a:t>
            </a:r>
            <a:endParaRPr lang="en-US" noProof="0" dirty="0"/>
          </a:p>
        </p:txBody>
      </p:sp>
    </p:spTree>
    <p:extLst>
      <p:ext uri="{BB962C8B-B14F-4D97-AF65-F5344CB8AC3E}">
        <p14:creationId xmlns:p14="http://schemas.microsoft.com/office/powerpoint/2010/main" val="681551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Questions</a:t>
            </a:r>
          </a:p>
        </p:txBody>
      </p:sp>
      <p:sp>
        <p:nvSpPr>
          <p:cNvPr id="4" name="Slide Number Placeholder 3"/>
          <p:cNvSpPr>
            <a:spLocks noGrp="1"/>
          </p:cNvSpPr>
          <p:nvPr>
            <p:ph type="sldNum" sz="quarter" idx="12"/>
          </p:nvPr>
        </p:nvSpPr>
        <p:spPr/>
        <p:txBody>
          <a:bodyPr/>
          <a:lstStyle/>
          <a:p>
            <a:fld id="{47ED8886-DB3B-44F4-9A80-E6A224679F20}" type="slidenum">
              <a:rPr lang="en-US" smtClean="0"/>
              <a:pPr/>
              <a:t>71</a:t>
            </a:fld>
            <a:endParaRPr lang="en-US" dirty="0"/>
          </a:p>
        </p:txBody>
      </p:sp>
      <p:sp>
        <p:nvSpPr>
          <p:cNvPr id="2" name="Footer Placeholder 1"/>
          <p:cNvSpPr>
            <a:spLocks noGrp="1"/>
          </p:cNvSpPr>
          <p:nvPr>
            <p:ph type="ftr" sz="quarter" idx="11"/>
          </p:nvPr>
        </p:nvSpPr>
        <p:spPr/>
        <p:txBody>
          <a:bodyPr/>
          <a:lstStyle/>
          <a:p>
            <a:r>
              <a:rPr lang="en-US" dirty="0"/>
              <a:t>© Cognizant 2018</a:t>
            </a:r>
          </a:p>
        </p:txBody>
      </p:sp>
      <p:pic>
        <p:nvPicPr>
          <p:cNvPr id="1026" name="Picture 2" descr="D:\Logos\1434554660_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296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4294967295"/>
          </p:nvPr>
        </p:nvSpPr>
        <p:spPr>
          <a:xfrm>
            <a:off x="8407400" y="6629400"/>
            <a:ext cx="736600" cy="228600"/>
          </a:xfrm>
        </p:spPr>
        <p:txBody>
          <a:bodyPr/>
          <a:lstStyle/>
          <a:p>
            <a:fld id="{0663517A-90C9-44F7-A477-BBD63AED79D2}" type="slidenum">
              <a:rPr lang="en-US" smtClean="0"/>
              <a:t>72</a:t>
            </a:fld>
            <a:endParaRPr lang="en-US" dirty="0"/>
          </a:p>
        </p:txBody>
      </p:sp>
      <p:sp>
        <p:nvSpPr>
          <p:cNvPr id="6" name="Rectangle 5"/>
          <p:cNvSpPr/>
          <p:nvPr/>
        </p:nvSpPr>
        <p:spPr>
          <a:xfrm>
            <a:off x="-1" y="5334000"/>
            <a:ext cx="5486402" cy="779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000" b="1" dirty="0">
                <a:solidFill>
                  <a:schemeClr val="bg1"/>
                </a:solidFill>
                <a:latin typeface="Arial Rounded MT Bold" pitchFamily="34" charset="0"/>
                <a:cs typeface="Arial" pitchFamily="34" charset="0"/>
              </a:rPr>
              <a:t>Spring Inversion of Control</a:t>
            </a:r>
          </a:p>
        </p:txBody>
      </p:sp>
    </p:spTree>
    <p:extLst>
      <p:ext uri="{BB962C8B-B14F-4D97-AF65-F5344CB8AC3E}">
        <p14:creationId xmlns:p14="http://schemas.microsoft.com/office/powerpoint/2010/main" val="16443128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Test Your Understanding</a:t>
            </a:r>
          </a:p>
        </p:txBody>
      </p:sp>
      <p:sp>
        <p:nvSpPr>
          <p:cNvPr id="2" name="Content Placeholder 1"/>
          <p:cNvSpPr>
            <a:spLocks noGrp="1"/>
          </p:cNvSpPr>
          <p:nvPr>
            <p:ph idx="1"/>
          </p:nvPr>
        </p:nvSpPr>
        <p:spPr/>
        <p:txBody>
          <a:bodyPr/>
          <a:lstStyle/>
          <a:p>
            <a:pPr>
              <a:buFont typeface="+mj-lt"/>
              <a:buAutoNum type="arabicPeriod"/>
              <a:defRPr/>
            </a:pPr>
            <a:r>
              <a:rPr lang="en-US" altLang="en-US" sz="1400" noProof="0" dirty="0">
                <a:solidFill>
                  <a:schemeClr val="tx1"/>
                </a:solidFill>
              </a:rPr>
              <a:t>Which Spring IoC container is used when there is a limitation in computer resource?</a:t>
            </a:r>
          </a:p>
          <a:p>
            <a:pPr>
              <a:buFont typeface="+mj-lt"/>
              <a:buAutoNum type="arabicPeriod"/>
              <a:defRPr/>
            </a:pPr>
            <a:r>
              <a:rPr lang="en-US" altLang="en-US" sz="1400" noProof="0" dirty="0">
                <a:solidFill>
                  <a:schemeClr val="tx1"/>
                </a:solidFill>
              </a:rPr>
              <a:t>State whether the given statement is True or False: In a single Spring application there can be more than one bean configuration files.</a:t>
            </a:r>
          </a:p>
          <a:p>
            <a:pPr>
              <a:buFont typeface="+mj-lt"/>
              <a:buAutoNum type="arabicPeriod"/>
              <a:defRPr/>
            </a:pPr>
            <a:r>
              <a:rPr lang="en-US" altLang="en-US" sz="1400" noProof="0" dirty="0">
                <a:solidFill>
                  <a:schemeClr val="tx1"/>
                </a:solidFill>
              </a:rPr>
              <a:t>Name the two attributes in &lt;bean&gt; tag to avoid ambiguity in constructor injection.</a:t>
            </a:r>
          </a:p>
          <a:p>
            <a:pPr>
              <a:buFont typeface="+mj-lt"/>
              <a:buAutoNum type="arabicPeriod"/>
              <a:defRPr/>
            </a:pPr>
            <a:r>
              <a:rPr lang="en-US" altLang="en-US" sz="1400" noProof="0">
                <a:solidFill>
                  <a:schemeClr val="tx1"/>
                </a:solidFill>
              </a:rPr>
              <a:t>What </a:t>
            </a:r>
            <a:r>
              <a:rPr lang="en-US" altLang="en-US" sz="1400" noProof="0" dirty="0">
                <a:solidFill>
                  <a:schemeClr val="tx1"/>
                </a:solidFill>
              </a:rPr>
              <a:t>exception will be thrown when dependency check fails? </a:t>
            </a:r>
          </a:p>
          <a:p>
            <a:pPr>
              <a:buFont typeface="+mj-lt"/>
              <a:buAutoNum type="arabicPeriod"/>
              <a:defRPr/>
            </a:pPr>
            <a:r>
              <a:rPr lang="en-US" altLang="en-US" sz="1400" noProof="0" dirty="0">
                <a:solidFill>
                  <a:schemeClr val="tx1"/>
                </a:solidFill>
              </a:rPr>
              <a:t>What element needs to be added to process @Autowired?</a:t>
            </a:r>
          </a:p>
          <a:p>
            <a:pPr>
              <a:buFont typeface="+mj-lt"/>
              <a:buAutoNum type="arabicPeriod"/>
              <a:defRPr/>
            </a:pPr>
            <a:r>
              <a:rPr lang="en-US" altLang="en-US" sz="1400" noProof="0" dirty="0">
                <a:solidFill>
                  <a:schemeClr val="tx1"/>
                </a:solidFill>
              </a:rPr>
              <a:t>What  is the default scope of Spring bean?</a:t>
            </a:r>
          </a:p>
        </p:txBody>
      </p:sp>
      <p:sp>
        <p:nvSpPr>
          <p:cNvPr id="4" name="Slide Number Placeholder 3"/>
          <p:cNvSpPr>
            <a:spLocks noGrp="1"/>
          </p:cNvSpPr>
          <p:nvPr>
            <p:ph type="sldNum" sz="quarter" idx="12"/>
          </p:nvPr>
        </p:nvSpPr>
        <p:spPr/>
        <p:txBody>
          <a:bodyPr/>
          <a:lstStyle/>
          <a:p>
            <a:fld id="{47ED8886-DB3B-44F4-9A80-E6A224679F20}" type="slidenum">
              <a:rPr lang="en-US" smtClean="0"/>
              <a:pPr/>
              <a:t>73</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Tree>
    <p:extLst>
      <p:ext uri="{BB962C8B-B14F-4D97-AF65-F5344CB8AC3E}">
        <p14:creationId xmlns:p14="http://schemas.microsoft.com/office/powerpoint/2010/main" val="21334641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Summary</a:t>
            </a:r>
          </a:p>
        </p:txBody>
      </p:sp>
      <p:sp>
        <p:nvSpPr>
          <p:cNvPr id="2" name="Content Placeholder 1"/>
          <p:cNvSpPr>
            <a:spLocks noGrp="1"/>
          </p:cNvSpPr>
          <p:nvPr>
            <p:ph idx="1"/>
          </p:nvPr>
        </p:nvSpPr>
        <p:spPr/>
        <p:txBody>
          <a:bodyPr/>
          <a:lstStyle/>
          <a:p>
            <a:pPr>
              <a:defRPr/>
            </a:pPr>
            <a:endParaRPr lang="en-US" noProof="0" dirty="0"/>
          </a:p>
          <a:p>
            <a:endParaRPr lang="en-US" noProof="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74</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Rectangle 5"/>
          <p:cNvSpPr/>
          <p:nvPr/>
        </p:nvSpPr>
        <p:spPr>
          <a:xfrm>
            <a:off x="5704114" y="4019654"/>
            <a:ext cx="3280229" cy="220697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D:\Images\Images\Objective\shutterstock_7110587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51" y="4079952"/>
            <a:ext cx="3136287" cy="20909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04800" y="1066800"/>
            <a:ext cx="5257800" cy="307777"/>
          </a:xfrm>
          <a:prstGeom prst="rect">
            <a:avLst/>
          </a:prstGeom>
        </p:spPr>
        <p:txBody>
          <a:bodyPr wrap="square">
            <a:spAutoFit/>
          </a:bodyPr>
          <a:lstStyle/>
          <a:p>
            <a:r>
              <a:rPr lang="en-US" sz="1400" b="1" dirty="0">
                <a:solidFill>
                  <a:prstClr val="black"/>
                </a:solidFill>
                <a:latin typeface="Arial" pitchFamily="34" charset="0"/>
                <a:cs typeface="Arial" pitchFamily="34" charset="0"/>
              </a:rPr>
              <a:t>Key points covered in the session are</a:t>
            </a:r>
            <a:r>
              <a:rPr lang="en-US" sz="1400" dirty="0">
                <a:solidFill>
                  <a:prstClr val="black"/>
                </a:solidFill>
                <a:latin typeface="Arial" pitchFamily="34" charset="0"/>
                <a:cs typeface="Arial" pitchFamily="34" charset="0"/>
              </a:rPr>
              <a:t>:</a:t>
            </a:r>
          </a:p>
        </p:txBody>
      </p:sp>
      <p:sp>
        <p:nvSpPr>
          <p:cNvPr id="9" name="Rectangle 8"/>
          <p:cNvSpPr/>
          <p:nvPr/>
        </p:nvSpPr>
        <p:spPr>
          <a:xfrm>
            <a:off x="304800" y="1469555"/>
            <a:ext cx="8534401" cy="892552"/>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dirty="0">
                <a:solidFill>
                  <a:prstClr val="black"/>
                </a:solidFill>
                <a:latin typeface="Arial" pitchFamily="34" charset="0"/>
                <a:cs typeface="Arial" pitchFamily="34" charset="0"/>
              </a:rPr>
              <a:t>Inversion of Control (IoC)</a:t>
            </a:r>
          </a:p>
          <a:p>
            <a:pPr marL="465138" indent="-174625">
              <a:spcBef>
                <a:spcPts val="600"/>
              </a:spcBef>
              <a:buFont typeface="Arial" pitchFamily="34" charset="0"/>
              <a:buChar char="•"/>
            </a:pPr>
            <a:r>
              <a:rPr lang="en-IN" sz="1400" dirty="0">
                <a:solidFill>
                  <a:prstClr val="black"/>
                </a:solidFill>
                <a:latin typeface="Arial" pitchFamily="34" charset="0"/>
                <a:ea typeface="Arial Unicode MS" pitchFamily="34" charset="-128"/>
                <a:cs typeface="Arial" pitchFamily="34" charset="0"/>
              </a:rPr>
              <a:t>IoC means that the framework handles responsibilities on behalf of the components that are managed within its context</a:t>
            </a:r>
            <a:r>
              <a:rPr lang="en-IN" altLang="en-US" sz="1400" dirty="0">
                <a:solidFill>
                  <a:prstClr val="black"/>
                </a:solidFill>
                <a:latin typeface="Arial" pitchFamily="34" charset="0"/>
                <a:ea typeface="Arial Unicode MS" pitchFamily="34" charset="-128"/>
                <a:cs typeface="Arial" pitchFamily="34" charset="0"/>
              </a:rPr>
              <a:t>.</a:t>
            </a:r>
          </a:p>
        </p:txBody>
      </p:sp>
      <p:sp>
        <p:nvSpPr>
          <p:cNvPr id="10" name="Rectangle 9"/>
          <p:cNvSpPr/>
          <p:nvPr/>
        </p:nvSpPr>
        <p:spPr>
          <a:xfrm>
            <a:off x="304799" y="2362200"/>
            <a:ext cx="8454189" cy="677108"/>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dirty="0">
                <a:solidFill>
                  <a:prstClr val="black"/>
                </a:solidFill>
                <a:latin typeface="Arial" pitchFamily="34" charset="0"/>
                <a:cs typeface="Arial" pitchFamily="34" charset="0"/>
              </a:rPr>
              <a:t>Beans</a:t>
            </a:r>
          </a:p>
          <a:p>
            <a:pPr marL="465138" lvl="2" indent="-174625">
              <a:spcBef>
                <a:spcPts val="600"/>
              </a:spcBef>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Java objects that are managed by the Spring IoC container are referred to as “beans”.</a:t>
            </a:r>
          </a:p>
        </p:txBody>
      </p:sp>
      <p:sp>
        <p:nvSpPr>
          <p:cNvPr id="12" name="Rectangle 11"/>
          <p:cNvSpPr/>
          <p:nvPr/>
        </p:nvSpPr>
        <p:spPr>
          <a:xfrm>
            <a:off x="159657" y="3039308"/>
            <a:ext cx="4843265" cy="2262158"/>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dirty="0">
                <a:solidFill>
                  <a:prstClr val="black"/>
                </a:solidFill>
                <a:latin typeface="Arial" pitchFamily="34" charset="0"/>
                <a:cs typeface="Arial" pitchFamily="34" charset="0"/>
              </a:rPr>
              <a:t>Spring IoC Container</a:t>
            </a:r>
          </a:p>
          <a:p>
            <a:pPr marL="465138" lvl="2" indent="-174625">
              <a:spcBef>
                <a:spcPts val="600"/>
              </a:spcBef>
              <a:buFont typeface="Arial" pitchFamily="34" charset="0"/>
              <a:buChar char="•"/>
            </a:pPr>
            <a:r>
              <a:rPr lang="en-US" altLang="en-US" sz="1400" dirty="0">
                <a:latin typeface="Arial" pitchFamily="34" charset="0"/>
              </a:rPr>
              <a:t>Spring provides two types of IoC container implementation. The basic one is called bean factory. The more advanced one is called application context, which is a compatible extension to the bean factory.</a:t>
            </a:r>
          </a:p>
          <a:p>
            <a:pPr marL="465138" lvl="2" indent="-174625">
              <a:spcBef>
                <a:spcPts val="600"/>
              </a:spcBef>
              <a:buFont typeface="Arial" pitchFamily="34" charset="0"/>
              <a:buChar char="•"/>
            </a:pPr>
            <a:r>
              <a:rPr lang="en-US" sz="1400" dirty="0">
                <a:latin typeface="Arial" pitchFamily="34" charset="0"/>
                <a:ea typeface="Arial Unicode MS" pitchFamily="34" charset="-128"/>
                <a:cs typeface="Arial" pitchFamily="34" charset="0"/>
              </a:rPr>
              <a:t>The Spring IoC container consumes a form of configuration metadata. This configuration metadata represents how you, as an application developer, tell the Spring container to instantiate. </a:t>
            </a:r>
            <a:endParaRPr lang="en-IN" altLang="en-US" sz="1400" dirty="0">
              <a:solidFill>
                <a:prstClr val="black"/>
              </a:solidFill>
              <a:latin typeface="Arial" pitchFamily="34" charset="0"/>
              <a:ea typeface="Arial Unicode MS" pitchFamily="34" charset="-128"/>
              <a:cs typeface="Arial" pitchFamily="34" charset="0"/>
            </a:endParaRPr>
          </a:p>
        </p:txBody>
      </p:sp>
      <p:sp>
        <p:nvSpPr>
          <p:cNvPr id="13" name="Rectangle 12"/>
          <p:cNvSpPr/>
          <p:nvPr/>
        </p:nvSpPr>
        <p:spPr>
          <a:xfrm>
            <a:off x="228762" y="5297135"/>
            <a:ext cx="4876801" cy="1107996"/>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dirty="0">
                <a:solidFill>
                  <a:prstClr val="black"/>
                </a:solidFill>
                <a:latin typeface="Arial" pitchFamily="34" charset="0"/>
                <a:cs typeface="Arial" pitchFamily="34" charset="0"/>
              </a:rPr>
              <a:t>Dependency Injection (DI)</a:t>
            </a:r>
          </a:p>
          <a:p>
            <a:pPr marL="465138" indent="-174625">
              <a:spcBef>
                <a:spcPts val="600"/>
              </a:spcBef>
              <a:buFont typeface="Arial" pitchFamily="34" charset="0"/>
              <a:buChar char="•"/>
            </a:pPr>
            <a:r>
              <a:rPr lang="en-IN" sz="1400" dirty="0">
                <a:solidFill>
                  <a:prstClr val="black"/>
                </a:solidFill>
                <a:latin typeface="Arial" pitchFamily="34" charset="0"/>
                <a:ea typeface="Arial Unicode MS" pitchFamily="34" charset="-128"/>
                <a:cs typeface="Arial" pitchFamily="34" charset="0"/>
              </a:rPr>
              <a:t>It is a form of IoC where the objects are passively given their dependencies instead of objects themselves looking up/creating their dependencies.</a:t>
            </a:r>
          </a:p>
        </p:txBody>
      </p:sp>
    </p:spTree>
    <p:extLst>
      <p:ext uri="{BB962C8B-B14F-4D97-AF65-F5344CB8AC3E}">
        <p14:creationId xmlns:p14="http://schemas.microsoft.com/office/powerpoint/2010/main" val="20936458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Summary</a:t>
            </a:r>
          </a:p>
        </p:txBody>
      </p:sp>
      <p:sp>
        <p:nvSpPr>
          <p:cNvPr id="2" name="Content Placeholder 1"/>
          <p:cNvSpPr>
            <a:spLocks noGrp="1"/>
          </p:cNvSpPr>
          <p:nvPr>
            <p:ph idx="1"/>
          </p:nvPr>
        </p:nvSpPr>
        <p:spPr/>
        <p:txBody>
          <a:bodyPr/>
          <a:lstStyle/>
          <a:p>
            <a:pPr>
              <a:defRPr/>
            </a:pPr>
            <a:r>
              <a:rPr lang="en-US" sz="1400" noProof="0" dirty="0"/>
              <a:t>Summarize important points here</a:t>
            </a:r>
          </a:p>
          <a:p>
            <a:pPr lvl="1">
              <a:defRPr/>
            </a:pPr>
            <a:r>
              <a:rPr lang="en-US" sz="1400" noProof="0" dirty="0"/>
              <a:t>Instructions: Enter the key take-away of this chapter. They must be inline with the objective slide.</a:t>
            </a:r>
          </a:p>
          <a:p>
            <a:endParaRPr lang="en-US" sz="1400" noProof="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75</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Rectangle 5"/>
          <p:cNvSpPr/>
          <p:nvPr/>
        </p:nvSpPr>
        <p:spPr>
          <a:xfrm>
            <a:off x="5704114" y="4019654"/>
            <a:ext cx="3280229" cy="220697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D:\Images\Images\Objective\shutterstock_7110587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51" y="4079952"/>
            <a:ext cx="3136287" cy="2090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8177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Summary</a:t>
            </a:r>
          </a:p>
        </p:txBody>
      </p:sp>
      <p:sp>
        <p:nvSpPr>
          <p:cNvPr id="4" name="Slide Number Placeholder 3"/>
          <p:cNvSpPr>
            <a:spLocks noGrp="1"/>
          </p:cNvSpPr>
          <p:nvPr>
            <p:ph type="sldNum" sz="quarter" idx="12"/>
          </p:nvPr>
        </p:nvSpPr>
        <p:spPr/>
        <p:txBody>
          <a:bodyPr/>
          <a:lstStyle/>
          <a:p>
            <a:fld id="{47ED8886-DB3B-44F4-9A80-E6A224679F20}" type="slidenum">
              <a:rPr lang="en-US" smtClean="0"/>
              <a:pPr/>
              <a:t>76</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Rectangle 5"/>
          <p:cNvSpPr/>
          <p:nvPr/>
        </p:nvSpPr>
        <p:spPr>
          <a:xfrm>
            <a:off x="5704114" y="4019654"/>
            <a:ext cx="3280229" cy="220697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D:\Images\Images\Objective\shutterstock_7110587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51" y="4079952"/>
            <a:ext cx="3136287" cy="209099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idx="1"/>
          </p:nvPr>
        </p:nvSpPr>
        <p:spPr>
          <a:xfrm>
            <a:off x="457199" y="1018707"/>
            <a:ext cx="8229600" cy="4906963"/>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noProof="0" dirty="0">
                <a:solidFill>
                  <a:prstClr val="black"/>
                </a:solidFill>
                <a:latin typeface="Arial" pitchFamily="34" charset="0"/>
                <a:cs typeface="Arial" pitchFamily="34" charset="0"/>
              </a:rPr>
              <a:t>Collections</a:t>
            </a:r>
          </a:p>
          <a:p>
            <a:pPr marL="465138" lvl="2" indent="-174625">
              <a:spcBef>
                <a:spcPts val="600"/>
              </a:spcBef>
              <a:buFont typeface="Arial" pitchFamily="34" charset="0"/>
              <a:buChar char="•"/>
            </a:pPr>
            <a:r>
              <a:rPr lang="en-US" altLang="en-US" sz="1400" noProof="0" dirty="0">
                <a:solidFill>
                  <a:prstClr val="black"/>
                </a:solidFill>
                <a:latin typeface="Arial" pitchFamily="34" charset="0"/>
                <a:ea typeface="Arial Unicode MS" pitchFamily="34" charset="-128"/>
                <a:cs typeface="Arial" pitchFamily="34" charset="0"/>
              </a:rPr>
              <a:t>As collections are essential programming elements of Java, Spring provides various collection tags such as &lt;list&gt;, &lt;set&gt;, and &lt;map&gt;, for you to configure collections in the bean configuration file easily.</a:t>
            </a:r>
          </a:p>
        </p:txBody>
      </p:sp>
      <p:sp>
        <p:nvSpPr>
          <p:cNvPr id="10" name="Rectangle 9"/>
          <p:cNvSpPr/>
          <p:nvPr/>
        </p:nvSpPr>
        <p:spPr>
          <a:xfrm>
            <a:off x="304799" y="2256472"/>
            <a:ext cx="8534401" cy="2431435"/>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dirty="0">
                <a:solidFill>
                  <a:prstClr val="black"/>
                </a:solidFill>
                <a:latin typeface="Arial" pitchFamily="34" charset="0"/>
                <a:cs typeface="Arial" pitchFamily="34" charset="0"/>
              </a:rPr>
              <a:t>Auto-wiring</a:t>
            </a:r>
          </a:p>
          <a:p>
            <a:pPr marL="465138" lvl="2" indent="-174625">
              <a:spcBef>
                <a:spcPts val="600"/>
              </a:spcBef>
              <a:buFont typeface="Arial" pitchFamily="34" charset="0"/>
              <a:buChar char="•"/>
            </a:pPr>
            <a:r>
              <a:rPr lang="en-IN" altLang="en-US" sz="1400" dirty="0">
                <a:latin typeface="Arial" pitchFamily="34" charset="0"/>
              </a:rPr>
              <a:t>The auto-wiring feature provided by Spring can wire your beans automatically.</a:t>
            </a:r>
          </a:p>
          <a:p>
            <a:pPr marL="465138" lvl="2" indent="-174625">
              <a:spcBef>
                <a:spcPts val="600"/>
              </a:spcBef>
              <a:buFont typeface="Arial" pitchFamily="34" charset="0"/>
              <a:buChar char="•"/>
            </a:pPr>
            <a:r>
              <a:rPr lang="en-IN" altLang="en-US" sz="1400" dirty="0">
                <a:latin typeface="Arial" pitchFamily="34" charset="0"/>
              </a:rPr>
              <a:t>The various auto-wiring modes are:</a:t>
            </a:r>
          </a:p>
          <a:p>
            <a:pPr marL="922338" lvl="3" indent="-174625">
              <a:spcBef>
                <a:spcPts val="600"/>
              </a:spcBef>
              <a:buFont typeface="Wingdings" pitchFamily="2" charset="2"/>
              <a:buChar char="§"/>
            </a:pPr>
            <a:r>
              <a:rPr lang="en-IN" altLang="en-US" sz="1400" dirty="0">
                <a:latin typeface="Arial" pitchFamily="34" charset="0"/>
              </a:rPr>
              <a:t>no*</a:t>
            </a:r>
          </a:p>
          <a:p>
            <a:pPr marL="922338" lvl="3" indent="-174625">
              <a:spcBef>
                <a:spcPts val="600"/>
              </a:spcBef>
              <a:buFont typeface="Wingdings" pitchFamily="2" charset="2"/>
              <a:buChar char="§"/>
            </a:pPr>
            <a:r>
              <a:rPr lang="en-IN" altLang="en-US" sz="1400" dirty="0">
                <a:latin typeface="Arial" pitchFamily="34" charset="0"/>
              </a:rPr>
              <a:t>byName</a:t>
            </a:r>
          </a:p>
          <a:p>
            <a:pPr marL="922338" lvl="3" indent="-174625">
              <a:spcBef>
                <a:spcPts val="600"/>
              </a:spcBef>
              <a:buFont typeface="Wingdings" pitchFamily="2" charset="2"/>
              <a:buChar char="§"/>
            </a:pPr>
            <a:r>
              <a:rPr lang="en-IN" altLang="en-US" sz="1400" dirty="0">
                <a:latin typeface="Arial" pitchFamily="34" charset="0"/>
              </a:rPr>
              <a:t>byType</a:t>
            </a:r>
          </a:p>
          <a:p>
            <a:pPr marL="922338" lvl="3" indent="-174625">
              <a:spcBef>
                <a:spcPts val="600"/>
              </a:spcBef>
              <a:buFont typeface="Wingdings" pitchFamily="2" charset="2"/>
              <a:buChar char="§"/>
            </a:pPr>
            <a:r>
              <a:rPr lang="en-IN" altLang="en-US" sz="1400" dirty="0">
                <a:latin typeface="Arial" pitchFamily="34" charset="0"/>
              </a:rPr>
              <a:t>Constructor</a:t>
            </a:r>
          </a:p>
          <a:p>
            <a:pPr marL="922338" lvl="3" indent="-174625">
              <a:spcBef>
                <a:spcPts val="600"/>
              </a:spcBef>
              <a:buFont typeface="Wingdings" pitchFamily="2" charset="2"/>
              <a:buChar char="§"/>
            </a:pPr>
            <a:r>
              <a:rPr lang="en-IN" altLang="en-US" sz="1400" dirty="0">
                <a:latin typeface="Arial" pitchFamily="34" charset="0"/>
              </a:rPr>
              <a:t>autodetect</a:t>
            </a:r>
          </a:p>
        </p:txBody>
      </p:sp>
      <p:sp>
        <p:nvSpPr>
          <p:cNvPr id="12" name="Rectangle 11"/>
          <p:cNvSpPr/>
          <p:nvPr/>
        </p:nvSpPr>
        <p:spPr>
          <a:xfrm>
            <a:off x="304801" y="4644985"/>
            <a:ext cx="4876800" cy="1908215"/>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dirty="0">
                <a:solidFill>
                  <a:prstClr val="black"/>
                </a:solidFill>
                <a:latin typeface="Arial" pitchFamily="34" charset="0"/>
                <a:cs typeface="Arial" pitchFamily="34" charset="0"/>
              </a:rPr>
              <a:t>Bean Inheritance</a:t>
            </a:r>
          </a:p>
          <a:p>
            <a:pPr marL="465138" indent="-174625">
              <a:spcBef>
                <a:spcPts val="600"/>
              </a:spcBef>
              <a:buFont typeface="Arial" pitchFamily="34" charset="0"/>
              <a:buChar char="•"/>
            </a:pPr>
            <a:r>
              <a:rPr lang="en-IN" sz="1400" dirty="0">
                <a:solidFill>
                  <a:prstClr val="black"/>
                </a:solidFill>
                <a:latin typeface="Arial" pitchFamily="34" charset="0"/>
                <a:ea typeface="Arial Unicode MS" pitchFamily="34" charset="-128"/>
                <a:cs typeface="Arial" pitchFamily="34" charset="0"/>
              </a:rPr>
              <a:t>Spring provides support for bean inheritance by extracting the common bean configurations to form a parent bean. </a:t>
            </a:r>
          </a:p>
          <a:p>
            <a:pPr marL="465138" lvl="2" indent="-174625">
              <a:spcBef>
                <a:spcPts val="600"/>
              </a:spcBef>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The beans that inherit from this parent bean are called child beans. </a:t>
            </a:r>
          </a:p>
          <a:p>
            <a:pPr marL="465138" indent="-174625">
              <a:spcBef>
                <a:spcPts val="600"/>
              </a:spcBef>
              <a:buFont typeface="Arial" pitchFamily="34" charset="0"/>
              <a:buChar char="•"/>
            </a:pPr>
            <a:endParaRPr lang="en-IN" sz="1400" dirty="0">
              <a:solidFill>
                <a:prstClr val="black"/>
              </a:solidFill>
              <a:latin typeface="Arial" pitchFamily="34" charset="0"/>
              <a:ea typeface="Arial Unicode MS" pitchFamily="34" charset="-128"/>
              <a:cs typeface="Arial" pitchFamily="34" charset="0"/>
            </a:endParaRPr>
          </a:p>
        </p:txBody>
      </p:sp>
    </p:spTree>
    <p:extLst>
      <p:ext uri="{BB962C8B-B14F-4D97-AF65-F5344CB8AC3E}">
        <p14:creationId xmlns:p14="http://schemas.microsoft.com/office/powerpoint/2010/main" val="33137077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Summary</a:t>
            </a:r>
          </a:p>
        </p:txBody>
      </p:sp>
      <p:sp>
        <p:nvSpPr>
          <p:cNvPr id="4" name="Slide Number Placeholder 3"/>
          <p:cNvSpPr>
            <a:spLocks noGrp="1"/>
          </p:cNvSpPr>
          <p:nvPr>
            <p:ph type="sldNum" sz="quarter" idx="12"/>
          </p:nvPr>
        </p:nvSpPr>
        <p:spPr/>
        <p:txBody>
          <a:bodyPr/>
          <a:lstStyle/>
          <a:p>
            <a:fld id="{47ED8886-DB3B-44F4-9A80-E6A224679F20}" type="slidenum">
              <a:rPr lang="en-US" smtClean="0"/>
              <a:pPr/>
              <a:t>77</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Rectangle 5"/>
          <p:cNvSpPr/>
          <p:nvPr/>
        </p:nvSpPr>
        <p:spPr>
          <a:xfrm>
            <a:off x="5704114" y="4019654"/>
            <a:ext cx="3280229" cy="220697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D:\Images\Images\Objective\shutterstock_7110587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51" y="4079952"/>
            <a:ext cx="3136287" cy="209099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p:cNvSpPr>
            <a:spLocks noGrp="1"/>
          </p:cNvSpPr>
          <p:nvPr>
            <p:ph idx="1"/>
          </p:nvPr>
        </p:nvSpPr>
        <p:spPr>
          <a:xfrm>
            <a:off x="304800" y="939520"/>
            <a:ext cx="8229600" cy="4906963"/>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noProof="0" dirty="0">
                <a:solidFill>
                  <a:prstClr val="black"/>
                </a:solidFill>
                <a:latin typeface="Arial" pitchFamily="34" charset="0"/>
                <a:cs typeface="Arial" pitchFamily="34" charset="0"/>
              </a:rPr>
              <a:t>Scanning Components from the Classpath</a:t>
            </a:r>
          </a:p>
          <a:p>
            <a:pPr marL="465138" lvl="2" indent="-174625">
              <a:spcBef>
                <a:spcPts val="600"/>
              </a:spcBef>
              <a:buFont typeface="Arial" pitchFamily="34" charset="0"/>
              <a:buChar char="•"/>
            </a:pPr>
            <a:r>
              <a:rPr lang="en-US" altLang="en-US" sz="1400" noProof="0" dirty="0">
                <a:solidFill>
                  <a:prstClr val="black"/>
                </a:solidFill>
                <a:latin typeface="Arial" pitchFamily="34" charset="0"/>
                <a:ea typeface="Arial Unicode MS" pitchFamily="34" charset="-128"/>
                <a:cs typeface="Arial" pitchFamily="34" charset="0"/>
              </a:rPr>
              <a:t>Spring provides a powerful feature called component scanning which can automatically scan, detect, and instantiate your components with particular stereotype annotations from the classpath.</a:t>
            </a:r>
          </a:p>
          <a:p>
            <a:pPr marL="465138" lvl="2" indent="-174625">
              <a:spcBef>
                <a:spcPts val="600"/>
              </a:spcBef>
              <a:buFont typeface="Arial" pitchFamily="34" charset="0"/>
              <a:buChar char="•"/>
            </a:pPr>
            <a:r>
              <a:rPr lang="en-US" altLang="en-US" sz="1400" noProof="0" dirty="0">
                <a:solidFill>
                  <a:prstClr val="black"/>
                </a:solidFill>
                <a:latin typeface="Arial" pitchFamily="34" charset="0"/>
                <a:ea typeface="Arial Unicode MS" pitchFamily="34" charset="-128"/>
                <a:cs typeface="Arial" pitchFamily="34" charset="0"/>
              </a:rPr>
              <a:t>The basic annotation denoting a Spring-managed component is @Component.</a:t>
            </a:r>
          </a:p>
        </p:txBody>
      </p:sp>
      <p:sp>
        <p:nvSpPr>
          <p:cNvPr id="10" name="Rectangle 9"/>
          <p:cNvSpPr/>
          <p:nvPr/>
        </p:nvSpPr>
        <p:spPr>
          <a:xfrm>
            <a:off x="304800" y="2286000"/>
            <a:ext cx="8534401" cy="1184940"/>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dirty="0">
                <a:solidFill>
                  <a:prstClr val="black"/>
                </a:solidFill>
                <a:latin typeface="Arial" pitchFamily="34" charset="0"/>
                <a:cs typeface="Arial" pitchFamily="34" charset="0"/>
              </a:rPr>
              <a:t>Bean Scope</a:t>
            </a:r>
          </a:p>
          <a:p>
            <a:pPr marL="465138" lvl="2" indent="-174625">
              <a:spcBef>
                <a:spcPts val="600"/>
              </a:spcBef>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In Spring, you can specify the bean scope to control which bean instance should be returned when requested. The default bean scope is singleton.</a:t>
            </a:r>
          </a:p>
          <a:p>
            <a:pPr marL="465138" indent="-174625">
              <a:spcBef>
                <a:spcPts val="600"/>
              </a:spcBef>
            </a:pPr>
            <a:endParaRPr lang="en-IN" sz="1400" dirty="0">
              <a:solidFill>
                <a:prstClr val="black"/>
              </a:solidFill>
              <a:latin typeface="Arial" pitchFamily="34" charset="0"/>
              <a:ea typeface="Arial Unicode MS" pitchFamily="34" charset="-128"/>
              <a:cs typeface="Arial" pitchFamily="34" charset="0"/>
            </a:endParaRPr>
          </a:p>
        </p:txBody>
      </p:sp>
      <p:sp>
        <p:nvSpPr>
          <p:cNvPr id="12" name="Rectangle 11"/>
          <p:cNvSpPr/>
          <p:nvPr/>
        </p:nvSpPr>
        <p:spPr>
          <a:xfrm>
            <a:off x="304799" y="3241851"/>
            <a:ext cx="4843265" cy="2708434"/>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IN" sz="1400" b="1" dirty="0">
                <a:solidFill>
                  <a:prstClr val="black"/>
                </a:solidFill>
                <a:latin typeface="Arial" pitchFamily="34" charset="0"/>
                <a:cs typeface="Arial" pitchFamily="34" charset="0"/>
              </a:rPr>
              <a:t>Externalizing Bean Configurations</a:t>
            </a:r>
          </a:p>
          <a:p>
            <a:pPr marL="465138" lvl="2" indent="-174625">
              <a:spcBef>
                <a:spcPts val="600"/>
              </a:spcBef>
              <a:spcAft>
                <a:spcPts val="600"/>
              </a:spcAft>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Spring comes with a bean factory post processor called </a:t>
            </a:r>
            <a:r>
              <a:rPr lang="en-IN" altLang="en-US" sz="1400" b="1" dirty="0">
                <a:solidFill>
                  <a:prstClr val="black"/>
                </a:solidFill>
                <a:latin typeface="Arial" pitchFamily="34" charset="0"/>
                <a:ea typeface="Arial Unicode MS" pitchFamily="34" charset="-128"/>
                <a:cs typeface="Arial" pitchFamily="34" charset="0"/>
              </a:rPr>
              <a:t>PropertyPlaceholderConfigurer</a:t>
            </a:r>
            <a:r>
              <a:rPr lang="en-IN" altLang="en-US" sz="1400" dirty="0">
                <a:solidFill>
                  <a:prstClr val="black"/>
                </a:solidFill>
                <a:latin typeface="Arial" pitchFamily="34" charset="0"/>
                <a:ea typeface="Arial Unicode MS" pitchFamily="34" charset="-128"/>
                <a:cs typeface="Arial" pitchFamily="34" charset="0"/>
              </a:rPr>
              <a:t> for you to externalize part of the bean configurations into a properties file.</a:t>
            </a:r>
          </a:p>
          <a:p>
            <a:pPr marL="465138" lvl="2" indent="-174625">
              <a:spcBef>
                <a:spcPts val="600"/>
              </a:spcBef>
              <a:spcAft>
                <a:spcPts val="600"/>
              </a:spcAft>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You can use variables of the form ${var} in your bean configuration file. </a:t>
            </a:r>
            <a:r>
              <a:rPr lang="en-IN" altLang="en-US" sz="1400" b="1" dirty="0">
                <a:solidFill>
                  <a:prstClr val="black"/>
                </a:solidFill>
                <a:latin typeface="Arial" pitchFamily="34" charset="0"/>
                <a:ea typeface="Arial Unicode MS" pitchFamily="34" charset="-128"/>
                <a:cs typeface="Arial" pitchFamily="34" charset="0"/>
              </a:rPr>
              <a:t>PropertyPlaceholderConfigurer</a:t>
            </a:r>
            <a:r>
              <a:rPr lang="en-IN" altLang="en-US" sz="1400" dirty="0">
                <a:solidFill>
                  <a:prstClr val="black"/>
                </a:solidFill>
                <a:latin typeface="Arial" pitchFamily="34" charset="0"/>
                <a:ea typeface="Arial Unicode MS" pitchFamily="34" charset="-128"/>
                <a:cs typeface="Arial" pitchFamily="34" charset="0"/>
              </a:rPr>
              <a:t> will then load the properties from a properties file and use them to replace the variables.</a:t>
            </a:r>
          </a:p>
          <a:p>
            <a:pPr marL="465138" lvl="2" indent="-174625">
              <a:spcBef>
                <a:spcPts val="600"/>
              </a:spcBef>
              <a:buFont typeface="Arial" pitchFamily="34" charset="0"/>
              <a:buChar char="•"/>
            </a:pPr>
            <a:endParaRPr lang="en-IN" altLang="en-US" sz="1400" dirty="0">
              <a:latin typeface="Arial" pitchFamily="34" charset="0"/>
            </a:endParaRPr>
          </a:p>
        </p:txBody>
      </p:sp>
    </p:spTree>
    <p:extLst>
      <p:ext uri="{BB962C8B-B14F-4D97-AF65-F5344CB8AC3E}">
        <p14:creationId xmlns:p14="http://schemas.microsoft.com/office/powerpoint/2010/main" val="4239371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Source</a:t>
            </a:r>
          </a:p>
        </p:txBody>
      </p:sp>
      <p:sp>
        <p:nvSpPr>
          <p:cNvPr id="2" name="Content Placeholder 1"/>
          <p:cNvSpPr>
            <a:spLocks noGrp="1"/>
          </p:cNvSpPr>
          <p:nvPr>
            <p:ph idx="1"/>
          </p:nvPr>
        </p:nvSpPr>
        <p:spPr>
          <a:xfrm>
            <a:off x="457201" y="1219201"/>
            <a:ext cx="5105400" cy="3581400"/>
          </a:xfrm>
        </p:spPr>
        <p:txBody>
          <a:bodyPr/>
          <a:lstStyle/>
          <a:p>
            <a:r>
              <a:rPr lang="en-US" altLang="en-US" sz="1400" noProof="0" dirty="0">
                <a:hlinkClick r:id="rId2"/>
              </a:rPr>
              <a:t>http://www.springframework.org</a:t>
            </a:r>
            <a:endParaRPr lang="en-US" altLang="en-US" sz="1400" noProof="0" dirty="0"/>
          </a:p>
          <a:p>
            <a:endParaRPr lang="en-US" noProof="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78</a:t>
            </a:fld>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5" name="Footer Placeholder 4"/>
          <p:cNvSpPr>
            <a:spLocks noGrp="1"/>
          </p:cNvSpPr>
          <p:nvPr>
            <p:ph type="ftr" sz="quarter" idx="11"/>
          </p:nvPr>
        </p:nvSpPr>
        <p:spPr/>
        <p:txBody>
          <a:bodyPr/>
          <a:lstStyle/>
          <a:p>
            <a:r>
              <a:rPr lang="en-US" dirty="0"/>
              <a:t>© Cognizant 2018</a:t>
            </a:r>
          </a:p>
        </p:txBody>
      </p:sp>
      <p:pic>
        <p:nvPicPr>
          <p:cNvPr id="4100" name="Picture 4" descr="D:\Images\Images\source\shutterstock_4246789.jp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6016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199" y="4455886"/>
            <a:ext cx="5257801" cy="1335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bg1"/>
                </a:solidFill>
                <a:latin typeface="Arial Rounded MT Bold" pitchFamily="34" charset="0"/>
              </a:rPr>
              <a:t>You have successfully completed</a:t>
            </a:r>
          </a:p>
          <a:p>
            <a:pPr marL="65088" lvl="1"/>
            <a:r>
              <a:rPr lang="en-US" sz="2400" b="1" dirty="0">
                <a:solidFill>
                  <a:schemeClr val="bg1"/>
                </a:solidFill>
                <a:latin typeface="Arial Rounded MT Bold" pitchFamily="34" charset="0"/>
              </a:rPr>
              <a:t>Spring Inversion of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0"/>
            <a:ext cx="8534400" cy="2057400"/>
          </a:xfrm>
        </p:spPr>
        <p:txBody>
          <a:bodyPr/>
          <a:lstStyle/>
          <a:p>
            <a:pPr marL="342900" lvl="2" indent="-342900">
              <a:lnSpc>
                <a:spcPct val="150000"/>
              </a:lnSpc>
              <a:spcAft>
                <a:spcPts val="600"/>
              </a:spcAft>
              <a:buFont typeface="Wingdings" panose="05000000000000000000" pitchFamily="2" charset="2"/>
              <a:buChar char="q"/>
            </a:pPr>
            <a:r>
              <a:rPr lang="en-US" sz="1400" noProof="0" dirty="0"/>
              <a:t>Name some of the frameworks that support Dependency Injection.</a:t>
            </a:r>
          </a:p>
        </p:txBody>
      </p:sp>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p:txBody>
          <a:bodyPr/>
          <a:lstStyle/>
          <a:p>
            <a:r>
              <a:rPr lang="en-US" noProof="0" dirty="0"/>
              <a:t>Do You Know</a:t>
            </a:r>
          </a:p>
        </p:txBody>
      </p:sp>
      <p:sp>
        <p:nvSpPr>
          <p:cNvPr id="6" name="Rectangle 5"/>
          <p:cNvSpPr/>
          <p:nvPr/>
        </p:nvSpPr>
        <p:spPr>
          <a:xfrm>
            <a:off x="5293425" y="3483429"/>
            <a:ext cx="3515169" cy="2628472"/>
          </a:xfrm>
          <a:prstGeom prst="rect">
            <a:avLst/>
          </a:prstGeom>
          <a:solidFill>
            <a:srgbClr val="81D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2" descr="D:\Images\Images\Question\shutterstock_157594730.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572" b="14047"/>
          <a:stretch/>
        </p:blipFill>
        <p:spPr bwMode="auto">
          <a:xfrm>
            <a:off x="5362368" y="3546496"/>
            <a:ext cx="3376023" cy="2497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342900" lvl="2" indent="-342900">
              <a:spcBef>
                <a:spcPts val="600"/>
              </a:spcBef>
              <a:buFont typeface="Wingdings" panose="05000000000000000000" pitchFamily="2" charset="2"/>
              <a:buChar char="q"/>
            </a:pPr>
            <a:r>
              <a:rPr lang="en-US" sz="1400" noProof="0" dirty="0"/>
              <a:t>One of the key themes of the Spring Framework is Inversion of Control. </a:t>
            </a:r>
          </a:p>
          <a:p>
            <a:pPr marL="342900" lvl="2" indent="-342900">
              <a:spcBef>
                <a:spcPts val="600"/>
              </a:spcBef>
              <a:buFont typeface="Wingdings" panose="05000000000000000000" pitchFamily="2" charset="2"/>
              <a:buChar char="q"/>
            </a:pPr>
            <a:r>
              <a:rPr lang="en-US" sz="1400" noProof="0" dirty="0"/>
              <a:t>In its broadest sense, this means that the framework handles responsibilities on behalf of the components that are managed within its context. </a:t>
            </a:r>
          </a:p>
          <a:p>
            <a:pPr marL="342900" lvl="2" indent="-342900">
              <a:spcBef>
                <a:spcPts val="600"/>
              </a:spcBef>
              <a:buFont typeface="Wingdings" panose="05000000000000000000" pitchFamily="2" charset="2"/>
              <a:buChar char="q"/>
            </a:pPr>
            <a:r>
              <a:rPr lang="en-US" sz="1400" noProof="0" dirty="0"/>
              <a:t>The components themselves are simplified since they are relieved of those responsibilities. </a:t>
            </a:r>
          </a:p>
          <a:p>
            <a:pPr marL="800100" lvl="3" indent="-455613">
              <a:spcBef>
                <a:spcPts val="600"/>
              </a:spcBef>
              <a:buNone/>
            </a:pPr>
            <a:r>
              <a:rPr lang="en-US" noProof="0" dirty="0"/>
              <a:t>For example, </a:t>
            </a:r>
          </a:p>
          <a:p>
            <a:pPr marL="800100" lvl="3" indent="-230188">
              <a:spcBef>
                <a:spcPts val="600"/>
              </a:spcBef>
              <a:buFont typeface="Arial" pitchFamily="34" charset="0"/>
              <a:buChar char="•"/>
            </a:pPr>
            <a:r>
              <a:rPr lang="en-US" b="1" noProof="0" dirty="0"/>
              <a:t>Dependency</a:t>
            </a:r>
            <a:r>
              <a:rPr lang="en-US" noProof="0" dirty="0"/>
              <a:t> </a:t>
            </a:r>
            <a:r>
              <a:rPr lang="en-US" b="1" noProof="0" dirty="0"/>
              <a:t>Injection</a:t>
            </a:r>
            <a:r>
              <a:rPr lang="en-US" noProof="0" dirty="0"/>
              <a:t> relieves the components of the responsibility of locating or creating their dependencies.</a:t>
            </a:r>
          </a:p>
          <a:p>
            <a:pPr marL="800100" lvl="3" indent="-230188">
              <a:spcBef>
                <a:spcPts val="600"/>
              </a:spcBef>
              <a:buFont typeface="Arial" pitchFamily="34" charset="0"/>
              <a:buChar char="•"/>
            </a:pPr>
            <a:r>
              <a:rPr lang="en-US" b="1" noProof="0" dirty="0"/>
              <a:t>Aspect-oriented programming </a:t>
            </a:r>
            <a:r>
              <a:rPr lang="en-US" noProof="0" dirty="0"/>
              <a:t>relieves business components of generic cross-cutting concerns by modularizing them into reusable aspects. </a:t>
            </a:r>
          </a:p>
          <a:p>
            <a:pPr marL="342900" lvl="2" indent="-342900">
              <a:spcBef>
                <a:spcPts val="600"/>
              </a:spcBef>
              <a:buFont typeface="Wingdings" panose="05000000000000000000" pitchFamily="2" charset="2"/>
              <a:buChar char="q"/>
            </a:pPr>
            <a:r>
              <a:rPr lang="en-US" sz="1400" noProof="0" dirty="0"/>
              <a:t>In each case, the end result is a system that is easier to test, understand, maintain, and extend. </a:t>
            </a:r>
          </a:p>
          <a:p>
            <a:pPr marL="342900" lvl="2" indent="-342900">
              <a:lnSpc>
                <a:spcPct val="150000"/>
              </a:lnSpc>
              <a:spcAft>
                <a:spcPts val="600"/>
              </a:spcAft>
              <a:buFont typeface="Wingdings" panose="05000000000000000000" pitchFamily="2" charset="2"/>
              <a:buChar char="q"/>
            </a:pPr>
            <a:endParaRPr lang="en-US" noProof="0" dirty="0"/>
          </a:p>
          <a:p>
            <a:pPr>
              <a:spcBef>
                <a:spcPts val="600"/>
              </a:spcBef>
              <a:spcAft>
                <a:spcPts val="600"/>
              </a:spcAft>
            </a:pPr>
            <a:endParaRPr lang="en-US" altLang="en-US" noProof="0" dirty="0"/>
          </a:p>
        </p:txBody>
      </p:sp>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lstStyle/>
          <a:p>
            <a:r>
              <a:rPr lang="en-US" altLang="en-US" noProof="0" dirty="0">
                <a:solidFill>
                  <a:srgbClr val="FFFFFF"/>
                </a:solidFill>
              </a:rPr>
              <a:t>Inversion of  Control</a:t>
            </a:r>
            <a:endParaRPr lang="en-US" noProof="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47EE6A7A26004EBA6E9E0FE54B44F5" ma:contentTypeVersion="9" ma:contentTypeDescription="Create a new document." ma:contentTypeScope="" ma:versionID="c935310ee0dc337c0ab5a8fa1c8aea61">
  <xsd:schema xmlns:xsd="http://www.w3.org/2001/XMLSchema" xmlns:xs="http://www.w3.org/2001/XMLSchema" xmlns:p="http://schemas.microsoft.com/office/2006/metadata/properties" xmlns:ns2="0cef8211-66d2-4f16-b2c6-1941848bc362" xmlns:ns3="951c5514-b77c-4532-82d5-a05f2f7d58e2" targetNamespace="http://schemas.microsoft.com/office/2006/metadata/properties" ma:root="true" ma:fieldsID="72ec1d31baf84ab9e779a6ff3e9c0cd4" ns2:_="" ns3:_="">
    <xsd:import namespace="0cef8211-66d2-4f16-b2c6-1941848bc362"/>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ef8211-66d2-4f16-b2c6-1941848bc3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9446CE-7EC1-452E-B4EA-2FF2A83BF3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ef8211-66d2-4f16-b2c6-1941848bc362"/>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241A9B8A-2AD5-4B0C-88B4-FABFFF48459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96295</TotalTime>
  <Words>12386</Words>
  <Application>Microsoft Macintosh PowerPoint</Application>
  <PresentationFormat>On-screen Show (4:3)</PresentationFormat>
  <Paragraphs>1453</Paragraphs>
  <Slides>79</Slides>
  <Notes>67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 Unicode MS</vt:lpstr>
      <vt:lpstr>Arial</vt:lpstr>
      <vt:lpstr>Arial Narrow</vt:lpstr>
      <vt:lpstr>Arial Rounded MT Bold</vt:lpstr>
      <vt:lpstr>Calibri</vt:lpstr>
      <vt:lpstr>Wingdings</vt:lpstr>
      <vt:lpstr>3_Custom Design</vt:lpstr>
      <vt:lpstr>PowerPoint Presentation</vt:lpstr>
      <vt:lpstr>Session Rules</vt:lpstr>
      <vt:lpstr>Context Setting: Overview</vt:lpstr>
      <vt:lpstr>Objectives</vt:lpstr>
      <vt:lpstr>Objectives</vt:lpstr>
      <vt:lpstr>Agenda</vt:lpstr>
      <vt:lpstr>Agenda (1 of 6)</vt:lpstr>
      <vt:lpstr>Do You Know</vt:lpstr>
      <vt:lpstr>Inversion of  Control</vt:lpstr>
      <vt:lpstr>Spring Beans</vt:lpstr>
      <vt:lpstr>Spring IoC Container</vt:lpstr>
      <vt:lpstr>Instantiating an Application Context</vt:lpstr>
      <vt:lpstr>Instantiating an Application Context (Contd.)</vt:lpstr>
      <vt:lpstr>Configuration Metadata</vt:lpstr>
      <vt:lpstr>XML-based Configuration</vt:lpstr>
      <vt:lpstr>Demonstration</vt:lpstr>
      <vt:lpstr>Getting Beans from the IoC Container</vt:lpstr>
      <vt:lpstr>Sequence Generator – Problem Statement</vt:lpstr>
      <vt:lpstr>Creating the Bean Class</vt:lpstr>
      <vt:lpstr>Creating the Bean Class (Contd.)</vt:lpstr>
      <vt:lpstr>Agenda (2 of 6)</vt:lpstr>
      <vt:lpstr>Dependency Injection (DI)</vt:lpstr>
      <vt:lpstr>Bean Configuration - Sequence Generator</vt:lpstr>
      <vt:lpstr>Benefits of DI</vt:lpstr>
      <vt:lpstr>Spring DI</vt:lpstr>
      <vt:lpstr>Defining Bean Properties by Shortcut</vt:lpstr>
      <vt:lpstr>Constructor Injection</vt:lpstr>
      <vt:lpstr>Constructor Injection (Contd.)</vt:lpstr>
      <vt:lpstr>Constructor Injection (Contd.)</vt:lpstr>
      <vt:lpstr>Constructor Ambiguity</vt:lpstr>
      <vt:lpstr>Constructor Ambiguity (Contd.)</vt:lpstr>
      <vt:lpstr>Constructor Ambiguity-type Attribute </vt:lpstr>
      <vt:lpstr>More Confusion!</vt:lpstr>
      <vt:lpstr>Constructor Ambiguity-type Attribute </vt:lpstr>
      <vt:lpstr>Lend a Hand</vt:lpstr>
      <vt:lpstr>Bean References</vt:lpstr>
      <vt:lpstr>Bean References (Contd.)</vt:lpstr>
      <vt:lpstr>Bean References for Setter Methods</vt:lpstr>
      <vt:lpstr>Inner Beans</vt:lpstr>
      <vt:lpstr>Lend a Hand</vt:lpstr>
      <vt:lpstr>Agenda (4 of 6)</vt:lpstr>
      <vt:lpstr>Auto-wiring</vt:lpstr>
      <vt:lpstr>Auto-wiring: XML-based</vt:lpstr>
      <vt:lpstr>Auto-wiring by Type</vt:lpstr>
      <vt:lpstr>Auto-wiring by Type Name</vt:lpstr>
      <vt:lpstr>Auto-wiring by Constructor</vt:lpstr>
      <vt:lpstr>Auto-wiring: Annotation-based</vt:lpstr>
      <vt:lpstr>@Autowired Annotation </vt:lpstr>
      <vt:lpstr>@Autowired Annotation (Contd.) </vt:lpstr>
      <vt:lpstr>Auto-wiring by Type with Qualifiers</vt:lpstr>
      <vt:lpstr>Hands-on Exercise</vt:lpstr>
      <vt:lpstr>Agenda</vt:lpstr>
      <vt:lpstr>Scanning Components from the Classpath</vt:lpstr>
      <vt:lpstr>Scanning Components from the Classpath (Contd.)</vt:lpstr>
      <vt:lpstr>@Component Annotation</vt:lpstr>
      <vt:lpstr>&lt;context:component-scan&gt;</vt:lpstr>
      <vt:lpstr>@Repository and @Service</vt:lpstr>
      <vt:lpstr>Naming Detected Components</vt:lpstr>
      <vt:lpstr>Hands-on Exercise</vt:lpstr>
      <vt:lpstr>Agenda</vt:lpstr>
      <vt:lpstr>Bean Scopes</vt:lpstr>
      <vt:lpstr>Singleton Scope</vt:lpstr>
      <vt:lpstr>Prototype Scope</vt:lpstr>
      <vt:lpstr>Singleton Beans with Prototype-bean Dependencies</vt:lpstr>
      <vt:lpstr>@Scope Annotation</vt:lpstr>
      <vt:lpstr>Hands-on Exercise</vt:lpstr>
      <vt:lpstr>Bean Initialization and Destruction</vt:lpstr>
      <vt:lpstr>Init-method and Destroy-method</vt:lpstr>
      <vt:lpstr>@PostConstruct and @PreDestroy Annotations</vt:lpstr>
      <vt:lpstr>Hands-on Exercise</vt:lpstr>
      <vt:lpstr>Questions</vt:lpstr>
      <vt:lpstr>PowerPoint Presentation</vt:lpstr>
      <vt:lpstr>Test Your Understanding</vt:lpstr>
      <vt:lpstr>Summary</vt:lpstr>
      <vt:lpstr>Summary</vt:lpstr>
      <vt:lpstr>Summary</vt:lpstr>
      <vt:lpstr>Summary</vt:lpstr>
      <vt:lpstr>Source</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Ernd, Taryn (Cognizant)</cp:lastModifiedBy>
  <cp:revision>650</cp:revision>
  <dcterms:created xsi:type="dcterms:W3CDTF">2011-06-15T11:24:59Z</dcterms:created>
  <dcterms:modified xsi:type="dcterms:W3CDTF">2024-11-07T15:03:35Z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0x0101003947EE6A7A26004EBA6E9E0FE54B44F5</vt:lpwstr>
  </property>
  <property fmtid="{D5CDD505-2E9C-101B-9397-08002B2CF9AE}" pid="3" name="_dlc_DocIdItemGuid">
    <vt:lpwstr>1c19f327-3998-48ba-bd4d-be7aee79e354</vt:lpwstr>
  </property>
</Properties>
</file>