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56"/>
  </p:notesMasterIdLst>
  <p:handoutMasterIdLst>
    <p:handoutMasterId r:id="rId57"/>
  </p:handoutMasterIdLst>
  <p:sldIdLst>
    <p:sldId id="257" r:id="rId5"/>
    <p:sldId id="282" r:id="rId6"/>
    <p:sldId id="395" r:id="rId7"/>
    <p:sldId id="396" r:id="rId8"/>
    <p:sldId id="286" r:id="rId9"/>
    <p:sldId id="301" r:id="rId10"/>
    <p:sldId id="347" r:id="rId11"/>
    <p:sldId id="413" r:id="rId12"/>
    <p:sldId id="404" r:id="rId13"/>
    <p:sldId id="349" r:id="rId14"/>
    <p:sldId id="350" r:id="rId15"/>
    <p:sldId id="351" r:id="rId16"/>
    <p:sldId id="264" r:id="rId17"/>
    <p:sldId id="405" r:id="rId18"/>
    <p:sldId id="406" r:id="rId19"/>
    <p:sldId id="412" r:id="rId20"/>
    <p:sldId id="287" r:id="rId21"/>
    <p:sldId id="346" r:id="rId22"/>
    <p:sldId id="303" r:id="rId23"/>
    <p:sldId id="348" r:id="rId24"/>
    <p:sldId id="352" r:id="rId25"/>
    <p:sldId id="353" r:id="rId26"/>
    <p:sldId id="355" r:id="rId27"/>
    <p:sldId id="387" r:id="rId28"/>
    <p:sldId id="358" r:id="rId29"/>
    <p:sldId id="359" r:id="rId30"/>
    <p:sldId id="360" r:id="rId31"/>
    <p:sldId id="361" r:id="rId32"/>
    <p:sldId id="362" r:id="rId33"/>
    <p:sldId id="415" r:id="rId34"/>
    <p:sldId id="414" r:id="rId35"/>
    <p:sldId id="363" r:id="rId36"/>
    <p:sldId id="364" r:id="rId37"/>
    <p:sldId id="365" r:id="rId38"/>
    <p:sldId id="416" r:id="rId39"/>
    <p:sldId id="417" r:id="rId40"/>
    <p:sldId id="388" r:id="rId41"/>
    <p:sldId id="368" r:id="rId42"/>
    <p:sldId id="369" r:id="rId43"/>
    <p:sldId id="370" r:id="rId44"/>
    <p:sldId id="408" r:id="rId45"/>
    <p:sldId id="389" r:id="rId46"/>
    <p:sldId id="372" r:id="rId47"/>
    <p:sldId id="398" r:id="rId48"/>
    <p:sldId id="399" r:id="rId49"/>
    <p:sldId id="400" r:id="rId50"/>
    <p:sldId id="401" r:id="rId51"/>
    <p:sldId id="402" r:id="rId52"/>
    <p:sldId id="403" r:id="rId53"/>
    <p:sldId id="279" r:id="rId54"/>
    <p:sldId id="35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48">
          <p15:clr>
            <a:srgbClr val="A4A3A4"/>
          </p15:clr>
        </p15:guide>
        <p15:guide id="3" orient="horz" pos="384">
          <p15:clr>
            <a:srgbClr val="A4A3A4"/>
          </p15:clr>
        </p15:guide>
        <p15:guide id="4" orient="horz" pos="672">
          <p15:clr>
            <a:srgbClr val="A4A3A4"/>
          </p15:clr>
        </p15:guide>
        <p15:guide id="5" pos="5568">
          <p15:clr>
            <a:srgbClr val="A4A3A4"/>
          </p15:clr>
        </p15:guide>
        <p15:guide id="6"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kirubarani.g" initials="j" lastIdx="13" clrIdx="0"/>
  <p:cmAuthor id="1" name="roopa.r" initials="r"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C844"/>
    <a:srgbClr val="3897B1"/>
    <a:srgbClr val="73BED3"/>
    <a:srgbClr val="663300"/>
    <a:srgbClr val="B7E19B"/>
    <a:srgbClr val="FF0000"/>
    <a:srgbClr val="0000FF"/>
    <a:srgbClr val="FF9900"/>
    <a:srgbClr val="A8EE9C"/>
    <a:srgbClr val="7EF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8" autoAdjust="0"/>
    <p:restoredTop sz="96405" autoAdjust="0"/>
  </p:normalViewPr>
  <p:slideViewPr>
    <p:cSldViewPr>
      <p:cViewPr varScale="1">
        <p:scale>
          <a:sx n="113" d="100"/>
          <a:sy n="113" d="100"/>
        </p:scale>
        <p:origin x="2192" y="488"/>
      </p:cViewPr>
      <p:guideLst>
        <p:guide orient="horz" pos="4128"/>
        <p:guide orient="horz" pos="48"/>
        <p:guide orient="horz" pos="384"/>
        <p:guide orient="horz" pos="672"/>
        <p:guide pos="5568"/>
        <p:guide pos="192"/>
      </p:guideLst>
    </p:cSldViewPr>
  </p:slideViewPr>
  <p:outlineViewPr>
    <p:cViewPr>
      <p:scale>
        <a:sx n="33" d="100"/>
        <a:sy n="33" d="100"/>
      </p:scale>
      <p:origin x="0" y="-29574"/>
    </p:cViewPr>
  </p:outlineViewPr>
  <p:notesTextViewPr>
    <p:cViewPr>
      <p:scale>
        <a:sx n="100" d="100"/>
        <a:sy n="100" d="100"/>
      </p:scale>
      <p:origin x="0" y="0"/>
    </p:cViewPr>
  </p:notesTextViewPr>
  <p:sorterViewPr>
    <p:cViewPr>
      <p:scale>
        <a:sx n="66" d="100"/>
        <a:sy n="66" d="100"/>
      </p:scale>
      <p:origin x="0" y="882"/>
    </p:cViewPr>
  </p:sorterViewPr>
  <p:notesViewPr>
    <p:cSldViewPr showGuides="1">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738A40-131F-428C-8E04-2303A6820F7A}" type="datetimeFigureOut">
              <a:rPr lang="en-IN" smtClean="0"/>
              <a:pPr/>
              <a:t>12/02/25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31DDF2-109F-485F-9CE2-1CF59956CF65}" type="slidenum">
              <a:rPr lang="en-IN" smtClean="0"/>
              <a:pPr/>
              <a:t>‹#›</a:t>
            </a:fld>
            <a:endParaRPr lang="en-IN" dirty="0"/>
          </a:p>
        </p:txBody>
      </p:sp>
    </p:spTree>
    <p:extLst>
      <p:ext uri="{BB962C8B-B14F-4D97-AF65-F5344CB8AC3E}">
        <p14:creationId xmlns:p14="http://schemas.microsoft.com/office/powerpoint/2010/main" val="3406855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2/12/25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Arial" pitchFamily="34" charset="0"/>
        <a:ea typeface="+mn-ea"/>
        <a:cs typeface="Arial" pitchFamily="34" charset="0"/>
      </a:defRPr>
    </a:lvl1pPr>
    <a:lvl2pPr marL="457200" algn="l" defTabSz="914400" rtl="0" eaLnBrk="1" latinLnBrk="0" hangingPunct="1">
      <a:defRPr sz="1400" kern="1200">
        <a:solidFill>
          <a:schemeClr val="tx1"/>
        </a:solidFill>
        <a:latin typeface="Arial" pitchFamily="34" charset="0"/>
        <a:ea typeface="+mn-ea"/>
        <a:cs typeface="Arial" pitchFamily="34" charset="0"/>
      </a:defRPr>
    </a:lvl2pPr>
    <a:lvl3pPr marL="914400" algn="l" defTabSz="914400" rtl="0" eaLnBrk="1" latinLnBrk="0" hangingPunct="1">
      <a:defRPr sz="1400" kern="1200">
        <a:solidFill>
          <a:schemeClr val="tx1"/>
        </a:solidFill>
        <a:latin typeface="Arial" pitchFamily="34" charset="0"/>
        <a:ea typeface="+mn-ea"/>
        <a:cs typeface="Arial" pitchFamily="34" charset="0"/>
      </a:defRPr>
    </a:lvl3pPr>
    <a:lvl4pPr marL="1371600" algn="l" defTabSz="914400" rtl="0" eaLnBrk="1" latinLnBrk="0" hangingPunct="1">
      <a:defRPr sz="1400" kern="1200">
        <a:solidFill>
          <a:schemeClr val="tx1"/>
        </a:solidFill>
        <a:latin typeface="Arial" pitchFamily="34" charset="0"/>
        <a:ea typeface="+mn-ea"/>
        <a:cs typeface="Arial" pitchFamily="34" charset="0"/>
      </a:defRPr>
    </a:lvl4pPr>
    <a:lvl5pPr marL="1828800" algn="l" defTabSz="914400" rtl="0" eaLnBrk="1" latinLnBrk="0" hangingPunct="1">
      <a:defRPr sz="14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379902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IN" altLang="en-US" dirty="0">
                <a:latin typeface="Arial" pitchFamily="34" charset="0"/>
                <a:cs typeface="Arial" pitchFamily="34" charset="0"/>
              </a:rPr>
              <a:t>Create Vehicle table in the derby database. Use Netbeans 6.9.1.</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In order to understand the upcoming topics well, please think about these questions before you dive into the content.</a:t>
            </a:r>
            <a:endParaRPr lang="en-IN" sz="1400" dirty="0">
              <a:solidFill>
                <a:schemeClr val="tx1"/>
              </a:solidFill>
              <a:latin typeface="Arial" pitchFamily="34" charset="0"/>
              <a:cs typeface="Arial" pitchFamily="34" charset="0"/>
            </a:endParaRPr>
          </a:p>
          <a:p>
            <a:endParaRPr lang="en-US" b="1" dirty="0">
              <a:latin typeface="Arial" pitchFamily="34" charset="0"/>
              <a:cs typeface="Arial" pitchFamily="34" charset="0"/>
            </a:endParaRPr>
          </a:p>
          <a:p>
            <a:r>
              <a:rPr lang="en-US" b="0" dirty="0">
                <a:latin typeface="Arial" pitchFamily="34" charset="0"/>
                <a:cs typeface="Arial" pitchFamily="34" charset="0"/>
              </a:rPr>
              <a:t>Steps</a:t>
            </a:r>
            <a:r>
              <a:rPr lang="en-US" b="0" baseline="0" dirty="0">
                <a:latin typeface="Arial" pitchFamily="34" charset="0"/>
                <a:cs typeface="Arial" pitchFamily="34" charset="0"/>
              </a:rPr>
              <a:t> </a:t>
            </a:r>
            <a:r>
              <a:rPr lang="en-IN" b="0" dirty="0">
                <a:latin typeface="Arial" pitchFamily="34" charset="0"/>
                <a:cs typeface="Arial" pitchFamily="34" charset="0"/>
              </a:rPr>
              <a:t>to write a classic JDBC based DAO:</a:t>
            </a:r>
            <a:endParaRPr lang="en-US" b="0" dirty="0">
              <a:latin typeface="Arial" pitchFamily="34" charset="0"/>
              <a:cs typeface="Arial" pitchFamily="34" charset="0"/>
            </a:endParaRPr>
          </a:p>
          <a:p>
            <a:pPr marL="228600" indent="-228600">
              <a:buFontTx/>
              <a:buAutoNum type="arabicPeriod"/>
            </a:pPr>
            <a:r>
              <a:rPr lang="en-US" altLang="en-US" dirty="0">
                <a:latin typeface="Arial" pitchFamily="34" charset="0"/>
                <a:cs typeface="Arial" pitchFamily="34" charset="0"/>
              </a:rPr>
              <a:t>Get the data source</a:t>
            </a:r>
          </a:p>
          <a:p>
            <a:pPr marL="228600" indent="-228600">
              <a:buFontTx/>
              <a:buAutoNum type="arabicPeriod"/>
            </a:pPr>
            <a:r>
              <a:rPr lang="en-US" altLang="en-US" dirty="0">
                <a:latin typeface="Arial" pitchFamily="34" charset="0"/>
                <a:cs typeface="Arial" pitchFamily="34" charset="0"/>
              </a:rPr>
              <a:t>Get the connection from the data source</a:t>
            </a:r>
          </a:p>
          <a:p>
            <a:pPr marL="228600" indent="-228600">
              <a:buFontTx/>
              <a:buAutoNum type="arabicPeriod"/>
            </a:pPr>
            <a:r>
              <a:rPr lang="en-US" altLang="en-US" dirty="0">
                <a:latin typeface="Arial" pitchFamily="34" charset="0"/>
                <a:cs typeface="Arial" pitchFamily="34" charset="0"/>
              </a:rPr>
              <a:t>Create a statement</a:t>
            </a:r>
          </a:p>
          <a:p>
            <a:pPr marL="228600" indent="-228600">
              <a:buFontTx/>
              <a:buAutoNum type="arabicPeriod"/>
            </a:pPr>
            <a:r>
              <a:rPr lang="en-US" altLang="en-US" dirty="0">
                <a:latin typeface="Arial" pitchFamily="34" charset="0"/>
                <a:cs typeface="Arial" pitchFamily="34" charset="0"/>
              </a:rPr>
              <a:t>Execute the query</a:t>
            </a:r>
          </a:p>
          <a:p>
            <a:pPr marL="228600" indent="-228600">
              <a:buFontTx/>
              <a:buAutoNum type="arabicPeriod"/>
            </a:pPr>
            <a:r>
              <a:rPr lang="en-US" altLang="en-US" dirty="0">
                <a:latin typeface="Arial" pitchFamily="34" charset="0"/>
                <a:cs typeface="Arial" pitchFamily="34" charset="0"/>
              </a:rPr>
              <a:t>Extract the result</a:t>
            </a:r>
          </a:p>
          <a:p>
            <a:pPr marL="228600" indent="-228600">
              <a:buFontTx/>
              <a:buAutoNum type="arabicPeriod"/>
            </a:pPr>
            <a:r>
              <a:rPr lang="en-US" altLang="en-US" dirty="0">
                <a:latin typeface="Arial" pitchFamily="34" charset="0"/>
                <a:cs typeface="Arial" pitchFamily="34" charset="0"/>
              </a:rPr>
              <a:t>Close the statement</a:t>
            </a:r>
          </a:p>
          <a:p>
            <a:pPr marL="228600" indent="-228600">
              <a:buFontTx/>
              <a:buAutoNum type="arabicPeriod"/>
            </a:pPr>
            <a:r>
              <a:rPr lang="en-US" altLang="en-US" dirty="0">
                <a:latin typeface="Arial" pitchFamily="34" charset="0"/>
                <a:cs typeface="Arial" pitchFamily="34" charset="0"/>
              </a:rPr>
              <a:t>Close the connection</a:t>
            </a:r>
          </a:p>
          <a:p>
            <a:pPr marL="228600" indent="-228600">
              <a:buFontTx/>
              <a:buAutoNum type="arabicPeriod"/>
            </a:pPr>
            <a:r>
              <a:rPr lang="en-US" altLang="en-US" dirty="0">
                <a:latin typeface="Arial" pitchFamily="34" charset="0"/>
                <a:cs typeface="Arial" pitchFamily="34" charset="0"/>
              </a:rPr>
              <a:t>Handle the exception</a:t>
            </a:r>
          </a:p>
          <a:p>
            <a:pPr marL="228600" indent="-228600">
              <a:buFontTx/>
              <a:buAutoNum type="arabicPeriod"/>
            </a:pPr>
            <a:endParaRPr lang="en-US" altLang="en-US" dirty="0">
              <a:latin typeface="Arial" pitchFamily="34" charset="0"/>
              <a:cs typeface="Arial" pitchFamily="34" charset="0"/>
            </a:endParaRPr>
          </a:p>
          <a:p>
            <a:pPr marL="228600" indent="-228600"/>
            <a:r>
              <a:rPr lang="en-US" altLang="en-US" dirty="0">
                <a:latin typeface="Arial" pitchFamily="34" charset="0"/>
                <a:cs typeface="Arial" pitchFamily="34" charset="0"/>
              </a:rPr>
              <a:t>Issues faced:</a:t>
            </a:r>
          </a:p>
          <a:p>
            <a:pPr marL="228600" indent="-228600">
              <a:buFontTx/>
              <a:buAutoNum type="arabicPeriod"/>
            </a:pPr>
            <a:r>
              <a:rPr lang="en-US" altLang="en-US" dirty="0">
                <a:latin typeface="Arial" pitchFamily="34" charset="0"/>
                <a:cs typeface="Arial" pitchFamily="34" charset="0"/>
              </a:rPr>
              <a:t>Resources should be allocated and de-allocated</a:t>
            </a:r>
          </a:p>
          <a:p>
            <a:pPr marL="228600" indent="-228600">
              <a:buFontTx/>
              <a:buAutoNum type="arabicPeriod"/>
            </a:pPr>
            <a:r>
              <a:rPr lang="en-US" altLang="en-US" dirty="0">
                <a:latin typeface="Arial" pitchFamily="34" charset="0"/>
                <a:cs typeface="Arial" pitchFamily="34" charset="0"/>
              </a:rPr>
              <a:t>Repeated code</a:t>
            </a:r>
          </a:p>
          <a:p>
            <a:pPr marL="228600" indent="-228600">
              <a:buFontTx/>
              <a:buAutoNum type="arabicPeriod"/>
            </a:pPr>
            <a:r>
              <a:rPr lang="en-US" altLang="en-US" dirty="0">
                <a:latin typeface="Arial" pitchFamily="34" charset="0"/>
                <a:cs typeface="Arial" pitchFamily="34" charset="0"/>
              </a:rPr>
              <a:t>Multiple try and catch block</a:t>
            </a:r>
          </a:p>
          <a:p>
            <a:endParaRPr lang="en-IN" dirty="0">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400" b="1" kern="1200" dirty="0">
                <a:solidFill>
                  <a:schemeClr val="tx1"/>
                </a:solidFill>
                <a:effectLst/>
                <a:latin typeface="Arial" pitchFamily="34" charset="0"/>
                <a:ea typeface="+mn-ea"/>
                <a:cs typeface="Arial" pitchFamily="34" charset="0"/>
              </a:rPr>
              <a:t>package</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com.cognizant</a:t>
            </a:r>
            <a:r>
              <a:rPr lang="en-US" sz="1400" kern="1200" dirty="0">
                <a:solidFill>
                  <a:schemeClr val="tx1"/>
                </a:solidFill>
                <a:effectLst/>
                <a:latin typeface="Arial" pitchFamily="34" charset="0"/>
                <a:ea typeface="+mn-ea"/>
                <a:cs typeface="Arial" pitchFamily="34" charset="0"/>
              </a:rPr>
              <a:t>;</a:t>
            </a:r>
          </a:p>
          <a:p>
            <a:endParaRPr lang="en-US" sz="1400" kern="1200" dirty="0">
              <a:solidFill>
                <a:schemeClr val="tx1"/>
              </a:solidFill>
              <a:effectLst/>
              <a:latin typeface="Arial" pitchFamily="34" charset="0"/>
              <a:ea typeface="+mn-ea"/>
              <a:cs typeface="Arial" pitchFamily="34" charset="0"/>
            </a:endParaRPr>
          </a:p>
          <a:p>
            <a:r>
              <a:rPr lang="en-US" sz="1400" b="1" kern="1200" dirty="0">
                <a:solidFill>
                  <a:schemeClr val="tx1"/>
                </a:solidFill>
                <a:effectLst/>
                <a:latin typeface="Arial" pitchFamily="34" charset="0"/>
                <a:ea typeface="+mn-ea"/>
                <a:cs typeface="Arial" pitchFamily="34" charset="0"/>
              </a:rPr>
              <a:t>import</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java.sql.Connection</a:t>
            </a:r>
            <a:r>
              <a:rPr lang="en-US" sz="1400" kern="1200" dirty="0">
                <a:solidFill>
                  <a:schemeClr val="tx1"/>
                </a:solidFill>
                <a:effectLst/>
                <a:latin typeface="Arial" pitchFamily="34" charset="0"/>
                <a:ea typeface="+mn-ea"/>
                <a:cs typeface="Arial" pitchFamily="34" charset="0"/>
              </a:rPr>
              <a:t>;</a:t>
            </a:r>
          </a:p>
          <a:p>
            <a:r>
              <a:rPr lang="en-US" sz="1400" b="1" kern="1200" dirty="0">
                <a:solidFill>
                  <a:schemeClr val="tx1"/>
                </a:solidFill>
                <a:effectLst/>
                <a:latin typeface="Arial" pitchFamily="34" charset="0"/>
                <a:ea typeface="+mn-ea"/>
                <a:cs typeface="Arial" pitchFamily="34" charset="0"/>
              </a:rPr>
              <a:t>import</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java.sql.DriverManager</a:t>
            </a:r>
            <a:r>
              <a:rPr lang="en-US" sz="1400" kern="1200" dirty="0">
                <a:solidFill>
                  <a:schemeClr val="tx1"/>
                </a:solidFill>
                <a:effectLst/>
                <a:latin typeface="Arial" pitchFamily="34" charset="0"/>
                <a:ea typeface="+mn-ea"/>
                <a:cs typeface="Arial" pitchFamily="34" charset="0"/>
              </a:rPr>
              <a:t>;</a:t>
            </a:r>
          </a:p>
          <a:p>
            <a:r>
              <a:rPr lang="en-US" sz="1400" b="1" kern="1200" dirty="0">
                <a:solidFill>
                  <a:schemeClr val="tx1"/>
                </a:solidFill>
                <a:effectLst/>
                <a:latin typeface="Arial" pitchFamily="34" charset="0"/>
                <a:ea typeface="+mn-ea"/>
                <a:cs typeface="Arial" pitchFamily="34" charset="0"/>
              </a:rPr>
              <a:t>import</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java.sql.SQLException</a:t>
            </a:r>
            <a:r>
              <a:rPr lang="en-US" sz="1400" kern="1200" dirty="0">
                <a:solidFill>
                  <a:schemeClr val="tx1"/>
                </a:solidFill>
                <a:effectLst/>
                <a:latin typeface="Arial" pitchFamily="34" charset="0"/>
                <a:ea typeface="+mn-ea"/>
                <a:cs typeface="Arial" pitchFamily="34" charset="0"/>
              </a:rPr>
              <a:t>;</a:t>
            </a:r>
          </a:p>
          <a:p>
            <a:endParaRPr lang="en-US" sz="1400" kern="1200" dirty="0">
              <a:solidFill>
                <a:schemeClr val="tx1"/>
              </a:solidFill>
              <a:effectLst/>
              <a:latin typeface="Arial" pitchFamily="34" charset="0"/>
              <a:ea typeface="+mn-ea"/>
              <a:cs typeface="Arial" pitchFamily="34" charset="0"/>
            </a:endParaRPr>
          </a:p>
          <a:p>
            <a:r>
              <a:rPr lang="en-US" sz="1400" b="1" kern="1200" dirty="0">
                <a:solidFill>
                  <a:schemeClr val="tx1"/>
                </a:solidFill>
                <a:effectLst/>
                <a:latin typeface="Arial" pitchFamily="34" charset="0"/>
                <a:ea typeface="+mn-ea"/>
                <a:cs typeface="Arial" pitchFamily="34" charset="0"/>
              </a:rPr>
              <a:t>public</a:t>
            </a:r>
            <a:r>
              <a:rPr lang="en-US" sz="1400" kern="1200" dirty="0">
                <a:solidFill>
                  <a:schemeClr val="tx1"/>
                </a:solidFill>
                <a:effectLst/>
                <a:latin typeface="Arial" pitchFamily="34" charset="0"/>
                <a:ea typeface="+mn-ea"/>
                <a:cs typeface="Arial" pitchFamily="34" charset="0"/>
              </a:rPr>
              <a:t> </a:t>
            </a:r>
            <a:r>
              <a:rPr lang="en-US" sz="1400" b="1" kern="1200" dirty="0">
                <a:solidFill>
                  <a:schemeClr val="tx1"/>
                </a:solidFill>
                <a:effectLst/>
                <a:latin typeface="Arial" pitchFamily="34" charset="0"/>
                <a:ea typeface="+mn-ea"/>
                <a:cs typeface="Arial" pitchFamily="34" charset="0"/>
              </a:rPr>
              <a:t>class</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DBConnection</a:t>
            </a:r>
            <a:r>
              <a:rPr lang="en-US" sz="1400" kern="1200" dirty="0">
                <a:solidFill>
                  <a:schemeClr val="tx1"/>
                </a:solidFill>
                <a:effectLst/>
                <a:latin typeface="Arial" pitchFamily="34" charset="0"/>
                <a:ea typeface="+mn-ea"/>
                <a:cs typeface="Arial" pitchFamily="34" charset="0"/>
              </a:rPr>
              <a:t> {</a:t>
            </a:r>
          </a:p>
          <a:p>
            <a:r>
              <a:rPr lang="en-US" sz="1400" b="1" kern="1200" dirty="0">
                <a:solidFill>
                  <a:schemeClr val="tx1"/>
                </a:solidFill>
                <a:effectLst/>
                <a:latin typeface="Arial" pitchFamily="34" charset="0"/>
                <a:ea typeface="+mn-ea"/>
                <a:cs typeface="Arial" pitchFamily="34" charset="0"/>
              </a:rPr>
              <a:t>private</a:t>
            </a:r>
            <a:r>
              <a:rPr lang="en-US" sz="1400" kern="1200" dirty="0">
                <a:solidFill>
                  <a:schemeClr val="tx1"/>
                </a:solidFill>
                <a:effectLst/>
                <a:latin typeface="Arial" pitchFamily="34" charset="0"/>
                <a:ea typeface="+mn-ea"/>
                <a:cs typeface="Arial" pitchFamily="34" charset="0"/>
              </a:rPr>
              <a:t> </a:t>
            </a:r>
            <a:r>
              <a:rPr lang="en-US" sz="1400" b="1" kern="1200" dirty="0">
                <a:solidFill>
                  <a:schemeClr val="tx1"/>
                </a:solidFill>
                <a:effectLst/>
                <a:latin typeface="Arial" pitchFamily="34" charset="0"/>
                <a:ea typeface="+mn-ea"/>
                <a:cs typeface="Arial" pitchFamily="34" charset="0"/>
              </a:rPr>
              <a:t>static</a:t>
            </a:r>
            <a:r>
              <a:rPr lang="en-US" sz="1400" kern="1200" dirty="0">
                <a:solidFill>
                  <a:schemeClr val="tx1"/>
                </a:solidFill>
                <a:effectLst/>
                <a:latin typeface="Arial" pitchFamily="34" charset="0"/>
                <a:ea typeface="+mn-ea"/>
                <a:cs typeface="Arial" pitchFamily="34" charset="0"/>
              </a:rPr>
              <a:t> </a:t>
            </a:r>
            <a:r>
              <a:rPr lang="en-US" sz="1400" b="1" kern="1200" dirty="0">
                <a:solidFill>
                  <a:schemeClr val="tx1"/>
                </a:solidFill>
                <a:effectLst/>
                <a:latin typeface="Arial" pitchFamily="34" charset="0"/>
                <a:ea typeface="+mn-ea"/>
                <a:cs typeface="Arial" pitchFamily="34" charset="0"/>
              </a:rPr>
              <a:t>final</a:t>
            </a:r>
            <a:r>
              <a:rPr lang="en-US" sz="1400" kern="1200" dirty="0">
                <a:solidFill>
                  <a:schemeClr val="tx1"/>
                </a:solidFill>
                <a:effectLst/>
                <a:latin typeface="Arial" pitchFamily="34" charset="0"/>
                <a:ea typeface="+mn-ea"/>
                <a:cs typeface="Arial" pitchFamily="34" charset="0"/>
              </a:rPr>
              <a:t> String </a:t>
            </a:r>
            <a:r>
              <a:rPr lang="en-US" sz="1400" b="1" i="1" u="sng" kern="1200" dirty="0">
                <a:solidFill>
                  <a:schemeClr val="tx1"/>
                </a:solidFill>
                <a:effectLst/>
                <a:latin typeface="Arial" pitchFamily="34" charset="0"/>
                <a:ea typeface="+mn-ea"/>
                <a:cs typeface="Arial" pitchFamily="34" charset="0"/>
              </a:rPr>
              <a:t>Driver</a:t>
            </a:r>
            <a:r>
              <a:rPr lang="en-US" sz="1400" kern="1200" dirty="0">
                <a:solidFill>
                  <a:schemeClr val="tx1"/>
                </a:solidFill>
                <a:effectLst/>
                <a:latin typeface="Arial" pitchFamily="34" charset="0"/>
                <a:ea typeface="+mn-ea"/>
                <a:cs typeface="Arial" pitchFamily="34" charset="0"/>
              </a:rPr>
              <a:t> = "</a:t>
            </a:r>
            <a:r>
              <a:rPr lang="en-US" sz="1400" kern="1200" dirty="0" err="1">
                <a:solidFill>
                  <a:schemeClr val="tx1"/>
                </a:solidFill>
                <a:effectLst/>
                <a:latin typeface="Arial" pitchFamily="34" charset="0"/>
                <a:ea typeface="+mn-ea"/>
                <a:cs typeface="Arial" pitchFamily="34" charset="0"/>
              </a:rPr>
              <a:t>org.apache.derby.jdbc.EmbeddedDriver</a:t>
            </a:r>
            <a:r>
              <a:rPr lang="en-US" sz="1400" kern="1200" dirty="0">
                <a:solidFill>
                  <a:schemeClr val="tx1"/>
                </a:solidFill>
                <a:effectLst/>
                <a:latin typeface="Arial" pitchFamily="34" charset="0"/>
                <a:ea typeface="+mn-ea"/>
                <a:cs typeface="Arial" pitchFamily="34" charset="0"/>
              </a:rPr>
              <a:t>";</a:t>
            </a:r>
          </a:p>
          <a:p>
            <a:r>
              <a:rPr lang="en-US" sz="1400" kern="1200" dirty="0">
                <a:solidFill>
                  <a:schemeClr val="tx1"/>
                </a:solidFill>
                <a:effectLst/>
                <a:latin typeface="Arial" pitchFamily="34" charset="0"/>
                <a:ea typeface="+mn-ea"/>
                <a:cs typeface="Arial" pitchFamily="34" charset="0"/>
              </a:rPr>
              <a:t>//private static final String JDBC_URL = "</a:t>
            </a:r>
            <a:r>
              <a:rPr lang="en-US" sz="1400" kern="1200" dirty="0" err="1">
                <a:solidFill>
                  <a:schemeClr val="tx1"/>
                </a:solidFill>
                <a:effectLst/>
                <a:latin typeface="Arial" pitchFamily="34" charset="0"/>
                <a:ea typeface="+mn-ea"/>
                <a:cs typeface="Arial" pitchFamily="34" charset="0"/>
              </a:rPr>
              <a:t>jdbc:derby</a:t>
            </a:r>
            <a:r>
              <a:rPr lang="en-US" sz="1400" kern="1200" dirty="0">
                <a:solidFill>
                  <a:schemeClr val="tx1"/>
                </a:solidFill>
                <a:effectLst/>
                <a:latin typeface="Arial" pitchFamily="34" charset="0"/>
                <a:ea typeface="+mn-ea"/>
                <a:cs typeface="Arial" pitchFamily="34" charset="0"/>
              </a:rPr>
              <a:t>://</a:t>
            </a:r>
            <a:r>
              <a:rPr lang="en-US" sz="1400" u="sng" kern="1200" dirty="0">
                <a:solidFill>
                  <a:schemeClr val="tx1"/>
                </a:solidFill>
                <a:effectLst/>
                <a:latin typeface="Arial" pitchFamily="34" charset="0"/>
                <a:ea typeface="+mn-ea"/>
                <a:cs typeface="Arial" pitchFamily="34" charset="0"/>
              </a:rPr>
              <a:t>localhost</a:t>
            </a:r>
            <a:r>
              <a:rPr lang="en-US" sz="1400" kern="1200" dirty="0">
                <a:solidFill>
                  <a:schemeClr val="tx1"/>
                </a:solidFill>
                <a:effectLst/>
                <a:latin typeface="Arial" pitchFamily="34" charset="0"/>
                <a:ea typeface="+mn-ea"/>
                <a:cs typeface="Arial" pitchFamily="34" charset="0"/>
              </a:rPr>
              <a:t>:1527/</a:t>
            </a:r>
            <a:r>
              <a:rPr lang="en-US" sz="1400" kern="1200" dirty="0" err="1">
                <a:solidFill>
                  <a:schemeClr val="tx1"/>
                </a:solidFill>
                <a:effectLst/>
                <a:latin typeface="Arial" pitchFamily="34" charset="0"/>
                <a:ea typeface="+mn-ea"/>
                <a:cs typeface="Arial" pitchFamily="34" charset="0"/>
              </a:rPr>
              <a:t>Vehicle;create</a:t>
            </a:r>
            <a:r>
              <a:rPr lang="en-US" sz="1400" kern="1200" dirty="0">
                <a:solidFill>
                  <a:schemeClr val="tx1"/>
                </a:solidFill>
                <a:effectLst/>
                <a:latin typeface="Arial" pitchFamily="34" charset="0"/>
                <a:ea typeface="+mn-ea"/>
                <a:cs typeface="Arial" pitchFamily="34" charset="0"/>
              </a:rPr>
              <a:t>=true";</a:t>
            </a:r>
          </a:p>
          <a:p>
            <a:r>
              <a:rPr lang="en-US" sz="1400" b="1" kern="1200" dirty="0">
                <a:solidFill>
                  <a:schemeClr val="tx1"/>
                </a:solidFill>
                <a:effectLst/>
                <a:latin typeface="Arial" pitchFamily="34" charset="0"/>
                <a:ea typeface="+mn-ea"/>
                <a:cs typeface="Arial" pitchFamily="34" charset="0"/>
              </a:rPr>
              <a:t>private</a:t>
            </a:r>
            <a:r>
              <a:rPr lang="en-US" sz="1400" kern="1200" dirty="0">
                <a:solidFill>
                  <a:schemeClr val="tx1"/>
                </a:solidFill>
                <a:effectLst/>
                <a:latin typeface="Arial" pitchFamily="34" charset="0"/>
                <a:ea typeface="+mn-ea"/>
                <a:cs typeface="Arial" pitchFamily="34" charset="0"/>
              </a:rPr>
              <a:t> </a:t>
            </a:r>
            <a:r>
              <a:rPr lang="en-US" sz="1400" b="1" kern="1200" dirty="0">
                <a:solidFill>
                  <a:schemeClr val="tx1"/>
                </a:solidFill>
                <a:effectLst/>
                <a:latin typeface="Arial" pitchFamily="34" charset="0"/>
                <a:ea typeface="+mn-ea"/>
                <a:cs typeface="Arial" pitchFamily="34" charset="0"/>
              </a:rPr>
              <a:t>static</a:t>
            </a:r>
            <a:r>
              <a:rPr lang="en-US" sz="1400" kern="1200" dirty="0">
                <a:solidFill>
                  <a:schemeClr val="tx1"/>
                </a:solidFill>
                <a:effectLst/>
                <a:latin typeface="Arial" pitchFamily="34" charset="0"/>
                <a:ea typeface="+mn-ea"/>
                <a:cs typeface="Arial" pitchFamily="34" charset="0"/>
              </a:rPr>
              <a:t> </a:t>
            </a:r>
            <a:r>
              <a:rPr lang="en-US" sz="1400" b="1" kern="1200" dirty="0">
                <a:solidFill>
                  <a:schemeClr val="tx1"/>
                </a:solidFill>
                <a:effectLst/>
                <a:latin typeface="Arial" pitchFamily="34" charset="0"/>
                <a:ea typeface="+mn-ea"/>
                <a:cs typeface="Arial" pitchFamily="34" charset="0"/>
              </a:rPr>
              <a:t>final</a:t>
            </a:r>
            <a:r>
              <a:rPr lang="en-US" sz="1400" kern="1200" dirty="0">
                <a:solidFill>
                  <a:schemeClr val="tx1"/>
                </a:solidFill>
                <a:effectLst/>
                <a:latin typeface="Arial" pitchFamily="34" charset="0"/>
                <a:ea typeface="+mn-ea"/>
                <a:cs typeface="Arial" pitchFamily="34" charset="0"/>
              </a:rPr>
              <a:t> String </a:t>
            </a:r>
            <a:r>
              <a:rPr lang="en-US" sz="1400" b="1" i="1" kern="1200" dirty="0">
                <a:solidFill>
                  <a:schemeClr val="tx1"/>
                </a:solidFill>
                <a:effectLst/>
                <a:latin typeface="Arial" pitchFamily="34" charset="0"/>
                <a:ea typeface="+mn-ea"/>
                <a:cs typeface="Arial" pitchFamily="34" charset="0"/>
              </a:rPr>
              <a:t>JDBC_URL</a:t>
            </a:r>
            <a:r>
              <a:rPr lang="en-US" sz="1400" kern="1200" dirty="0">
                <a:solidFill>
                  <a:schemeClr val="tx1"/>
                </a:solidFill>
                <a:effectLst/>
                <a:latin typeface="Arial" pitchFamily="34" charset="0"/>
                <a:ea typeface="+mn-ea"/>
                <a:cs typeface="Arial" pitchFamily="34" charset="0"/>
              </a:rPr>
              <a:t> = "</a:t>
            </a:r>
            <a:r>
              <a:rPr lang="en-US" sz="1400" kern="1200" dirty="0" err="1">
                <a:solidFill>
                  <a:schemeClr val="tx1"/>
                </a:solidFill>
                <a:effectLst/>
                <a:latin typeface="Arial" pitchFamily="34" charset="0"/>
                <a:ea typeface="+mn-ea"/>
                <a:cs typeface="Arial" pitchFamily="34" charset="0"/>
              </a:rPr>
              <a:t>jdbc:derby</a:t>
            </a:r>
            <a:r>
              <a:rPr lang="en-US" sz="1400" kern="1200" dirty="0">
                <a:solidFill>
                  <a:schemeClr val="tx1"/>
                </a:solidFill>
                <a:effectLst/>
                <a:latin typeface="Arial" pitchFamily="34" charset="0"/>
                <a:ea typeface="+mn-ea"/>
                <a:cs typeface="Arial" pitchFamily="34" charset="0"/>
              </a:rPr>
              <a:t>:/Users/m_785108/</a:t>
            </a:r>
            <a:r>
              <a:rPr lang="en-US" sz="1400" kern="1200" dirty="0" err="1">
                <a:solidFill>
                  <a:schemeClr val="tx1"/>
                </a:solidFill>
                <a:effectLst/>
                <a:latin typeface="Arial" pitchFamily="34" charset="0"/>
                <a:ea typeface="+mn-ea"/>
                <a:cs typeface="Arial" pitchFamily="34" charset="0"/>
              </a:rPr>
              <a:t>Vehicle;create</a:t>
            </a:r>
            <a:r>
              <a:rPr lang="en-US" sz="1400" kern="1200" dirty="0">
                <a:solidFill>
                  <a:schemeClr val="tx1"/>
                </a:solidFill>
                <a:effectLst/>
                <a:latin typeface="Arial" pitchFamily="34" charset="0"/>
                <a:ea typeface="+mn-ea"/>
                <a:cs typeface="Arial" pitchFamily="34" charset="0"/>
              </a:rPr>
              <a:t>=true";</a:t>
            </a:r>
          </a:p>
          <a:p>
            <a:r>
              <a:rPr lang="en-US" sz="1400" kern="1200" dirty="0">
                <a:solidFill>
                  <a:schemeClr val="tx1"/>
                </a:solidFill>
                <a:effectLst/>
                <a:latin typeface="Arial" pitchFamily="34" charset="0"/>
                <a:ea typeface="+mn-ea"/>
                <a:cs typeface="Arial" pitchFamily="34" charset="0"/>
              </a:rPr>
              <a:t>private Connection conn;</a:t>
            </a:r>
          </a:p>
          <a:p>
            <a:r>
              <a:rPr lang="en-US" sz="1400" kern="1200" dirty="0">
                <a:solidFill>
                  <a:schemeClr val="tx1"/>
                </a:solidFill>
                <a:effectLst/>
                <a:latin typeface="Arial" pitchFamily="34" charset="0"/>
                <a:ea typeface="+mn-ea"/>
                <a:cs typeface="Arial" pitchFamily="34" charset="0"/>
              </a:rPr>
              <a:t> </a:t>
            </a:r>
          </a:p>
          <a:p>
            <a:r>
              <a:rPr lang="en-US" sz="1400" b="1" kern="1200" dirty="0">
                <a:solidFill>
                  <a:schemeClr val="tx1"/>
                </a:solidFill>
                <a:effectLst/>
                <a:latin typeface="Arial" pitchFamily="34" charset="0"/>
                <a:ea typeface="+mn-ea"/>
                <a:cs typeface="Arial" pitchFamily="34" charset="0"/>
              </a:rPr>
              <a:t>public</a:t>
            </a:r>
            <a:r>
              <a:rPr lang="en-US" sz="1400" kern="1200" dirty="0">
                <a:solidFill>
                  <a:schemeClr val="tx1"/>
                </a:solidFill>
                <a:effectLst/>
                <a:latin typeface="Arial" pitchFamily="34" charset="0"/>
                <a:ea typeface="+mn-ea"/>
                <a:cs typeface="Arial" pitchFamily="34" charset="0"/>
              </a:rPr>
              <a:t> </a:t>
            </a:r>
            <a:r>
              <a:rPr lang="en-US" sz="1400" kern="1200" dirty="0" err="1">
                <a:solidFill>
                  <a:schemeClr val="tx1"/>
                </a:solidFill>
                <a:effectLst/>
                <a:latin typeface="Arial" pitchFamily="34" charset="0"/>
                <a:ea typeface="+mn-ea"/>
                <a:cs typeface="Arial" pitchFamily="34" charset="0"/>
              </a:rPr>
              <a:t>DBConnection</a:t>
            </a:r>
            <a:r>
              <a:rPr lang="en-US" sz="1400" kern="1200" dirty="0">
                <a:solidFill>
                  <a:schemeClr val="tx1"/>
                </a:solidFill>
                <a:effectLst/>
                <a:latin typeface="Arial" pitchFamily="34" charset="0"/>
                <a:ea typeface="+mn-ea"/>
                <a:cs typeface="Arial" pitchFamily="34" charset="0"/>
              </a:rPr>
              <a:t>()</a:t>
            </a:r>
          </a:p>
          <a:p>
            <a:r>
              <a:rPr lang="en-US" sz="1400" kern="1200" dirty="0">
                <a:solidFill>
                  <a:schemeClr val="tx1"/>
                </a:solidFill>
                <a:effectLst/>
                <a:latin typeface="Arial" pitchFamily="34" charset="0"/>
                <a:ea typeface="+mn-ea"/>
                <a:cs typeface="Arial" pitchFamily="34" charset="0"/>
              </a:rPr>
              <a:t>{</a:t>
            </a:r>
          </a:p>
          <a:p>
            <a:r>
              <a:rPr lang="en-US" sz="1400" b="1" kern="1200" dirty="0">
                <a:solidFill>
                  <a:schemeClr val="tx1"/>
                </a:solidFill>
                <a:effectLst/>
                <a:latin typeface="Arial" pitchFamily="34" charset="0"/>
                <a:ea typeface="+mn-ea"/>
                <a:cs typeface="Arial" pitchFamily="34" charset="0"/>
              </a:rPr>
              <a:t>try</a:t>
            </a:r>
            <a:r>
              <a:rPr lang="en-US" sz="1400" kern="1200" dirty="0">
                <a:solidFill>
                  <a:schemeClr val="tx1"/>
                </a:solidFill>
                <a:effectLst/>
                <a:latin typeface="Arial" pitchFamily="34" charset="0"/>
                <a:ea typeface="+mn-ea"/>
                <a:cs typeface="Arial" pitchFamily="34" charset="0"/>
              </a:rPr>
              <a:t> {</a:t>
            </a:r>
          </a:p>
          <a:p>
            <a:r>
              <a:rPr lang="en-US" sz="1400" b="1" kern="1200" dirty="0" err="1">
                <a:solidFill>
                  <a:schemeClr val="tx1"/>
                </a:solidFill>
                <a:effectLst/>
                <a:latin typeface="Arial" pitchFamily="34" charset="0"/>
                <a:ea typeface="+mn-ea"/>
                <a:cs typeface="Arial" pitchFamily="34" charset="0"/>
              </a:rPr>
              <a:t>this</a:t>
            </a:r>
            <a:r>
              <a:rPr lang="en-US" sz="1400" kern="1200" dirty="0" err="1">
                <a:solidFill>
                  <a:schemeClr val="tx1"/>
                </a:solidFill>
                <a:effectLst/>
                <a:latin typeface="Arial" pitchFamily="34" charset="0"/>
                <a:ea typeface="+mn-ea"/>
                <a:cs typeface="Arial" pitchFamily="34" charset="0"/>
              </a:rPr>
              <a:t>.conn</a:t>
            </a:r>
            <a:r>
              <a:rPr lang="en-US" sz="1400" kern="1200" dirty="0">
                <a:solidFill>
                  <a:schemeClr val="tx1"/>
                </a:solidFill>
                <a:effectLst/>
                <a:latin typeface="Arial" pitchFamily="34" charset="0"/>
                <a:ea typeface="+mn-ea"/>
                <a:cs typeface="Arial" pitchFamily="34" charset="0"/>
              </a:rPr>
              <a:t> = </a:t>
            </a:r>
            <a:r>
              <a:rPr lang="en-US" sz="1400" kern="1200" dirty="0" err="1">
                <a:solidFill>
                  <a:schemeClr val="tx1"/>
                </a:solidFill>
                <a:effectLst/>
                <a:latin typeface="Arial" pitchFamily="34" charset="0"/>
                <a:ea typeface="+mn-ea"/>
                <a:cs typeface="Arial" pitchFamily="34" charset="0"/>
              </a:rPr>
              <a:t>DriverManager.</a:t>
            </a:r>
            <a:r>
              <a:rPr lang="en-US" sz="1400" i="1" kern="1200" dirty="0" err="1">
                <a:solidFill>
                  <a:schemeClr val="tx1"/>
                </a:solidFill>
                <a:effectLst/>
                <a:latin typeface="Arial" pitchFamily="34" charset="0"/>
                <a:ea typeface="+mn-ea"/>
                <a:cs typeface="Arial" pitchFamily="34" charset="0"/>
              </a:rPr>
              <a:t>getConnection</a:t>
            </a:r>
            <a:r>
              <a:rPr lang="en-US" sz="1400" kern="1200" dirty="0">
                <a:solidFill>
                  <a:schemeClr val="tx1"/>
                </a:solidFill>
                <a:effectLst/>
                <a:latin typeface="Arial" pitchFamily="34" charset="0"/>
                <a:ea typeface="+mn-ea"/>
                <a:cs typeface="Arial" pitchFamily="34" charset="0"/>
              </a:rPr>
              <a:t>(</a:t>
            </a:r>
            <a:r>
              <a:rPr lang="en-US" sz="1400" b="1" i="1" kern="1200" dirty="0">
                <a:solidFill>
                  <a:schemeClr val="tx1"/>
                </a:solidFill>
                <a:effectLst/>
                <a:latin typeface="Arial" pitchFamily="34" charset="0"/>
                <a:ea typeface="+mn-ea"/>
                <a:cs typeface="Arial" pitchFamily="34" charset="0"/>
              </a:rPr>
              <a:t>JDBC_URL</a:t>
            </a:r>
            <a:r>
              <a:rPr lang="en-US" sz="1400" kern="1200" dirty="0">
                <a:solidFill>
                  <a:schemeClr val="tx1"/>
                </a:solidFill>
                <a:effectLst/>
                <a:latin typeface="Arial" pitchFamily="34" charset="0"/>
                <a:ea typeface="+mn-ea"/>
                <a:cs typeface="Arial" pitchFamily="34" charset="0"/>
              </a:rPr>
              <a:t>);</a:t>
            </a:r>
          </a:p>
          <a:p>
            <a:r>
              <a:rPr lang="en-US" sz="1400" b="1" kern="1200" dirty="0">
                <a:solidFill>
                  <a:schemeClr val="tx1"/>
                </a:solidFill>
                <a:effectLst/>
                <a:latin typeface="Arial" pitchFamily="34" charset="0"/>
                <a:ea typeface="+mn-ea"/>
                <a:cs typeface="Arial" pitchFamily="34" charset="0"/>
              </a:rPr>
              <a:t>if</a:t>
            </a:r>
            <a:r>
              <a:rPr lang="en-US" sz="1400" kern="1200" dirty="0">
                <a:solidFill>
                  <a:schemeClr val="tx1"/>
                </a:solidFill>
                <a:effectLst/>
                <a:latin typeface="Arial" pitchFamily="34" charset="0"/>
                <a:ea typeface="+mn-ea"/>
                <a:cs typeface="Arial" pitchFamily="34" charset="0"/>
              </a:rPr>
              <a:t>(</a:t>
            </a:r>
            <a:r>
              <a:rPr lang="en-US" sz="1400" b="1" kern="1200" dirty="0" err="1">
                <a:solidFill>
                  <a:schemeClr val="tx1"/>
                </a:solidFill>
                <a:effectLst/>
                <a:latin typeface="Arial" pitchFamily="34" charset="0"/>
                <a:ea typeface="+mn-ea"/>
                <a:cs typeface="Arial" pitchFamily="34" charset="0"/>
              </a:rPr>
              <a:t>this</a:t>
            </a:r>
            <a:r>
              <a:rPr lang="en-US" sz="1400" kern="1200" dirty="0" err="1">
                <a:solidFill>
                  <a:schemeClr val="tx1"/>
                </a:solidFill>
                <a:effectLst/>
                <a:latin typeface="Arial" pitchFamily="34" charset="0"/>
                <a:ea typeface="+mn-ea"/>
                <a:cs typeface="Arial" pitchFamily="34" charset="0"/>
              </a:rPr>
              <a:t>.conn</a:t>
            </a:r>
            <a:r>
              <a:rPr lang="en-US" sz="1400" kern="1200" dirty="0">
                <a:solidFill>
                  <a:schemeClr val="tx1"/>
                </a:solidFill>
                <a:effectLst/>
                <a:latin typeface="Arial" pitchFamily="34" charset="0"/>
                <a:ea typeface="+mn-ea"/>
                <a:cs typeface="Arial" pitchFamily="34" charset="0"/>
              </a:rPr>
              <a:t> != </a:t>
            </a:r>
            <a:r>
              <a:rPr lang="en-US" sz="1400" b="1" kern="1200" dirty="0">
                <a:solidFill>
                  <a:schemeClr val="tx1"/>
                </a:solidFill>
                <a:effectLst/>
                <a:latin typeface="Arial" pitchFamily="34" charset="0"/>
                <a:ea typeface="+mn-ea"/>
                <a:cs typeface="Arial" pitchFamily="34" charset="0"/>
              </a:rPr>
              <a:t>null</a:t>
            </a:r>
            <a:r>
              <a:rPr lang="en-US" sz="1400" kern="1200" dirty="0">
                <a:solidFill>
                  <a:schemeClr val="tx1"/>
                </a:solidFill>
                <a:effectLst/>
                <a:latin typeface="Arial" pitchFamily="34" charset="0"/>
                <a:ea typeface="+mn-ea"/>
                <a:cs typeface="Arial" pitchFamily="34" charset="0"/>
              </a:rPr>
              <a:t>)</a:t>
            </a:r>
          </a:p>
          <a:p>
            <a:r>
              <a:rPr lang="en-US" sz="1400" kern="1200" dirty="0">
                <a:solidFill>
                  <a:schemeClr val="tx1"/>
                </a:solidFill>
                <a:effectLst/>
                <a:latin typeface="Arial" pitchFamily="34" charset="0"/>
                <a:ea typeface="+mn-ea"/>
                <a:cs typeface="Arial" pitchFamily="34" charset="0"/>
              </a:rPr>
              <a:t>{</a:t>
            </a:r>
          </a:p>
          <a:p>
            <a:r>
              <a:rPr lang="en-US" sz="1400" kern="1200" dirty="0" err="1">
                <a:solidFill>
                  <a:schemeClr val="tx1"/>
                </a:solidFill>
                <a:effectLst/>
                <a:latin typeface="Arial" pitchFamily="34" charset="0"/>
                <a:ea typeface="+mn-ea"/>
                <a:cs typeface="Arial" pitchFamily="34" charset="0"/>
              </a:rPr>
              <a:t>System.</a:t>
            </a:r>
            <a:r>
              <a:rPr lang="en-US" sz="1400" b="1" i="1" kern="1200" dirty="0" err="1">
                <a:solidFill>
                  <a:schemeClr val="tx1"/>
                </a:solidFill>
                <a:effectLst/>
                <a:latin typeface="Arial" pitchFamily="34" charset="0"/>
                <a:ea typeface="+mn-ea"/>
                <a:cs typeface="Arial" pitchFamily="34" charset="0"/>
              </a:rPr>
              <a:t>out</a:t>
            </a:r>
            <a:r>
              <a:rPr lang="en-US" sz="1400" kern="1200" dirty="0" err="1">
                <a:solidFill>
                  <a:schemeClr val="tx1"/>
                </a:solidFill>
                <a:effectLst/>
                <a:latin typeface="Arial" pitchFamily="34" charset="0"/>
                <a:ea typeface="+mn-ea"/>
                <a:cs typeface="Arial" pitchFamily="34" charset="0"/>
              </a:rPr>
              <a:t>.println</a:t>
            </a:r>
            <a:r>
              <a:rPr lang="en-US" sz="1400" kern="1200" dirty="0">
                <a:solidFill>
                  <a:schemeClr val="tx1"/>
                </a:solidFill>
                <a:effectLst/>
                <a:latin typeface="Arial" pitchFamily="34" charset="0"/>
                <a:ea typeface="+mn-ea"/>
                <a:cs typeface="Arial" pitchFamily="34" charset="0"/>
              </a:rPr>
              <a:t>("connection successful");</a:t>
            </a:r>
          </a:p>
          <a:p>
            <a:r>
              <a:rPr lang="en-US" sz="1400" kern="1200" dirty="0">
                <a:solidFill>
                  <a:schemeClr val="tx1"/>
                </a:solidFill>
                <a:effectLst/>
                <a:latin typeface="Arial" pitchFamily="34" charset="0"/>
                <a:ea typeface="+mn-ea"/>
                <a:cs typeface="Arial" pitchFamily="34" charset="0"/>
              </a:rPr>
              <a:t>}</a:t>
            </a:r>
          </a:p>
          <a:p>
            <a:r>
              <a:rPr lang="en-US" sz="1400" kern="1200" dirty="0">
                <a:solidFill>
                  <a:schemeClr val="tx1"/>
                </a:solidFill>
                <a:effectLst/>
                <a:latin typeface="Arial" pitchFamily="34" charset="0"/>
                <a:ea typeface="+mn-ea"/>
                <a:cs typeface="Arial" pitchFamily="34" charset="0"/>
              </a:rPr>
              <a:t>}</a:t>
            </a:r>
            <a:r>
              <a:rPr lang="en-US" sz="1400" b="1" kern="1200" dirty="0">
                <a:solidFill>
                  <a:schemeClr val="tx1"/>
                </a:solidFill>
                <a:effectLst/>
                <a:latin typeface="Arial" pitchFamily="34" charset="0"/>
                <a:ea typeface="+mn-ea"/>
                <a:cs typeface="Arial" pitchFamily="34" charset="0"/>
              </a:rPr>
              <a:t>catch</a:t>
            </a:r>
            <a:r>
              <a:rPr lang="en-US" sz="1400" kern="1200" dirty="0">
                <a:solidFill>
                  <a:schemeClr val="tx1"/>
                </a:solidFill>
                <a:effectLst/>
                <a:latin typeface="Arial" pitchFamily="34" charset="0"/>
                <a:ea typeface="+mn-ea"/>
                <a:cs typeface="Arial" pitchFamily="34" charset="0"/>
              </a:rPr>
              <a:t>(</a:t>
            </a:r>
            <a:r>
              <a:rPr lang="en-US" sz="1400" kern="1200" dirty="0" err="1">
                <a:solidFill>
                  <a:schemeClr val="tx1"/>
                </a:solidFill>
                <a:effectLst/>
                <a:latin typeface="Arial" pitchFamily="34" charset="0"/>
                <a:ea typeface="+mn-ea"/>
                <a:cs typeface="Arial" pitchFamily="34" charset="0"/>
              </a:rPr>
              <a:t>SQLException</a:t>
            </a:r>
            <a:r>
              <a:rPr lang="en-US" sz="1400" kern="1200" dirty="0">
                <a:solidFill>
                  <a:schemeClr val="tx1"/>
                </a:solidFill>
                <a:effectLst/>
                <a:latin typeface="Arial" pitchFamily="34" charset="0"/>
                <a:ea typeface="+mn-ea"/>
                <a:cs typeface="Arial" pitchFamily="34" charset="0"/>
              </a:rPr>
              <a:t> e)</a:t>
            </a:r>
          </a:p>
          <a:p>
            <a:r>
              <a:rPr lang="en-US" sz="1400" kern="1200" dirty="0">
                <a:solidFill>
                  <a:schemeClr val="tx1"/>
                </a:solidFill>
                <a:effectLst/>
                <a:latin typeface="Arial" pitchFamily="34" charset="0"/>
                <a:ea typeface="+mn-ea"/>
                <a:cs typeface="Arial" pitchFamily="34" charset="0"/>
              </a:rPr>
              <a:t>{</a:t>
            </a:r>
          </a:p>
          <a:p>
            <a:r>
              <a:rPr lang="en-US" sz="1400" kern="1200" dirty="0" err="1">
                <a:solidFill>
                  <a:schemeClr val="tx1"/>
                </a:solidFill>
                <a:effectLst/>
                <a:latin typeface="Arial" pitchFamily="34" charset="0"/>
                <a:ea typeface="+mn-ea"/>
                <a:cs typeface="Arial" pitchFamily="34" charset="0"/>
              </a:rPr>
              <a:t>System.</a:t>
            </a:r>
            <a:r>
              <a:rPr lang="en-US" sz="1400" b="1" i="1" kern="1200" dirty="0" err="1">
                <a:solidFill>
                  <a:schemeClr val="tx1"/>
                </a:solidFill>
                <a:effectLst/>
                <a:latin typeface="Arial" pitchFamily="34" charset="0"/>
                <a:ea typeface="+mn-ea"/>
                <a:cs typeface="Arial" pitchFamily="34" charset="0"/>
              </a:rPr>
              <a:t>out</a:t>
            </a:r>
            <a:r>
              <a:rPr lang="en-US" sz="1400" kern="1200" dirty="0" err="1">
                <a:solidFill>
                  <a:schemeClr val="tx1"/>
                </a:solidFill>
                <a:effectLst/>
                <a:latin typeface="Arial" pitchFamily="34" charset="0"/>
                <a:ea typeface="+mn-ea"/>
                <a:cs typeface="Arial" pitchFamily="34" charset="0"/>
              </a:rPr>
              <a:t>.println</a:t>
            </a:r>
            <a:r>
              <a:rPr lang="en-US" sz="1400" kern="1200" dirty="0">
                <a:solidFill>
                  <a:schemeClr val="tx1"/>
                </a:solidFill>
                <a:effectLst/>
                <a:latin typeface="Arial" pitchFamily="34" charset="0"/>
                <a:ea typeface="+mn-ea"/>
                <a:cs typeface="Arial" pitchFamily="34" charset="0"/>
              </a:rPr>
              <a:t>("failed");</a:t>
            </a:r>
          </a:p>
          <a:p>
            <a:r>
              <a:rPr lang="en-US" sz="1400" kern="1200" dirty="0">
                <a:solidFill>
                  <a:schemeClr val="tx1"/>
                </a:solidFill>
                <a:effectLst/>
                <a:latin typeface="Arial" pitchFamily="34" charset="0"/>
                <a:ea typeface="+mn-ea"/>
                <a:cs typeface="Arial" pitchFamily="34" charset="0"/>
              </a:rPr>
              <a:t>}</a:t>
            </a:r>
          </a:p>
          <a:p>
            <a:r>
              <a:rPr lang="en-US" sz="1400" kern="1200" dirty="0">
                <a:solidFill>
                  <a:schemeClr val="tx1"/>
                </a:solidFill>
                <a:effectLst/>
                <a:latin typeface="Arial" pitchFamily="34" charset="0"/>
                <a:ea typeface="+mn-ea"/>
                <a:cs typeface="Arial" pitchFamily="34" charset="0"/>
              </a:rPr>
              <a:t>}</a:t>
            </a:r>
          </a:p>
          <a:p>
            <a:br>
              <a:rPr lang="en-US" sz="1400" kern="1200" dirty="0">
                <a:solidFill>
                  <a:schemeClr val="tx1"/>
                </a:solidFill>
                <a:effectLst/>
                <a:latin typeface="Arial" pitchFamily="34" charset="0"/>
                <a:ea typeface="+mn-ea"/>
                <a:cs typeface="Arial" pitchFamily="34" charset="0"/>
              </a:rPr>
            </a:br>
            <a:endParaRPr lang="en-US" sz="1400" kern="1200" dirty="0">
              <a:solidFill>
                <a:schemeClr val="tx1"/>
              </a:solidFill>
              <a:effectLst/>
              <a:latin typeface="Arial" pitchFamily="34" charset="0"/>
              <a:ea typeface="+mn-ea"/>
              <a:cs typeface="Arial" pitchFamily="34" charset="0"/>
            </a:endParaRPr>
          </a:p>
          <a:p>
            <a:r>
              <a:rPr lang="en-US" sz="1400" kern="120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64074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525908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IN" altLang="en-US" dirty="0">
                <a:latin typeface="Arial" pitchFamily="34" charset="0"/>
                <a:cs typeface="Arial" pitchFamily="34" charset="0"/>
              </a:rPr>
              <a:t>Create Vehicle table in the derby database. Use Netbeans 6.9.1.</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3707901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latin typeface="Arial" pitchFamily="34" charset="0"/>
                <a:cs typeface="Arial" pitchFamily="34" charset="0"/>
              </a:rPr>
              <a:t>Instructions to Facilitator:</a:t>
            </a:r>
          </a:p>
          <a:p>
            <a:r>
              <a:rPr lang="en-US" altLang="en-US" sz="1400" dirty="0">
                <a:latin typeface="Arial" pitchFamily="34" charset="0"/>
                <a:cs typeface="Arial" pitchFamily="34" charset="0"/>
              </a:rPr>
              <a:t>The vehicle insert operation is a typical JDBC update scenario. Each time this method is called, you obtain a connection from the data source and execute the SQL statement on this connection.</a:t>
            </a:r>
          </a:p>
          <a:p>
            <a:endParaRPr lang="en-US" altLang="en-US" sz="1400" dirty="0">
              <a:latin typeface="Arial" pitchFamily="34" charset="0"/>
              <a:cs typeface="Arial" pitchFamily="34" charset="0"/>
            </a:endParaRPr>
          </a:p>
          <a:p>
            <a:r>
              <a:rPr lang="en-US" altLang="en-US" sz="1400" dirty="0">
                <a:latin typeface="Arial" pitchFamily="34" charset="0"/>
                <a:cs typeface="Arial" pitchFamily="34" charset="0"/>
              </a:rPr>
              <a:t>Your DAO interface doesn’t declare throwing any checked exceptions, so if a </a:t>
            </a:r>
            <a:r>
              <a:rPr lang="en-US" altLang="en-US" sz="1400" b="1" dirty="0">
                <a:latin typeface="Arial" pitchFamily="34" charset="0"/>
                <a:cs typeface="Arial" pitchFamily="34" charset="0"/>
              </a:rPr>
              <a:t>SQLException occurs, you have to wrap </a:t>
            </a:r>
            <a:r>
              <a:rPr lang="en-US" altLang="en-US" sz="1400" dirty="0">
                <a:latin typeface="Arial" pitchFamily="34" charset="0"/>
                <a:cs typeface="Arial" pitchFamily="34" charset="0"/>
              </a:rPr>
              <a:t>it with an unchecked </a:t>
            </a:r>
            <a:r>
              <a:rPr lang="en-US" altLang="en-US" sz="1400" b="1" dirty="0">
                <a:latin typeface="Arial" pitchFamily="34" charset="0"/>
                <a:cs typeface="Arial" pitchFamily="34" charset="0"/>
              </a:rPr>
              <a:t>RuntimeException.</a:t>
            </a:r>
          </a:p>
          <a:p>
            <a:endParaRPr lang="en-US" altLang="en-US" sz="1400" b="1" dirty="0">
              <a:latin typeface="Arial" pitchFamily="34" charset="0"/>
              <a:cs typeface="Arial" pitchFamily="34" charset="0"/>
            </a:endParaRPr>
          </a:p>
          <a:p>
            <a:r>
              <a:rPr lang="en-US" altLang="en-US" sz="1400" dirty="0">
                <a:latin typeface="Arial" pitchFamily="34" charset="0"/>
                <a:cs typeface="Arial" pitchFamily="34" charset="0"/>
              </a:rPr>
              <a:t>Here, the update and delete operations will be skipped, because they are almost the same as the insert operation from a technical point of view.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purpose of JDBC is to provide APIs through which you can execute SQL statements against a database.</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However, when using JDBC, you have to manage database-related resources by yourself and handle database exceptions explicitly.</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To make JDBC easier to use, Spring provides an abstraction framework for interfacing with JDBC.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Arial" pitchFamily="34" charset="0"/>
                <a:cs typeface="Arial" pitchFamily="34" charset="0"/>
              </a:rPr>
              <a:t>The</a:t>
            </a:r>
            <a:r>
              <a:rPr lang="en-US" b="0" baseline="0" dirty="0">
                <a:latin typeface="Arial" pitchFamily="34" charset="0"/>
                <a:cs typeface="Arial" pitchFamily="34" charset="0"/>
              </a:rPr>
              <a:t> code for creating a bean class is shown on screen.</a:t>
            </a:r>
            <a:endParaRPr lang="en-US" b="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Data Access Object (DAO) pattern is used to separate the data access logic from business logic and presentation logic.</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This pattern recommends that data access logic should be encapsulated in independent modules called data access objects.</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en-US" altLang="en-US" sz="1400" dirty="0">
                <a:latin typeface="Arial" pitchFamily="34" charset="0"/>
                <a:cs typeface="Arial" pitchFamily="34" charset="0"/>
              </a:rPr>
              <a:t>Most parts of the JDBC APIs declare throwing java.sql.SQLException. </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en-US" altLang="en-US" sz="1400" dirty="0">
                <a:latin typeface="Arial" pitchFamily="34" charset="0"/>
                <a:cs typeface="Arial" pitchFamily="34" charset="0"/>
              </a:rPr>
              <a:t>However, because this interface aims to abstract the data access operations only, it should not depend on the implementation technology. So, it is unwise for this general interface to declare throwing the JDBC-specific SQLException. A common practice when implementing a DAO interface is to wrap this kind of exception with a runtime exception (either your own business Exception subclass or a generic one).</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Arial" pitchFamily="34" charset="0"/>
                <a:cs typeface="Arial" pitchFamily="34" charset="0"/>
              </a:rPr>
              <a:t>Instructions to Facilitator:</a:t>
            </a:r>
          </a:p>
          <a:p>
            <a:r>
              <a:rPr lang="en-US" dirty="0">
                <a:latin typeface="Arial" pitchFamily="34" charset="0"/>
                <a:cs typeface="Arial" pitchFamily="34" charset="0"/>
              </a:rPr>
              <a:t>Advice the participants</a:t>
            </a:r>
            <a:r>
              <a:rPr lang="en-US" baseline="0" dirty="0">
                <a:latin typeface="Arial" pitchFamily="34" charset="0"/>
                <a:cs typeface="Arial" pitchFamily="34" charset="0"/>
              </a:rPr>
              <a:t> on the session rules.</a:t>
            </a: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p14="http://schemas.microsoft.com/office/powerpoint/2010/main" val="45369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indent="-342900" algn="l" defTabSz="914400" rtl="0" eaLnBrk="1" latinLnBrk="0" hangingPunct="1">
              <a:spcBef>
                <a:spcPct val="200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The javax.sql.DataSource interface is a standard interface defined by the JDBC specification to represent a factory for connections.</a:t>
            </a:r>
          </a:p>
          <a:p>
            <a:pPr marL="342900" indent="-342900" algn="l" defTabSz="914400" rtl="0" eaLnBrk="1" latinLnBrk="0" hangingPunct="1">
              <a:spcBef>
                <a:spcPct val="20000"/>
              </a:spcBef>
              <a:buFont typeface="Wingdings"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There are many data source implementations provided by different vendors and projects: C3PO and Apache Commons DBCP are popular open source options, and most application servers will provide their own implementation. It is very easy to switch between different data source implementations, because they implement the common DataSource interface.</a:t>
            </a:r>
          </a:p>
          <a:p>
            <a:pPr marL="342900" indent="-342900" algn="l" defTabSz="914400" rtl="0" eaLnBrk="1" latinLnBrk="0" hangingPunct="1">
              <a:spcBef>
                <a:spcPct val="20000"/>
              </a:spcBef>
              <a:buFont typeface="Wingdings"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As a Java application framework, Spring also provides several convenient but less powerful data source implementations. The simplest one is </a:t>
            </a:r>
            <a:r>
              <a:rPr lang="en-US" altLang="en-US" sz="1400" b="1" kern="1200" dirty="0">
                <a:solidFill>
                  <a:schemeClr val="tx1"/>
                </a:solidFill>
                <a:latin typeface="Arial" pitchFamily="34" charset="0"/>
                <a:ea typeface="Arial Unicode MS" pitchFamily="34" charset="-128"/>
                <a:cs typeface="Arial" pitchFamily="34" charset="0"/>
              </a:rPr>
              <a:t>DriverManagerDataSource</a:t>
            </a:r>
            <a:r>
              <a:rPr lang="en-US" altLang="en-US" sz="1400" kern="1200" dirty="0">
                <a:solidFill>
                  <a:schemeClr val="tx1"/>
                </a:solidFill>
                <a:latin typeface="Arial" pitchFamily="34" charset="0"/>
                <a:ea typeface="Arial Unicode MS" pitchFamily="34" charset="-128"/>
                <a:cs typeface="Arial" pitchFamily="34" charset="0"/>
              </a:rPr>
              <a:t>, which opens a new connection every time it is requested.</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Many production data source implementations support connection pooling. For example, the Database Connection Pooling Services (DBCP) module of the Apache Commons Library has several data source implementations that support connection pooling. Of these, BasicDataSource accepts the same connection properties as DriverManagerDataSource and allows you to specify the initial connection size and maximum active connections for the connection pool. Take a look at the</a:t>
            </a:r>
            <a:r>
              <a:rPr lang="en-US" altLang="en-US" baseline="0" dirty="0">
                <a:latin typeface="Arial" pitchFamily="34" charset="0"/>
                <a:cs typeface="Arial" pitchFamily="34" charset="0"/>
              </a:rPr>
              <a:t> code shown on screen.</a:t>
            </a:r>
            <a:endParaRPr lang="en-US" altLang="en-US" dirty="0">
              <a:latin typeface="Arial" pitchFamily="34" charset="0"/>
              <a:cs typeface="Arial" pitchFamily="34" charset="0"/>
            </a:endParaRPr>
          </a:p>
          <a:p>
            <a:endParaRPr lang="en-US" altLang="en-US" dirty="0"/>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indent="0">
              <a:lnSpc>
                <a:spcPct val="150000"/>
              </a:lnSpc>
              <a:buNone/>
              <a:defRPr/>
            </a:pPr>
            <a:r>
              <a:rPr lang="en-US" sz="1400" b="0" dirty="0">
                <a:solidFill>
                  <a:schemeClr val="tx1"/>
                </a:solidFill>
                <a:latin typeface="Arial" pitchFamily="34" charset="0"/>
                <a:cs typeface="Arial" pitchFamily="34" charset="0"/>
              </a:rPr>
              <a:t>The topics</a:t>
            </a:r>
            <a:r>
              <a:rPr lang="en-US" sz="1400" b="0" baseline="0" dirty="0">
                <a:solidFill>
                  <a:schemeClr val="tx1"/>
                </a:solidFill>
                <a:latin typeface="Arial" pitchFamily="34" charset="0"/>
                <a:cs typeface="Arial" pitchFamily="34" charset="0"/>
              </a:rPr>
              <a:t> that are being covered in this course are shared</a:t>
            </a:r>
            <a:r>
              <a:rPr lang="en-US" sz="1400" dirty="0">
                <a:solidFill>
                  <a:schemeClr val="tx1"/>
                </a:solidFill>
                <a:latin typeface="Arial" pitchFamily="34" charset="0"/>
                <a:cs typeface="Arial" pitchFamily="34" charset="0"/>
              </a:rPr>
              <a:t>. </a:t>
            </a:r>
            <a:endParaRPr lang="en-US" altLang="en-US" sz="1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JdbcTemplate class is the central class in the JDBC core package.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performs the basic tasks of the core JDBC workflow, such as, statement creation and execution, leaving application code to provide SQL and extract results.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also catches JDBC exceptions and translates them to the generic, more informative, exception hierarchy defined in the org.springframework.dao package.</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To implement a JDBC update operation, you have to perform the following tasks, most of which are redundant:</a:t>
            </a:r>
          </a:p>
          <a:p>
            <a:r>
              <a:rPr lang="en-US" altLang="en-US" dirty="0">
                <a:latin typeface="Arial" pitchFamily="34" charset="0"/>
                <a:cs typeface="Arial" pitchFamily="34" charset="0"/>
              </a:rPr>
              <a:t>1. Obtain a database connection from the data source</a:t>
            </a:r>
          </a:p>
          <a:p>
            <a:r>
              <a:rPr lang="en-US" altLang="en-US" dirty="0">
                <a:latin typeface="Arial" pitchFamily="34" charset="0"/>
                <a:cs typeface="Arial" pitchFamily="34" charset="0"/>
              </a:rPr>
              <a:t>2. Create a PreparedStatement object from the connection</a:t>
            </a:r>
          </a:p>
          <a:p>
            <a:r>
              <a:rPr lang="en-US" altLang="en-US" dirty="0">
                <a:latin typeface="Arial" pitchFamily="34" charset="0"/>
                <a:cs typeface="Arial" pitchFamily="34" charset="0"/>
              </a:rPr>
              <a:t>3. Bind the parameters to the PreparedStatement object</a:t>
            </a:r>
          </a:p>
          <a:p>
            <a:r>
              <a:rPr lang="en-US" altLang="en-US" dirty="0">
                <a:latin typeface="Arial" pitchFamily="34" charset="0"/>
                <a:cs typeface="Arial" pitchFamily="34" charset="0"/>
              </a:rPr>
              <a:t>4. Execute the PreparedStatement object</a:t>
            </a:r>
          </a:p>
          <a:p>
            <a:r>
              <a:rPr lang="en-US" altLang="en-US" dirty="0">
                <a:latin typeface="Arial" pitchFamily="34" charset="0"/>
                <a:cs typeface="Arial" pitchFamily="34" charset="0"/>
              </a:rPr>
              <a:t>5. Handle SQLException</a:t>
            </a:r>
          </a:p>
          <a:p>
            <a:r>
              <a:rPr lang="en-US" altLang="en-US" dirty="0">
                <a:latin typeface="Arial" pitchFamily="34" charset="0"/>
                <a:cs typeface="Arial" pitchFamily="34" charset="0"/>
              </a:rPr>
              <a:t>6. Clean up the statement object and connection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cs typeface="Arial" pitchFamily="34" charset="0"/>
              </a:rPr>
              <a:t>This is for the task 2 (Create a PreparedStatement object from the connection) of the update operation. </a:t>
            </a:r>
            <a:r>
              <a:rPr lang="en-IN" altLang="en-US" dirty="0">
                <a:latin typeface="Arial" pitchFamily="34" charset="0"/>
                <a:cs typeface="Arial" pitchFamily="34" charset="0"/>
              </a:rPr>
              <a:t>You implement PreparedStatementCreator interface to override the statement creation task  and the parameter binding task of the overall update process. Take a look at the</a:t>
            </a:r>
            <a:r>
              <a:rPr lang="en-IN" altLang="en-US" baseline="0" dirty="0">
                <a:latin typeface="Arial" pitchFamily="34" charset="0"/>
                <a:cs typeface="Arial" pitchFamily="34" charset="0"/>
              </a:rPr>
              <a:t> code shown on screen.</a:t>
            </a:r>
            <a:endParaRPr lang="en-IN" altLang="en-US" dirty="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When implementing the PreparedStatementCreator interface, you will get the database connection as the createPreparedStatement() method’s argument. All you have to do in this method is to create a PreparedStatement object on this connection and bind your parameters to this object. </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Finally, you have to return the PreparedStatement object as the method’s return value. Notice that the method signature declares throwing SQLException, which means that you don’t need to handle this kind of exception yourself.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Now, you can use this statement creator to simplify the vehicle insert operation. First of all, you have to create an instance of the JdbcTemplate class and pass in the data source for this template to obtain a connection from it. Then, you just make a call to the update() method and pass in your statement creator for the template to complete the update process.</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Typically, it is better to implement the PreparedStatementCreator interface and other callback interfaces as inner classes if they are used within one method only. This is because you can get access to the local variables and method arguments directly from the inner class, instead of passing them as constructor arguments. The only constraint on such variables and arguments is that they must be declared as final.</a:t>
            </a:r>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indent="0"/>
            <a:r>
              <a:rPr lang="en-IN" altLang="en-US" dirty="0">
                <a:latin typeface="Arial" pitchFamily="34" charset="0"/>
                <a:cs typeface="Arial" pitchFamily="34" charset="0"/>
              </a:rPr>
              <a:t>The JdbcTemplate class is designed to be thread-safe, so you can declare a single instance of it in the IoC container and inject this instance into all your DAO instances. Take a look at the code shown on screen.</a:t>
            </a:r>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dirty="0"/>
          </a:p>
        </p:txBody>
      </p:sp>
    </p:spTree>
    <p:extLst>
      <p:ext uri="{BB962C8B-B14F-4D97-AF65-F5344CB8AC3E}">
        <p14:creationId xmlns:p14="http://schemas.microsoft.com/office/powerpoint/2010/main" val="1132332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31</a:t>
            </a:fld>
            <a:endParaRPr lang="en-US" dirty="0"/>
          </a:p>
        </p:txBody>
      </p:sp>
    </p:spTree>
    <p:extLst>
      <p:ext uri="{BB962C8B-B14F-4D97-AF65-F5344CB8AC3E}">
        <p14:creationId xmlns:p14="http://schemas.microsoft.com/office/powerpoint/2010/main" val="121712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indent="0">
              <a:lnSpc>
                <a:spcPct val="150000"/>
              </a:lnSpc>
              <a:buNone/>
              <a:defRPr/>
            </a:pPr>
            <a:r>
              <a:rPr lang="en-US" sz="1400" b="0" dirty="0">
                <a:solidFill>
                  <a:schemeClr val="tx1"/>
                </a:solidFill>
                <a:latin typeface="Arial" pitchFamily="34" charset="0"/>
                <a:cs typeface="Arial" pitchFamily="34" charset="0"/>
              </a:rPr>
              <a:t>The topics</a:t>
            </a:r>
            <a:r>
              <a:rPr lang="en-US" sz="1400" b="0" baseline="0" dirty="0">
                <a:solidFill>
                  <a:schemeClr val="tx1"/>
                </a:solidFill>
                <a:latin typeface="Arial" pitchFamily="34" charset="0"/>
                <a:cs typeface="Arial" pitchFamily="34" charset="0"/>
              </a:rPr>
              <a:t> that are being covered in this course are shared</a:t>
            </a:r>
            <a:r>
              <a:rPr lang="en-US" sz="1400" dirty="0">
                <a:solidFill>
                  <a:schemeClr val="tx1"/>
                </a:solidFill>
                <a:latin typeface="Arial" pitchFamily="34" charset="0"/>
                <a:cs typeface="Arial" pitchFamily="34" charset="0"/>
              </a:rPr>
              <a:t>. </a:t>
            </a:r>
            <a:endParaRPr lang="en-US" altLang="en-US" sz="1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The second callback interface, PreparedStatementSetter, as its name indicates, performs only the parameter binding task (task 3) of the overall update operation.</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It is another version of the update() template method accepts a SQL statement and a PreparedStatementSetter object as arguments. This method will create a PreparedStatement object for you from your SQL statement. All you have to do with this interface is to bind your parameters to the PreparedStatement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Finally, the simplest version of the update() method accepts a SQL statement and an object array as statement parameters. It will create a PreparedStatement object from your SQL statement and bind the parameters for you. Therefore, you don’t have to override any of the tasks in the update process.</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Of the three different versions of the update() method introduced, the last is the simplest because you don’t have to implement any callback interfaces. Additionally, we’ve managed to remove all setX (setInt, setString, etc.)–style methods for parameterizing the query. In contrast, the first is the most flexible because you can do any preprocessing of the PreparedStatement object before its execution. </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In practice, you should always choose the simplest version that meets all your needs. </a:t>
            </a:r>
          </a:p>
          <a:p>
            <a:endParaRPr lang="en-US" altLang="en-US" dirty="0">
              <a:latin typeface="Arial" pitchFamily="34" charset="0"/>
              <a:cs typeface="Arial" pitchFamily="34" charset="0"/>
            </a:endParaRPr>
          </a:p>
          <a:p>
            <a:r>
              <a:rPr lang="en-US" altLang="en-US" dirty="0">
                <a:latin typeface="Arial" pitchFamily="34" charset="0"/>
                <a:cs typeface="Arial" pitchFamily="34" charset="0"/>
              </a:rPr>
              <a:t>There are also other overloaded update() methods provided by the JdbcTemplate class. Please refer to Javadoc for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indent="0"/>
            <a:r>
              <a:rPr lang="en-IN" altLang="en-US" dirty="0">
                <a:latin typeface="Arial" pitchFamily="34" charset="0"/>
                <a:cs typeface="Arial" pitchFamily="34" charset="0"/>
              </a:rPr>
              <a:t>The JdbcTemplate class is designed to be thread-safe, so you can declare a single instance of it in the IoC container and inject this instance into all your DAO instances. Take a look at the code shown on screen.</a:t>
            </a:r>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35</a:t>
            </a:fld>
            <a:endParaRPr lang="en-US" dirty="0"/>
          </a:p>
        </p:txBody>
      </p:sp>
    </p:spTree>
    <p:extLst>
      <p:ext uri="{BB962C8B-B14F-4D97-AF65-F5344CB8AC3E}">
        <p14:creationId xmlns:p14="http://schemas.microsoft.com/office/powerpoint/2010/main" val="3593767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36</a:t>
            </a:fld>
            <a:endParaRPr lang="en-US" dirty="0"/>
          </a:p>
        </p:txBody>
      </p:sp>
    </p:spTree>
    <p:extLst>
      <p:ext uri="{BB962C8B-B14F-4D97-AF65-F5344CB8AC3E}">
        <p14:creationId xmlns:p14="http://schemas.microsoft.com/office/powerpoint/2010/main" val="3546321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indent="0">
              <a:lnSpc>
                <a:spcPct val="150000"/>
              </a:lnSpc>
              <a:buNone/>
              <a:defRPr/>
            </a:pPr>
            <a:r>
              <a:rPr lang="en-US" sz="1400" b="0" dirty="0">
                <a:solidFill>
                  <a:schemeClr val="tx1"/>
                </a:solidFill>
                <a:latin typeface="Arial" pitchFamily="34" charset="0"/>
                <a:cs typeface="Arial" pitchFamily="34" charset="0"/>
              </a:rPr>
              <a:t>The topics</a:t>
            </a:r>
            <a:r>
              <a:rPr lang="en-US" sz="1400" b="0" baseline="0" dirty="0">
                <a:solidFill>
                  <a:schemeClr val="tx1"/>
                </a:solidFill>
                <a:latin typeface="Arial" pitchFamily="34" charset="0"/>
                <a:cs typeface="Arial" pitchFamily="34" charset="0"/>
              </a:rPr>
              <a:t> that are being covered in this course are shared</a:t>
            </a:r>
            <a:r>
              <a:rPr lang="en-US" sz="1400" dirty="0">
                <a:solidFill>
                  <a:schemeClr val="tx1"/>
                </a:solidFill>
                <a:latin typeface="Arial" pitchFamily="34" charset="0"/>
                <a:cs typeface="Arial" pitchFamily="34" charset="0"/>
              </a:rPr>
              <a:t>. </a:t>
            </a:r>
            <a:endParaRPr lang="en-US" altLang="en-US" sz="1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dirty="0">
                <a:latin typeface="Arial" pitchFamily="34" charset="0"/>
                <a:cs typeface="Arial" pitchFamily="34" charset="0"/>
              </a:rPr>
              <a:t>JdbcTemplate class declares a number of overloaded query() template methods to control the overall query process. Some of them are</a:t>
            </a:r>
            <a:r>
              <a:rPr lang="en-IN" altLang="en-US" baseline="0" dirty="0">
                <a:latin typeface="Arial" pitchFamily="34" charset="0"/>
                <a:cs typeface="Arial" pitchFamily="34" charset="0"/>
              </a:rPr>
              <a:t> displayed on screen. </a:t>
            </a:r>
            <a:r>
              <a:rPr lang="en-US" altLang="en-US" dirty="0">
                <a:latin typeface="Arial" pitchFamily="34" charset="0"/>
                <a:cs typeface="Arial" pitchFamily="34" charset="0"/>
              </a:rPr>
              <a:t>Please refer to the Spring API documentation for detailed reading of the methods.</a:t>
            </a:r>
          </a:p>
          <a:p>
            <a:pPr marL="0" marR="0" indent="0" algn="l" defTabSz="914400" rtl="0" eaLnBrk="1" fontAlgn="auto" latinLnBrk="0" hangingPunct="1">
              <a:lnSpc>
                <a:spcPct val="100000"/>
              </a:lnSpc>
              <a:spcBef>
                <a:spcPts val="0"/>
              </a:spcBef>
              <a:spcAft>
                <a:spcPts val="0"/>
              </a:spcAft>
              <a:buClrTx/>
              <a:buSzTx/>
              <a:buFontTx/>
              <a:buNone/>
              <a:tabLst/>
              <a:defRPr/>
            </a:pPr>
            <a:endParaRPr lang="en-I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RowMapper&lt;T&gt; is an interface used by JdbcTemplate for mapping rows of a ResultSet on a per-row basis.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In the mapRow() method of this interface, you have to construct the object that represents a row and return it as the method’s return value.</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dirty="0">
                <a:latin typeface="Arial" pitchFamily="34" charset="0"/>
                <a:cs typeface="Arial" pitchFamily="34" charset="0"/>
              </a:rPr>
              <a:t>Take</a:t>
            </a:r>
            <a:r>
              <a:rPr lang="en-IN" altLang="en-US" baseline="0" dirty="0">
                <a:latin typeface="Arial" pitchFamily="34" charset="0"/>
                <a:cs typeface="Arial" pitchFamily="34" charset="0"/>
              </a:rPr>
              <a:t> a look at the code shown on screen.</a:t>
            </a:r>
            <a:endParaRPr lang="en-IN" altLang="en-US" dirty="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Object represents row in result</a:t>
            </a:r>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cs typeface="Arial" pitchFamily="34" charset="0"/>
              </a:rPr>
              <a:t>As mentioned, RowMapper&lt;T&gt; can be used for either a single-row or multiple-row result set. When querying for a unique object like in findByVehicleNo(), you have to make a call to the queryForObject() method of JdbcTemplate.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41</a:t>
            </a:fld>
            <a:endParaRPr lang="en-US" dirty="0"/>
          </a:p>
        </p:txBody>
      </p:sp>
    </p:spTree>
    <p:extLst>
      <p:ext uri="{BB962C8B-B14F-4D97-AF65-F5344CB8AC3E}">
        <p14:creationId xmlns:p14="http://schemas.microsoft.com/office/powerpoint/2010/main" val="105026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indent="0">
              <a:lnSpc>
                <a:spcPct val="150000"/>
              </a:lnSpc>
              <a:buNone/>
              <a:defRPr/>
            </a:pPr>
            <a:r>
              <a:rPr lang="en-US" sz="1400" b="0" dirty="0">
                <a:solidFill>
                  <a:schemeClr val="tx1"/>
                </a:solidFill>
                <a:latin typeface="Arial" pitchFamily="34" charset="0"/>
                <a:cs typeface="Arial" pitchFamily="34" charset="0"/>
              </a:rPr>
              <a:t>The topics</a:t>
            </a:r>
            <a:r>
              <a:rPr lang="en-US" sz="1400" b="0" baseline="0" dirty="0">
                <a:solidFill>
                  <a:schemeClr val="tx1"/>
                </a:solidFill>
                <a:latin typeface="Arial" pitchFamily="34" charset="0"/>
                <a:cs typeface="Arial" pitchFamily="34" charset="0"/>
              </a:rPr>
              <a:t> that are being covered in this course are shared</a:t>
            </a:r>
            <a:r>
              <a:rPr lang="en-US" sz="1400" dirty="0">
                <a:solidFill>
                  <a:schemeClr val="tx1"/>
                </a:solidFill>
                <a:latin typeface="Arial" pitchFamily="34" charset="0"/>
                <a:cs typeface="Arial" pitchFamily="34" charset="0"/>
              </a:rPr>
              <a:t>. </a:t>
            </a:r>
            <a:endParaRPr lang="en-US" altLang="en-US" sz="1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latin typeface="Arial" pitchFamily="34" charset="0"/>
                <a:cs typeface="Arial" pitchFamily="34" charset="0"/>
              </a:rPr>
              <a:t>Instructions to Facilitator:</a:t>
            </a:r>
          </a:p>
          <a:p>
            <a:pPr marL="0" indent="0">
              <a:lnSpc>
                <a:spcPct val="150000"/>
              </a:lnSpc>
              <a:buNone/>
              <a:defRPr/>
            </a:pPr>
            <a:r>
              <a:rPr lang="en-US" sz="1400" b="0" dirty="0">
                <a:solidFill>
                  <a:schemeClr val="tx1"/>
                </a:solidFill>
                <a:latin typeface="Arial" pitchFamily="34" charset="0"/>
                <a:cs typeface="Arial" pitchFamily="34" charset="0"/>
              </a:rPr>
              <a:t>The topics</a:t>
            </a:r>
            <a:r>
              <a:rPr lang="en-US" sz="1400" b="0" baseline="0" dirty="0">
                <a:solidFill>
                  <a:schemeClr val="tx1"/>
                </a:solidFill>
                <a:latin typeface="Arial" pitchFamily="34" charset="0"/>
                <a:cs typeface="Arial" pitchFamily="34" charset="0"/>
              </a:rPr>
              <a:t> that are being covered in this course are shared</a:t>
            </a:r>
            <a:r>
              <a:rPr lang="en-US" sz="1400" dirty="0">
                <a:solidFill>
                  <a:schemeClr val="tx1"/>
                </a:solidFill>
                <a:latin typeface="Arial" pitchFamily="34" charset="0"/>
                <a:cs typeface="Arial" pitchFamily="34" charset="0"/>
              </a:rPr>
              <a:t>. </a:t>
            </a:r>
            <a:endParaRPr lang="en-US" altLang="en-US" sz="14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In classic JDBC usage, SQL parameters are represented by the placeholder “?” and are bound by position.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For a SQL statement with many parameters, it is very cumbersome to match the parameters by position.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Another option when binding SQL parameters in the Spring JDBC framework is to use</a:t>
            </a: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named parameters</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Named parameters are supported only in SimpleJdbcTemplate and NamedParameterJdbcTemplate.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IN" altLang="en-US" sz="1400" dirty="0">
                <a:latin typeface="Arial" pitchFamily="34" charset="0"/>
                <a:cs typeface="Arial" pitchFamily="34" charset="0"/>
              </a:rPr>
              <a:t>When using named parameters in your SQL statement, you can provide the parameter values in a </a:t>
            </a:r>
            <a:r>
              <a:rPr lang="en-IN" altLang="en-US" sz="1400" b="1" dirty="0">
                <a:latin typeface="Arial" pitchFamily="34" charset="0"/>
                <a:cs typeface="Arial" pitchFamily="34" charset="0"/>
              </a:rPr>
              <a:t>Map</a:t>
            </a:r>
            <a:r>
              <a:rPr lang="en-IN" altLang="en-US" sz="1400" dirty="0">
                <a:latin typeface="Arial" pitchFamily="34" charset="0"/>
                <a:cs typeface="Arial" pitchFamily="34" charset="0"/>
              </a:rPr>
              <a:t> or in a </a:t>
            </a:r>
            <a:r>
              <a:rPr lang="en-IN" altLang="en-US" sz="1400" b="1" dirty="0">
                <a:latin typeface="Arial" pitchFamily="34" charset="0"/>
                <a:cs typeface="Arial" pitchFamily="34" charset="0"/>
              </a:rPr>
              <a:t>SqlParameterSource</a:t>
            </a:r>
            <a:r>
              <a:rPr lang="en-IN" altLang="en-US" sz="1400" b="0" dirty="0">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Take a look at the code displayed on screen.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3295634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Many Java EE application servers build in data source implementations that you can configure from the server console or in configuration files. If you have a data source configured in an application server and exposed for JNDI lookup, you can use </a:t>
            </a:r>
            <a:r>
              <a:rPr lang="en-US" altLang="en-US" b="1" dirty="0">
                <a:latin typeface="Arial" pitchFamily="34" charset="0"/>
                <a:cs typeface="Arial" pitchFamily="34" charset="0"/>
              </a:rPr>
              <a:t>JndiObjectFactoryBean</a:t>
            </a:r>
            <a:r>
              <a:rPr lang="en-US" altLang="en-US" dirty="0">
                <a:latin typeface="Arial" pitchFamily="34" charset="0"/>
                <a:cs typeface="Arial" pitchFamily="34" charset="0"/>
              </a:rPr>
              <a:t> to look it up. Take a look at the</a:t>
            </a:r>
            <a:r>
              <a:rPr lang="en-US" altLang="en-US" baseline="0" dirty="0">
                <a:latin typeface="Arial" pitchFamily="34" charset="0"/>
                <a:cs typeface="Arial" pitchFamily="34" charset="0"/>
              </a:rPr>
              <a:t> code shown on screen.</a:t>
            </a:r>
            <a:endParaRPr lang="en-US" altLang="en-US" dirty="0">
              <a:latin typeface="Arial" pitchFamily="34" charset="0"/>
              <a:cs typeface="Arial" pitchFamily="34" charset="0"/>
            </a:endParaRP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51</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You are going to develop an application for vehicle registration, whose major functions are the basic create, read, update, and delete (CRUD) operations on vehicle records. These records will be stored in a relational database and accessed with JDBC.</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Refer to Case Study 4 in Hands-on document. </a:t>
            </a:r>
            <a:r>
              <a:rPr lang="en-US" altLang="en-US" dirty="0">
                <a:latin typeface="Arial" pitchFamily="34" charset="0"/>
                <a:cs typeface="Arial" pitchFamily="34" charset="0"/>
              </a:rPr>
              <a:t>This will be discussed in the forth coming slides.</a:t>
            </a:r>
          </a:p>
          <a:p>
            <a:pPr marL="342900" marR="0" lvl="0"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q"/>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1400"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Before developing your vehicle registration application, you have to set up a database for it.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We are going to use Apache Derby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This is integrated in many different IDEs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http://db.apache.org/derby/) </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as our database engine.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table shows the JDBC properties for connecting to the application database.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US" sz="1400" i="1" kern="1200" dirty="0">
                <a:solidFill>
                  <a:schemeClr val="tx1"/>
                </a:solidFill>
                <a:effectLst/>
                <a:latin typeface="Arial" pitchFamily="34" charset="0"/>
                <a:ea typeface="+mn-ea"/>
                <a:cs typeface="Arial" pitchFamily="34" charset="0"/>
              </a:rPr>
              <a:t>Use the following as a driver class: </a:t>
            </a:r>
            <a:r>
              <a:rPr lang="en-US" sz="1400" b="1" i="1" kern="1200" dirty="0" err="1">
                <a:solidFill>
                  <a:schemeClr val="tx1"/>
                </a:solidFill>
                <a:effectLst/>
                <a:latin typeface="Arial" pitchFamily="34" charset="0"/>
                <a:ea typeface="+mn-ea"/>
                <a:cs typeface="Arial" pitchFamily="34" charset="0"/>
              </a:rPr>
              <a:t>org.apache.derby.jdbc.EmbeddedDriver</a:t>
            </a:r>
            <a:r>
              <a:rPr lang="en-US" sz="1400" b="1" i="1" kern="1200" dirty="0">
                <a:solidFill>
                  <a:schemeClr val="tx1"/>
                </a:solidFill>
                <a:effectLst/>
                <a:latin typeface="Arial" pitchFamily="34" charset="0"/>
                <a:ea typeface="+mn-ea"/>
                <a:cs typeface="Arial" pitchFamily="34" charset="0"/>
              </a:rPr>
              <a:t> </a:t>
            </a:r>
            <a:r>
              <a:rPr lang="en-US" sz="1400" i="1" kern="1200" dirty="0">
                <a:solidFill>
                  <a:schemeClr val="tx1"/>
                </a:solidFill>
                <a:effectLst/>
                <a:latin typeface="Arial" pitchFamily="34" charset="0"/>
                <a:ea typeface="+mn-ea"/>
                <a:cs typeface="Arial" pitchFamily="34" charset="0"/>
              </a:rPr>
              <a:t>or  </a:t>
            </a:r>
            <a:r>
              <a:rPr lang="en-US" sz="1400" b="1" kern="1200" dirty="0" err="1">
                <a:latin typeface="Arial" pitchFamily="34" charset="0"/>
                <a:cs typeface="Arial" pitchFamily="34" charset="0"/>
              </a:rPr>
              <a:t>org.apache.derby.jdbc.ClientDriver</a:t>
            </a:r>
            <a:endParaRPr kumimoji="0" lang="en-US" sz="1400" b="1" i="0" u="none" strike="noStrike" cap="none" normalizeH="0" baseline="0" dirty="0">
              <a:ln>
                <a:noFill/>
              </a:ln>
              <a:solidFill>
                <a:srgbClr val="0000FF"/>
              </a:solidFill>
              <a:effectLst/>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lang="en-US" sz="1400" kern="1200" dirty="0">
              <a:solidFill>
                <a:schemeClr val="tx1"/>
              </a:solidFill>
              <a:effectLst/>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366730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1400"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Before developing your vehicle registration application, you have to set up a database for it.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We are going to use Apache Derby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This is integrated in many different IDEs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http://db.apache.org/derby/) </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as our database engine.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table shows the JDBC properties for connecting to the application database.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US" sz="1400" i="1" kern="1200" dirty="0">
                <a:solidFill>
                  <a:schemeClr val="tx1"/>
                </a:solidFill>
                <a:effectLst/>
                <a:latin typeface="Arial" pitchFamily="34" charset="0"/>
                <a:ea typeface="+mn-ea"/>
                <a:cs typeface="Arial" pitchFamily="34" charset="0"/>
              </a:rPr>
              <a:t>Use the following as a driver class: </a:t>
            </a:r>
            <a:r>
              <a:rPr lang="en-US" sz="1400" b="1" i="1" kern="1200" dirty="0" err="1">
                <a:solidFill>
                  <a:schemeClr val="tx1"/>
                </a:solidFill>
                <a:effectLst/>
                <a:latin typeface="Arial" pitchFamily="34" charset="0"/>
                <a:ea typeface="+mn-ea"/>
                <a:cs typeface="Arial" pitchFamily="34" charset="0"/>
              </a:rPr>
              <a:t>org.apache.derby.jdbc.EmbeddedDriver</a:t>
            </a:r>
            <a:r>
              <a:rPr lang="en-US" sz="1400" b="1" i="1" kern="1200" dirty="0">
                <a:solidFill>
                  <a:schemeClr val="tx1"/>
                </a:solidFill>
                <a:effectLst/>
                <a:latin typeface="Arial" pitchFamily="34" charset="0"/>
                <a:ea typeface="+mn-ea"/>
                <a:cs typeface="Arial" pitchFamily="34" charset="0"/>
              </a:rPr>
              <a:t> </a:t>
            </a:r>
            <a:r>
              <a:rPr lang="en-US" sz="1400" i="1" kern="1200" dirty="0">
                <a:solidFill>
                  <a:schemeClr val="tx1"/>
                </a:solidFill>
                <a:effectLst/>
                <a:latin typeface="Arial" pitchFamily="34" charset="0"/>
                <a:ea typeface="+mn-ea"/>
                <a:cs typeface="Arial" pitchFamily="34" charset="0"/>
              </a:rPr>
              <a:t>or  </a:t>
            </a:r>
            <a:r>
              <a:rPr lang="en-US" sz="1400" b="1" kern="1200" dirty="0" err="1">
                <a:latin typeface="Arial" pitchFamily="34" charset="0"/>
                <a:cs typeface="Arial" pitchFamily="34" charset="0"/>
              </a:rPr>
              <a:t>org.apache.derby.jdbc.ClientDriver</a:t>
            </a:r>
            <a:endParaRPr kumimoji="0" lang="en-US" sz="1400" b="1" i="0" u="none" strike="noStrike" cap="none" normalizeH="0" baseline="0" dirty="0">
              <a:ln>
                <a:noFill/>
              </a:ln>
              <a:solidFill>
                <a:srgbClr val="0000FF"/>
              </a:solidFill>
              <a:effectLst/>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lang="en-US" sz="1400" kern="1200" dirty="0">
              <a:solidFill>
                <a:schemeClr val="tx1"/>
              </a:solidFill>
              <a:effectLst/>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01122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1400" b="1" baseline="0" dirty="0">
                <a:latin typeface="Arial" pitchFamily="34" charset="0"/>
                <a:cs typeface="Arial" pitchFamily="34" charset="0"/>
              </a:rPr>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Before developing your vehicle registration application, you have to set up a database for it.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We are going to use Apache Derby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This is integrated in many different IDEs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http://db.apache.org/derby/) </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as our database engine.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table shows the JDBC properties for connecting to the application database.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lang="en-US" sz="1400" i="1" kern="1200" dirty="0">
                <a:solidFill>
                  <a:schemeClr val="tx1"/>
                </a:solidFill>
                <a:effectLst/>
                <a:latin typeface="Arial" pitchFamily="34" charset="0"/>
                <a:ea typeface="+mn-ea"/>
                <a:cs typeface="Arial" pitchFamily="34" charset="0"/>
              </a:rPr>
              <a:t>Use the following as a driver class: </a:t>
            </a:r>
            <a:r>
              <a:rPr lang="en-US" sz="1400" b="1" i="1" kern="1200" dirty="0" err="1">
                <a:solidFill>
                  <a:schemeClr val="tx1"/>
                </a:solidFill>
                <a:effectLst/>
                <a:latin typeface="Arial" pitchFamily="34" charset="0"/>
                <a:ea typeface="+mn-ea"/>
                <a:cs typeface="Arial" pitchFamily="34" charset="0"/>
              </a:rPr>
              <a:t>org.apache.derby.jdbc.EmbeddedDriver</a:t>
            </a:r>
            <a:r>
              <a:rPr lang="en-US" sz="1400" b="1" i="1" kern="1200" dirty="0">
                <a:solidFill>
                  <a:schemeClr val="tx1"/>
                </a:solidFill>
                <a:effectLst/>
                <a:latin typeface="Arial" pitchFamily="34" charset="0"/>
                <a:ea typeface="+mn-ea"/>
                <a:cs typeface="Arial" pitchFamily="34" charset="0"/>
              </a:rPr>
              <a:t> </a:t>
            </a:r>
            <a:r>
              <a:rPr lang="en-US" sz="1400" i="1" kern="1200" dirty="0">
                <a:solidFill>
                  <a:schemeClr val="tx1"/>
                </a:solidFill>
                <a:effectLst/>
                <a:latin typeface="Arial" pitchFamily="34" charset="0"/>
                <a:ea typeface="+mn-ea"/>
                <a:cs typeface="Arial" pitchFamily="34" charset="0"/>
              </a:rPr>
              <a:t>or  </a:t>
            </a:r>
            <a:r>
              <a:rPr lang="en-US" sz="1400" b="1" kern="1200" dirty="0" err="1">
                <a:latin typeface="Arial" pitchFamily="34" charset="0"/>
                <a:cs typeface="Arial" pitchFamily="34" charset="0"/>
              </a:rPr>
              <a:t>org.apache.derby.jdbc.ClientDriver</a:t>
            </a:r>
            <a:endParaRPr kumimoji="0" lang="en-US" sz="1400" b="1" i="0" u="none" strike="noStrike" cap="none" normalizeH="0" baseline="0" dirty="0">
              <a:ln>
                <a:noFill/>
              </a:ln>
              <a:solidFill>
                <a:srgbClr val="0000FF"/>
              </a:solidFill>
              <a:effectLst/>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lang="en-US" sz="1400" kern="1200" dirty="0">
              <a:solidFill>
                <a:schemeClr val="tx1"/>
              </a:solidFill>
              <a:effectLst/>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latin typeface="Arial" pitchFamily="34" charset="0"/>
                <a:cs typeface="Arial" pitchFamily="34" charset="0"/>
              </a:rPr>
              <a:t>Instructions to Facilitator:</a:t>
            </a:r>
          </a:p>
          <a:p>
            <a:r>
              <a:rPr lang="en-US" altLang="en-US" dirty="0">
                <a:latin typeface="Arial" pitchFamily="34" charset="0"/>
                <a:cs typeface="Arial" pitchFamily="34" charset="0"/>
              </a:rPr>
              <a:t>You have to create the VEHICLE table for storing vehicle records with the given SQL statement. By default, this table will be created in the APP database schema. derbyclient.jar should be in the classpath.</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290044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151372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59529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04AFBC5-2B20-4E0B-9DFE-D04369A198DB}" type="slidenum">
              <a:rPr lang="en-US" smtClean="0"/>
              <a:pPr/>
              <a:t>‹#›</a:t>
            </a:fld>
            <a:endParaRPr lang="en-US" dirty="0"/>
          </a:p>
        </p:txBody>
      </p:sp>
      <p:sp>
        <p:nvSpPr>
          <p:cNvPr id="7" name="Rectangle 6"/>
          <p:cNvSpPr/>
          <p:nvPr userDrawn="1"/>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a:solidFill>
                  <a:schemeClr val="lt1"/>
                </a:solidFill>
                <a:latin typeface="Arial Rounded MT Bold" pitchFamily="34" charset="0"/>
                <a:ea typeface="+mn-ea"/>
                <a:cs typeface="+mn-cs"/>
              </a:rPr>
              <a:t>About the Author</a:t>
            </a:r>
          </a:p>
        </p:txBody>
      </p:sp>
      <p:graphicFrame>
        <p:nvGraphicFramePr>
          <p:cNvPr id="10" name="Group 81"/>
          <p:cNvGraphicFramePr>
            <a:graphicFrameLocks noGrp="1"/>
          </p:cNvGraphicFramePr>
          <p:nvPr userDrawn="1"/>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userDrawn="1"/>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229978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1832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986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graphicFrame>
        <p:nvGraphicFramePr>
          <p:cNvPr id="8" name="Group 81"/>
          <p:cNvGraphicFramePr>
            <a:graphicFrameLocks noGrp="1"/>
          </p:cNvGraphicFramePr>
          <p:nvPr userDrawn="1"/>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userDrawn="1"/>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4103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dirty="0"/>
              <a:t>Click to edit Master title style</a:t>
            </a:r>
          </a:p>
        </p:txBody>
      </p:sp>
      <p:sp>
        <p:nvSpPr>
          <p:cNvPr id="3" name="Content Placeholder 2"/>
          <p:cNvSpPr>
            <a:spLocks noGrp="1"/>
          </p:cNvSpPr>
          <p:nvPr>
            <p:ph idx="1"/>
          </p:nvPr>
        </p:nvSpPr>
        <p:spPr>
          <a:xfrm>
            <a:off x="457200" y="1219200"/>
            <a:ext cx="6705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350481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110034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 Cognizant 2018</a:t>
            </a:r>
          </a:p>
        </p:txBody>
      </p:sp>
      <p:sp>
        <p:nvSpPr>
          <p:cNvPr id="7" name="Slide Number Placeholder 6"/>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36155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 Cognizant 2018</a:t>
            </a:r>
          </a:p>
        </p:txBody>
      </p:sp>
      <p:sp>
        <p:nvSpPr>
          <p:cNvPr id="9" name="Slide Number Placeholder 8"/>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72733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 Cognizant 2018</a:t>
            </a:r>
          </a:p>
        </p:txBody>
      </p:sp>
      <p:sp>
        <p:nvSpPr>
          <p:cNvPr id="5" name="Slide Number Placeholder 4"/>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281850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0663517A-90C9-44F7-A477-BBD63AED79D2}" type="slidenum">
              <a:rPr lang="en-US" smtClean="0"/>
              <a:t>‹#›</a:t>
            </a:fld>
            <a:endParaRPr lang="en-US" dirty="0"/>
          </a:p>
        </p:txBody>
      </p:sp>
    </p:spTree>
    <p:extLst>
      <p:ext uri="{BB962C8B-B14F-4D97-AF65-F5344CB8AC3E}">
        <p14:creationId xmlns:p14="http://schemas.microsoft.com/office/powerpoint/2010/main" val="31850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dirty="0"/>
              <a:t>Click to edit Master text styles</a:t>
            </a:r>
          </a:p>
          <a:p>
            <a:pPr lvl="1" fontAlgn="base">
              <a:spcAft>
                <a:spcPct val="0"/>
              </a:spcAft>
            </a:pPr>
            <a:r>
              <a:rPr lang="en-US" dirty="0"/>
              <a:t>Second level</a:t>
            </a:r>
          </a:p>
          <a:p>
            <a:pPr lvl="2" fontAlgn="base">
              <a:spcAft>
                <a:spcPct val="0"/>
              </a:spcAft>
              <a:buFont typeface="Courier New" pitchFamily="49" charset="0"/>
              <a:buChar char="o"/>
            </a:pPr>
            <a:r>
              <a:rPr lang="en-US" dirty="0"/>
              <a:t>Third level</a:t>
            </a:r>
          </a:p>
          <a:p>
            <a:pPr lvl="3" fontAlgn="base">
              <a:spcAft>
                <a:spcPct val="0"/>
              </a:spcAft>
              <a:buFont typeface="Wingdings" pitchFamily="2" charset="2"/>
              <a:buChar char="§"/>
            </a:pPr>
            <a:r>
              <a:rPr lang="en-US" dirty="0"/>
              <a:t>Fourth level</a:t>
            </a:r>
          </a:p>
          <a:p>
            <a:pPr lvl="4" fontAlgn="base">
              <a:spcAft>
                <a:spcPct val="0"/>
              </a:spcAft>
              <a:buChar char="•"/>
            </a:pPr>
            <a:r>
              <a:rPr lang="en-US" dirty="0"/>
              <a:t>Fifth level</a:t>
            </a:r>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a:t>© Cognizant 2018</a:t>
            </a:r>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fld id="{0663517A-90C9-44F7-A477-BBD63AED79D2}" type="slidenum">
              <a:rPr lang="en-US" smtClean="0"/>
              <a:pPr/>
              <a:t>‹#›</a:t>
            </a:fld>
            <a:endParaRPr lang="en-US" dirty="0"/>
          </a:p>
        </p:txBody>
      </p:sp>
    </p:spTree>
    <p:extLst>
      <p:ext uri="{BB962C8B-B14F-4D97-AF65-F5344CB8AC3E}">
        <p14:creationId xmlns:p14="http://schemas.microsoft.com/office/powerpoint/2010/main" val="37332424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0.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notesSlide" Target="../notesSlides/notesSlide35.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2.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0.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notesSlide" Target="../notesSlides/notesSlide40.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0.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bg1"/>
                </a:solidFill>
                <a:latin typeface="Arial Rounded MT Bold" pitchFamily="34" charset="0"/>
                <a:cs typeface="Arial" pitchFamily="34" charset="0"/>
              </a:rPr>
              <a:t>Spring JDBC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994785"/>
            <a:ext cx="8229600" cy="5105291"/>
          </a:xfrm>
        </p:spPr>
        <p:txBody>
          <a:bodyPr/>
          <a:lstStyle/>
          <a:p>
            <a:pPr>
              <a:buFont typeface="Wingdings" pitchFamily="2" charset="2"/>
              <a:buChar char="q"/>
            </a:pPr>
            <a:r>
              <a:rPr lang="en-US" altLang="en-US" sz="1400" dirty="0">
                <a:solidFill>
                  <a:schemeClr val="tx1"/>
                </a:solidFill>
              </a:rPr>
              <a:t>Before developing your vehicle registration application, you have to set up a database for it.</a:t>
            </a:r>
          </a:p>
          <a:p>
            <a:pPr marL="0" indent="0">
              <a:buNone/>
            </a:pPr>
            <a:endParaRPr lang="en-US" altLang="en-US" sz="1400" dirty="0">
              <a:solidFill>
                <a:schemeClr val="tx1"/>
              </a:solidFill>
            </a:endParaRPr>
          </a:p>
          <a:p>
            <a:pPr>
              <a:buFont typeface="Wingdings" pitchFamily="2" charset="2"/>
              <a:buChar char="q"/>
            </a:pPr>
            <a:r>
              <a:rPr lang="en-US" altLang="en-US" sz="1400" dirty="0">
                <a:solidFill>
                  <a:schemeClr val="tx1"/>
                </a:solidFill>
              </a:rPr>
              <a:t>We are going to use Apache Derby (http://</a:t>
            </a:r>
            <a:r>
              <a:rPr lang="en-US" altLang="en-US" sz="1400" dirty="0" err="1">
                <a:solidFill>
                  <a:schemeClr val="tx1"/>
                </a:solidFill>
              </a:rPr>
              <a:t>db.apache.org</a:t>
            </a:r>
            <a:r>
              <a:rPr lang="en-US" altLang="en-US" sz="1400" dirty="0">
                <a:solidFill>
                  <a:schemeClr val="tx1"/>
                </a:solidFill>
              </a:rPr>
              <a:t>/derby/) as our database engine.</a:t>
            </a:r>
          </a:p>
          <a:p>
            <a:pPr marL="0" indent="0">
              <a:buNone/>
            </a:pPr>
            <a:endParaRPr lang="en-US" altLang="en-US" sz="1400" dirty="0">
              <a:solidFill>
                <a:schemeClr val="tx1"/>
              </a:solidFill>
            </a:endParaRPr>
          </a:p>
          <a:p>
            <a:pPr>
              <a:buFont typeface="Wingdings" pitchFamily="2" charset="2"/>
              <a:buChar char="q"/>
            </a:pPr>
            <a:r>
              <a:rPr lang="en-US" altLang="en-US" sz="1400" dirty="0">
                <a:solidFill>
                  <a:schemeClr val="tx1"/>
                </a:solidFill>
              </a:rPr>
              <a:t>This is integrated in in many different IDE tools</a:t>
            </a:r>
            <a:endParaRPr lang="en-US" altLang="en-US" sz="1400" noProof="0" dirty="0"/>
          </a:p>
          <a:p>
            <a:pPr marL="0" indent="0">
              <a:buNone/>
            </a:pPr>
            <a:endParaRPr lang="en-US" altLang="en-US" sz="1400" noProof="0" dirty="0"/>
          </a:p>
          <a:p>
            <a:pPr>
              <a:buFont typeface="Wingdings" pitchFamily="2" charset="2"/>
              <a:buChar char="q"/>
            </a:pPr>
            <a:r>
              <a:rPr lang="en-US" altLang="en-US" sz="1400" dirty="0">
                <a:solidFill>
                  <a:schemeClr val="tx1"/>
                </a:solidFill>
              </a:rPr>
              <a:t>The table shows the </a:t>
            </a:r>
            <a:r>
              <a:rPr lang="en-US" altLang="en-US" sz="1400" dirty="0" err="1">
                <a:solidFill>
                  <a:schemeClr val="tx1"/>
                </a:solidFill>
              </a:rPr>
              <a:t>JDBC</a:t>
            </a:r>
            <a:r>
              <a:rPr lang="en-US" altLang="en-US" sz="1400" dirty="0">
                <a:solidFill>
                  <a:schemeClr val="tx1"/>
                </a:solidFill>
              </a:rPr>
              <a:t> properties for connecting to the application database:</a:t>
            </a:r>
          </a:p>
          <a:p>
            <a:endParaRPr lang="en-US" altLang="en-US" sz="1600"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Database: Derby –Lend a hand</a:t>
            </a:r>
            <a:endParaRPr lang="en-US" noProof="0" dirty="0"/>
          </a:p>
        </p:txBody>
      </p:sp>
      <p:graphicFrame>
        <p:nvGraphicFramePr>
          <p:cNvPr id="11" name="Group 3"/>
          <p:cNvGraphicFramePr>
            <a:graphicFrameLocks/>
          </p:cNvGraphicFramePr>
          <p:nvPr>
            <p:extLst>
              <p:ext uri="{D42A27DB-BD31-4B8C-83A1-F6EECF244321}">
                <p14:modId xmlns:p14="http://schemas.microsoft.com/office/powerpoint/2010/main" val="2279811807"/>
              </p:ext>
            </p:extLst>
          </p:nvPr>
        </p:nvGraphicFramePr>
        <p:xfrm>
          <a:off x="685800" y="3124200"/>
          <a:ext cx="7315200" cy="2310835"/>
        </p:xfrm>
        <a:graphic>
          <a:graphicData uri="http://schemas.openxmlformats.org/drawingml/2006/table">
            <a:tbl>
              <a:tblPr>
                <a:tableStyleId>{0505E3EF-67EA-436B-97B2-0124C06EBD24}</a:tableStyleId>
              </a:tblPr>
              <a:tblGrid>
                <a:gridCol w="1940767">
                  <a:extLst>
                    <a:ext uri="{9D8B030D-6E8A-4147-A177-3AD203B41FA5}">
                      <a16:colId xmlns:a16="http://schemas.microsoft.com/office/drawing/2014/main" val="20000"/>
                    </a:ext>
                  </a:extLst>
                </a:gridCol>
                <a:gridCol w="5374433">
                  <a:extLst>
                    <a:ext uri="{9D8B030D-6E8A-4147-A177-3AD203B41FA5}">
                      <a16:colId xmlns:a16="http://schemas.microsoft.com/office/drawing/2014/main" val="20001"/>
                    </a:ext>
                  </a:extLst>
                </a:gridCol>
              </a:tblGrid>
              <a:tr h="396353">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u="none" strike="noStrike" cap="none" normalizeH="0" baseline="0" dirty="0">
                          <a:ln>
                            <a:noFill/>
                          </a:ln>
                          <a:effectLst/>
                          <a:latin typeface="Arial" pitchFamily="34" charset="0"/>
                          <a:cs typeface="Arial" pitchFamily="34" charset="0"/>
                        </a:rPr>
                        <a:t>Property</a:t>
                      </a:r>
                      <a:endParaRPr kumimoji="0" lang="en-US" sz="1400" b="1" i="0" u="none" strike="noStrike" cap="none" normalizeH="0" baseline="0" dirty="0">
                        <a:ln>
                          <a:noFill/>
                        </a:ln>
                        <a:solidFill>
                          <a:schemeClr val="bg1"/>
                        </a:solidFill>
                        <a:effectLst/>
                        <a:latin typeface="Arial" pitchFamily="34" charset="0"/>
                        <a:cs typeface="Arial" pitchFamily="34" charset="0"/>
                      </a:endParaRPr>
                    </a:p>
                  </a:txBody>
                  <a:tcPr marT="45733" marB="4573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u="none" strike="noStrike" cap="none" normalizeH="0" baseline="0" dirty="0">
                          <a:ln>
                            <a:noFill/>
                          </a:ln>
                          <a:effectLst/>
                          <a:latin typeface="Arial" pitchFamily="34" charset="0"/>
                          <a:cs typeface="Arial" pitchFamily="34" charset="0"/>
                        </a:rPr>
                        <a:t>Value</a:t>
                      </a:r>
                      <a:endParaRPr kumimoji="0" lang="en-US" sz="1400" b="1" i="0" u="none" strike="noStrike" cap="none" normalizeH="0" baseline="0" dirty="0">
                        <a:ln>
                          <a:noFill/>
                        </a:ln>
                        <a:solidFill>
                          <a:schemeClr val="bg1"/>
                        </a:solidFill>
                        <a:effectLst/>
                        <a:latin typeface="Arial" pitchFamily="34" charset="0"/>
                        <a:cs typeface="Arial" pitchFamily="34" charset="0"/>
                      </a:endParaRPr>
                    </a:p>
                  </a:txBody>
                  <a:tcPr marT="45733" marB="45733" anchor="ctr" horzOverflow="overflow"/>
                </a:tc>
                <a:extLst>
                  <a:ext uri="{0D108BD9-81ED-4DB2-BD59-A6C34878D82A}">
                    <a16:rowId xmlns:a16="http://schemas.microsoft.com/office/drawing/2014/main" val="10000"/>
                  </a:ext>
                </a:extLst>
              </a:tr>
              <a:tr h="365864">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kern="1200" dirty="0">
                          <a:latin typeface="Arial" pitchFamily="34" charset="0"/>
                          <a:cs typeface="Arial" pitchFamily="34" charset="0"/>
                        </a:rPr>
                        <a:t>Driver class </a:t>
                      </a:r>
                      <a:endParaRPr kumimoji="0" lang="en-US" sz="1400" b="0" i="0" u="none" strike="noStrike" cap="none" normalizeH="0" baseline="0" dirty="0">
                        <a:ln>
                          <a:noFill/>
                        </a:ln>
                        <a:solidFill>
                          <a:srgbClr val="0000FF"/>
                        </a:solidFill>
                        <a:effectLst/>
                        <a:latin typeface="Arial" pitchFamily="34" charset="0"/>
                        <a:cs typeface="Arial" pitchFamily="34" charset="0"/>
                      </a:endParaRPr>
                    </a:p>
                  </a:txBody>
                  <a:tcPr marT="45733" marB="4573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b="1" i="0" kern="1200" dirty="0" err="1">
                          <a:solidFill>
                            <a:schemeClr val="tx1"/>
                          </a:solidFill>
                          <a:effectLst/>
                          <a:latin typeface="Arial" pitchFamily="34" charset="0"/>
                          <a:ea typeface="+mn-ea"/>
                          <a:cs typeface="Arial" pitchFamily="34" charset="0"/>
                        </a:rPr>
                        <a:t>org.apache.derby.jdbc.EmbeddedDriver</a:t>
                      </a:r>
                      <a:r>
                        <a:rPr lang="en-US" sz="1400" b="1" i="0" kern="1200" dirty="0">
                          <a:solidFill>
                            <a:schemeClr val="tx1"/>
                          </a:solidFill>
                          <a:effectLst/>
                          <a:latin typeface="Arial" pitchFamily="34" charset="0"/>
                          <a:ea typeface="+mn-ea"/>
                          <a:cs typeface="Arial" pitchFamily="34" charset="0"/>
                        </a:rPr>
                        <a:t> </a:t>
                      </a:r>
                      <a:endParaRPr kumimoji="0" lang="en-US" sz="1400" b="1" i="0" u="none" strike="noStrike" cap="none" normalizeH="0" baseline="0" dirty="0">
                        <a:ln>
                          <a:noFill/>
                        </a:ln>
                        <a:solidFill>
                          <a:srgbClr val="0000FF"/>
                        </a:solidFill>
                        <a:effectLst/>
                        <a:latin typeface="Arial" pitchFamily="34" charset="0"/>
                        <a:cs typeface="Arial" pitchFamily="34" charset="0"/>
                      </a:endParaRPr>
                    </a:p>
                  </a:txBody>
                  <a:tcPr marT="45733" marB="45733" horzOverflow="overflow"/>
                </a:tc>
                <a:extLst>
                  <a:ext uri="{0D108BD9-81ED-4DB2-BD59-A6C34878D82A}">
                    <a16:rowId xmlns:a16="http://schemas.microsoft.com/office/drawing/2014/main" val="10001"/>
                  </a:ext>
                </a:extLst>
              </a:tr>
              <a:tr h="380783">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kern="1200" dirty="0">
                          <a:latin typeface="Arial" pitchFamily="34" charset="0"/>
                          <a:cs typeface="Arial" pitchFamily="34" charset="0"/>
                        </a:rPr>
                        <a:t>URL </a:t>
                      </a:r>
                      <a:endParaRPr kumimoji="0" lang="en-US" sz="1400" b="0" i="0" u="none" strike="noStrike" cap="none" normalizeH="0" baseline="0" dirty="0">
                        <a:ln>
                          <a:noFill/>
                        </a:ln>
                        <a:solidFill>
                          <a:srgbClr val="0000FF"/>
                        </a:solidFill>
                        <a:effectLst/>
                        <a:latin typeface="Arial" pitchFamily="34" charset="0"/>
                        <a:cs typeface="Arial" pitchFamily="34" charset="0"/>
                      </a:endParaRPr>
                    </a:p>
                  </a:txBody>
                  <a:tcPr marT="45733" marB="4573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400" b="1" kern="1200" dirty="0">
                          <a:latin typeface="Arial" pitchFamily="34" charset="0"/>
                          <a:cs typeface="Arial" pitchFamily="34" charset="0"/>
                        </a:rPr>
                        <a:t>jdbc:derby://localhost:1527/vehicle;create=true</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400" b="1" i="0" kern="1200" dirty="0" err="1">
                          <a:solidFill>
                            <a:schemeClr val="dk1"/>
                          </a:solidFill>
                          <a:effectLst/>
                          <a:latin typeface="Arial" panose="020B0604020202020204" pitchFamily="34" charset="0"/>
                          <a:ea typeface="+mn-ea"/>
                          <a:cs typeface="Arial" panose="020B0604020202020204" pitchFamily="34" charset="0"/>
                        </a:rPr>
                        <a:t>jdbc:derby</a:t>
                      </a:r>
                      <a:r>
                        <a:rPr lang="en-US" sz="1400" b="1" i="0" kern="1200" dirty="0">
                          <a:solidFill>
                            <a:schemeClr val="dk1"/>
                          </a:solidFill>
                          <a:effectLst/>
                          <a:latin typeface="Arial" panose="020B0604020202020204" pitchFamily="34" charset="0"/>
                          <a:ea typeface="+mn-ea"/>
                          <a:cs typeface="Arial" panose="020B0604020202020204" pitchFamily="34" charset="0"/>
                        </a:rPr>
                        <a:t>:/Users/m_785108/</a:t>
                      </a:r>
                      <a:r>
                        <a:rPr lang="en-US" sz="1400" b="1" i="0" kern="1200" dirty="0" err="1">
                          <a:solidFill>
                            <a:schemeClr val="dk1"/>
                          </a:solidFill>
                          <a:effectLst/>
                          <a:latin typeface="Arial" panose="020B0604020202020204" pitchFamily="34" charset="0"/>
                          <a:ea typeface="+mn-ea"/>
                          <a:cs typeface="Arial" panose="020B0604020202020204" pitchFamily="34" charset="0"/>
                        </a:rPr>
                        <a:t>VEHICLE;create</a:t>
                      </a:r>
                      <a:r>
                        <a:rPr lang="en-US" sz="1400" b="1" i="0" kern="1200" dirty="0">
                          <a:solidFill>
                            <a:schemeClr val="dk1"/>
                          </a:solidFill>
                          <a:effectLst/>
                          <a:latin typeface="Arial" panose="020B0604020202020204" pitchFamily="34" charset="0"/>
                          <a:ea typeface="+mn-ea"/>
                          <a:cs typeface="Arial" panose="020B0604020202020204" pitchFamily="34" charset="0"/>
                        </a:rPr>
                        <a:t>=true</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endParaRPr lang="en-US" sz="1400" b="1" kern="1200" dirty="0">
                        <a:latin typeface="Arial" pitchFamily="34" charset="0"/>
                        <a:cs typeface="Arial" pitchFamily="34" charset="0"/>
                      </a:endParaRPr>
                    </a:p>
                  </a:txBody>
                  <a:tcPr marT="45733" marB="45733" horzOverflow="overflow"/>
                </a:tc>
                <a:extLst>
                  <a:ext uri="{0D108BD9-81ED-4DB2-BD59-A6C34878D82A}">
                    <a16:rowId xmlns:a16="http://schemas.microsoft.com/office/drawing/2014/main" val="10002"/>
                  </a:ext>
                </a:extLst>
              </a:tr>
              <a:tr h="365864">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kern="1200" dirty="0">
                          <a:latin typeface="Arial" pitchFamily="34" charset="0"/>
                          <a:cs typeface="Arial" pitchFamily="34" charset="0"/>
                        </a:rPr>
                        <a:t>Username</a:t>
                      </a:r>
                      <a:endParaRPr kumimoji="0" lang="en-US" sz="1400" b="0" i="0" u="none" strike="noStrike" cap="none" normalizeH="0" baseline="0" dirty="0">
                        <a:ln>
                          <a:noFill/>
                        </a:ln>
                        <a:solidFill>
                          <a:srgbClr val="0000FF"/>
                        </a:solidFill>
                        <a:effectLst/>
                        <a:latin typeface="Arial" pitchFamily="34" charset="0"/>
                        <a:cs typeface="Arial" pitchFamily="34" charset="0"/>
                      </a:endParaRPr>
                    </a:p>
                  </a:txBody>
                  <a:tcPr marT="45733" marB="4573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b="1" kern="1200" dirty="0">
                          <a:latin typeface="Arial" pitchFamily="34" charset="0"/>
                          <a:cs typeface="Arial" pitchFamily="34" charset="0"/>
                        </a:rPr>
                        <a:t>app</a:t>
                      </a:r>
                      <a:endParaRPr kumimoji="0" lang="en-US" sz="1400" b="1" i="0" u="none" strike="noStrike" cap="none" normalizeH="0" baseline="0" dirty="0">
                        <a:ln>
                          <a:noFill/>
                        </a:ln>
                        <a:solidFill>
                          <a:srgbClr val="0000FF"/>
                        </a:solidFill>
                        <a:effectLst/>
                        <a:latin typeface="Arial" pitchFamily="34" charset="0"/>
                        <a:cs typeface="Arial" pitchFamily="34" charset="0"/>
                      </a:endParaRPr>
                    </a:p>
                  </a:txBody>
                  <a:tcPr marT="45733" marB="45733" horzOverflow="overflow"/>
                </a:tc>
                <a:extLst>
                  <a:ext uri="{0D108BD9-81ED-4DB2-BD59-A6C34878D82A}">
                    <a16:rowId xmlns:a16="http://schemas.microsoft.com/office/drawing/2014/main" val="10003"/>
                  </a:ext>
                </a:extLst>
              </a:tr>
              <a:tr h="365864">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kern="1200" dirty="0">
                          <a:latin typeface="Arial" pitchFamily="34" charset="0"/>
                          <a:cs typeface="Arial" pitchFamily="34" charset="0"/>
                        </a:rPr>
                        <a:t>Password </a:t>
                      </a:r>
                      <a:endParaRPr kumimoji="0" lang="en-US" sz="1400" b="0" i="0" u="none" strike="noStrike" cap="none" normalizeH="0" baseline="0" dirty="0">
                        <a:ln>
                          <a:noFill/>
                        </a:ln>
                        <a:solidFill>
                          <a:srgbClr val="0000FF"/>
                        </a:solidFill>
                        <a:effectLst/>
                        <a:latin typeface="Arial" pitchFamily="34" charset="0"/>
                        <a:cs typeface="Arial" pitchFamily="34" charset="0"/>
                      </a:endParaRPr>
                    </a:p>
                  </a:txBody>
                  <a:tcPr marT="45733" marB="4573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lang="en-US" sz="1400" b="1" kern="1200" dirty="0">
                          <a:latin typeface="Arial" pitchFamily="34" charset="0"/>
                          <a:cs typeface="Arial" pitchFamily="34" charset="0"/>
                        </a:rPr>
                        <a:t>app</a:t>
                      </a:r>
                      <a:endParaRPr kumimoji="0" lang="en-US" sz="1400" b="1" i="0" u="none" strike="noStrike" cap="none" normalizeH="0" baseline="0" dirty="0">
                        <a:ln>
                          <a:noFill/>
                        </a:ln>
                        <a:solidFill>
                          <a:srgbClr val="0000FF"/>
                        </a:solidFill>
                        <a:effectLst/>
                        <a:latin typeface="Arial" pitchFamily="34" charset="0"/>
                        <a:cs typeface="Arial" pitchFamily="34" charset="0"/>
                      </a:endParaRPr>
                    </a:p>
                  </a:txBody>
                  <a:tcPr marT="45733" marB="45733"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altLang="en-US" sz="1400" dirty="0">
                <a:solidFill>
                  <a:schemeClr val="tx1"/>
                </a:solidFill>
              </a:rPr>
              <a:t>The table structure of the Vehicle table which we are going to refer in this session is given below:</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Create Vehicle Table - Lend a hand</a:t>
            </a:r>
            <a:endParaRPr lang="en-US" noProof="0" dirty="0"/>
          </a:p>
        </p:txBody>
      </p:sp>
      <p:sp>
        <p:nvSpPr>
          <p:cNvPr id="20" name="Rectangle 19"/>
          <p:cNvSpPr/>
          <p:nvPr/>
        </p:nvSpPr>
        <p:spPr>
          <a:xfrm>
            <a:off x="1117596" y="2151824"/>
            <a:ext cx="8001000" cy="1828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1559805" y="2151824"/>
            <a:ext cx="5750625" cy="1600438"/>
          </a:xfrm>
          <a:prstGeom prst="rect">
            <a:avLst/>
          </a:prstGeom>
        </p:spPr>
        <p:txBody>
          <a:bodyPr wrap="square">
            <a:spAutoFit/>
          </a:bodyPr>
          <a:lstStyle/>
          <a:p>
            <a:r>
              <a:rPr lang="en-IN" altLang="en-US" sz="1400" dirty="0">
                <a:latin typeface="Arial" pitchFamily="34" charset="0"/>
                <a:cs typeface="Arial" pitchFamily="34" charset="0"/>
              </a:rPr>
              <a:t>CREATE TABLE VEHICLE (</a:t>
            </a:r>
          </a:p>
          <a:p>
            <a:r>
              <a:rPr lang="en-IN" altLang="en-US" sz="1400" dirty="0">
                <a:latin typeface="Arial" pitchFamily="34" charset="0"/>
                <a:cs typeface="Arial" pitchFamily="34" charset="0"/>
              </a:rPr>
              <a:t>	VEHICLE_NO VARCHAR(10) NOT NULL,</a:t>
            </a:r>
          </a:p>
          <a:p>
            <a:r>
              <a:rPr lang="en-IN" altLang="en-US" sz="1400" dirty="0">
                <a:latin typeface="Arial" pitchFamily="34" charset="0"/>
                <a:cs typeface="Arial" pitchFamily="34" charset="0"/>
              </a:rPr>
              <a:t>	COLOR VARCHAR(10),</a:t>
            </a:r>
          </a:p>
          <a:p>
            <a:r>
              <a:rPr lang="en-IN" altLang="en-US" sz="1400" dirty="0">
                <a:latin typeface="Arial" pitchFamily="34" charset="0"/>
                <a:cs typeface="Arial" pitchFamily="34" charset="0"/>
              </a:rPr>
              <a:t>	WHEEL INT,</a:t>
            </a:r>
          </a:p>
          <a:p>
            <a:r>
              <a:rPr lang="en-IN" altLang="en-US" sz="1400" dirty="0">
                <a:latin typeface="Arial" pitchFamily="34" charset="0"/>
                <a:cs typeface="Arial" pitchFamily="34" charset="0"/>
              </a:rPr>
              <a:t>	SEAT INT,</a:t>
            </a:r>
          </a:p>
          <a:p>
            <a:r>
              <a:rPr lang="en-IN" altLang="en-US" sz="1400" dirty="0">
                <a:latin typeface="Arial" pitchFamily="34" charset="0"/>
                <a:cs typeface="Arial" pitchFamily="34" charset="0"/>
              </a:rPr>
              <a:t>	PRIMARY KEY (VEHICLE_NO)</a:t>
            </a:r>
          </a:p>
          <a:p>
            <a:r>
              <a:rPr lang="en-IN" altLang="en-US" sz="1400" dirty="0">
                <a:latin typeface="Arial" pitchFamily="34" charset="0"/>
                <a:cs typeface="Arial"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127918"/>
            <a:ext cx="8229600" cy="4906963"/>
          </a:xfrm>
        </p:spPr>
        <p:txBody>
          <a:bodyPr/>
          <a:lstStyle/>
          <a:p>
            <a:r>
              <a:rPr lang="en-US" altLang="en-US" sz="1600" noProof="0" dirty="0"/>
              <a:t>Create Vehicle table in the derby database using IDE. </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altLang="en-US" dirty="0">
                <a:solidFill>
                  <a:srgbClr val="FFFFFF"/>
                </a:solidFill>
              </a:rPr>
              <a:t>Create Vehicle Table - Lend </a:t>
            </a:r>
            <a:r>
              <a:rPr lang="en-US" altLang="en-US" noProof="0" dirty="0">
                <a:solidFill>
                  <a:srgbClr val="FFFFFF"/>
                </a:solidFill>
              </a:rPr>
              <a:t>a Hand</a:t>
            </a:r>
            <a:endParaRPr lang="en-US" noProof="0" dirty="0"/>
          </a:p>
        </p:txBody>
      </p:sp>
      <p:pic>
        <p:nvPicPr>
          <p:cNvPr id="8" name="Picture 5" descr="exercise.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2299771" y="2026841"/>
            <a:ext cx="4201914" cy="419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marL="342900" lvl="2" indent="-342900">
              <a:lnSpc>
                <a:spcPct val="150000"/>
              </a:lnSpc>
              <a:buFont typeface="Wingdings" panose="05000000000000000000" pitchFamily="2" charset="2"/>
              <a:buChar char="q"/>
            </a:pPr>
            <a:r>
              <a:rPr lang="en-US" sz="1400" dirty="0">
                <a:solidFill>
                  <a:schemeClr val="tx1"/>
                </a:solidFill>
              </a:rPr>
              <a:t>What are the steps you follow to write a classic </a:t>
            </a:r>
            <a:r>
              <a:rPr lang="en-US" sz="1400" dirty="0" err="1">
                <a:solidFill>
                  <a:schemeClr val="tx1"/>
                </a:solidFill>
              </a:rPr>
              <a:t>JDBC</a:t>
            </a:r>
            <a:r>
              <a:rPr lang="en-US" sz="1400" dirty="0">
                <a:solidFill>
                  <a:schemeClr val="tx1"/>
                </a:solidFill>
              </a:rPr>
              <a:t> based DAO?</a:t>
            </a:r>
          </a:p>
          <a:p>
            <a:pPr marL="342900" lvl="2" indent="-342900">
              <a:lnSpc>
                <a:spcPct val="150000"/>
              </a:lnSpc>
              <a:buFont typeface="Wingdings" panose="05000000000000000000" pitchFamily="2" charset="2"/>
              <a:buChar char="q"/>
            </a:pPr>
            <a:r>
              <a:rPr lang="en-US" sz="1400" dirty="0">
                <a:solidFill>
                  <a:schemeClr val="tx1"/>
                </a:solidFill>
              </a:rPr>
              <a:t>What are the major coding issues you face?</a:t>
            </a:r>
          </a:p>
          <a:p>
            <a:pPr marL="342900" lvl="2" indent="-342900">
              <a:lnSpc>
                <a:spcPct val="150000"/>
              </a:lnSpc>
              <a:buFont typeface="Wingdings" panose="05000000000000000000" pitchFamily="2" charset="2"/>
              <a:buChar char="q"/>
            </a:pPr>
            <a:endParaRPr lang="en-US" sz="1400" dirty="0">
              <a:solidFill>
                <a:schemeClr val="tx1"/>
              </a:solidFill>
            </a:endParaRPr>
          </a:p>
          <a:p>
            <a:endParaRPr 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noProof="0" dirty="0"/>
              <a:t>Do You Know</a:t>
            </a:r>
          </a:p>
        </p:txBody>
      </p:sp>
      <p:sp>
        <p:nvSpPr>
          <p:cNvPr id="6" name="Rectangle 5"/>
          <p:cNvSpPr/>
          <p:nvPr/>
        </p:nvSpPr>
        <p:spPr>
          <a:xfrm>
            <a:off x="5293425" y="3483429"/>
            <a:ext cx="3515169" cy="2628472"/>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2" descr="D:\Images\Images\Question\shutterstock_15759473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572" b="14047"/>
          <a:stretch/>
        </p:blipFill>
        <p:spPr bwMode="auto">
          <a:xfrm>
            <a:off x="5362368" y="3546496"/>
            <a:ext cx="3376023" cy="249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idx="1"/>
          </p:nvPr>
        </p:nvSpPr>
        <p:spPr>
          <a:xfrm>
            <a:off x="520965" y="704359"/>
            <a:ext cx="8229600" cy="4906963"/>
          </a:xfrm>
        </p:spPr>
        <p:txBody>
          <a:bodyPr/>
          <a:lstStyle/>
          <a:p>
            <a:r>
              <a:rPr lang="en-US" sz="1400" b="1" noProof="0" dirty="0"/>
              <a:t>Code: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Testing the connection</a:t>
            </a:r>
            <a:endParaRPr lang="en-US" noProof="0" dirty="0"/>
          </a:p>
        </p:txBody>
      </p:sp>
      <p:sp>
        <p:nvSpPr>
          <p:cNvPr id="20" name="Rectangle 19"/>
          <p:cNvSpPr/>
          <p:nvPr/>
        </p:nvSpPr>
        <p:spPr>
          <a:xfrm>
            <a:off x="515586" y="1006474"/>
            <a:ext cx="8077200" cy="5576888"/>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545403" y="960436"/>
            <a:ext cx="7960425" cy="2677656"/>
          </a:xfrm>
          <a:prstGeom prst="rect">
            <a:avLst/>
          </a:prstGeom>
        </p:spPr>
        <p:txBody>
          <a:bodyPr wrap="square">
            <a:spAutoFit/>
          </a:bodyPr>
          <a:lstStyle/>
          <a:p>
            <a:r>
              <a:rPr lang="en-US" sz="1400" b="1" dirty="0">
                <a:latin typeface="Arial" pitchFamily="34" charset="0"/>
                <a:cs typeface="Arial" pitchFamily="34" charset="0"/>
              </a:rPr>
              <a:t>package</a:t>
            </a:r>
            <a:r>
              <a:rPr lang="en-US" sz="1400" dirty="0">
                <a:latin typeface="Arial" pitchFamily="34" charset="0"/>
                <a:cs typeface="Arial" pitchFamily="34" charset="0"/>
              </a:rPr>
              <a:t> </a:t>
            </a:r>
            <a:r>
              <a:rPr lang="en-US" sz="1400" dirty="0" err="1">
                <a:latin typeface="Arial" pitchFamily="34" charset="0"/>
                <a:cs typeface="Arial" pitchFamily="34" charset="0"/>
              </a:rPr>
              <a:t>com.cognizant</a:t>
            </a:r>
            <a:r>
              <a:rPr lang="en-US" sz="1400" dirty="0">
                <a:latin typeface="Arial" pitchFamily="34" charset="0"/>
                <a:cs typeface="Arial" pitchFamily="34" charset="0"/>
              </a:rPr>
              <a:t>;</a:t>
            </a:r>
          </a:p>
          <a:p>
            <a:endParaRPr lang="en-US" sz="1400" dirty="0">
              <a:latin typeface="Arial" pitchFamily="34" charset="0"/>
              <a:cs typeface="Arial" pitchFamily="34" charset="0"/>
            </a:endParaRPr>
          </a:p>
          <a:p>
            <a:r>
              <a:rPr lang="en-US" sz="1400" b="1" dirty="0">
                <a:latin typeface="Arial" pitchFamily="34" charset="0"/>
                <a:cs typeface="Arial" pitchFamily="34" charset="0"/>
              </a:rPr>
              <a:t>import</a:t>
            </a:r>
            <a:r>
              <a:rPr lang="en-US" sz="1400" dirty="0">
                <a:latin typeface="Arial" pitchFamily="34" charset="0"/>
                <a:cs typeface="Arial" pitchFamily="34" charset="0"/>
              </a:rPr>
              <a:t> </a:t>
            </a:r>
            <a:r>
              <a:rPr lang="en-US" sz="1400" dirty="0" err="1">
                <a:latin typeface="Arial" pitchFamily="34" charset="0"/>
                <a:cs typeface="Arial" pitchFamily="34" charset="0"/>
              </a:rPr>
              <a:t>java.sql.Connection</a:t>
            </a:r>
            <a:r>
              <a:rPr lang="en-US" sz="1400" dirty="0">
                <a:latin typeface="Arial" pitchFamily="34" charset="0"/>
                <a:cs typeface="Arial" pitchFamily="34" charset="0"/>
              </a:rPr>
              <a:t>;</a:t>
            </a:r>
          </a:p>
          <a:p>
            <a:r>
              <a:rPr lang="en-US" sz="1400" b="1" dirty="0">
                <a:latin typeface="Arial" pitchFamily="34" charset="0"/>
                <a:cs typeface="Arial" pitchFamily="34" charset="0"/>
              </a:rPr>
              <a:t>import</a:t>
            </a:r>
            <a:r>
              <a:rPr lang="en-US" sz="1400" dirty="0">
                <a:latin typeface="Arial" pitchFamily="34" charset="0"/>
                <a:cs typeface="Arial" pitchFamily="34" charset="0"/>
              </a:rPr>
              <a:t> </a:t>
            </a:r>
            <a:r>
              <a:rPr lang="en-US" sz="1400" dirty="0" err="1">
                <a:latin typeface="Arial" pitchFamily="34" charset="0"/>
                <a:cs typeface="Arial" pitchFamily="34" charset="0"/>
              </a:rPr>
              <a:t>java.sql.DriverManager</a:t>
            </a:r>
            <a:r>
              <a:rPr lang="en-US" sz="1400" dirty="0">
                <a:latin typeface="Arial" pitchFamily="34" charset="0"/>
                <a:cs typeface="Arial" pitchFamily="34" charset="0"/>
              </a:rPr>
              <a:t>;</a:t>
            </a:r>
          </a:p>
          <a:p>
            <a:r>
              <a:rPr lang="en-US" sz="1400" b="1" dirty="0">
                <a:latin typeface="Arial" pitchFamily="34" charset="0"/>
                <a:cs typeface="Arial" pitchFamily="34" charset="0"/>
              </a:rPr>
              <a:t>import</a:t>
            </a:r>
            <a:r>
              <a:rPr lang="en-US" sz="1400" dirty="0">
                <a:latin typeface="Arial" pitchFamily="34" charset="0"/>
                <a:cs typeface="Arial" pitchFamily="34" charset="0"/>
              </a:rPr>
              <a:t> </a:t>
            </a:r>
            <a:r>
              <a:rPr lang="en-US" sz="1400" dirty="0" err="1">
                <a:latin typeface="Arial" pitchFamily="34" charset="0"/>
                <a:cs typeface="Arial" pitchFamily="34" charset="0"/>
              </a:rPr>
              <a:t>java.sql.SQLException</a:t>
            </a:r>
            <a:r>
              <a:rPr lang="en-US" sz="1400" dirty="0">
                <a:latin typeface="Arial" pitchFamily="34" charset="0"/>
                <a:cs typeface="Arial" pitchFamily="34" charset="0"/>
              </a:rPr>
              <a:t>;</a:t>
            </a:r>
          </a:p>
          <a:p>
            <a:endParaRPr lang="en-US" sz="1400" dirty="0">
              <a:latin typeface="Arial" pitchFamily="34" charset="0"/>
              <a:cs typeface="Arial" pitchFamily="34" charset="0"/>
            </a:endParaRPr>
          </a:p>
          <a:p>
            <a:r>
              <a:rPr lang="en-US" sz="1400" b="1" dirty="0">
                <a:latin typeface="Arial" pitchFamily="34" charset="0"/>
                <a:cs typeface="Arial" pitchFamily="34" charset="0"/>
              </a:rPr>
              <a:t>public</a:t>
            </a:r>
            <a:r>
              <a:rPr lang="en-US" sz="1400" dirty="0">
                <a:latin typeface="Arial" pitchFamily="34" charset="0"/>
                <a:cs typeface="Arial" pitchFamily="34" charset="0"/>
              </a:rPr>
              <a:t> </a:t>
            </a:r>
            <a:r>
              <a:rPr lang="en-US" sz="1400" b="1" dirty="0">
                <a:latin typeface="Arial" pitchFamily="34" charset="0"/>
                <a:cs typeface="Arial" pitchFamily="34" charset="0"/>
              </a:rPr>
              <a:t>class</a:t>
            </a:r>
            <a:r>
              <a:rPr lang="en-US" sz="1400" dirty="0">
                <a:latin typeface="Arial" pitchFamily="34" charset="0"/>
                <a:cs typeface="Arial" pitchFamily="34" charset="0"/>
              </a:rPr>
              <a:t> </a:t>
            </a:r>
            <a:r>
              <a:rPr lang="en-US" sz="1400" dirty="0" err="1">
                <a:latin typeface="Arial" pitchFamily="34" charset="0"/>
                <a:cs typeface="Arial" pitchFamily="34" charset="0"/>
              </a:rPr>
              <a:t>DBConnection</a:t>
            </a:r>
            <a:r>
              <a:rPr lang="en-US" sz="1400" dirty="0">
                <a:latin typeface="Arial" pitchFamily="34" charset="0"/>
                <a:cs typeface="Arial" pitchFamily="34" charset="0"/>
              </a:rPr>
              <a:t> {</a:t>
            </a:r>
          </a:p>
          <a:p>
            <a:r>
              <a:rPr lang="en-US" sz="1400" b="1" dirty="0">
                <a:latin typeface="Arial" pitchFamily="34" charset="0"/>
                <a:cs typeface="Arial" pitchFamily="34" charset="0"/>
              </a:rPr>
              <a:t>private</a:t>
            </a:r>
            <a:r>
              <a:rPr lang="en-US" sz="1400" dirty="0">
                <a:latin typeface="Arial" pitchFamily="34" charset="0"/>
                <a:cs typeface="Arial" pitchFamily="34" charset="0"/>
              </a:rPr>
              <a:t> </a:t>
            </a:r>
            <a:r>
              <a:rPr lang="en-US" sz="1400" b="1" dirty="0">
                <a:latin typeface="Arial" pitchFamily="34" charset="0"/>
                <a:cs typeface="Arial" pitchFamily="34" charset="0"/>
              </a:rPr>
              <a:t>static</a:t>
            </a:r>
            <a:r>
              <a:rPr lang="en-US" sz="1400" dirty="0">
                <a:latin typeface="Arial" pitchFamily="34" charset="0"/>
                <a:cs typeface="Arial" pitchFamily="34" charset="0"/>
              </a:rPr>
              <a:t> </a:t>
            </a:r>
            <a:r>
              <a:rPr lang="en-US" sz="1400" b="1" dirty="0">
                <a:latin typeface="Arial" pitchFamily="34" charset="0"/>
                <a:cs typeface="Arial" pitchFamily="34" charset="0"/>
              </a:rPr>
              <a:t>final</a:t>
            </a:r>
            <a:r>
              <a:rPr lang="en-US" sz="1400" dirty="0">
                <a:latin typeface="Arial" pitchFamily="34" charset="0"/>
                <a:cs typeface="Arial" pitchFamily="34" charset="0"/>
              </a:rPr>
              <a:t> String </a:t>
            </a:r>
            <a:r>
              <a:rPr lang="en-US" sz="1400" b="1" i="1" u="sng" dirty="0">
                <a:latin typeface="Arial" pitchFamily="34" charset="0"/>
                <a:cs typeface="Arial" pitchFamily="34" charset="0"/>
              </a:rPr>
              <a:t>Driver</a:t>
            </a:r>
            <a:r>
              <a:rPr lang="en-US" sz="1400" dirty="0">
                <a:latin typeface="Arial" pitchFamily="34" charset="0"/>
                <a:cs typeface="Arial" pitchFamily="34" charset="0"/>
              </a:rPr>
              <a:t> = "</a:t>
            </a:r>
            <a:r>
              <a:rPr lang="en-US" sz="1400" dirty="0" err="1">
                <a:latin typeface="Arial" pitchFamily="34" charset="0"/>
                <a:cs typeface="Arial" pitchFamily="34" charset="0"/>
              </a:rPr>
              <a:t>org.apache.derby.jdbc.EmbeddedDriver</a:t>
            </a:r>
            <a:r>
              <a:rPr lang="en-US" sz="1400" dirty="0">
                <a:latin typeface="Arial" pitchFamily="34" charset="0"/>
                <a:cs typeface="Arial" pitchFamily="34" charset="0"/>
              </a:rPr>
              <a:t>";</a:t>
            </a:r>
          </a:p>
          <a:p>
            <a:r>
              <a:rPr lang="en-US" sz="1400" dirty="0">
                <a:latin typeface="Arial" pitchFamily="34" charset="0"/>
                <a:cs typeface="Arial" pitchFamily="34" charset="0"/>
              </a:rPr>
              <a:t>//private static final String JDBC_URL = "</a:t>
            </a:r>
            <a:r>
              <a:rPr lang="en-US" sz="1400" dirty="0" err="1">
                <a:latin typeface="Arial" pitchFamily="34" charset="0"/>
                <a:cs typeface="Arial" pitchFamily="34" charset="0"/>
              </a:rPr>
              <a:t>jdbc:derby</a:t>
            </a:r>
            <a:r>
              <a:rPr lang="en-US" sz="1400" dirty="0">
                <a:latin typeface="Arial" pitchFamily="34" charset="0"/>
                <a:cs typeface="Arial" pitchFamily="34" charset="0"/>
              </a:rPr>
              <a:t>://</a:t>
            </a:r>
            <a:r>
              <a:rPr lang="en-US" sz="1400" u="sng" dirty="0">
                <a:latin typeface="Arial" pitchFamily="34" charset="0"/>
                <a:cs typeface="Arial" pitchFamily="34" charset="0"/>
              </a:rPr>
              <a:t>localhost</a:t>
            </a:r>
            <a:r>
              <a:rPr lang="en-US" sz="1400" dirty="0">
                <a:latin typeface="Arial" pitchFamily="34" charset="0"/>
                <a:cs typeface="Arial" pitchFamily="34" charset="0"/>
              </a:rPr>
              <a:t>:1527/</a:t>
            </a:r>
            <a:r>
              <a:rPr lang="en-US" sz="1400" dirty="0" err="1">
                <a:latin typeface="Arial" pitchFamily="34" charset="0"/>
                <a:cs typeface="Arial" pitchFamily="34" charset="0"/>
              </a:rPr>
              <a:t>Vehicle;create</a:t>
            </a:r>
            <a:r>
              <a:rPr lang="en-US" sz="1400" dirty="0">
                <a:latin typeface="Arial" pitchFamily="34" charset="0"/>
                <a:cs typeface="Arial" pitchFamily="34" charset="0"/>
              </a:rPr>
              <a:t>=true";</a:t>
            </a:r>
          </a:p>
          <a:p>
            <a:r>
              <a:rPr lang="en-US" sz="1400" b="1" dirty="0">
                <a:latin typeface="Arial" pitchFamily="34" charset="0"/>
                <a:cs typeface="Arial" pitchFamily="34" charset="0"/>
              </a:rPr>
              <a:t>private</a:t>
            </a:r>
            <a:r>
              <a:rPr lang="en-US" sz="1400" dirty="0">
                <a:latin typeface="Arial" pitchFamily="34" charset="0"/>
                <a:cs typeface="Arial" pitchFamily="34" charset="0"/>
              </a:rPr>
              <a:t> </a:t>
            </a:r>
            <a:r>
              <a:rPr lang="en-US" sz="1400" b="1" dirty="0">
                <a:latin typeface="Arial" pitchFamily="34" charset="0"/>
                <a:cs typeface="Arial" pitchFamily="34" charset="0"/>
              </a:rPr>
              <a:t>static</a:t>
            </a:r>
            <a:r>
              <a:rPr lang="en-US" sz="1400" dirty="0">
                <a:latin typeface="Arial" pitchFamily="34" charset="0"/>
                <a:cs typeface="Arial" pitchFamily="34" charset="0"/>
              </a:rPr>
              <a:t> </a:t>
            </a:r>
            <a:r>
              <a:rPr lang="en-US" sz="1400" b="1" dirty="0">
                <a:latin typeface="Arial" pitchFamily="34" charset="0"/>
                <a:cs typeface="Arial" pitchFamily="34" charset="0"/>
              </a:rPr>
              <a:t>final</a:t>
            </a:r>
            <a:r>
              <a:rPr lang="en-US" sz="1400" dirty="0">
                <a:latin typeface="Arial" pitchFamily="34" charset="0"/>
                <a:cs typeface="Arial" pitchFamily="34" charset="0"/>
              </a:rPr>
              <a:t> String </a:t>
            </a:r>
            <a:r>
              <a:rPr lang="en-US" sz="1400" b="1" i="1" dirty="0">
                <a:latin typeface="Arial" pitchFamily="34" charset="0"/>
                <a:cs typeface="Arial" pitchFamily="34" charset="0"/>
              </a:rPr>
              <a:t>JDBC_URL</a:t>
            </a:r>
            <a:r>
              <a:rPr lang="en-US" sz="1400" dirty="0">
                <a:latin typeface="Arial" pitchFamily="34" charset="0"/>
                <a:cs typeface="Arial" pitchFamily="34" charset="0"/>
              </a:rPr>
              <a:t> = "</a:t>
            </a:r>
            <a:r>
              <a:rPr lang="en-US" sz="1400" dirty="0" err="1">
                <a:latin typeface="Arial" pitchFamily="34" charset="0"/>
                <a:cs typeface="Arial" pitchFamily="34" charset="0"/>
              </a:rPr>
              <a:t>jdbc:derby</a:t>
            </a:r>
            <a:r>
              <a:rPr lang="en-US" sz="1400" dirty="0">
                <a:latin typeface="Arial" pitchFamily="34" charset="0"/>
                <a:cs typeface="Arial" pitchFamily="34" charset="0"/>
              </a:rPr>
              <a:t>:/Users/m_785108/</a:t>
            </a:r>
            <a:r>
              <a:rPr lang="en-US" sz="1400" dirty="0" err="1">
                <a:latin typeface="Arial" pitchFamily="34" charset="0"/>
                <a:cs typeface="Arial" pitchFamily="34" charset="0"/>
              </a:rPr>
              <a:t>Vehicle;create</a:t>
            </a:r>
            <a:r>
              <a:rPr lang="en-US" sz="1400" dirty="0">
                <a:latin typeface="Arial" pitchFamily="34" charset="0"/>
                <a:cs typeface="Arial" pitchFamily="34" charset="0"/>
              </a:rPr>
              <a:t>=true";</a:t>
            </a:r>
          </a:p>
          <a:p>
            <a:r>
              <a:rPr lang="en-US" sz="1400" dirty="0">
                <a:latin typeface="Arial" pitchFamily="34" charset="0"/>
                <a:cs typeface="Arial" pitchFamily="34" charset="0"/>
              </a:rPr>
              <a:t>private Connection conn;</a:t>
            </a:r>
          </a:p>
          <a:p>
            <a:pPr marL="82550" lvl="1">
              <a:tabLst>
                <a:tab pos="82550" algn="l"/>
              </a:tabLst>
              <a:defRPr/>
            </a:pPr>
            <a:endParaRPr lang="en-IN" sz="1400" b="1" dirty="0">
              <a:solidFill>
                <a:prstClr val="black"/>
              </a:solidFill>
              <a:latin typeface="Arial" pitchFamily="34" charset="0"/>
              <a:cs typeface="Arial" pitchFamily="34" charset="0"/>
            </a:endParaRPr>
          </a:p>
        </p:txBody>
      </p:sp>
      <p:sp>
        <p:nvSpPr>
          <p:cNvPr id="24" name="Rectangle 23"/>
          <p:cNvSpPr/>
          <p:nvPr/>
        </p:nvSpPr>
        <p:spPr>
          <a:xfrm>
            <a:off x="573974" y="3532353"/>
            <a:ext cx="8040298" cy="3323987"/>
          </a:xfrm>
          <a:prstGeom prst="rect">
            <a:avLst/>
          </a:prstGeom>
        </p:spPr>
        <p:txBody>
          <a:bodyPr wrap="square">
            <a:spAutoFit/>
          </a:bodyPr>
          <a:lstStyle/>
          <a:p>
            <a:r>
              <a:rPr lang="en-US" sz="1400" b="1" dirty="0">
                <a:latin typeface="Arial" pitchFamily="34" charset="0"/>
                <a:cs typeface="Arial" pitchFamily="34" charset="0"/>
              </a:rPr>
              <a:t>public</a:t>
            </a:r>
            <a:r>
              <a:rPr lang="en-US" sz="1400" dirty="0">
                <a:latin typeface="Arial" pitchFamily="34" charset="0"/>
                <a:cs typeface="Arial" pitchFamily="34" charset="0"/>
              </a:rPr>
              <a:t> </a:t>
            </a:r>
            <a:r>
              <a:rPr lang="en-US" sz="1400" dirty="0" err="1">
                <a:latin typeface="Arial" pitchFamily="34" charset="0"/>
                <a:cs typeface="Arial" pitchFamily="34" charset="0"/>
              </a:rPr>
              <a:t>DBConnection</a:t>
            </a:r>
            <a:r>
              <a:rPr lang="en-US" sz="1400" dirty="0">
                <a:latin typeface="Arial" pitchFamily="34" charset="0"/>
                <a:cs typeface="Arial" pitchFamily="34" charset="0"/>
              </a:rPr>
              <a:t>()</a:t>
            </a:r>
          </a:p>
          <a:p>
            <a:r>
              <a:rPr lang="en-US" sz="1400" dirty="0">
                <a:latin typeface="Arial" pitchFamily="34" charset="0"/>
                <a:cs typeface="Arial" pitchFamily="34" charset="0"/>
              </a:rPr>
              <a:t>{</a:t>
            </a:r>
          </a:p>
          <a:p>
            <a:r>
              <a:rPr lang="en-US" sz="1400" b="1" dirty="0">
                <a:latin typeface="Arial" pitchFamily="34" charset="0"/>
                <a:cs typeface="Arial" pitchFamily="34" charset="0"/>
              </a:rPr>
              <a:t>try</a:t>
            </a:r>
            <a:r>
              <a:rPr lang="en-US" sz="1400" dirty="0">
                <a:latin typeface="Arial" pitchFamily="34" charset="0"/>
                <a:cs typeface="Arial" pitchFamily="34" charset="0"/>
              </a:rPr>
              <a:t> {</a:t>
            </a:r>
          </a:p>
          <a:p>
            <a:r>
              <a:rPr lang="en-US" sz="1400" b="1" dirty="0">
                <a:latin typeface="Arial" pitchFamily="34" charset="0"/>
                <a:cs typeface="Arial" pitchFamily="34" charset="0"/>
              </a:rPr>
              <a:t>	</a:t>
            </a:r>
            <a:r>
              <a:rPr lang="en-US" sz="1400" b="1" dirty="0" err="1">
                <a:latin typeface="Arial" pitchFamily="34" charset="0"/>
                <a:cs typeface="Arial" pitchFamily="34" charset="0"/>
              </a:rPr>
              <a:t>this</a:t>
            </a:r>
            <a:r>
              <a:rPr lang="en-US" sz="1400" dirty="0" err="1">
                <a:latin typeface="Arial" pitchFamily="34" charset="0"/>
                <a:cs typeface="Arial" pitchFamily="34" charset="0"/>
              </a:rPr>
              <a:t>.conn</a:t>
            </a:r>
            <a:r>
              <a:rPr lang="en-US" sz="1400" dirty="0">
                <a:latin typeface="Arial" pitchFamily="34" charset="0"/>
                <a:cs typeface="Arial" pitchFamily="34" charset="0"/>
              </a:rPr>
              <a:t> = </a:t>
            </a:r>
            <a:r>
              <a:rPr lang="en-US" sz="1400" dirty="0" err="1">
                <a:latin typeface="Arial" pitchFamily="34" charset="0"/>
                <a:cs typeface="Arial" pitchFamily="34" charset="0"/>
              </a:rPr>
              <a:t>DriverManager.</a:t>
            </a:r>
            <a:r>
              <a:rPr lang="en-US" sz="1400" i="1" dirty="0" err="1">
                <a:latin typeface="Arial" pitchFamily="34" charset="0"/>
                <a:cs typeface="Arial" pitchFamily="34" charset="0"/>
              </a:rPr>
              <a:t>getConnection</a:t>
            </a:r>
            <a:r>
              <a:rPr lang="en-US" sz="1400" dirty="0">
                <a:latin typeface="Arial" pitchFamily="34" charset="0"/>
                <a:cs typeface="Arial" pitchFamily="34" charset="0"/>
              </a:rPr>
              <a:t>(</a:t>
            </a:r>
            <a:r>
              <a:rPr lang="en-US" sz="1400" b="1" i="1" dirty="0">
                <a:latin typeface="Arial" pitchFamily="34" charset="0"/>
                <a:cs typeface="Arial" pitchFamily="34" charset="0"/>
              </a:rPr>
              <a:t>JDBC_URL</a:t>
            </a:r>
            <a:r>
              <a:rPr lang="en-US" sz="1400" dirty="0">
                <a:latin typeface="Arial" pitchFamily="34" charset="0"/>
                <a:cs typeface="Arial" pitchFamily="34" charset="0"/>
              </a:rPr>
              <a:t>);</a:t>
            </a:r>
          </a:p>
          <a:p>
            <a:r>
              <a:rPr lang="en-US" sz="1400" b="1" dirty="0">
                <a:latin typeface="Arial" pitchFamily="34" charset="0"/>
                <a:cs typeface="Arial" pitchFamily="34" charset="0"/>
              </a:rPr>
              <a:t>	if</a:t>
            </a:r>
            <a:r>
              <a:rPr lang="en-US" sz="1400" dirty="0">
                <a:latin typeface="Arial" pitchFamily="34" charset="0"/>
                <a:cs typeface="Arial" pitchFamily="34" charset="0"/>
              </a:rPr>
              <a:t>(</a:t>
            </a:r>
            <a:r>
              <a:rPr lang="en-US" sz="1400" b="1" dirty="0" err="1">
                <a:latin typeface="Arial" pitchFamily="34" charset="0"/>
                <a:cs typeface="Arial" pitchFamily="34" charset="0"/>
              </a:rPr>
              <a:t>this</a:t>
            </a:r>
            <a:r>
              <a:rPr lang="en-US" sz="1400" dirty="0" err="1">
                <a:latin typeface="Arial" pitchFamily="34" charset="0"/>
                <a:cs typeface="Arial" pitchFamily="34" charset="0"/>
              </a:rPr>
              <a:t>.conn</a:t>
            </a:r>
            <a:r>
              <a:rPr lang="en-US" sz="1400" dirty="0">
                <a:latin typeface="Arial" pitchFamily="34" charset="0"/>
                <a:cs typeface="Arial" pitchFamily="34" charset="0"/>
              </a:rPr>
              <a:t> != </a:t>
            </a:r>
            <a:r>
              <a:rPr lang="en-US" sz="1400" b="1" dirty="0">
                <a:latin typeface="Arial" pitchFamily="34" charset="0"/>
                <a:cs typeface="Arial" pitchFamily="34" charset="0"/>
              </a:rPr>
              <a:t>null</a:t>
            </a:r>
            <a:r>
              <a:rPr lang="en-US" sz="1400" dirty="0">
                <a:latin typeface="Arial" pitchFamily="34" charset="0"/>
                <a:cs typeface="Arial" pitchFamily="34" charset="0"/>
              </a:rPr>
              <a:t>)</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System.</a:t>
            </a:r>
            <a:r>
              <a:rPr lang="en-US" sz="1400" b="1" i="1" dirty="0" err="1">
                <a:latin typeface="Arial" pitchFamily="34" charset="0"/>
                <a:cs typeface="Arial" pitchFamily="34" charset="0"/>
              </a:rPr>
              <a:t>out</a:t>
            </a:r>
            <a:r>
              <a:rPr lang="en-US" sz="1400" dirty="0" err="1">
                <a:latin typeface="Arial" pitchFamily="34" charset="0"/>
                <a:cs typeface="Arial" pitchFamily="34" charset="0"/>
              </a:rPr>
              <a:t>.println</a:t>
            </a:r>
            <a:r>
              <a:rPr lang="en-US" sz="1400" dirty="0">
                <a:latin typeface="Arial" pitchFamily="34" charset="0"/>
                <a:cs typeface="Arial" pitchFamily="34" charset="0"/>
              </a:rPr>
              <a:t>("connection successful");</a:t>
            </a:r>
          </a:p>
          <a:p>
            <a:r>
              <a:rPr lang="en-US" sz="1400" dirty="0">
                <a:latin typeface="Arial" pitchFamily="34" charset="0"/>
                <a:cs typeface="Arial" pitchFamily="34" charset="0"/>
              </a:rPr>
              <a:t>	}</a:t>
            </a:r>
          </a:p>
          <a:p>
            <a:r>
              <a:rPr lang="en-US" sz="1400" dirty="0">
                <a:latin typeface="Arial" pitchFamily="34" charset="0"/>
                <a:cs typeface="Arial" pitchFamily="34" charset="0"/>
              </a:rPr>
              <a:t>}</a:t>
            </a:r>
            <a:r>
              <a:rPr lang="en-US" sz="1400" b="1" dirty="0">
                <a:latin typeface="Arial" pitchFamily="34" charset="0"/>
                <a:cs typeface="Arial" pitchFamily="34" charset="0"/>
              </a:rPr>
              <a:t>catch</a:t>
            </a:r>
            <a:r>
              <a:rPr lang="en-US" sz="1400" dirty="0">
                <a:latin typeface="Arial" pitchFamily="34" charset="0"/>
                <a:cs typeface="Arial" pitchFamily="34" charset="0"/>
              </a:rPr>
              <a:t>(</a:t>
            </a:r>
            <a:r>
              <a:rPr lang="en-US" sz="1400" dirty="0" err="1">
                <a:latin typeface="Arial" pitchFamily="34" charset="0"/>
                <a:cs typeface="Arial" pitchFamily="34" charset="0"/>
              </a:rPr>
              <a:t>SQLException</a:t>
            </a:r>
            <a:r>
              <a:rPr lang="en-US" sz="1400" dirty="0">
                <a:latin typeface="Arial" pitchFamily="34" charset="0"/>
                <a:cs typeface="Arial" pitchFamily="34" charset="0"/>
              </a:rPr>
              <a:t> e)</a:t>
            </a:r>
          </a:p>
          <a:p>
            <a:r>
              <a:rPr lang="en-US" sz="1400" dirty="0">
                <a:latin typeface="Arial" pitchFamily="34" charset="0"/>
                <a:cs typeface="Arial" pitchFamily="34" charset="0"/>
              </a:rPr>
              <a:t>	{</a:t>
            </a:r>
          </a:p>
          <a:p>
            <a:r>
              <a:rPr lang="en-US" sz="1400" dirty="0">
                <a:latin typeface="Arial" pitchFamily="34" charset="0"/>
                <a:cs typeface="Arial" pitchFamily="34" charset="0"/>
              </a:rPr>
              <a:t>		</a:t>
            </a:r>
            <a:r>
              <a:rPr lang="en-US" sz="1400" dirty="0" err="1">
                <a:latin typeface="Arial" pitchFamily="34" charset="0"/>
                <a:cs typeface="Arial" pitchFamily="34" charset="0"/>
              </a:rPr>
              <a:t>System.</a:t>
            </a:r>
            <a:r>
              <a:rPr lang="en-US" sz="1400" b="1" i="1" dirty="0" err="1">
                <a:latin typeface="Arial" pitchFamily="34" charset="0"/>
                <a:cs typeface="Arial" pitchFamily="34" charset="0"/>
              </a:rPr>
              <a:t>out</a:t>
            </a:r>
            <a:r>
              <a:rPr lang="en-US" sz="1400" dirty="0" err="1">
                <a:latin typeface="Arial" pitchFamily="34" charset="0"/>
                <a:cs typeface="Arial" pitchFamily="34" charset="0"/>
              </a:rPr>
              <a:t>.println</a:t>
            </a:r>
            <a:r>
              <a:rPr lang="en-US" sz="1400" dirty="0">
                <a:latin typeface="Arial" pitchFamily="34" charset="0"/>
                <a:cs typeface="Arial" pitchFamily="34" charset="0"/>
              </a:rPr>
              <a:t>("failed");</a:t>
            </a:r>
          </a:p>
          <a:p>
            <a:r>
              <a:rPr lang="en-US" sz="1400" dirty="0">
                <a:latin typeface="Arial" pitchFamily="34" charset="0"/>
                <a:cs typeface="Arial" pitchFamily="34" charset="0"/>
              </a:rPr>
              <a:t>	}</a:t>
            </a:r>
          </a:p>
          <a:p>
            <a:r>
              <a:rPr lang="en-US" sz="1400" dirty="0">
                <a:latin typeface="Arial" pitchFamily="34" charset="0"/>
                <a:cs typeface="Arial" pitchFamily="34" charset="0"/>
              </a:rPr>
              <a:t>}</a:t>
            </a:r>
          </a:p>
          <a:p>
            <a:r>
              <a:rPr lang="en-US" sz="1400" dirty="0">
                <a:latin typeface="Arial" pitchFamily="34" charset="0"/>
                <a:cs typeface="Arial" pitchFamily="34" charset="0"/>
              </a:rPr>
              <a:t>}</a:t>
            </a:r>
          </a:p>
          <a:p>
            <a:pPr marL="82550" lvl="1">
              <a:tabLst>
                <a:tab pos="82550" algn="l"/>
              </a:tabLst>
              <a:defRPr/>
            </a:pPr>
            <a:endParaRPr lang="en-IN" sz="14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903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idx="1"/>
          </p:nvPr>
        </p:nvSpPr>
        <p:spPr>
          <a:xfrm>
            <a:off x="520965" y="704359"/>
            <a:ext cx="8229600" cy="4906963"/>
          </a:xfrm>
        </p:spPr>
        <p:txBody>
          <a:bodyPr/>
          <a:lstStyle/>
          <a:p>
            <a:r>
              <a:rPr lang="en-US" sz="1400" b="1" noProof="0" dirty="0"/>
              <a:t>Code: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Testing the connection</a:t>
            </a:r>
            <a:endParaRPr lang="en-US" noProof="0" dirty="0"/>
          </a:p>
        </p:txBody>
      </p:sp>
      <p:sp>
        <p:nvSpPr>
          <p:cNvPr id="20" name="Rectangle 19"/>
          <p:cNvSpPr/>
          <p:nvPr/>
        </p:nvSpPr>
        <p:spPr>
          <a:xfrm>
            <a:off x="431941" y="990600"/>
            <a:ext cx="7950059" cy="5410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490328" y="990600"/>
            <a:ext cx="7960425" cy="5878532"/>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package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com.cognizant</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javax.sql.DataSource</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org.springframework.boot.SpringApplication</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org.springframework.boot.autoconfigure.SpringBootApplication</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org.springframework.context.ApplicationContext</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org.springframework.context.support.ClassPathXmlApplicationContext;</a:t>
            </a:r>
          </a:p>
          <a:p>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com.spring.dao.JdbcVehicleDao</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import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com.spring.jdbc.Vehicle</a:t>
            </a:r>
            <a:r>
              <a:rPr lang="en-US" sz="1400" dirty="0">
                <a:latin typeface="Arial" panose="020B0604020202020204" pitchFamily="34" charset="0"/>
                <a:cs typeface="Arial" panose="020B0604020202020204" pitchFamily="34" charset="0"/>
              </a:rPr>
              <a:t>;</a:t>
            </a:r>
          </a:p>
          <a:p>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SpringBootApplication</a:t>
            </a: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TestDerbyApplication</a:t>
            </a:r>
            <a:r>
              <a:rPr lang="en-US" sz="1400" dirty="0">
                <a:latin typeface="Arial" panose="020B0604020202020204" pitchFamily="34" charset="0"/>
                <a:cs typeface="Arial" panose="020B0604020202020204" pitchFamily="34" charset="0"/>
              </a:rPr>
              <a:t> {</a:t>
            </a:r>
          </a:p>
          <a:p>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static</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void</a:t>
            </a:r>
            <a:r>
              <a:rPr lang="en-US" sz="1400" dirty="0">
                <a:latin typeface="Arial" panose="020B0604020202020204" pitchFamily="34" charset="0"/>
                <a:cs typeface="Arial" panose="020B0604020202020204" pitchFamily="34" charset="0"/>
              </a:rPr>
              <a:t> main(String[] </a:t>
            </a:r>
            <a:r>
              <a:rPr lang="en-US" sz="1400" dirty="0" err="1">
                <a:latin typeface="Arial" panose="020B0604020202020204" pitchFamily="34" charset="0"/>
                <a:cs typeface="Arial" panose="020B0604020202020204" pitchFamily="34" charset="0"/>
              </a:rPr>
              <a:t>args</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a:p>
            <a:r>
              <a:rPr lang="en-US" sz="1400" dirty="0" err="1">
                <a:latin typeface="Arial" panose="020B0604020202020204" pitchFamily="34" charset="0"/>
                <a:cs typeface="Arial" panose="020B0604020202020204" pitchFamily="34" charset="0"/>
              </a:rPr>
              <a:t>SpringApplication.</a:t>
            </a:r>
            <a:r>
              <a:rPr lang="en-US" sz="1400" i="1" dirty="0" err="1">
                <a:latin typeface="Arial" panose="020B0604020202020204" pitchFamily="34" charset="0"/>
                <a:cs typeface="Arial" panose="020B0604020202020204" pitchFamily="34" charset="0"/>
              </a:rPr>
              <a:t>run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TestDerbyApplication.</a:t>
            </a:r>
            <a:r>
              <a:rPr lang="en-US" sz="1400" b="1" dirty="0" err="1">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args</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//initial test for connection to derby</a:t>
            </a:r>
          </a:p>
          <a:p>
            <a:r>
              <a:rPr lang="en-US" sz="1400" dirty="0" err="1">
                <a:latin typeface="Arial" panose="020B0604020202020204" pitchFamily="34" charset="0"/>
                <a:cs typeface="Arial" panose="020B0604020202020204" pitchFamily="34" charset="0"/>
              </a:rPr>
              <a:t>DBConnection</a:t>
            </a:r>
            <a:r>
              <a:rPr lang="en-US" sz="1400" dirty="0">
                <a:latin typeface="Arial" panose="020B0604020202020204" pitchFamily="34" charset="0"/>
                <a:cs typeface="Arial" panose="020B0604020202020204" pitchFamily="34" charset="0"/>
              </a:rPr>
              <a:t> d = </a:t>
            </a:r>
            <a:r>
              <a:rPr lang="en-US" sz="1400" b="1" dirty="0">
                <a:latin typeface="Arial" panose="020B0604020202020204" pitchFamily="34" charset="0"/>
                <a:cs typeface="Arial" panose="020B0604020202020204" pitchFamily="34" charset="0"/>
              </a:rPr>
              <a:t>new</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DBConnection</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u="sng"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82550" lvl="1">
              <a:tabLst>
                <a:tab pos="82550" algn="l"/>
              </a:tabLst>
              <a:defRPr/>
            </a:pPr>
            <a:endParaRPr lang="en-IN" sz="14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9943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127918"/>
            <a:ext cx="8229600" cy="4906963"/>
          </a:xfrm>
        </p:spPr>
        <p:txBody>
          <a:bodyPr/>
          <a:lstStyle/>
          <a:p>
            <a:r>
              <a:rPr lang="en-US" altLang="en-US" sz="1600" noProof="0" dirty="0"/>
              <a:t>Create the </a:t>
            </a:r>
            <a:r>
              <a:rPr lang="en-US" altLang="en-US" sz="1600" noProof="0" dirty="0" err="1"/>
              <a:t>DBConnection</a:t>
            </a:r>
            <a:r>
              <a:rPr lang="en-US" altLang="en-US" sz="1600" noProof="0" dirty="0"/>
              <a:t> class and test the connection</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altLang="en-US" dirty="0">
                <a:solidFill>
                  <a:srgbClr val="FFFFFF"/>
                </a:solidFill>
              </a:rPr>
              <a:t>Lend </a:t>
            </a:r>
            <a:r>
              <a:rPr lang="en-US" altLang="en-US" noProof="0" dirty="0">
                <a:solidFill>
                  <a:srgbClr val="FFFFFF"/>
                </a:solidFill>
              </a:rPr>
              <a:t>a Hand</a:t>
            </a:r>
            <a:endParaRPr lang="en-US" noProof="0" dirty="0"/>
          </a:p>
        </p:txBody>
      </p:sp>
      <p:pic>
        <p:nvPicPr>
          <p:cNvPr id="8" name="Picture 5" descr="exercise.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2299771" y="2026841"/>
            <a:ext cx="4201914" cy="4191000"/>
          </a:xfrm>
          <a:prstGeom prst="rect">
            <a:avLst/>
          </a:prstGeom>
          <a:noFill/>
          <a:ln w="9525">
            <a:noFill/>
            <a:miter lim="800000"/>
            <a:headEnd/>
            <a:tailEnd/>
          </a:ln>
        </p:spPr>
      </p:pic>
    </p:spTree>
    <p:extLst>
      <p:ext uri="{BB962C8B-B14F-4D97-AF65-F5344CB8AC3E}">
        <p14:creationId xmlns:p14="http://schemas.microsoft.com/office/powerpoint/2010/main" val="36649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p:cNvSpPr>
            <a:spLocks noGrp="1"/>
          </p:cNvSpPr>
          <p:nvPr>
            <p:ph idx="1"/>
          </p:nvPr>
        </p:nvSpPr>
        <p:spPr>
          <a:xfrm>
            <a:off x="457200" y="928697"/>
            <a:ext cx="8229600" cy="4906963"/>
          </a:xfrm>
        </p:spPr>
        <p:txBody>
          <a:bodyPr/>
          <a:lstStyle/>
          <a:p>
            <a:r>
              <a:rPr lang="en-US" sz="1400" b="1" noProof="0" dirty="0"/>
              <a:t>Code: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Direct </a:t>
            </a:r>
            <a:r>
              <a:rPr lang="en-US" altLang="en-US" noProof="0" dirty="0" err="1">
                <a:solidFill>
                  <a:srgbClr val="FFFFFF"/>
                </a:solidFill>
              </a:rPr>
              <a:t>JDBC</a:t>
            </a:r>
            <a:endParaRPr lang="en-US" noProof="0" dirty="0"/>
          </a:p>
        </p:txBody>
      </p:sp>
      <p:sp>
        <p:nvSpPr>
          <p:cNvPr id="20" name="Rectangle 19"/>
          <p:cNvSpPr/>
          <p:nvPr/>
        </p:nvSpPr>
        <p:spPr>
          <a:xfrm>
            <a:off x="537072" y="1371600"/>
            <a:ext cx="8077200" cy="4953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573975" y="1492508"/>
            <a:ext cx="4038600" cy="4832092"/>
          </a:xfrm>
          <a:prstGeom prst="rect">
            <a:avLst/>
          </a:prstGeom>
        </p:spPr>
        <p:txBody>
          <a:bodyPr wrap="square">
            <a:spAutoFit/>
          </a:bodyPr>
          <a:lstStyle/>
          <a:p>
            <a:pPr marL="82550" lvl="1">
              <a:tabLst>
                <a:tab pos="82550" algn="l"/>
              </a:tabLst>
              <a:defRPr/>
            </a:pPr>
            <a:r>
              <a:rPr lang="en-IN" sz="1400" b="1" dirty="0">
                <a:solidFill>
                  <a:prstClr val="black"/>
                </a:solidFill>
                <a:latin typeface="Arial" pitchFamily="34" charset="0"/>
                <a:cs typeface="Arial" pitchFamily="34" charset="0"/>
              </a:rPr>
              <a:t>package com.spring.jdbc;</a:t>
            </a:r>
          </a:p>
          <a:p>
            <a:pPr marL="82550" lvl="1">
              <a:tabLst>
                <a:tab pos="82550" algn="l"/>
              </a:tabLst>
              <a:defRPr/>
            </a:pPr>
            <a:r>
              <a:rPr lang="en-IN" sz="1400" b="1" dirty="0">
                <a:solidFill>
                  <a:prstClr val="black"/>
                </a:solidFill>
                <a:latin typeface="Arial" pitchFamily="34" charset="0"/>
                <a:cs typeface="Arial" pitchFamily="34" charset="0"/>
              </a:rPr>
              <a:t>import java.sql.Connection;</a:t>
            </a:r>
          </a:p>
          <a:p>
            <a:pPr marL="82550" lvl="1">
              <a:tabLst>
                <a:tab pos="82550" algn="l"/>
              </a:tabLst>
              <a:defRPr/>
            </a:pPr>
            <a:r>
              <a:rPr lang="en-IN" sz="1400" b="1" dirty="0">
                <a:solidFill>
                  <a:prstClr val="black"/>
                </a:solidFill>
                <a:latin typeface="Arial" pitchFamily="34" charset="0"/>
                <a:cs typeface="Arial" pitchFamily="34" charset="0"/>
              </a:rPr>
              <a:t>import java.sql.PreparedStatement;</a:t>
            </a:r>
          </a:p>
          <a:p>
            <a:pPr marL="82550" lvl="1">
              <a:tabLst>
                <a:tab pos="82550" algn="l"/>
              </a:tabLst>
              <a:defRPr/>
            </a:pPr>
            <a:r>
              <a:rPr lang="en-IN" sz="1400" b="1" dirty="0">
                <a:solidFill>
                  <a:prstClr val="black"/>
                </a:solidFill>
                <a:latin typeface="Arial" pitchFamily="34" charset="0"/>
                <a:cs typeface="Arial" pitchFamily="34" charset="0"/>
              </a:rPr>
              <a:t>import java.sql.ResultSet;</a:t>
            </a:r>
          </a:p>
          <a:p>
            <a:pPr marL="82550" lvl="1">
              <a:tabLst>
                <a:tab pos="82550" algn="l"/>
              </a:tabLst>
              <a:defRPr/>
            </a:pPr>
            <a:r>
              <a:rPr lang="en-IN" sz="1400" b="1" dirty="0">
                <a:solidFill>
                  <a:prstClr val="black"/>
                </a:solidFill>
                <a:latin typeface="Arial" pitchFamily="34" charset="0"/>
                <a:cs typeface="Arial" pitchFamily="34" charset="0"/>
              </a:rPr>
              <a:t>import java.sql.SQLException;</a:t>
            </a:r>
          </a:p>
          <a:p>
            <a:pPr marL="82550" lvl="1">
              <a:tabLst>
                <a:tab pos="82550" algn="l"/>
              </a:tabLst>
              <a:defRPr/>
            </a:pPr>
            <a:r>
              <a:rPr lang="en-IN" sz="1400" b="1" dirty="0">
                <a:solidFill>
                  <a:prstClr val="black"/>
                </a:solidFill>
                <a:latin typeface="Arial" pitchFamily="34" charset="0"/>
                <a:cs typeface="Arial" pitchFamily="34" charset="0"/>
              </a:rPr>
              <a:t>import javax.sql.DataSource;</a:t>
            </a:r>
          </a:p>
          <a:p>
            <a:pPr marL="82550" lvl="1">
              <a:tabLst>
                <a:tab pos="82550" algn="l"/>
              </a:tabLst>
              <a:defRPr/>
            </a:pPr>
            <a:endParaRPr lang="en-IN" sz="1400" b="1" dirty="0">
              <a:solidFill>
                <a:prstClr val="black"/>
              </a:solidFill>
              <a:latin typeface="Arial" pitchFamily="34" charset="0"/>
              <a:cs typeface="Arial" pitchFamily="34" charset="0"/>
            </a:endParaRPr>
          </a:p>
          <a:p>
            <a:pPr marL="82550" lvl="1">
              <a:tabLst>
                <a:tab pos="82550" algn="l"/>
              </a:tabLst>
              <a:defRPr/>
            </a:pPr>
            <a:r>
              <a:rPr lang="en-IN" sz="1400" b="1" dirty="0">
                <a:solidFill>
                  <a:prstClr val="black"/>
                </a:solidFill>
                <a:latin typeface="Arial" pitchFamily="34" charset="0"/>
                <a:cs typeface="Arial" pitchFamily="34" charset="0"/>
              </a:rPr>
              <a:t>public class JdbcVehicleDao implements VehicleDao {</a:t>
            </a:r>
          </a:p>
          <a:p>
            <a:pPr marL="82550" lvl="1">
              <a:tabLst>
                <a:tab pos="82550" algn="l"/>
              </a:tabLst>
              <a:defRPr/>
            </a:pPr>
            <a:r>
              <a:rPr lang="en-IN" sz="1400" b="1" dirty="0">
                <a:solidFill>
                  <a:prstClr val="black"/>
                </a:solidFill>
                <a:latin typeface="Arial" pitchFamily="34" charset="0"/>
                <a:cs typeface="Arial" pitchFamily="34" charset="0"/>
              </a:rPr>
              <a:t>private DataSource dataSource;</a:t>
            </a:r>
          </a:p>
          <a:p>
            <a:pPr marL="82550" lvl="1">
              <a:tabLst>
                <a:tab pos="82550" algn="l"/>
              </a:tabLst>
              <a:defRPr/>
            </a:pPr>
            <a:endParaRPr lang="en-IN" sz="1400" b="1" dirty="0">
              <a:solidFill>
                <a:prstClr val="black"/>
              </a:solidFill>
              <a:latin typeface="Arial" pitchFamily="34" charset="0"/>
              <a:cs typeface="Arial" pitchFamily="34" charset="0"/>
            </a:endParaRPr>
          </a:p>
          <a:p>
            <a:pPr marL="82550" lvl="1">
              <a:tabLst>
                <a:tab pos="82550" algn="l"/>
              </a:tabLst>
              <a:defRPr/>
            </a:pPr>
            <a:r>
              <a:rPr lang="en-IN" sz="1400" b="1" dirty="0">
                <a:solidFill>
                  <a:prstClr val="black"/>
                </a:solidFill>
                <a:latin typeface="Arial" pitchFamily="34" charset="0"/>
                <a:cs typeface="Arial" pitchFamily="34" charset="0"/>
              </a:rPr>
              <a:t>public void setDataSource(DataSource dataSource) {</a:t>
            </a:r>
          </a:p>
          <a:p>
            <a:pPr marL="82550" lvl="1">
              <a:tabLst>
                <a:tab pos="82550" algn="l"/>
              </a:tabLst>
              <a:defRPr/>
            </a:pPr>
            <a:r>
              <a:rPr lang="en-IN" sz="1400" b="1" dirty="0">
                <a:solidFill>
                  <a:prstClr val="black"/>
                </a:solidFill>
                <a:latin typeface="Arial" pitchFamily="34" charset="0"/>
                <a:cs typeface="Arial" pitchFamily="34" charset="0"/>
              </a:rPr>
              <a:t>this.dataSource = dataSource;</a:t>
            </a:r>
          </a:p>
          <a:p>
            <a:pPr marL="82550" lvl="1">
              <a:tabLst>
                <a:tab pos="82550" algn="l"/>
              </a:tabLst>
              <a:defRPr/>
            </a:pPr>
            <a:r>
              <a:rPr lang="en-IN" sz="1400" b="1" dirty="0">
                <a:solidFill>
                  <a:prstClr val="black"/>
                </a:solidFill>
                <a:latin typeface="Arial" pitchFamily="34" charset="0"/>
                <a:cs typeface="Arial" pitchFamily="34" charset="0"/>
              </a:rPr>
              <a:t>}</a:t>
            </a:r>
          </a:p>
          <a:p>
            <a:pPr marL="82550" lvl="1">
              <a:tabLst>
                <a:tab pos="82550" algn="l"/>
              </a:tabLst>
              <a:defRPr/>
            </a:pPr>
            <a:r>
              <a:rPr lang="en-IN" sz="1400" b="1" dirty="0">
                <a:solidFill>
                  <a:prstClr val="black"/>
                </a:solidFill>
                <a:latin typeface="Arial" pitchFamily="34" charset="0"/>
                <a:cs typeface="Arial" pitchFamily="34" charset="0"/>
              </a:rPr>
              <a:t>public void insert(Vehicle vehicle) {</a:t>
            </a:r>
          </a:p>
          <a:p>
            <a:pPr marL="82550" lvl="1">
              <a:tabLst>
                <a:tab pos="82550" algn="l"/>
              </a:tabLst>
              <a:defRPr/>
            </a:pPr>
            <a:r>
              <a:rPr lang="en-IN" sz="1400" b="1" dirty="0">
                <a:solidFill>
                  <a:prstClr val="black"/>
                </a:solidFill>
                <a:latin typeface="Arial" pitchFamily="34" charset="0"/>
                <a:cs typeface="Arial" pitchFamily="34" charset="0"/>
              </a:rPr>
              <a:t>String sql = "INSERT INTO VEHICLE (VEHICLE_NO, COLOR, WHEEL, SEAT) "</a:t>
            </a:r>
          </a:p>
          <a:p>
            <a:pPr marL="82550" lvl="1">
              <a:tabLst>
                <a:tab pos="82550" algn="l"/>
              </a:tabLst>
              <a:defRPr/>
            </a:pPr>
            <a:r>
              <a:rPr lang="en-IN" sz="1400" b="1" dirty="0">
                <a:solidFill>
                  <a:prstClr val="black"/>
                </a:solidFill>
                <a:latin typeface="Arial" pitchFamily="34" charset="0"/>
                <a:cs typeface="Arial" pitchFamily="34" charset="0"/>
              </a:rPr>
              <a:t>+ "VALUES (?, ?, ?, ?)";</a:t>
            </a:r>
          </a:p>
          <a:p>
            <a:pPr marL="82550" lvl="1">
              <a:tabLst>
                <a:tab pos="82550" algn="l"/>
              </a:tabLst>
              <a:defRPr/>
            </a:pPr>
            <a:r>
              <a:rPr lang="en-IN" sz="1400" b="1" dirty="0">
                <a:solidFill>
                  <a:prstClr val="black"/>
                </a:solidFill>
                <a:latin typeface="Arial" pitchFamily="34" charset="0"/>
                <a:cs typeface="Arial" pitchFamily="34" charset="0"/>
              </a:rPr>
              <a:t>Connection conn = null;</a:t>
            </a:r>
          </a:p>
          <a:p>
            <a:pPr marL="82550" lvl="1">
              <a:tabLst>
                <a:tab pos="82550" algn="l"/>
              </a:tabLst>
              <a:defRPr/>
            </a:pPr>
            <a:r>
              <a:rPr lang="en-IN" sz="1400" b="1" dirty="0">
                <a:solidFill>
                  <a:prstClr val="black"/>
                </a:solidFill>
                <a:latin typeface="Arial" pitchFamily="34" charset="0"/>
                <a:cs typeface="Arial" pitchFamily="34" charset="0"/>
              </a:rPr>
              <a:t>try {</a:t>
            </a:r>
          </a:p>
          <a:p>
            <a:pPr marL="82550" lvl="1">
              <a:tabLst>
                <a:tab pos="82550" algn="l"/>
              </a:tabLst>
              <a:defRPr/>
            </a:pPr>
            <a:r>
              <a:rPr lang="en-IN" sz="1400" b="1" dirty="0">
                <a:solidFill>
                  <a:prstClr val="black"/>
                </a:solidFill>
                <a:latin typeface="Arial" pitchFamily="34" charset="0"/>
                <a:cs typeface="Arial" pitchFamily="34" charset="0"/>
              </a:rPr>
              <a:t>conn = dataSource.getConnection();</a:t>
            </a:r>
          </a:p>
        </p:txBody>
      </p:sp>
      <p:sp>
        <p:nvSpPr>
          <p:cNvPr id="24" name="Rectangle 23"/>
          <p:cNvSpPr/>
          <p:nvPr/>
        </p:nvSpPr>
        <p:spPr>
          <a:xfrm>
            <a:off x="4572000" y="1492508"/>
            <a:ext cx="4038600" cy="1384995"/>
          </a:xfrm>
          <a:prstGeom prst="rect">
            <a:avLst/>
          </a:prstGeom>
        </p:spPr>
        <p:txBody>
          <a:bodyPr wrap="square">
            <a:spAutoFit/>
          </a:bodyPr>
          <a:lstStyle/>
          <a:p>
            <a:pPr marL="82550" lvl="1">
              <a:tabLst>
                <a:tab pos="82550" algn="l"/>
              </a:tabLst>
              <a:defRPr/>
            </a:pPr>
            <a:r>
              <a:rPr lang="en-IN" sz="1400" b="1" dirty="0">
                <a:solidFill>
                  <a:prstClr val="black"/>
                </a:solidFill>
                <a:latin typeface="Arial" pitchFamily="34" charset="0"/>
                <a:cs typeface="Arial" pitchFamily="34" charset="0"/>
              </a:rPr>
              <a:t>public interface VehicleDao {</a:t>
            </a:r>
          </a:p>
          <a:p>
            <a:pPr marL="82550" lvl="1">
              <a:tabLst>
                <a:tab pos="82550" algn="l"/>
              </a:tabLst>
              <a:defRPr/>
            </a:pPr>
            <a:r>
              <a:rPr lang="en-IN" sz="1400" b="1" dirty="0">
                <a:solidFill>
                  <a:prstClr val="black"/>
                </a:solidFill>
                <a:latin typeface="Arial" pitchFamily="34" charset="0"/>
                <a:cs typeface="Arial" pitchFamily="34" charset="0"/>
              </a:rPr>
              <a:t>public void insert(Vehicle vehicle);</a:t>
            </a:r>
          </a:p>
          <a:p>
            <a:pPr marL="82550" lvl="1">
              <a:tabLst>
                <a:tab pos="82550" algn="l"/>
              </a:tabLst>
              <a:defRPr/>
            </a:pPr>
            <a:r>
              <a:rPr lang="en-IN" sz="1400" b="1" dirty="0">
                <a:solidFill>
                  <a:prstClr val="black"/>
                </a:solidFill>
                <a:latin typeface="Arial" pitchFamily="34" charset="0"/>
                <a:cs typeface="Arial" pitchFamily="34" charset="0"/>
              </a:rPr>
              <a:t>public void update(Vehicle vehicle);</a:t>
            </a:r>
          </a:p>
          <a:p>
            <a:pPr marL="82550" lvl="1">
              <a:tabLst>
                <a:tab pos="82550" algn="l"/>
              </a:tabLst>
              <a:defRPr/>
            </a:pPr>
            <a:r>
              <a:rPr lang="en-IN" sz="1400" b="1" dirty="0">
                <a:solidFill>
                  <a:prstClr val="black"/>
                </a:solidFill>
                <a:latin typeface="Arial" pitchFamily="34" charset="0"/>
                <a:cs typeface="Arial" pitchFamily="34" charset="0"/>
              </a:rPr>
              <a:t>public void delete(Vehicle vehicle);</a:t>
            </a:r>
          </a:p>
          <a:p>
            <a:pPr marL="82550" lvl="1">
              <a:tabLst>
                <a:tab pos="82550" algn="l"/>
              </a:tabLst>
              <a:defRPr/>
            </a:pPr>
            <a:r>
              <a:rPr lang="en-IN" sz="1400" b="1" dirty="0">
                <a:solidFill>
                  <a:prstClr val="black"/>
                </a:solidFill>
                <a:latin typeface="Arial" pitchFamily="34" charset="0"/>
                <a:cs typeface="Arial" pitchFamily="34" charset="0"/>
              </a:rPr>
              <a:t>…</a:t>
            </a:r>
          </a:p>
          <a:p>
            <a:pPr marL="82550" lvl="1">
              <a:tabLst>
                <a:tab pos="82550" algn="l"/>
              </a:tabLst>
              <a:defRPr/>
            </a:pPr>
            <a:r>
              <a:rPr lang="en-IN" sz="1400" b="1" dirty="0">
                <a:solidFill>
                  <a:prstClr val="black"/>
                </a:solidFill>
                <a:latin typeface="Arial" pitchFamily="34" charset="0"/>
                <a:cs typeface="Arial" pitchFamily="34" charset="0"/>
              </a:rPr>
              <a:t>}</a:t>
            </a:r>
          </a:p>
        </p:txBody>
      </p:sp>
      <p:pic>
        <p:nvPicPr>
          <p:cNvPr id="25" name="Picture 3"/>
          <p:cNvPicPr>
            <a:picLocks noChangeAspect="1" noChangeArrowheads="1"/>
          </p:cNvPicPr>
          <p:nvPr/>
        </p:nvPicPr>
        <p:blipFill>
          <a:blip r:embed="rId3" cstate="print"/>
          <a:srcRect/>
          <a:stretch>
            <a:fillRect/>
          </a:stretch>
        </p:blipFill>
        <p:spPr bwMode="auto">
          <a:xfrm>
            <a:off x="6629400" y="4800600"/>
            <a:ext cx="1562100" cy="1447800"/>
          </a:xfrm>
          <a:prstGeom prst="rect">
            <a:avLst/>
          </a:prstGeom>
          <a:noFill/>
          <a:ln w="9525">
            <a:noFill/>
            <a:miter lim="800000"/>
            <a:headEnd/>
            <a:tailEnd/>
          </a:ln>
        </p:spPr>
      </p:pic>
      <p:sp>
        <p:nvSpPr>
          <p:cNvPr id="26" name="Oval Callout 14"/>
          <p:cNvSpPr>
            <a:spLocks noChangeArrowheads="1"/>
          </p:cNvSpPr>
          <p:nvPr/>
        </p:nvSpPr>
        <p:spPr bwMode="auto">
          <a:xfrm>
            <a:off x="6172200" y="3352800"/>
            <a:ext cx="1752600" cy="1143000"/>
          </a:xfrm>
          <a:prstGeom prst="wedgeEllipseCallout">
            <a:avLst>
              <a:gd name="adj1" fmla="val 10336"/>
              <a:gd name="adj2" fmla="val 71851"/>
            </a:avLst>
          </a:prstGeom>
          <a:solidFill>
            <a:schemeClr val="accent5">
              <a:lumMod val="75000"/>
            </a:schemeClr>
          </a:solidFill>
          <a:ln w="9525" algn="ctr">
            <a:solidFill>
              <a:schemeClr val="tx1"/>
            </a:solidFill>
            <a:round/>
            <a:headEnd/>
            <a:tailEnd/>
          </a:ln>
        </p:spPr>
        <p:txBody>
          <a:bodyPr/>
          <a:lstStyle/>
          <a:p>
            <a:pPr algn="ctr" eaLnBrk="1" hangingPunct="1">
              <a:defRPr/>
            </a:pPr>
            <a:r>
              <a:rPr lang="en-US" sz="1400" dirty="0">
                <a:solidFill>
                  <a:schemeClr val="bg1"/>
                </a:solidFill>
                <a:latin typeface="Arial" pitchFamily="34" charset="0"/>
                <a:cs typeface="Arial" pitchFamily="34" charset="0"/>
              </a:rPr>
              <a:t>Adding a row in the vehicle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Direct </a:t>
            </a:r>
            <a:r>
              <a:rPr lang="en-US" altLang="en-US" noProof="0" dirty="0" err="1">
                <a:solidFill>
                  <a:srgbClr val="FFFFFF"/>
                </a:solidFill>
              </a:rPr>
              <a:t>JDBC</a:t>
            </a:r>
            <a:r>
              <a:rPr lang="en-US" altLang="en-US" noProof="0" dirty="0">
                <a:solidFill>
                  <a:srgbClr val="FFFFFF"/>
                </a:solidFill>
              </a:rPr>
              <a:t> (Contd.)</a:t>
            </a:r>
            <a:endParaRPr lang="en-US" noProof="0" dirty="0"/>
          </a:p>
        </p:txBody>
      </p:sp>
      <p:sp>
        <p:nvSpPr>
          <p:cNvPr id="20" name="Rectangle 19"/>
          <p:cNvSpPr/>
          <p:nvPr/>
        </p:nvSpPr>
        <p:spPr>
          <a:xfrm>
            <a:off x="562957" y="1250145"/>
            <a:ext cx="8077200" cy="4953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573974" y="1492508"/>
            <a:ext cx="5750625" cy="4185761"/>
          </a:xfrm>
          <a:prstGeom prst="rect">
            <a:avLst/>
          </a:prstGeom>
        </p:spPr>
        <p:txBody>
          <a:bodyPr wrap="square">
            <a:spAutoFit/>
          </a:bodyPr>
          <a:lstStyle/>
          <a:p>
            <a:pPr marL="82550" lvl="1">
              <a:tabLst>
                <a:tab pos="82550" algn="l"/>
              </a:tabLst>
              <a:defRPr/>
            </a:pPr>
            <a:r>
              <a:rPr lang="en-IN" sz="1400" b="1" dirty="0">
                <a:solidFill>
                  <a:prstClr val="black"/>
                </a:solidFill>
                <a:latin typeface="Arial" pitchFamily="34" charset="0"/>
                <a:cs typeface="Arial" pitchFamily="34" charset="0"/>
              </a:rPr>
              <a:t>	PreparedStatement ps = conn.prepareStatement(sql);</a:t>
            </a:r>
          </a:p>
          <a:p>
            <a:pPr marL="82550" lvl="1">
              <a:tabLst>
                <a:tab pos="82550" algn="l"/>
              </a:tabLst>
              <a:defRPr/>
            </a:pPr>
            <a:r>
              <a:rPr lang="en-IN" sz="1400" b="1" dirty="0">
                <a:solidFill>
                  <a:prstClr val="black"/>
                </a:solidFill>
                <a:latin typeface="Arial" pitchFamily="34" charset="0"/>
                <a:cs typeface="Arial" pitchFamily="34" charset="0"/>
              </a:rPr>
              <a:t>	ps.setString(1, vehicle.getVehicleNo());</a:t>
            </a:r>
          </a:p>
          <a:p>
            <a:pPr marL="82550" lvl="1">
              <a:tabLst>
                <a:tab pos="82550" algn="l"/>
              </a:tabLst>
              <a:defRPr/>
            </a:pPr>
            <a:r>
              <a:rPr lang="en-IN" sz="1400" b="1" dirty="0">
                <a:solidFill>
                  <a:prstClr val="black"/>
                </a:solidFill>
                <a:latin typeface="Arial" pitchFamily="34" charset="0"/>
                <a:cs typeface="Arial" pitchFamily="34" charset="0"/>
              </a:rPr>
              <a:t>	ps.setString(2, vehicle.getColor());</a:t>
            </a:r>
          </a:p>
          <a:p>
            <a:pPr marL="82550" lvl="1">
              <a:tabLst>
                <a:tab pos="82550" algn="l"/>
              </a:tabLst>
              <a:defRPr/>
            </a:pPr>
            <a:r>
              <a:rPr lang="en-IN" sz="1400" b="1" dirty="0">
                <a:solidFill>
                  <a:prstClr val="black"/>
                </a:solidFill>
                <a:latin typeface="Arial" pitchFamily="34" charset="0"/>
                <a:cs typeface="Arial" pitchFamily="34" charset="0"/>
              </a:rPr>
              <a:t>	ps.setInt(3, vehicle.getWheel());</a:t>
            </a:r>
          </a:p>
          <a:p>
            <a:pPr marL="82550" lvl="1">
              <a:tabLst>
                <a:tab pos="82550" algn="l"/>
              </a:tabLst>
              <a:defRPr/>
            </a:pPr>
            <a:r>
              <a:rPr lang="en-IN" sz="1400" b="1" dirty="0">
                <a:solidFill>
                  <a:prstClr val="black"/>
                </a:solidFill>
                <a:latin typeface="Arial" pitchFamily="34" charset="0"/>
                <a:cs typeface="Arial" pitchFamily="34" charset="0"/>
              </a:rPr>
              <a:t>	ps.setInt(4, vehicle.getSeat());</a:t>
            </a:r>
          </a:p>
          <a:p>
            <a:pPr marL="82550" lvl="1">
              <a:tabLst>
                <a:tab pos="82550" algn="l"/>
              </a:tabLst>
              <a:defRPr/>
            </a:pPr>
            <a:r>
              <a:rPr lang="en-IN" sz="1400" b="1" dirty="0">
                <a:solidFill>
                  <a:prstClr val="black"/>
                </a:solidFill>
                <a:latin typeface="Arial" pitchFamily="34" charset="0"/>
                <a:cs typeface="Arial" pitchFamily="34" charset="0"/>
              </a:rPr>
              <a:t>	ps.executeUpdate();</a:t>
            </a:r>
          </a:p>
          <a:p>
            <a:pPr marL="82550" lvl="1">
              <a:tabLst>
                <a:tab pos="82550" algn="l"/>
              </a:tabLst>
              <a:defRPr/>
            </a:pPr>
            <a:r>
              <a:rPr lang="en-IN" sz="1400" b="1" dirty="0">
                <a:solidFill>
                  <a:prstClr val="black"/>
                </a:solidFill>
                <a:latin typeface="Arial" pitchFamily="34" charset="0"/>
                <a:cs typeface="Arial" pitchFamily="34" charset="0"/>
              </a:rPr>
              <a:t>	ps.close();</a:t>
            </a:r>
          </a:p>
          <a:p>
            <a:pPr marL="82550" lvl="1">
              <a:tabLst>
                <a:tab pos="82550" algn="l"/>
              </a:tabLst>
              <a:defRPr/>
            </a:pPr>
            <a:r>
              <a:rPr lang="en-IN" sz="1400" b="1" dirty="0">
                <a:solidFill>
                  <a:prstClr val="black"/>
                </a:solidFill>
                <a:latin typeface="Arial" pitchFamily="34" charset="0"/>
                <a:cs typeface="Arial" pitchFamily="34" charset="0"/>
              </a:rPr>
              <a:t>	} catch (SQLException e) {</a:t>
            </a:r>
          </a:p>
          <a:p>
            <a:pPr marL="82550" lvl="1">
              <a:tabLst>
                <a:tab pos="82550" algn="l"/>
              </a:tabLst>
              <a:defRPr/>
            </a:pPr>
            <a:r>
              <a:rPr lang="en-IN" sz="1400" b="1" dirty="0">
                <a:solidFill>
                  <a:prstClr val="black"/>
                </a:solidFill>
                <a:latin typeface="Arial" pitchFamily="34" charset="0"/>
                <a:cs typeface="Arial" pitchFamily="34" charset="0"/>
              </a:rPr>
              <a:t>		throw new RuntimeException(e);</a:t>
            </a:r>
          </a:p>
          <a:p>
            <a:pPr marL="82550" lvl="1">
              <a:tabLst>
                <a:tab pos="82550" algn="l"/>
              </a:tabLst>
              <a:defRPr/>
            </a:pPr>
            <a:r>
              <a:rPr lang="en-IN" sz="1400" b="1" dirty="0">
                <a:solidFill>
                  <a:prstClr val="black"/>
                </a:solidFill>
                <a:latin typeface="Arial" pitchFamily="34" charset="0"/>
                <a:cs typeface="Arial" pitchFamily="34" charset="0"/>
              </a:rPr>
              <a:t>	} finally {</a:t>
            </a:r>
          </a:p>
          <a:p>
            <a:pPr marL="82550" lvl="1">
              <a:tabLst>
                <a:tab pos="82550" algn="l"/>
              </a:tabLst>
              <a:defRPr/>
            </a:pPr>
            <a:r>
              <a:rPr lang="en-IN" sz="1400" b="1" dirty="0">
                <a:solidFill>
                  <a:prstClr val="black"/>
                </a:solidFill>
                <a:latin typeface="Arial" pitchFamily="34" charset="0"/>
                <a:cs typeface="Arial" pitchFamily="34" charset="0"/>
              </a:rPr>
              <a:t>	if (conn != null) {</a:t>
            </a:r>
          </a:p>
          <a:p>
            <a:pPr marL="82550" lvl="1">
              <a:tabLst>
                <a:tab pos="82550" algn="l"/>
              </a:tabLst>
              <a:defRPr/>
            </a:pPr>
            <a:r>
              <a:rPr lang="en-IN" sz="1400" b="1" dirty="0">
                <a:solidFill>
                  <a:prstClr val="black"/>
                </a:solidFill>
                <a:latin typeface="Arial" pitchFamily="34" charset="0"/>
                <a:cs typeface="Arial" pitchFamily="34" charset="0"/>
              </a:rPr>
              <a:t>		try {</a:t>
            </a:r>
          </a:p>
          <a:p>
            <a:pPr marL="82550" lvl="1">
              <a:tabLst>
                <a:tab pos="82550" algn="l"/>
              </a:tabLst>
              <a:defRPr/>
            </a:pPr>
            <a:r>
              <a:rPr lang="en-IN" sz="1400" b="1" dirty="0">
                <a:solidFill>
                  <a:prstClr val="black"/>
                </a:solidFill>
                <a:latin typeface="Arial" pitchFamily="34" charset="0"/>
                <a:cs typeface="Arial" pitchFamily="34" charset="0"/>
              </a:rPr>
              <a:t>			conn.close();</a:t>
            </a:r>
          </a:p>
          <a:p>
            <a:pPr marL="82550" lvl="1">
              <a:tabLst>
                <a:tab pos="82550" algn="l"/>
              </a:tabLst>
              <a:defRPr/>
            </a:pPr>
            <a:r>
              <a:rPr lang="en-IN" sz="1400" b="1" dirty="0">
                <a:solidFill>
                  <a:prstClr val="black"/>
                </a:solidFill>
                <a:latin typeface="Arial" pitchFamily="34" charset="0"/>
                <a:cs typeface="Arial" pitchFamily="34" charset="0"/>
              </a:rPr>
              <a:t>		        } catch (SQLException e) {}</a:t>
            </a:r>
          </a:p>
          <a:p>
            <a:pPr marL="82550" lvl="1">
              <a:tabLst>
                <a:tab pos="82550" algn="l"/>
              </a:tabLst>
              <a:defRPr/>
            </a:pPr>
            <a:r>
              <a:rPr lang="en-IN" sz="1400" b="1" dirty="0">
                <a:solidFill>
                  <a:prstClr val="black"/>
                </a:solidFill>
                <a:latin typeface="Arial" pitchFamily="34" charset="0"/>
                <a:cs typeface="Arial" pitchFamily="34" charset="0"/>
              </a:rPr>
              <a:t>		}</a:t>
            </a:r>
          </a:p>
          <a:p>
            <a:pPr marL="82550" lvl="1">
              <a:tabLst>
                <a:tab pos="82550" algn="l"/>
              </a:tabLst>
              <a:defRPr/>
            </a:pPr>
            <a:r>
              <a:rPr lang="en-IN" sz="1400" b="1" dirty="0">
                <a:solidFill>
                  <a:prstClr val="black"/>
                </a:solidFill>
                <a:latin typeface="Arial" pitchFamily="34" charset="0"/>
                <a:cs typeface="Arial" pitchFamily="34" charset="0"/>
              </a:rPr>
              <a:t>	} }</a:t>
            </a:r>
          </a:p>
          <a:p>
            <a:pPr marL="82550" lvl="1">
              <a:tabLst>
                <a:tab pos="82550" algn="l"/>
              </a:tabLst>
              <a:defRPr/>
            </a:pPr>
            <a:r>
              <a:rPr lang="en-IN" sz="1400" b="1" dirty="0">
                <a:solidFill>
                  <a:prstClr val="black"/>
                </a:solidFill>
                <a:latin typeface="Arial" pitchFamily="34" charset="0"/>
                <a:cs typeface="Arial" pitchFamily="34" charset="0"/>
              </a:rPr>
              <a:t>	public void update(Vehicle vehicle) {/* … */}</a:t>
            </a:r>
          </a:p>
          <a:p>
            <a:pPr marL="82550" lvl="1">
              <a:tabLst>
                <a:tab pos="82550" algn="l"/>
              </a:tabLst>
              <a:defRPr/>
            </a:pPr>
            <a:r>
              <a:rPr lang="en-IN" sz="1400" b="1" dirty="0">
                <a:solidFill>
                  <a:prstClr val="black"/>
                </a:solidFill>
                <a:latin typeface="Arial" pitchFamily="34" charset="0"/>
                <a:cs typeface="Arial" pitchFamily="34" charset="0"/>
              </a:rPr>
              <a:t>	public void delete(Vehicle vehicle) {/* … */}</a:t>
            </a:r>
          </a:p>
          <a:p>
            <a:pPr marL="82550" lvl="1">
              <a:tabLst>
                <a:tab pos="82550" algn="l"/>
              </a:tabLst>
              <a:defRPr/>
            </a:pPr>
            <a:r>
              <a:rPr lang="en-IN" sz="1400" b="1" dirty="0">
                <a:solidFill>
                  <a:prstClr val="black"/>
                </a:solidFill>
                <a:latin typeface="Arial" pitchFamily="34" charset="0"/>
                <a:cs typeface="Arial" pitchFamily="34" charset="0"/>
              </a:rPr>
              <a:t>}</a:t>
            </a:r>
          </a:p>
        </p:txBody>
      </p:sp>
      <p:pic>
        <p:nvPicPr>
          <p:cNvPr id="25" name="Picture 3"/>
          <p:cNvPicPr>
            <a:picLocks noChangeAspect="1" noChangeArrowheads="1"/>
          </p:cNvPicPr>
          <p:nvPr/>
        </p:nvPicPr>
        <p:blipFill>
          <a:blip r:embed="rId3" cstate="print"/>
          <a:srcRect/>
          <a:stretch>
            <a:fillRect/>
          </a:stretch>
        </p:blipFill>
        <p:spPr bwMode="auto">
          <a:xfrm>
            <a:off x="6629400" y="4800600"/>
            <a:ext cx="1562100" cy="1447800"/>
          </a:xfrm>
          <a:prstGeom prst="rect">
            <a:avLst/>
          </a:prstGeom>
          <a:noFill/>
          <a:ln w="9525">
            <a:noFill/>
            <a:miter lim="800000"/>
            <a:headEnd/>
            <a:tailEnd/>
          </a:ln>
        </p:spPr>
      </p:pic>
      <p:sp>
        <p:nvSpPr>
          <p:cNvPr id="26" name="Oval Callout 14"/>
          <p:cNvSpPr>
            <a:spLocks noChangeArrowheads="1"/>
          </p:cNvSpPr>
          <p:nvPr/>
        </p:nvSpPr>
        <p:spPr bwMode="auto">
          <a:xfrm>
            <a:off x="6172200" y="3352800"/>
            <a:ext cx="1752600" cy="1143000"/>
          </a:xfrm>
          <a:prstGeom prst="wedgeEllipseCallout">
            <a:avLst>
              <a:gd name="adj1" fmla="val 10336"/>
              <a:gd name="adj2" fmla="val 71851"/>
            </a:avLst>
          </a:prstGeom>
          <a:solidFill>
            <a:schemeClr val="accent5">
              <a:lumMod val="75000"/>
            </a:schemeClr>
          </a:solidFill>
          <a:ln w="9525" algn="ctr">
            <a:solidFill>
              <a:schemeClr val="tx1"/>
            </a:solidFill>
            <a:round/>
            <a:headEnd/>
            <a:tailEnd/>
          </a:ln>
        </p:spPr>
        <p:txBody>
          <a:bodyPr/>
          <a:lstStyle/>
          <a:p>
            <a:pPr algn="ctr">
              <a:defRPr/>
            </a:pPr>
            <a:r>
              <a:rPr lang="en-US" sz="1400" dirty="0">
                <a:solidFill>
                  <a:schemeClr val="bg1"/>
                </a:solidFill>
                <a:latin typeface="Arial" pitchFamily="34" charset="0"/>
                <a:cs typeface="Arial" pitchFamily="34" charset="0"/>
              </a:rPr>
              <a:t>Too many statements…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229600" cy="4739481"/>
          </a:xfrm>
        </p:spPr>
        <p:txBody>
          <a:bodyPr/>
          <a:lstStyle/>
          <a:p>
            <a:pPr marL="342900" lvl="2" indent="-342900">
              <a:lnSpc>
                <a:spcPct val="150000"/>
              </a:lnSpc>
              <a:spcAft>
                <a:spcPts val="600"/>
              </a:spcAft>
              <a:buFont typeface="Wingdings" panose="05000000000000000000" pitchFamily="2" charset="2"/>
              <a:buChar char="q"/>
            </a:pPr>
            <a:r>
              <a:rPr lang="en-US" altLang="en-US" sz="1400" dirty="0">
                <a:solidFill>
                  <a:schemeClr val="tx1"/>
                </a:solidFill>
              </a:rPr>
              <a:t>The purpose of </a:t>
            </a:r>
            <a:r>
              <a:rPr lang="en-US" altLang="en-US" sz="1400" dirty="0" err="1">
                <a:solidFill>
                  <a:schemeClr val="tx1"/>
                </a:solidFill>
              </a:rPr>
              <a:t>JDBC</a:t>
            </a:r>
            <a:r>
              <a:rPr lang="en-US" altLang="en-US" sz="1400" dirty="0">
                <a:solidFill>
                  <a:schemeClr val="tx1"/>
                </a:solidFill>
              </a:rPr>
              <a:t> is to provide APIs through which you can execute SQL statements against a database.</a:t>
            </a:r>
          </a:p>
          <a:p>
            <a:pPr>
              <a:spcBef>
                <a:spcPts val="600"/>
              </a:spcBef>
              <a:spcAft>
                <a:spcPts val="600"/>
              </a:spcAft>
              <a:buFont typeface="Wingdings" panose="05000000000000000000" pitchFamily="2" charset="2"/>
              <a:buChar char="q"/>
            </a:pPr>
            <a:r>
              <a:rPr lang="en-US" altLang="en-US" sz="1400" dirty="0">
                <a:solidFill>
                  <a:schemeClr val="tx1"/>
                </a:solidFill>
              </a:rPr>
              <a:t>However, when using </a:t>
            </a:r>
            <a:r>
              <a:rPr lang="en-US" altLang="en-US" sz="1400" dirty="0" err="1">
                <a:solidFill>
                  <a:schemeClr val="tx1"/>
                </a:solidFill>
              </a:rPr>
              <a:t>JDBC</a:t>
            </a:r>
            <a:r>
              <a:rPr lang="en-US" altLang="en-US" sz="1400" dirty="0">
                <a:solidFill>
                  <a:schemeClr val="tx1"/>
                </a:solidFill>
              </a:rPr>
              <a:t>, you have to manage database-related resources by yourself and handle database exceptions explicitly.</a:t>
            </a:r>
          </a:p>
          <a:p>
            <a:pPr>
              <a:spcBef>
                <a:spcPts val="600"/>
              </a:spcBef>
              <a:spcAft>
                <a:spcPts val="600"/>
              </a:spcAft>
              <a:buFont typeface="Wingdings" panose="05000000000000000000" pitchFamily="2" charset="2"/>
              <a:buChar char="q"/>
            </a:pPr>
            <a:r>
              <a:rPr lang="en-US" altLang="en-US" sz="1400" dirty="0">
                <a:solidFill>
                  <a:schemeClr val="tx1"/>
                </a:solidFill>
              </a:rPr>
              <a:t>To make </a:t>
            </a:r>
            <a:r>
              <a:rPr lang="en-US" altLang="en-US" sz="1400" dirty="0" err="1">
                <a:solidFill>
                  <a:schemeClr val="tx1"/>
                </a:solidFill>
              </a:rPr>
              <a:t>JDBC</a:t>
            </a:r>
            <a:r>
              <a:rPr lang="en-US" altLang="en-US" sz="1400" dirty="0">
                <a:solidFill>
                  <a:schemeClr val="tx1"/>
                </a:solidFill>
              </a:rPr>
              <a:t> easier to use, Spring provides an abstraction framework for interfacing with </a:t>
            </a:r>
            <a:r>
              <a:rPr lang="en-US" altLang="en-US" sz="1400" dirty="0" err="1">
                <a:solidFill>
                  <a:schemeClr val="tx1"/>
                </a:solidFill>
              </a:rPr>
              <a:t>JDBC</a:t>
            </a:r>
            <a:r>
              <a:rPr lang="en-US" altLang="en-US" sz="1400" dirty="0">
                <a:solidFill>
                  <a:schemeClr val="tx1"/>
                </a:solidFill>
              </a:rPr>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Spring’s Solution</a:t>
            </a:r>
            <a:endParaRPr lang="en-US" noProof="0" dirty="0"/>
          </a:p>
        </p:txBody>
      </p:sp>
      <p:pic>
        <p:nvPicPr>
          <p:cNvPr id="6" name="Picture 4" descr="happy-face.gif"/>
          <p:cNvPicPr>
            <a:picLocks noChangeAspect="1"/>
          </p:cNvPicPr>
          <p:nvPr/>
        </p:nvPicPr>
        <p:blipFill>
          <a:blip r:embed="rId3" cstate="print"/>
          <a:srcRect/>
          <a:stretch>
            <a:fillRect/>
          </a:stretch>
        </p:blipFill>
        <p:spPr bwMode="auto">
          <a:xfrm>
            <a:off x="6553200" y="4648200"/>
            <a:ext cx="2286000" cy="1905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r>
              <a:rPr lang="en-US"/>
              <a:t>© Cognizant 2018</a:t>
            </a:r>
            <a:endParaRPr lang="en-US" dirty="0"/>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2</a:t>
            </a:fld>
            <a:endParaRPr lang="en-US" sz="1400" dirty="0"/>
          </a:p>
        </p:txBody>
      </p:sp>
      <p:sp>
        <p:nvSpPr>
          <p:cNvPr id="3" name="Title 2"/>
          <p:cNvSpPr>
            <a:spLocks noGrp="1"/>
          </p:cNvSpPr>
          <p:nvPr>
            <p:ph type="title"/>
          </p:nvPr>
        </p:nvSpPr>
        <p:spPr/>
        <p:txBody>
          <a:bodyPr/>
          <a:lstStyle/>
          <a:p>
            <a:r>
              <a:rPr lang="en-US" sz="2400" noProof="0" dirty="0">
                <a:latin typeface="Arial Rounded MT Bold"/>
                <a:cs typeface="Arial" pitchFamily="34" charset="0"/>
              </a:rPr>
              <a:t>Session Rules</a:t>
            </a:r>
          </a:p>
        </p:txBody>
      </p:sp>
      <p:pic>
        <p:nvPicPr>
          <p:cNvPr id="6" name="Picture 5" descr="MC900433838.PNG"/>
          <p:cNvPicPr>
            <a:picLocks noChangeAspect="1"/>
          </p:cNvPicPr>
          <p:nvPr/>
        </p:nvPicPr>
        <p:blipFill>
          <a:blip r:embed="rId3" cstate="print"/>
          <a:stretch>
            <a:fillRect/>
          </a:stretch>
        </p:blipFill>
        <p:spPr>
          <a:xfrm rot="19709527">
            <a:off x="6067187" y="3781186"/>
            <a:ext cx="2590800" cy="2590800"/>
          </a:xfrm>
          <a:prstGeom prst="rect">
            <a:avLst/>
          </a:prstGeom>
        </p:spPr>
      </p:pic>
      <p:sp>
        <p:nvSpPr>
          <p:cNvPr id="8" name="Content Placeholder 1"/>
          <p:cNvSpPr txBox="1">
            <a:spLocks/>
          </p:cNvSpPr>
          <p:nvPr/>
        </p:nvSpPr>
        <p:spPr>
          <a:xfrm>
            <a:off x="304800" y="10668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IN" sz="1600" b="1" u="sng" dirty="0"/>
              <a:t>COMMON RULES THAT PARTICIPANTS MUST FOLLOW DURING THE SESSION</a:t>
            </a:r>
          </a:p>
          <a:p>
            <a:pPr>
              <a:spcBef>
                <a:spcPts val="600"/>
              </a:spcBef>
              <a:buNone/>
            </a:pPr>
            <a:endParaRPr lang="en-IN" sz="1400" dirty="0"/>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Kindly switch off your mobile phone or put to silent mode during the session.</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Active participation is highly encouraged, especially during Q&amp;A segment.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Please wait for the trainer to pause, then raise your hand, and when the trainer acknowledges, ask your question.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courteous. Don’t interrupt or engage in private conversations while others are speaking.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respectful, even with your body language and nonverbal responses.</a:t>
            </a:r>
          </a:p>
        </p:txBody>
      </p:sp>
    </p:spTree>
    <p:extLst>
      <p:ext uri="{BB962C8B-B14F-4D97-AF65-F5344CB8AC3E}">
        <p14:creationId xmlns:p14="http://schemas.microsoft.com/office/powerpoint/2010/main" val="305131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b="1" noProof="0" dirty="0"/>
              <a:t>Code</a:t>
            </a:r>
            <a:r>
              <a:rPr lang="en-US"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Creating the Bean Class</a:t>
            </a:r>
            <a:endParaRPr lang="en-US" noProof="0" dirty="0"/>
          </a:p>
        </p:txBody>
      </p:sp>
      <p:sp>
        <p:nvSpPr>
          <p:cNvPr id="20" name="Rectangle 19"/>
          <p:cNvSpPr/>
          <p:nvPr/>
        </p:nvSpPr>
        <p:spPr>
          <a:xfrm>
            <a:off x="462708" y="1038285"/>
            <a:ext cx="5791200" cy="4953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590901" y="1466970"/>
            <a:ext cx="5750625" cy="4524315"/>
          </a:xfrm>
          <a:prstGeom prst="rect">
            <a:avLst/>
          </a:prstGeom>
        </p:spPr>
        <p:txBody>
          <a:bodyPr wrap="square">
            <a:spAutoFit/>
          </a:bodyPr>
          <a:lstStyle/>
          <a:p>
            <a:r>
              <a:rPr lang="en-IN" altLang="en-US" sz="1600" b="1" dirty="0"/>
              <a:t>package com.spring.jdbc;</a:t>
            </a:r>
          </a:p>
          <a:p>
            <a:r>
              <a:rPr lang="en-IN" altLang="en-US" sz="1600" b="1" dirty="0"/>
              <a:t>public class Vehicle {</a:t>
            </a:r>
          </a:p>
          <a:p>
            <a:r>
              <a:rPr lang="en-IN" altLang="en-US" sz="1600" b="1" dirty="0"/>
              <a:t>    private String vehicleNo;</a:t>
            </a:r>
          </a:p>
          <a:p>
            <a:r>
              <a:rPr lang="en-IN" altLang="en-US" sz="1600" b="1" dirty="0"/>
              <a:t>    private String color;</a:t>
            </a:r>
          </a:p>
          <a:p>
            <a:r>
              <a:rPr lang="en-IN" altLang="en-US" sz="1600" b="1" dirty="0"/>
              <a:t>    private int wheel;</a:t>
            </a:r>
          </a:p>
          <a:p>
            <a:r>
              <a:rPr lang="en-IN" altLang="en-US" sz="1600" b="1" dirty="0"/>
              <a:t>    private int seat;</a:t>
            </a:r>
          </a:p>
          <a:p>
            <a:endParaRPr lang="en-IN" altLang="en-US" sz="1600" b="1" dirty="0"/>
          </a:p>
          <a:p>
            <a:r>
              <a:rPr lang="en-IN" altLang="en-US" sz="1600" b="1" dirty="0"/>
              <a:t>    public Vehicle() {</a:t>
            </a:r>
          </a:p>
          <a:p>
            <a:r>
              <a:rPr lang="en-IN" altLang="en-US" sz="1600" b="1" dirty="0"/>
              <a:t>    }</a:t>
            </a:r>
          </a:p>
          <a:p>
            <a:r>
              <a:rPr lang="en-IN" altLang="en-US" sz="1600" b="1" dirty="0"/>
              <a:t>    public Vehicle(String vehicleNo, String color, int wheel, int seat) {</a:t>
            </a:r>
          </a:p>
          <a:p>
            <a:r>
              <a:rPr lang="en-IN" altLang="en-US" sz="1600" b="1" dirty="0"/>
              <a:t>        this.vehicleNo = vehicleNo;</a:t>
            </a:r>
          </a:p>
          <a:p>
            <a:r>
              <a:rPr lang="en-IN" altLang="en-US" sz="1600" b="1" dirty="0"/>
              <a:t>        this.color = color;</a:t>
            </a:r>
          </a:p>
          <a:p>
            <a:r>
              <a:rPr lang="en-IN" altLang="en-US" sz="1600" b="1" dirty="0"/>
              <a:t>        this.wheel = wheel;</a:t>
            </a:r>
          </a:p>
          <a:p>
            <a:r>
              <a:rPr lang="en-IN" altLang="en-US" sz="1600" b="1" dirty="0"/>
              <a:t>        this.seat = seat;</a:t>
            </a:r>
          </a:p>
          <a:p>
            <a:r>
              <a:rPr lang="en-IN" altLang="en-US" sz="1600" b="1" dirty="0"/>
              <a:t>    } </a:t>
            </a:r>
          </a:p>
          <a:p>
            <a:r>
              <a:rPr lang="en-IN" altLang="en-US" sz="1600" b="1" dirty="0"/>
              <a:t>// getters and setters…</a:t>
            </a:r>
          </a:p>
          <a:p>
            <a:r>
              <a:rPr lang="en-IN" altLang="en-US" sz="1600" b="1" dirty="0"/>
              <a:t>}</a:t>
            </a:r>
          </a:p>
        </p:txBody>
      </p:sp>
      <p:pic>
        <p:nvPicPr>
          <p:cNvPr id="9" name="Picture 4" descr="coffee bean.png"/>
          <p:cNvPicPr>
            <a:picLocks noChangeAspect="1"/>
          </p:cNvPicPr>
          <p:nvPr/>
        </p:nvPicPr>
        <p:blipFill>
          <a:blip r:embed="rId3" cstate="print"/>
          <a:srcRect/>
          <a:stretch>
            <a:fillRect/>
          </a:stretch>
        </p:blipFill>
        <p:spPr bwMode="auto">
          <a:xfrm>
            <a:off x="6400800" y="3657600"/>
            <a:ext cx="2195512" cy="2590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19100" y="858012"/>
            <a:ext cx="8229600" cy="4906963"/>
          </a:xfrm>
        </p:spPr>
        <p:txBody>
          <a:bodyPr/>
          <a:lstStyle/>
          <a:p>
            <a:pPr>
              <a:spcBef>
                <a:spcPts val="600"/>
              </a:spcBef>
              <a:spcAft>
                <a:spcPts val="600"/>
              </a:spcAft>
              <a:buFont typeface="Wingdings" panose="05000000000000000000" pitchFamily="2" charset="2"/>
              <a:buChar char="q"/>
            </a:pPr>
            <a:r>
              <a:rPr lang="en-US" altLang="en-US" sz="1400" dirty="0">
                <a:solidFill>
                  <a:schemeClr val="tx1"/>
                </a:solidFill>
              </a:rPr>
              <a:t>Data Access Object (DAO) pattern is used to separate the data access logic from business logic and presentation logic.</a:t>
            </a:r>
          </a:p>
          <a:p>
            <a:pPr>
              <a:spcBef>
                <a:spcPts val="600"/>
              </a:spcBef>
              <a:spcAft>
                <a:spcPts val="600"/>
              </a:spcAft>
              <a:buFont typeface="Wingdings" panose="05000000000000000000" pitchFamily="2" charset="2"/>
              <a:buChar char="q"/>
            </a:pPr>
            <a:r>
              <a:rPr lang="en-US" altLang="en-US" sz="1400" dirty="0">
                <a:solidFill>
                  <a:schemeClr val="tx1"/>
                </a:solidFill>
              </a:rPr>
              <a:t>This pattern recommends that data access logic should be encapsulated in independent modules called data access objects.</a:t>
            </a:r>
          </a:p>
          <a:p>
            <a:pPr>
              <a:spcBef>
                <a:spcPts val="600"/>
              </a:spcBef>
              <a:spcAft>
                <a:spcPts val="600"/>
              </a:spcAft>
            </a:pPr>
            <a:endParaRPr lang="en-US" altLang="en-US" noProof="0" dirty="0"/>
          </a:p>
          <a:p>
            <a:pPr>
              <a:spcBef>
                <a:spcPts val="600"/>
              </a:spcBef>
              <a:spcAft>
                <a:spcPts val="600"/>
              </a:spcAft>
            </a:pPr>
            <a:endParaRPr lang="en-US" altLang="en-US" noProof="0" dirty="0"/>
          </a:p>
          <a:p>
            <a:pPr>
              <a:spcBef>
                <a:spcPts val="600"/>
              </a:spcBef>
              <a:spcAft>
                <a:spcPts val="600"/>
              </a:spcAft>
            </a:pPr>
            <a:endParaRPr lang="en-US" altLang="en-US" noProof="0" dirty="0"/>
          </a:p>
          <a:p>
            <a:pPr>
              <a:spcBef>
                <a:spcPts val="0"/>
              </a:spcBef>
            </a:pPr>
            <a:endParaRPr lang="en-US" altLang="en-US" noProof="0" dirty="0"/>
          </a:p>
          <a:p>
            <a:pPr>
              <a:spcBef>
                <a:spcPts val="0"/>
              </a:spcBef>
            </a:pPr>
            <a:endParaRPr lang="en-US" altLang="en-US" noProof="0" dirty="0"/>
          </a:p>
          <a:p>
            <a:pPr>
              <a:spcBef>
                <a:spcPts val="0"/>
              </a:spcBef>
            </a:pPr>
            <a:endParaRPr lang="en-US" altLang="en-US" noProof="0" dirty="0"/>
          </a:p>
          <a:p>
            <a:pPr>
              <a:spcBef>
                <a:spcPts val="0"/>
              </a:spcBef>
            </a:pPr>
            <a:endParaRPr lang="en-US" altLang="en-US" b="1" noProof="0" dirty="0"/>
          </a:p>
          <a:p>
            <a:pPr>
              <a:spcBef>
                <a:spcPts val="0"/>
              </a:spcBef>
            </a:pPr>
            <a:endParaRPr lang="en-US" altLang="en-US" b="1" noProof="0" dirty="0"/>
          </a:p>
          <a:p>
            <a:pPr>
              <a:spcBef>
                <a:spcPts val="0"/>
              </a:spcBef>
            </a:pPr>
            <a:endParaRPr lang="en-US" altLang="en-US" b="1" noProof="0" dirty="0"/>
          </a:p>
          <a:p>
            <a:pPr>
              <a:spcBef>
                <a:spcPts val="0"/>
              </a:spcBef>
            </a:pPr>
            <a:endParaRPr lang="en-US" altLang="en-US" b="1" noProof="0" dirty="0"/>
          </a:p>
          <a:p>
            <a:pPr>
              <a:spcBef>
                <a:spcPts val="0"/>
              </a:spcBef>
            </a:pPr>
            <a:r>
              <a:rPr lang="en-US" altLang="en-US" b="1" noProof="0" dirty="0"/>
              <a:t>Code</a:t>
            </a:r>
            <a:r>
              <a:rPr lang="en-US" altLang="en-US"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Data Access Object Design Pattern</a:t>
            </a:r>
            <a:endParaRPr lang="en-US" noProof="0" dirty="0"/>
          </a:p>
        </p:txBody>
      </p:sp>
      <p:pic>
        <p:nvPicPr>
          <p:cNvPr id="7" name="Picture 5" descr="dao.gi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1676400" y="2234528"/>
            <a:ext cx="5334000" cy="2667000"/>
          </a:xfrm>
          <a:prstGeom prst="rect">
            <a:avLst/>
          </a:prstGeom>
          <a:noFill/>
          <a:ln w="9525">
            <a:noFill/>
            <a:miter lim="800000"/>
            <a:headEnd/>
            <a:tailEnd/>
          </a:ln>
        </p:spPr>
      </p:pic>
      <p:sp>
        <p:nvSpPr>
          <p:cNvPr id="9" name="Rectangle 8"/>
          <p:cNvSpPr/>
          <p:nvPr/>
        </p:nvSpPr>
        <p:spPr>
          <a:xfrm>
            <a:off x="647700" y="4901528"/>
            <a:ext cx="8001000" cy="1447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itchFamily="34" charset="0"/>
                <a:cs typeface="Arial" pitchFamily="34" charset="0"/>
              </a:rPr>
              <a:t>public interface VehicleDao {</a:t>
            </a:r>
          </a:p>
          <a:p>
            <a:pPr>
              <a:defRPr/>
            </a:pPr>
            <a:r>
              <a:rPr lang="en-US" sz="1400" dirty="0">
                <a:solidFill>
                  <a:schemeClr val="tx1"/>
                </a:solidFill>
                <a:latin typeface="Arial" pitchFamily="34" charset="0"/>
                <a:cs typeface="Arial" pitchFamily="34" charset="0"/>
              </a:rPr>
              <a:t>	public void insert(Vehicle vehicle);</a:t>
            </a:r>
          </a:p>
          <a:p>
            <a:pPr>
              <a:defRPr/>
            </a:pPr>
            <a:r>
              <a:rPr lang="en-US" sz="1400" dirty="0">
                <a:solidFill>
                  <a:schemeClr val="tx1"/>
                </a:solidFill>
                <a:latin typeface="Arial" pitchFamily="34" charset="0"/>
                <a:cs typeface="Arial" pitchFamily="34" charset="0"/>
              </a:rPr>
              <a:t>	public void update(Vehicle vehicle);</a:t>
            </a:r>
          </a:p>
          <a:p>
            <a:pPr>
              <a:defRPr/>
            </a:pPr>
            <a:r>
              <a:rPr lang="en-US" sz="1400" dirty="0">
                <a:solidFill>
                  <a:schemeClr val="tx1"/>
                </a:solidFill>
                <a:latin typeface="Arial" pitchFamily="34" charset="0"/>
                <a:cs typeface="Arial" pitchFamily="34" charset="0"/>
              </a:rPr>
              <a:t>	public void delete(Vehicle vehicle);</a:t>
            </a:r>
          </a:p>
          <a:p>
            <a:pPr>
              <a:defRPr/>
            </a:pPr>
            <a:r>
              <a:rPr lang="en-US" sz="1400" dirty="0">
                <a:solidFill>
                  <a:schemeClr val="tx1"/>
                </a:solidFill>
                <a:latin typeface="Arial" pitchFamily="34" charset="0"/>
                <a:cs typeface="Arial" pitchFamily="34" charset="0"/>
              </a:rPr>
              <a:t>	public Vehicle findByVehicleNo(String vehicleNo);</a:t>
            </a:r>
          </a:p>
          <a:p>
            <a:pPr>
              <a:defRPr/>
            </a:pPr>
            <a:r>
              <a:rPr lang="en-US" sz="1400" dirty="0">
                <a:solidFill>
                  <a:schemeClr val="tx1"/>
                </a:solidFill>
                <a:latin typeface="Arial" pitchFamily="34" charset="0"/>
                <a:cs typeface="Arial" pitchFamily="34" charset="0"/>
              </a:rPr>
              <a:t>}</a:t>
            </a:r>
            <a:endParaRPr lang="en-IN" sz="1400" b="1" dirty="0">
              <a:solidFill>
                <a:schemeClr val="tx1"/>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a:buFont typeface="Wingdings" pitchFamily="2" charset="2"/>
              <a:buChar char="q"/>
            </a:pPr>
            <a:r>
              <a:rPr lang="en-US" altLang="en-US" sz="1400" dirty="0">
                <a:solidFill>
                  <a:schemeClr val="tx1"/>
                </a:solidFill>
              </a:rPr>
              <a:t>The </a:t>
            </a:r>
            <a:r>
              <a:rPr lang="en-US" altLang="en-US" sz="1400" dirty="0" err="1">
                <a:solidFill>
                  <a:schemeClr val="tx1"/>
                </a:solidFill>
              </a:rPr>
              <a:t>javax.sql.DataSource</a:t>
            </a:r>
            <a:r>
              <a:rPr lang="en-US" altLang="en-US" sz="1400" dirty="0">
                <a:solidFill>
                  <a:schemeClr val="tx1"/>
                </a:solidFill>
              </a:rPr>
              <a:t> interface is a standard interface defined by the </a:t>
            </a:r>
            <a:r>
              <a:rPr lang="en-US" altLang="en-US" sz="1400" dirty="0" err="1">
                <a:solidFill>
                  <a:schemeClr val="tx1"/>
                </a:solidFill>
              </a:rPr>
              <a:t>JDBC</a:t>
            </a:r>
            <a:r>
              <a:rPr lang="en-US" altLang="en-US" sz="1400" dirty="0">
                <a:solidFill>
                  <a:schemeClr val="tx1"/>
                </a:solidFill>
              </a:rPr>
              <a:t> specification to represent a factory for connections</a:t>
            </a:r>
            <a:r>
              <a:rPr lang="en-US" altLang="en-US" sz="1400" noProof="0" dirty="0"/>
              <a:t>.</a:t>
            </a:r>
          </a:p>
          <a:p>
            <a:pPr marL="0" indent="0">
              <a:buNone/>
            </a:pPr>
            <a:endParaRPr lang="en-US" altLang="en-US" sz="1400" noProof="0" dirty="0"/>
          </a:p>
          <a:p>
            <a:pPr>
              <a:buFont typeface="Wingdings" pitchFamily="2" charset="2"/>
              <a:buChar char="q"/>
            </a:pPr>
            <a:r>
              <a:rPr lang="en-US" altLang="en-US" sz="1400" dirty="0">
                <a:solidFill>
                  <a:schemeClr val="tx1"/>
                </a:solidFill>
              </a:rPr>
              <a:t>There are many data source implementations provided by different vendors and projects: </a:t>
            </a:r>
            <a:r>
              <a:rPr lang="en-US" altLang="en-US" sz="1400" dirty="0" err="1">
                <a:solidFill>
                  <a:schemeClr val="tx1"/>
                </a:solidFill>
              </a:rPr>
              <a:t>C3PO</a:t>
            </a:r>
            <a:r>
              <a:rPr lang="en-US" altLang="en-US" sz="1400" dirty="0">
                <a:solidFill>
                  <a:schemeClr val="tx1"/>
                </a:solidFill>
              </a:rPr>
              <a:t> and Apache Commons </a:t>
            </a:r>
            <a:r>
              <a:rPr lang="en-US" altLang="en-US" sz="1400" dirty="0" err="1">
                <a:solidFill>
                  <a:schemeClr val="tx1"/>
                </a:solidFill>
              </a:rPr>
              <a:t>DBCP</a:t>
            </a:r>
            <a:r>
              <a:rPr lang="en-US" altLang="en-US" sz="1400" dirty="0">
                <a:solidFill>
                  <a:schemeClr val="tx1"/>
                </a:solidFill>
              </a:rPr>
              <a:t> are popular open source options, and most application servers will provide their own implementation.</a:t>
            </a:r>
          </a:p>
          <a:p>
            <a:pPr marL="0" indent="0">
              <a:buNone/>
            </a:pPr>
            <a:endParaRPr lang="en-US" altLang="en-US" sz="1400" noProof="0" dirty="0"/>
          </a:p>
          <a:p>
            <a:pPr>
              <a:buFont typeface="Wingdings" pitchFamily="2" charset="2"/>
              <a:buChar char="q"/>
            </a:pPr>
            <a:r>
              <a:rPr lang="en-US" altLang="en-US" sz="1400" dirty="0">
                <a:solidFill>
                  <a:schemeClr val="tx1"/>
                </a:solidFill>
              </a:rPr>
              <a:t>Spring  provides several convenient but less powerful data source implementation. Example: </a:t>
            </a:r>
            <a:r>
              <a:rPr lang="en-US" altLang="en-US" sz="1400" dirty="0" err="1">
                <a:solidFill>
                  <a:schemeClr val="tx1"/>
                </a:solidFill>
              </a:rPr>
              <a:t>DriverManagerDataSource</a:t>
            </a:r>
            <a:r>
              <a:rPr lang="en-US" altLang="en-US" sz="1400" dirty="0">
                <a:solidFill>
                  <a:schemeClr val="tx1"/>
                </a:solidFill>
              </a:rPr>
              <a:t>, which opens a new connection for the client every time it is requested.</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Configuring a Data Source in Spring</a:t>
            </a:r>
            <a:endParaRPr lang="en-US" noProof="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5289"/>
            <a:ext cx="8229600" cy="4906963"/>
          </a:xfrm>
        </p:spPr>
        <p:txBody>
          <a:bodyPr/>
          <a:lstStyle/>
          <a:p>
            <a:pPr>
              <a:buFont typeface="Wingdings" pitchFamily="2" charset="2"/>
              <a:buChar char="q"/>
            </a:pPr>
            <a:r>
              <a:rPr lang="en-US" altLang="en-US" sz="1400" dirty="0" err="1">
                <a:solidFill>
                  <a:schemeClr val="tx1"/>
                </a:solidFill>
              </a:rPr>
              <a:t>BasicDataSource</a:t>
            </a:r>
            <a:r>
              <a:rPr lang="en-US" altLang="en-US" sz="1400" dirty="0">
                <a:solidFill>
                  <a:schemeClr val="tx1"/>
                </a:solidFill>
              </a:rPr>
              <a:t> from Apache </a:t>
            </a:r>
            <a:r>
              <a:rPr lang="en-US" altLang="en-US" sz="1400" dirty="0" err="1">
                <a:solidFill>
                  <a:schemeClr val="tx1"/>
                </a:solidFill>
              </a:rPr>
              <a:t>DBCP</a:t>
            </a:r>
            <a:r>
              <a:rPr lang="en-US" altLang="en-US" sz="1400" dirty="0">
                <a:solidFill>
                  <a:schemeClr val="tx1"/>
                </a:solidFill>
              </a:rPr>
              <a:t> accepts the same connection properties as </a:t>
            </a:r>
            <a:r>
              <a:rPr lang="en-US" altLang="en-US" sz="1400" dirty="0" err="1">
                <a:solidFill>
                  <a:schemeClr val="tx1"/>
                </a:solidFill>
              </a:rPr>
              <a:t>DriverManagerDataSource</a:t>
            </a:r>
            <a:r>
              <a:rPr lang="en-US" altLang="en-US" sz="1400" dirty="0">
                <a:solidFill>
                  <a:schemeClr val="tx1"/>
                </a:solidFill>
              </a:rPr>
              <a:t> and allows you to specify the initial connection size and maximum active connections for the connection pool.</a:t>
            </a:r>
          </a:p>
          <a:p>
            <a:endParaRPr lang="en-US" altLang="en-US" sz="1400" noProof="0" dirty="0"/>
          </a:p>
          <a:p>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altLang="en-US" sz="2400" noProof="0" dirty="0">
                <a:solidFill>
                  <a:srgbClr val="FFFFFF"/>
                </a:solidFill>
              </a:rPr>
              <a:t>Configuring a Data Source in Spring (Contd.)</a:t>
            </a:r>
            <a:endParaRPr lang="en-US" sz="2400" noProof="0" dirty="0"/>
          </a:p>
        </p:txBody>
      </p:sp>
      <p:sp>
        <p:nvSpPr>
          <p:cNvPr id="20" name="Rectangle 19"/>
          <p:cNvSpPr/>
          <p:nvPr/>
        </p:nvSpPr>
        <p:spPr>
          <a:xfrm>
            <a:off x="669235" y="2372605"/>
            <a:ext cx="8001000" cy="4111536"/>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669235" y="2481581"/>
            <a:ext cx="7942613" cy="3816429"/>
          </a:xfrm>
          <a:prstGeom prst="rect">
            <a:avLst/>
          </a:prstGeom>
        </p:spPr>
        <p:txBody>
          <a:bodyPr wrap="square">
            <a:spAutoFit/>
          </a:bodyPr>
          <a:lstStyle/>
          <a:p>
            <a:pPr>
              <a:defRPr/>
            </a:pPr>
            <a:r>
              <a:rPr lang="en-US" sz="1400" b="1" dirty="0">
                <a:latin typeface="Arial" pitchFamily="34" charset="0"/>
                <a:cs typeface="Arial" pitchFamily="34" charset="0"/>
              </a:rPr>
              <a:t>&lt;bean id="dataSource"</a:t>
            </a:r>
          </a:p>
          <a:p>
            <a:pPr>
              <a:defRPr/>
            </a:pPr>
            <a:r>
              <a:rPr lang="en-US" sz="1400" b="1" dirty="0">
                <a:latin typeface="Arial" pitchFamily="34" charset="0"/>
                <a:cs typeface="Arial" pitchFamily="34" charset="0"/>
              </a:rPr>
              <a:t>	class="org.apache.commons.dbcp.BasicDataSource"&gt;</a:t>
            </a:r>
          </a:p>
          <a:p>
            <a:pPr>
              <a:defRPr/>
            </a:pPr>
            <a:r>
              <a:rPr lang="en-US" sz="1400" b="1" dirty="0">
                <a:latin typeface="Arial" pitchFamily="34" charset="0"/>
                <a:cs typeface="Arial" pitchFamily="34" charset="0"/>
              </a:rPr>
              <a:t>	&lt;property name="driverClassName"</a:t>
            </a:r>
          </a:p>
          <a:p>
            <a:pPr>
              <a:defRPr/>
            </a:pPr>
            <a:r>
              <a:rPr lang="en-US" sz="1400" b="1" dirty="0">
                <a:latin typeface="Arial" pitchFamily="34" charset="0"/>
                <a:cs typeface="Arial" pitchFamily="34" charset="0"/>
              </a:rPr>
              <a:t>		value="</a:t>
            </a:r>
            <a:r>
              <a:rPr lang="en-US" sz="1400" b="1" dirty="0" err="1">
                <a:latin typeface="Arial" pitchFamily="34" charset="0"/>
                <a:cs typeface="Arial" pitchFamily="34" charset="0"/>
              </a:rPr>
              <a:t>org.apache.derby.jdbc.EmbeddedDriver</a:t>
            </a:r>
            <a:r>
              <a:rPr lang="en-US" sz="1400" b="1" dirty="0">
                <a:latin typeface="Arial" pitchFamily="34" charset="0"/>
                <a:cs typeface="Arial" pitchFamily="34" charset="0"/>
              </a:rPr>
              <a:t>" /&gt;</a:t>
            </a:r>
          </a:p>
          <a:p>
            <a:pPr>
              <a:defRPr/>
            </a:pPr>
            <a:r>
              <a:rPr lang="en-US" sz="1400" b="1" dirty="0">
                <a:latin typeface="Arial" pitchFamily="34" charset="0"/>
                <a:cs typeface="Arial" pitchFamily="34" charset="0"/>
              </a:rPr>
              <a:t>	&lt;property name="url"</a:t>
            </a:r>
          </a:p>
          <a:p>
            <a:pPr>
              <a:defRPr/>
            </a:pPr>
            <a:r>
              <a:rPr lang="en-US" sz="1400" b="1" dirty="0">
                <a:latin typeface="Arial" pitchFamily="34" charset="0"/>
                <a:cs typeface="Arial" pitchFamily="34" charset="0"/>
              </a:rPr>
              <a:t>		value="jdbc:derby://localhost:1527/vehicle;create=true" /&gt;</a:t>
            </a:r>
          </a:p>
          <a:p>
            <a:pPr>
              <a:defRPr/>
            </a:pPr>
            <a:r>
              <a:rPr lang="en-US" sz="1400" b="1" dirty="0">
                <a:latin typeface="Arial" pitchFamily="34" charset="0"/>
                <a:cs typeface="Arial" pitchFamily="34" charset="0"/>
              </a:rPr>
              <a:t>	&lt;property name="username" value="app" /&gt;</a:t>
            </a:r>
          </a:p>
          <a:p>
            <a:pPr>
              <a:defRPr/>
            </a:pPr>
            <a:r>
              <a:rPr lang="en-US" sz="1400" b="1" dirty="0">
                <a:latin typeface="Arial" pitchFamily="34" charset="0"/>
                <a:cs typeface="Arial" pitchFamily="34" charset="0"/>
              </a:rPr>
              <a:t>	&lt;property name="password" value="app" /&gt;</a:t>
            </a:r>
          </a:p>
          <a:p>
            <a:pPr>
              <a:defRPr/>
            </a:pPr>
            <a:r>
              <a:rPr lang="en-US" sz="1400" b="1" dirty="0">
                <a:latin typeface="Arial" pitchFamily="34" charset="0"/>
                <a:cs typeface="Arial" pitchFamily="34" charset="0"/>
              </a:rPr>
              <a:t>	&lt;property name="initialSize" value="2" /&gt;</a:t>
            </a:r>
          </a:p>
          <a:p>
            <a:pPr>
              <a:defRPr/>
            </a:pPr>
            <a:r>
              <a:rPr lang="en-US" sz="1400" b="1" dirty="0">
                <a:latin typeface="Arial" pitchFamily="34" charset="0"/>
                <a:cs typeface="Arial" pitchFamily="34" charset="0"/>
              </a:rPr>
              <a:t>	&lt;property name="maxActive" value="5" /&gt;</a:t>
            </a:r>
          </a:p>
          <a:p>
            <a:pPr>
              <a:defRPr/>
            </a:pPr>
            <a:r>
              <a:rPr lang="en-US" sz="1400" b="1" dirty="0">
                <a:latin typeface="Arial" pitchFamily="34" charset="0"/>
                <a:cs typeface="Arial" pitchFamily="34" charset="0"/>
              </a:rPr>
              <a:t>&lt;/bean&gt;</a:t>
            </a:r>
          </a:p>
          <a:p>
            <a:pPr>
              <a:defRPr/>
            </a:pPr>
            <a:endParaRPr lang="en-US" sz="1400" b="1" dirty="0">
              <a:latin typeface="Arial" pitchFamily="34" charset="0"/>
              <a:cs typeface="Arial" pitchFamily="34" charset="0"/>
            </a:endParaRPr>
          </a:p>
          <a:p>
            <a:r>
              <a:rPr lang="en-US" b="1" dirty="0"/>
              <a:t> </a:t>
            </a:r>
            <a:r>
              <a:rPr lang="en-US" sz="1400" b="1" dirty="0">
                <a:latin typeface="Arial" panose="020B0604020202020204" pitchFamily="34" charset="0"/>
                <a:cs typeface="Arial" panose="020B0604020202020204" pitchFamily="34" charset="0"/>
              </a:rPr>
              <a:t>&lt;bean id=</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vehicleDao</a:t>
            </a:r>
            <a:r>
              <a:rPr lang="en-US" sz="1400" b="1" i="1"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class=</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com.spring.dao.JdbcVehicleDao</a:t>
            </a:r>
            <a:r>
              <a:rPr lang="en-US" sz="1400" b="1" i="1"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&gt;</a:t>
            </a:r>
          </a:p>
          <a:p>
            <a:r>
              <a:rPr lang="en-US" sz="1400" b="1" dirty="0">
                <a:latin typeface="Arial" panose="020B0604020202020204" pitchFamily="34" charset="0"/>
                <a:cs typeface="Arial" panose="020B0604020202020204" pitchFamily="34" charset="0"/>
              </a:rPr>
              <a:t>        &lt;property name=</a:t>
            </a:r>
            <a:r>
              <a:rPr lang="en-US" sz="1400" b="1" i="1" dirty="0">
                <a:latin typeface="Arial" panose="020B0604020202020204" pitchFamily="34" charset="0"/>
                <a:cs typeface="Arial" panose="020B0604020202020204" pitchFamily="34" charset="0"/>
              </a:rPr>
              <a:t>"</a:t>
            </a:r>
            <a:r>
              <a:rPr lang="en-US" sz="1400" b="1" i="1" u="sng" dirty="0" err="1">
                <a:latin typeface="Arial" panose="020B0604020202020204" pitchFamily="34" charset="0"/>
                <a:cs typeface="Arial" panose="020B0604020202020204" pitchFamily="34" charset="0"/>
              </a:rPr>
              <a:t>dataSource</a:t>
            </a:r>
            <a:r>
              <a:rPr lang="en-US" sz="1400" b="1" i="1" u="sng"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ref=</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dataSource</a:t>
            </a:r>
            <a:r>
              <a:rPr lang="en-US" sz="1400" b="1" i="1"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/&gt;</a:t>
            </a:r>
          </a:p>
          <a:p>
            <a:r>
              <a:rPr lang="en-US" sz="1400" b="1" dirty="0">
                <a:latin typeface="Arial" panose="020B0604020202020204" pitchFamily="34" charset="0"/>
                <a:cs typeface="Arial" panose="020B0604020202020204" pitchFamily="34" charset="0"/>
              </a:rPr>
              <a:t>  &lt;/bean&gt;</a:t>
            </a:r>
          </a:p>
          <a:p>
            <a:pPr>
              <a:defRPr/>
            </a:pPr>
            <a:endParaRPr lang="en-US" sz="1400" b="1"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24</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(2 of 4)</a:t>
            </a: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Font typeface="Arial" pitchFamily="34" charset="0"/>
              <a:buNone/>
            </a:pPr>
            <a:r>
              <a:rPr lang="en-IN" sz="1400" dirty="0">
                <a:solidFill>
                  <a:prstClr val="black"/>
                </a:solidFill>
              </a:rPr>
              <a:t>Configuring Data Source</a:t>
            </a:r>
          </a:p>
          <a:p>
            <a:pPr marL="457200" lvl="2" indent="0">
              <a:spcBef>
                <a:spcPts val="600"/>
              </a:spcBef>
              <a:spcAft>
                <a:spcPts val="600"/>
              </a:spcAft>
              <a:buFont typeface="Arial" pitchFamily="34" charset="0"/>
              <a:buNone/>
            </a:pPr>
            <a:r>
              <a:rPr lang="en-IN" sz="1400" dirty="0">
                <a:solidFill>
                  <a:prstClr val="black"/>
                </a:solidFill>
              </a:rPr>
              <a:t>Implementing JdbcTemplate and updating the database</a:t>
            </a:r>
          </a:p>
          <a:p>
            <a:pPr marL="457200" lvl="2" indent="0">
              <a:spcBef>
                <a:spcPts val="600"/>
              </a:spcBef>
              <a:spcAft>
                <a:spcPts val="600"/>
              </a:spcAft>
              <a:buFont typeface="Arial" pitchFamily="34" charset="0"/>
              <a:buNone/>
            </a:pPr>
            <a:r>
              <a:rPr lang="en-IN" sz="1400" dirty="0">
                <a:solidFill>
                  <a:prstClr val="black"/>
                </a:solidFill>
              </a:rPr>
              <a:t>Implementing RowMapper and querying the database</a:t>
            </a:r>
          </a:p>
          <a:p>
            <a:pPr marL="457200" lvl="2" indent="0">
              <a:spcBef>
                <a:spcPts val="600"/>
              </a:spcBef>
              <a:spcAft>
                <a:spcPts val="600"/>
              </a:spcAft>
              <a:buFont typeface="Arial" pitchFamily="34" charset="0"/>
              <a:buNone/>
            </a:pPr>
            <a:r>
              <a:rPr lang="en-IN" sz="1400" dirty="0">
                <a:solidFill>
                  <a:prstClr val="black"/>
                </a:solidFill>
              </a:rPr>
              <a:t>Using </a:t>
            </a:r>
            <a:r>
              <a:rPr lang="en-IN" sz="1400" dirty="0" err="1">
                <a:solidFill>
                  <a:prstClr val="black"/>
                </a:solidFill>
              </a:rPr>
              <a:t>NamedParameters</a:t>
            </a:r>
            <a:endParaRPr lang="en-IN" sz="1400" dirty="0">
              <a:solidFill>
                <a:prstClr val="black"/>
              </a:solidFill>
            </a:endParaRPr>
          </a:p>
        </p:txBody>
      </p:sp>
      <p:sp>
        <p:nvSpPr>
          <p:cNvPr id="21" name="Oval 20"/>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2" name="Oval 21"/>
          <p:cNvSpPr/>
          <p:nvPr>
            <p:custDataLst>
              <p:tags r:id="rId8"/>
            </p:custDataLst>
          </p:nvPr>
        </p:nvSpPr>
        <p:spPr>
          <a:xfrm>
            <a:off x="533400" y="14765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3" name="Oval 22"/>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81000" y="1124246"/>
            <a:ext cx="8229600" cy="4906963"/>
          </a:xfrm>
        </p:spPr>
        <p:txBody>
          <a:bodyPr/>
          <a:lstStyle/>
          <a:p>
            <a:pPr>
              <a:buFont typeface="Wingdings" pitchFamily="2" charset="2"/>
              <a:buChar char="q"/>
            </a:pPr>
            <a:r>
              <a:rPr lang="en-US" altLang="en-US" sz="1400" noProof="0" dirty="0"/>
              <a:t>The </a:t>
            </a:r>
            <a:r>
              <a:rPr lang="en-US" altLang="en-US" sz="1400" noProof="0" dirty="0" err="1"/>
              <a:t>JdbcTemplate</a:t>
            </a:r>
            <a:r>
              <a:rPr lang="en-US" altLang="en-US" sz="1400" noProof="0" dirty="0"/>
              <a:t> class is the central class in the </a:t>
            </a:r>
            <a:r>
              <a:rPr lang="en-US" altLang="en-US" sz="1400" noProof="0" dirty="0" err="1"/>
              <a:t>JDBC</a:t>
            </a:r>
            <a:r>
              <a:rPr lang="en-US" altLang="en-US" sz="1400" noProof="0" dirty="0"/>
              <a:t> core package.</a:t>
            </a:r>
          </a:p>
          <a:p>
            <a:pPr marL="0" indent="0">
              <a:buNone/>
            </a:pPr>
            <a:endParaRPr lang="en-US" altLang="en-US" sz="1400" noProof="0" dirty="0"/>
          </a:p>
          <a:p>
            <a:pPr>
              <a:buFont typeface="Wingdings" pitchFamily="2" charset="2"/>
              <a:buChar char="q"/>
            </a:pPr>
            <a:r>
              <a:rPr lang="en-US" altLang="en-US" sz="1400" noProof="0" dirty="0"/>
              <a:t>It performs the basic tasks of the core </a:t>
            </a:r>
            <a:r>
              <a:rPr lang="en-US" altLang="en-US" sz="1400" noProof="0" dirty="0" err="1"/>
              <a:t>JDBC</a:t>
            </a:r>
            <a:r>
              <a:rPr lang="en-US" altLang="en-US" sz="1400" noProof="0" dirty="0"/>
              <a:t> workflow, such as, statement creation and execution, leaving application code to provide SQL and extract results.</a:t>
            </a:r>
          </a:p>
          <a:p>
            <a:pPr marL="0" indent="0">
              <a:buNone/>
            </a:pPr>
            <a:endParaRPr lang="en-US" altLang="en-US" sz="1400" noProof="0" dirty="0"/>
          </a:p>
          <a:p>
            <a:pPr>
              <a:buFont typeface="Wingdings" pitchFamily="2" charset="2"/>
              <a:buChar char="q"/>
            </a:pPr>
            <a:r>
              <a:rPr lang="en-US" altLang="en-US" sz="1400" noProof="0" dirty="0"/>
              <a:t>It also catches </a:t>
            </a:r>
            <a:r>
              <a:rPr lang="en-US" altLang="en-US" sz="1400" noProof="0" dirty="0" err="1"/>
              <a:t>JDBC</a:t>
            </a:r>
            <a:r>
              <a:rPr lang="en-US" altLang="en-US" sz="1400" noProof="0" dirty="0"/>
              <a:t> exceptions and translates them to the generic, more informative, exception hierarchy defined in the </a:t>
            </a:r>
            <a:r>
              <a:rPr lang="en-US" altLang="en-US" sz="1400" noProof="0" dirty="0" err="1"/>
              <a:t>org.springframework.dao</a:t>
            </a:r>
            <a:r>
              <a:rPr lang="en-US" altLang="en-US" sz="1400" noProof="0" dirty="0"/>
              <a:t> package.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Using </a:t>
            </a:r>
            <a:r>
              <a:rPr lang="en-US" altLang="en-US" noProof="0" dirty="0" err="1">
                <a:solidFill>
                  <a:srgbClr val="FFFFFF"/>
                </a:solidFill>
              </a:rPr>
              <a:t>JdbcTemplate</a:t>
            </a:r>
            <a:endParaRPr lang="en-US" noProof="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a:buFont typeface="Wingdings" pitchFamily="2" charset="2"/>
              <a:buChar char="q"/>
            </a:pPr>
            <a:r>
              <a:rPr lang="en-US" altLang="en-US" sz="1400" dirty="0" err="1">
                <a:solidFill>
                  <a:prstClr val="black"/>
                </a:solidFill>
              </a:rPr>
              <a:t>JdbcTemplate</a:t>
            </a:r>
            <a:r>
              <a:rPr lang="en-US" altLang="en-US" sz="1400" dirty="0">
                <a:solidFill>
                  <a:prstClr val="black"/>
                </a:solidFill>
              </a:rPr>
              <a:t> class declares a number of overloaded update() template methods to control the overall update process.</a:t>
            </a:r>
          </a:p>
          <a:p>
            <a:pPr marL="0" indent="0">
              <a:buNone/>
            </a:pPr>
            <a:endParaRPr lang="en-US" altLang="en-US" sz="1400" dirty="0">
              <a:solidFill>
                <a:prstClr val="black"/>
              </a:solidFill>
            </a:endParaRPr>
          </a:p>
          <a:p>
            <a:pPr>
              <a:buFont typeface="Wingdings" pitchFamily="2" charset="2"/>
              <a:buChar char="q"/>
            </a:pPr>
            <a:r>
              <a:rPr lang="en-US" altLang="en-US" sz="1400" dirty="0">
                <a:solidFill>
                  <a:prstClr val="black"/>
                </a:solidFill>
              </a:rPr>
              <a:t>Different versions of the update() method allow you to override different task subsets of the default process.</a:t>
            </a:r>
          </a:p>
          <a:p>
            <a:pPr marL="0" indent="0">
              <a:buNone/>
            </a:pPr>
            <a:endParaRPr lang="en-US" altLang="en-US" sz="1400" noProof="0" dirty="0"/>
          </a:p>
          <a:p>
            <a:pPr>
              <a:buFont typeface="Wingdings" pitchFamily="2" charset="2"/>
              <a:buChar char="q"/>
            </a:pPr>
            <a:r>
              <a:rPr lang="en-US" altLang="en-US" sz="1400" dirty="0">
                <a:solidFill>
                  <a:prstClr val="black"/>
                </a:solidFill>
              </a:rPr>
              <a:t>The Spring </a:t>
            </a:r>
            <a:r>
              <a:rPr lang="en-US" altLang="en-US" sz="1400" dirty="0" err="1">
                <a:solidFill>
                  <a:prstClr val="black"/>
                </a:solidFill>
              </a:rPr>
              <a:t>JDBC</a:t>
            </a:r>
            <a:r>
              <a:rPr lang="en-US" altLang="en-US" sz="1400" dirty="0">
                <a:solidFill>
                  <a:prstClr val="black"/>
                </a:solidFill>
              </a:rPr>
              <a:t> framework predefines several callback interfaces to encapsulate different task subsets</a:t>
            </a:r>
            <a:r>
              <a:rPr lang="en-US" altLang="en-US" sz="1400" noProof="0" dirty="0"/>
              <a:t>. </a:t>
            </a:r>
          </a:p>
          <a:p>
            <a:pPr marL="0" indent="0">
              <a:buNone/>
            </a:pPr>
            <a:endParaRPr lang="en-US" altLang="en-US" sz="1400" noProof="0" dirty="0"/>
          </a:p>
          <a:p>
            <a:pPr>
              <a:buFont typeface="Wingdings" pitchFamily="2" charset="2"/>
              <a:buChar char="q"/>
            </a:pPr>
            <a:r>
              <a:rPr lang="en-US" altLang="en-US" sz="1400" dirty="0">
                <a:solidFill>
                  <a:prstClr val="black"/>
                </a:solidFill>
              </a:rPr>
              <a:t>You can implement one of these callback interfaces and pass its instance to the corresponding update() method to complete the process.</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p:txBody>
          <a:bodyPr/>
          <a:lstStyle/>
          <a:p>
            <a:r>
              <a:rPr lang="en-US" altLang="en-US" sz="2400" noProof="0" dirty="0">
                <a:solidFill>
                  <a:srgbClr val="FFFFFF"/>
                </a:solidFill>
              </a:rPr>
              <a:t>Using a </a:t>
            </a:r>
            <a:r>
              <a:rPr lang="en-US" altLang="en-US" sz="2400" noProof="0" dirty="0" err="1">
                <a:solidFill>
                  <a:srgbClr val="FFFFFF"/>
                </a:solidFill>
              </a:rPr>
              <a:t>JdbcTemplate</a:t>
            </a:r>
            <a:r>
              <a:rPr lang="en-US" altLang="en-US" sz="2400" noProof="0" dirty="0">
                <a:solidFill>
                  <a:srgbClr val="FFFFFF"/>
                </a:solidFill>
              </a:rPr>
              <a:t> to Update a Database</a:t>
            </a:r>
            <a:endParaRPr lang="en-US" sz="2400" noProof="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21616" y="1286255"/>
            <a:ext cx="8229600" cy="4906963"/>
          </a:xfrm>
        </p:spPr>
        <p:txBody>
          <a:bodyPr/>
          <a:lstStyle/>
          <a:p>
            <a:pPr>
              <a:buFont typeface="Wingdings" pitchFamily="2" charset="2"/>
              <a:buChar char="q"/>
            </a:pPr>
            <a:r>
              <a:rPr lang="en-US" altLang="en-US" sz="1400" dirty="0">
                <a:solidFill>
                  <a:prstClr val="black"/>
                </a:solidFill>
              </a:rPr>
              <a:t>You implement </a:t>
            </a:r>
            <a:r>
              <a:rPr lang="en-US" altLang="en-US" sz="1400" dirty="0" err="1">
                <a:solidFill>
                  <a:prstClr val="black"/>
                </a:solidFill>
              </a:rPr>
              <a:t>PreparedStatementCreator</a:t>
            </a:r>
            <a:r>
              <a:rPr lang="en-US" altLang="en-US" sz="1400" dirty="0">
                <a:solidFill>
                  <a:prstClr val="black"/>
                </a:solidFill>
              </a:rPr>
              <a:t> interface to override the statement creation task  and the parameter binding task of the overall update process.</a:t>
            </a:r>
          </a:p>
          <a:p>
            <a:pPr marL="0" indent="0"/>
            <a:endParaRPr lang="en-US" altLang="en-US" sz="1400" noProof="0" dirty="0"/>
          </a:p>
          <a:p>
            <a:pPr marL="0" indent="0"/>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p:txBody>
          <a:bodyPr/>
          <a:lstStyle/>
          <a:p>
            <a:r>
              <a:rPr lang="en-US" altLang="en-US" noProof="0" dirty="0" err="1">
                <a:solidFill>
                  <a:srgbClr val="FFFFFF"/>
                </a:solidFill>
              </a:rPr>
              <a:t>PreparedStatementCreator</a:t>
            </a:r>
            <a:endParaRPr lang="en-US" noProof="0" dirty="0"/>
          </a:p>
        </p:txBody>
      </p:sp>
      <p:sp>
        <p:nvSpPr>
          <p:cNvPr id="8" name="Rectangle 7"/>
          <p:cNvSpPr/>
          <p:nvPr/>
        </p:nvSpPr>
        <p:spPr>
          <a:xfrm>
            <a:off x="462708" y="2590800"/>
            <a:ext cx="8001000" cy="2297875"/>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itchFamily="34" charset="0"/>
                <a:cs typeface="Arial" pitchFamily="34" charset="0"/>
              </a:rPr>
              <a:t>import java.sql.Connection;</a:t>
            </a:r>
          </a:p>
          <a:p>
            <a:pPr>
              <a:defRPr/>
            </a:pPr>
            <a:r>
              <a:rPr lang="en-US" sz="1400" dirty="0">
                <a:solidFill>
                  <a:schemeClr val="tx1"/>
                </a:solidFill>
                <a:latin typeface="Arial" pitchFamily="34" charset="0"/>
                <a:cs typeface="Arial" pitchFamily="34" charset="0"/>
              </a:rPr>
              <a:t>import java.sql.PreparedStatement;</a:t>
            </a:r>
          </a:p>
          <a:p>
            <a:pPr>
              <a:defRPr/>
            </a:pPr>
            <a:r>
              <a:rPr lang="en-US" sz="1400" dirty="0">
                <a:solidFill>
                  <a:schemeClr val="tx1"/>
                </a:solidFill>
                <a:latin typeface="Arial" pitchFamily="34" charset="0"/>
                <a:cs typeface="Arial" pitchFamily="34" charset="0"/>
              </a:rPr>
              <a:t>import java.sql.SQLException;</a:t>
            </a:r>
          </a:p>
          <a:p>
            <a:pPr>
              <a:defRPr/>
            </a:pPr>
            <a:r>
              <a:rPr lang="en-US" sz="1400" dirty="0">
                <a:solidFill>
                  <a:schemeClr val="tx1"/>
                </a:solidFill>
                <a:latin typeface="Arial" pitchFamily="34" charset="0"/>
                <a:cs typeface="Arial" pitchFamily="34" charset="0"/>
              </a:rPr>
              <a:t>import org.springframework.jdbc.core.PreparedStatementCreator;</a:t>
            </a:r>
          </a:p>
          <a:p>
            <a:pPr>
              <a:defRPr/>
            </a:pPr>
            <a:r>
              <a:rPr lang="en-US" sz="1400" dirty="0">
                <a:solidFill>
                  <a:schemeClr val="tx1"/>
                </a:solidFill>
                <a:latin typeface="Arial" pitchFamily="34" charset="0"/>
                <a:cs typeface="Arial" pitchFamily="34" charset="0"/>
              </a:rPr>
              <a:t>public class InsertVehicleStatementCreator implements PreparedStatementCreator {</a:t>
            </a:r>
          </a:p>
          <a:p>
            <a:pPr>
              <a:defRPr/>
            </a:pPr>
            <a:r>
              <a:rPr lang="en-US" sz="1400" dirty="0">
                <a:solidFill>
                  <a:schemeClr val="tx1"/>
                </a:solidFill>
                <a:latin typeface="Arial" pitchFamily="34" charset="0"/>
                <a:cs typeface="Arial" pitchFamily="34" charset="0"/>
              </a:rPr>
              <a:t>	private Vehicle vehicle;</a:t>
            </a:r>
          </a:p>
          <a:p>
            <a:pPr>
              <a:defRPr/>
            </a:pPr>
            <a:endParaRPr lang="en-US" sz="1400" dirty="0">
              <a:solidFill>
                <a:schemeClr val="tx1"/>
              </a:solidFill>
              <a:latin typeface="Arial" pitchFamily="34" charset="0"/>
              <a:cs typeface="Arial" pitchFamily="34" charset="0"/>
            </a:endParaRPr>
          </a:p>
          <a:p>
            <a:pPr>
              <a:defRPr/>
            </a:pPr>
            <a:r>
              <a:rPr lang="en-US" sz="1400" dirty="0">
                <a:solidFill>
                  <a:schemeClr val="tx1"/>
                </a:solidFill>
                <a:latin typeface="Arial" pitchFamily="34" charset="0"/>
                <a:cs typeface="Arial" pitchFamily="34" charset="0"/>
              </a:rPr>
              <a:t>	public InsertVehicleStatementCreator(Vehicle vehicle) {</a:t>
            </a:r>
          </a:p>
          <a:p>
            <a:pPr>
              <a:defRPr/>
            </a:pPr>
            <a:r>
              <a:rPr lang="en-US" sz="1400" dirty="0">
                <a:solidFill>
                  <a:schemeClr val="tx1"/>
                </a:solidFill>
                <a:latin typeface="Arial" pitchFamily="34" charset="0"/>
                <a:cs typeface="Arial" pitchFamily="34" charset="0"/>
              </a:rPr>
              <a:t>		this.vehicle = vehicle;</a:t>
            </a:r>
          </a:p>
          <a:p>
            <a:pPr>
              <a:defRPr/>
            </a:pPr>
            <a:r>
              <a:rPr lang="en-US" sz="1400" dirty="0">
                <a:solidFill>
                  <a:schemeClr val="tx1"/>
                </a:solidFill>
                <a:latin typeface="Arial" pitchFamily="34" charset="0"/>
                <a:cs typeface="Arial" pitchFamily="34"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marL="0" indent="0"/>
            <a:endParaRPr lang="en-US" altLang="en-US" noProof="0" dirty="0"/>
          </a:p>
          <a:p>
            <a:pPr marL="0" indent="0"/>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p:txBody>
          <a:bodyPr/>
          <a:lstStyle/>
          <a:p>
            <a:r>
              <a:rPr lang="en-US" altLang="en-US" noProof="0" dirty="0" err="1">
                <a:solidFill>
                  <a:srgbClr val="FFFFFF"/>
                </a:solidFill>
              </a:rPr>
              <a:t>PreparedStatementCreator</a:t>
            </a:r>
            <a:r>
              <a:rPr lang="en-US" altLang="en-US" noProof="0" dirty="0">
                <a:solidFill>
                  <a:srgbClr val="FFFFFF"/>
                </a:solidFill>
              </a:rPr>
              <a:t> (Contd.)</a:t>
            </a:r>
            <a:endParaRPr lang="en-US" noProof="0" dirty="0"/>
          </a:p>
        </p:txBody>
      </p:sp>
      <p:sp>
        <p:nvSpPr>
          <p:cNvPr id="8" name="Rectangle 7"/>
          <p:cNvSpPr/>
          <p:nvPr/>
        </p:nvSpPr>
        <p:spPr>
          <a:xfrm>
            <a:off x="775922" y="2209800"/>
            <a:ext cx="8001000" cy="3200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public PreparedStatement </a:t>
            </a:r>
            <a:r>
              <a:rPr lang="en-US" sz="1400" b="1" dirty="0">
                <a:solidFill>
                  <a:srgbClr val="FF0000"/>
                </a:solidFill>
                <a:latin typeface="Arial" pitchFamily="34" charset="0"/>
                <a:cs typeface="Arial" pitchFamily="34" charset="0"/>
              </a:rPr>
              <a:t>createPreparedStatement(</a:t>
            </a:r>
            <a:r>
              <a:rPr lang="en-US" sz="1400" b="1" dirty="0">
                <a:solidFill>
                  <a:schemeClr val="tx1"/>
                </a:solidFill>
                <a:latin typeface="Arial" pitchFamily="34" charset="0"/>
                <a:cs typeface="Arial" pitchFamily="34" charset="0"/>
              </a:rPr>
              <a:t>Connection conn)</a:t>
            </a:r>
          </a:p>
          <a:p>
            <a:pPr>
              <a:defRPr/>
            </a:pPr>
            <a:r>
              <a:rPr lang="en-US" sz="1400" b="1" dirty="0">
                <a:solidFill>
                  <a:schemeClr val="tx1"/>
                </a:solidFill>
                <a:latin typeface="Arial" pitchFamily="34" charset="0"/>
                <a:cs typeface="Arial" pitchFamily="34" charset="0"/>
              </a:rPr>
              <a:t>throws SQLException {</a:t>
            </a:r>
          </a:p>
          <a:p>
            <a:pPr>
              <a:defRPr/>
            </a:pPr>
            <a:endParaRPr lang="en-US" sz="1400" b="1" dirty="0">
              <a:solidFill>
                <a:schemeClr val="tx1"/>
              </a:solidFill>
              <a:latin typeface="Arial" pitchFamily="34" charset="0"/>
              <a:cs typeface="Arial" pitchFamily="34" charset="0"/>
            </a:endParaRPr>
          </a:p>
          <a:p>
            <a:pPr>
              <a:defRPr/>
            </a:pPr>
            <a:r>
              <a:rPr lang="en-US" sz="1400" b="1" dirty="0">
                <a:solidFill>
                  <a:schemeClr val="tx1"/>
                </a:solidFill>
                <a:latin typeface="Arial" pitchFamily="34" charset="0"/>
                <a:cs typeface="Arial" pitchFamily="34" charset="0"/>
              </a:rPr>
              <a:t>      String sql = "INSERT INTO VEHICLE (VEHICLE_NO, COLOR,   </a:t>
            </a:r>
          </a:p>
          <a:p>
            <a:pPr>
              <a:defRPr/>
            </a:pPr>
            <a:r>
              <a:rPr lang="en-US" sz="1400" b="1" dirty="0">
                <a:solidFill>
                  <a:schemeClr val="tx1"/>
                </a:solidFill>
                <a:latin typeface="Arial" pitchFamily="34" charset="0"/>
                <a:cs typeface="Arial" pitchFamily="34" charset="0"/>
              </a:rPr>
              <a:t>       WHEEL, SEAT) “ + "VALUES (?, ?, ?, ?)";</a:t>
            </a:r>
          </a:p>
          <a:p>
            <a:pPr>
              <a:defRPr/>
            </a:pPr>
            <a:endParaRPr lang="en-US" sz="1400" b="1" dirty="0">
              <a:solidFill>
                <a:schemeClr val="tx1"/>
              </a:solidFill>
              <a:latin typeface="Arial" pitchFamily="34" charset="0"/>
              <a:cs typeface="Arial" pitchFamily="34" charset="0"/>
            </a:endParaRPr>
          </a:p>
          <a:p>
            <a:pPr>
              <a:defRPr/>
            </a:pPr>
            <a:r>
              <a:rPr lang="en-US" sz="1400" b="1" dirty="0">
                <a:solidFill>
                  <a:schemeClr val="tx1"/>
                </a:solidFill>
                <a:latin typeface="Arial" pitchFamily="34" charset="0"/>
                <a:cs typeface="Arial" pitchFamily="34" charset="0"/>
              </a:rPr>
              <a:t>      PreparedStatement ps = conn.prepareStatement(sql);</a:t>
            </a:r>
          </a:p>
          <a:p>
            <a:pPr>
              <a:defRPr/>
            </a:pPr>
            <a:r>
              <a:rPr lang="en-US" sz="1400" b="1" dirty="0">
                <a:solidFill>
                  <a:schemeClr val="tx1"/>
                </a:solidFill>
                <a:latin typeface="Arial" pitchFamily="34" charset="0"/>
                <a:cs typeface="Arial" pitchFamily="34" charset="0"/>
              </a:rPr>
              <a:t>      ps.setString(1, vehicle.getVehicleNo());</a:t>
            </a:r>
          </a:p>
          <a:p>
            <a:pPr>
              <a:defRPr/>
            </a:pPr>
            <a:r>
              <a:rPr lang="en-US" sz="1400" b="1" dirty="0">
                <a:solidFill>
                  <a:schemeClr val="tx1"/>
                </a:solidFill>
                <a:latin typeface="Arial" pitchFamily="34" charset="0"/>
                <a:cs typeface="Arial" pitchFamily="34" charset="0"/>
              </a:rPr>
              <a:t>      ps.setString(2, vehicle.getColor());</a:t>
            </a:r>
          </a:p>
          <a:p>
            <a:pPr>
              <a:defRPr/>
            </a:pPr>
            <a:r>
              <a:rPr lang="en-US" sz="1400" b="1" dirty="0">
                <a:solidFill>
                  <a:schemeClr val="tx1"/>
                </a:solidFill>
                <a:latin typeface="Arial" pitchFamily="34" charset="0"/>
                <a:cs typeface="Arial" pitchFamily="34" charset="0"/>
              </a:rPr>
              <a:t>      ps.setInt(3, vehicle.getWheel());</a:t>
            </a:r>
          </a:p>
          <a:p>
            <a:pPr>
              <a:defRPr/>
            </a:pPr>
            <a:r>
              <a:rPr lang="en-US" sz="1400" b="1" dirty="0">
                <a:solidFill>
                  <a:schemeClr val="tx1"/>
                </a:solidFill>
                <a:latin typeface="Arial" pitchFamily="34" charset="0"/>
                <a:cs typeface="Arial" pitchFamily="34" charset="0"/>
              </a:rPr>
              <a:t>      ps.setInt(4, vehicle.getSeat());</a:t>
            </a:r>
          </a:p>
          <a:p>
            <a:pPr>
              <a:defRPr/>
            </a:pPr>
            <a:r>
              <a:rPr lang="en-US" sz="1400" b="1" dirty="0">
                <a:solidFill>
                  <a:schemeClr val="tx1"/>
                </a:solidFill>
                <a:latin typeface="Arial" pitchFamily="34" charset="0"/>
                <a:cs typeface="Arial" pitchFamily="34" charset="0"/>
              </a:rPr>
              <a:t>      return ps;</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marL="342900" lvl="1" indent="-342900"/>
            <a:r>
              <a:rPr lang="en-US" altLang="en-US" sz="1400" dirty="0">
                <a:solidFill>
                  <a:prstClr val="black"/>
                </a:solidFill>
              </a:rPr>
              <a:t>Now, you can use this statement creator to  simplify the vehicle insert operation</a:t>
            </a:r>
            <a:r>
              <a:rPr lang="en-US" altLang="en-US" sz="1400" noProof="0" dirty="0"/>
              <a:t>.</a:t>
            </a:r>
          </a:p>
          <a:p>
            <a:pPr marL="0" lvl="1" indent="0">
              <a:buNone/>
            </a:pPr>
            <a:endParaRPr lang="en-US" altLang="en-US" sz="1400" noProof="0" dirty="0"/>
          </a:p>
          <a:p>
            <a:pPr marL="342900" lvl="1" indent="-342900"/>
            <a:r>
              <a:rPr lang="en-US" altLang="en-US" sz="1400" dirty="0">
                <a:solidFill>
                  <a:prstClr val="black"/>
                </a:solidFill>
              </a:rPr>
              <a:t>It is better to implement the </a:t>
            </a:r>
            <a:r>
              <a:rPr lang="en-US" altLang="en-US" sz="1400" dirty="0" err="1">
                <a:solidFill>
                  <a:prstClr val="black"/>
                </a:solidFill>
              </a:rPr>
              <a:t>PreparedStatementCreator</a:t>
            </a:r>
            <a:r>
              <a:rPr lang="en-US" altLang="en-US" sz="1400" dirty="0">
                <a:solidFill>
                  <a:prstClr val="black"/>
                </a:solidFill>
              </a:rPr>
              <a:t> interface and other callback interfaces as inner classes if they are used within one method only.</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29</a:t>
            </a:fld>
            <a:endParaRPr lang="en-US" dirty="0"/>
          </a:p>
        </p:txBody>
      </p:sp>
      <p:sp>
        <p:nvSpPr>
          <p:cNvPr id="3" name="Title 2"/>
          <p:cNvSpPr>
            <a:spLocks noGrp="1"/>
          </p:cNvSpPr>
          <p:nvPr>
            <p:ph type="title"/>
          </p:nvPr>
        </p:nvSpPr>
        <p:spPr/>
        <p:txBody>
          <a:bodyPr/>
          <a:lstStyle/>
          <a:p>
            <a:r>
              <a:rPr lang="en-US" altLang="en-US" noProof="0" dirty="0" err="1">
                <a:solidFill>
                  <a:srgbClr val="FFFFFF"/>
                </a:solidFill>
              </a:rPr>
              <a:t>PreparedStatementCreator</a:t>
            </a:r>
            <a:r>
              <a:rPr lang="en-US" altLang="en-US" noProof="0" dirty="0">
                <a:solidFill>
                  <a:srgbClr val="FFFFFF"/>
                </a:solidFill>
              </a:rPr>
              <a:t> (Contd.)</a:t>
            </a:r>
            <a:endParaRPr lang="en-US" noProof="0" dirty="0"/>
          </a:p>
        </p:txBody>
      </p:sp>
      <p:sp>
        <p:nvSpPr>
          <p:cNvPr id="8" name="Rectangle 7"/>
          <p:cNvSpPr/>
          <p:nvPr/>
        </p:nvSpPr>
        <p:spPr>
          <a:xfrm>
            <a:off x="785103" y="2414530"/>
            <a:ext cx="8001000" cy="2286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import org.springframework.jdbc.core.JdbcTemplate;</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public class JdbcVehicleDao implements VehicleDao {</a:t>
            </a:r>
          </a:p>
          <a:p>
            <a:pPr>
              <a:defRPr/>
            </a:pPr>
            <a:r>
              <a:rPr lang="en-US" sz="1400" b="1" dirty="0">
                <a:solidFill>
                  <a:schemeClr val="tx1"/>
                </a:solidFill>
                <a:latin typeface="Arial" pitchFamily="34" charset="0"/>
                <a:cs typeface="Arial" pitchFamily="34" charset="0"/>
              </a:rPr>
              <a:t>private </a:t>
            </a:r>
            <a:r>
              <a:rPr lang="en-US" sz="1400" b="1" dirty="0" err="1">
                <a:solidFill>
                  <a:schemeClr val="tx1"/>
                </a:solidFill>
                <a:latin typeface="Arial" pitchFamily="34" charset="0"/>
                <a:cs typeface="Arial" pitchFamily="34" charset="0"/>
              </a:rPr>
              <a:t>JdbcTemplate</a:t>
            </a:r>
            <a:r>
              <a:rPr lang="en-US" sz="1400" b="1" dirty="0">
                <a:solidFill>
                  <a:schemeClr val="tx1"/>
                </a:solidFill>
                <a:latin typeface="Arial" pitchFamily="34" charset="0"/>
                <a:cs typeface="Arial" pitchFamily="34" charset="0"/>
              </a:rPr>
              <a:t> </a:t>
            </a:r>
            <a:r>
              <a:rPr lang="en-US" sz="1400" b="1" dirty="0" err="1">
                <a:solidFill>
                  <a:schemeClr val="tx1"/>
                </a:solidFill>
                <a:latin typeface="Arial" pitchFamily="34" charset="0"/>
                <a:cs typeface="Arial" pitchFamily="34" charset="0"/>
              </a:rPr>
              <a:t>jdbcTemplate</a:t>
            </a: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public void </a:t>
            </a:r>
            <a:r>
              <a:rPr lang="en-US" sz="1400" b="1" dirty="0">
                <a:solidFill>
                  <a:srgbClr val="FF0000"/>
                </a:solidFill>
                <a:latin typeface="Arial" pitchFamily="34" charset="0"/>
                <a:cs typeface="Arial" pitchFamily="34" charset="0"/>
              </a:rPr>
              <a:t>insert</a:t>
            </a:r>
            <a:r>
              <a:rPr lang="en-US" sz="1400" b="1" dirty="0">
                <a:solidFill>
                  <a:schemeClr val="tx1"/>
                </a:solidFill>
                <a:latin typeface="Arial" pitchFamily="34" charset="0"/>
                <a:cs typeface="Arial" pitchFamily="34" charset="0"/>
              </a:rPr>
              <a:t>(Vehicle vehicle) {</a:t>
            </a:r>
          </a:p>
          <a:p>
            <a:pPr>
              <a:defRPr/>
            </a:pPr>
            <a:r>
              <a:rPr lang="en-US" sz="1400" b="1" dirty="0">
                <a:solidFill>
                  <a:schemeClr val="tx1"/>
                </a:solidFill>
                <a:latin typeface="Arial" pitchFamily="34" charset="0"/>
                <a:cs typeface="Arial" pitchFamily="34" charset="0"/>
              </a:rPr>
              <a:t>		</a:t>
            </a:r>
            <a:r>
              <a:rPr lang="en-US" sz="1400" b="1" dirty="0" err="1">
                <a:solidFill>
                  <a:schemeClr val="tx1"/>
                </a:solidFill>
                <a:latin typeface="Arial" pitchFamily="34" charset="0"/>
                <a:cs typeface="Arial" pitchFamily="34" charset="0"/>
              </a:rPr>
              <a:t>jdbcTemplate.</a:t>
            </a:r>
            <a:r>
              <a:rPr lang="en-US" sz="1400" b="1" dirty="0" err="1">
                <a:solidFill>
                  <a:srgbClr val="FF0000"/>
                </a:solidFill>
                <a:latin typeface="Arial" pitchFamily="34" charset="0"/>
                <a:cs typeface="Arial" pitchFamily="34" charset="0"/>
              </a:rPr>
              <a:t>update</a:t>
            </a:r>
            <a:r>
              <a:rPr lang="en-US" sz="1400" b="1" dirty="0">
                <a:solidFill>
                  <a:schemeClr val="tx1"/>
                </a:solidFill>
                <a:latin typeface="Arial" pitchFamily="34" charset="0"/>
                <a:cs typeface="Arial" pitchFamily="34" charset="0"/>
              </a:rPr>
              <a:t>(new </a:t>
            </a:r>
            <a:r>
              <a:rPr lang="en-US" sz="1400" b="1" dirty="0" err="1">
                <a:solidFill>
                  <a:srgbClr val="FF0000"/>
                </a:solidFill>
                <a:latin typeface="Arial" pitchFamily="34" charset="0"/>
                <a:cs typeface="Arial" pitchFamily="34" charset="0"/>
              </a:rPr>
              <a:t>InsertVehicleStatementCreator</a:t>
            </a:r>
            <a:r>
              <a:rPr lang="en-US" sz="1400" b="1" dirty="0">
                <a:solidFill>
                  <a:schemeClr val="tx1"/>
                </a:solidFill>
                <a:latin typeface="Arial" pitchFamily="34" charset="0"/>
                <a:cs typeface="Arial" pitchFamily="34" charset="0"/>
              </a:rPr>
              <a:t>(vehicle));</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0698" y="1109945"/>
            <a:ext cx="8229600" cy="4906963"/>
          </a:xfrm>
        </p:spPr>
        <p:txBody>
          <a:bodyPr/>
          <a:lstStyle/>
          <a:p>
            <a:pPr marL="0" indent="0" algn="just">
              <a:lnSpc>
                <a:spcPct val="150000"/>
              </a:lnSpc>
              <a:buNone/>
            </a:pPr>
            <a:r>
              <a:rPr lang="en-US" sz="1400" b="1" noProof="0" dirty="0">
                <a:solidFill>
                  <a:schemeClr val="tx1"/>
                </a:solidFill>
              </a:rPr>
              <a:t>This session provides an overview on:</a:t>
            </a:r>
          </a:p>
          <a:p>
            <a:pPr marL="342900" lvl="1" indent="-342900">
              <a:lnSpc>
                <a:spcPct val="100000"/>
              </a:lnSpc>
              <a:spcBef>
                <a:spcPts val="600"/>
              </a:spcBef>
              <a:spcAft>
                <a:spcPts val="600"/>
              </a:spcAft>
              <a:tabLst>
                <a:tab pos="1371600" algn="l"/>
              </a:tabLst>
            </a:pPr>
            <a:r>
              <a:rPr lang="en-US" altLang="en-US" sz="1400" dirty="0">
                <a:solidFill>
                  <a:schemeClr val="tx1"/>
                </a:solidFill>
              </a:rPr>
              <a:t>Spring's Data Access Object (DAO) which makes it easy for us to use data access technologies like </a:t>
            </a:r>
            <a:r>
              <a:rPr lang="en-US" altLang="en-US" sz="1400" dirty="0" err="1">
                <a:solidFill>
                  <a:schemeClr val="tx1"/>
                </a:solidFill>
              </a:rPr>
              <a:t>JDBC</a:t>
            </a:r>
            <a:r>
              <a:rPr lang="en-US" altLang="en-US" sz="1400" dirty="0">
                <a:solidFill>
                  <a:schemeClr val="tx1"/>
                </a:solidFill>
              </a:rPr>
              <a:t>, Hibernate, Java Persistence API(</a:t>
            </a:r>
            <a:r>
              <a:rPr lang="en-US" altLang="en-US" sz="1400" dirty="0" err="1">
                <a:solidFill>
                  <a:schemeClr val="tx1"/>
                </a:solidFill>
              </a:rPr>
              <a:t>JPA</a:t>
            </a:r>
            <a:r>
              <a:rPr lang="en-US" altLang="en-US" sz="1400" dirty="0">
                <a:solidFill>
                  <a:schemeClr val="tx1"/>
                </a:solidFill>
              </a:rPr>
              <a:t>) or Java  Data Object (</a:t>
            </a:r>
            <a:r>
              <a:rPr lang="en-US" altLang="en-US" sz="1400" dirty="0" err="1">
                <a:solidFill>
                  <a:schemeClr val="tx1"/>
                </a:solidFill>
              </a:rPr>
              <a:t>JDO</a:t>
            </a:r>
            <a:r>
              <a:rPr lang="en-US" altLang="en-US" sz="1400" dirty="0">
                <a:solidFill>
                  <a:schemeClr val="tx1"/>
                </a:solidFill>
              </a:rPr>
              <a:t>) for accessing data from database. Using DAO, you can switch any of the above persistence technology without any overhead. Also you don't need to worry about catching exception that are related to each technology.</a:t>
            </a:r>
          </a:p>
          <a:p>
            <a:pPr marL="0" lvl="1" indent="0">
              <a:lnSpc>
                <a:spcPct val="100000"/>
              </a:lnSpc>
              <a:spcBef>
                <a:spcPts val="600"/>
              </a:spcBef>
              <a:spcAft>
                <a:spcPts val="600"/>
              </a:spcAft>
              <a:buNone/>
              <a:tabLst>
                <a:tab pos="1371600" algn="l"/>
              </a:tabLst>
            </a:pPr>
            <a:endParaRPr lang="en-US" altLang="en-US" sz="1400" noProof="0" dirty="0"/>
          </a:p>
          <a:p>
            <a:pPr marL="342900" lvl="1" indent="-342900">
              <a:lnSpc>
                <a:spcPct val="100000"/>
              </a:lnSpc>
              <a:spcBef>
                <a:spcPts val="600"/>
              </a:spcBef>
              <a:spcAft>
                <a:spcPts val="600"/>
              </a:spcAft>
              <a:tabLst>
                <a:tab pos="1371600" algn="l"/>
              </a:tabLst>
            </a:pPr>
            <a:r>
              <a:rPr lang="en-US" altLang="en-US" sz="1400" dirty="0">
                <a:solidFill>
                  <a:schemeClr val="tx1"/>
                </a:solidFill>
              </a:rPr>
              <a:t>Writing DAO using Spring </a:t>
            </a:r>
            <a:r>
              <a:rPr lang="en-US" altLang="en-US" sz="1400" dirty="0" err="1">
                <a:solidFill>
                  <a:schemeClr val="tx1"/>
                </a:solidFill>
              </a:rPr>
              <a:t>JDBC</a:t>
            </a:r>
            <a:r>
              <a:rPr lang="en-US" altLang="en-US" sz="1400" dirty="0">
                <a:solidFill>
                  <a:schemeClr val="tx1"/>
                </a:solidFill>
              </a:rPr>
              <a:t>.</a:t>
            </a:r>
          </a:p>
          <a:p>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noProof="0" dirty="0"/>
              <a:t>Context Setting: Overview</a:t>
            </a:r>
          </a:p>
        </p:txBody>
      </p:sp>
      <p:sp>
        <p:nvSpPr>
          <p:cNvPr id="6" name="Rectangle 5"/>
          <p:cNvSpPr/>
          <p:nvPr/>
        </p:nvSpPr>
        <p:spPr>
          <a:xfrm>
            <a:off x="4876800" y="3463742"/>
            <a:ext cx="3622359" cy="2467429"/>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858" y="3563427"/>
            <a:ext cx="3486241" cy="2315489"/>
          </a:xfrm>
          <a:prstGeom prst="rect">
            <a:avLst/>
          </a:prstGeom>
          <a:ln w="28575">
            <a:noFill/>
          </a:ln>
        </p:spPr>
      </p:pic>
    </p:spTree>
    <p:extLst>
      <p:ext uri="{BB962C8B-B14F-4D97-AF65-F5344CB8AC3E}">
        <p14:creationId xmlns:p14="http://schemas.microsoft.com/office/powerpoint/2010/main" val="137025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92113"/>
            <a:ext cx="8229600" cy="4906963"/>
          </a:xfrm>
        </p:spPr>
        <p:txBody>
          <a:bodyPr/>
          <a:lstStyle/>
          <a:p>
            <a:pPr marL="0" indent="0"/>
            <a:r>
              <a:rPr lang="en-US" altLang="en-US" sz="1400" dirty="0">
                <a:solidFill>
                  <a:prstClr val="black"/>
                </a:solidFill>
              </a:rPr>
              <a:t>The </a:t>
            </a:r>
            <a:r>
              <a:rPr lang="en-US" altLang="en-US" sz="1400" dirty="0" err="1">
                <a:solidFill>
                  <a:prstClr val="black"/>
                </a:solidFill>
              </a:rPr>
              <a:t>JdbcTemplate</a:t>
            </a:r>
            <a:r>
              <a:rPr lang="en-US" altLang="en-US" sz="1400" dirty="0">
                <a:solidFill>
                  <a:prstClr val="black"/>
                </a:solidFill>
              </a:rPr>
              <a:t> class is designed to be thread-safe, so you can declare a single instance of it in the </a:t>
            </a:r>
            <a:r>
              <a:rPr lang="en-US" altLang="en-US" sz="1400" dirty="0" err="1">
                <a:solidFill>
                  <a:prstClr val="black"/>
                </a:solidFill>
              </a:rPr>
              <a:t>IoC</a:t>
            </a:r>
            <a:r>
              <a:rPr lang="en-US" altLang="en-US" sz="1400" dirty="0">
                <a:solidFill>
                  <a:prstClr val="black"/>
                </a:solidFill>
              </a:rPr>
              <a:t> container and inject this instance into all your DAO instances.</a:t>
            </a:r>
          </a:p>
          <a:p>
            <a:pPr marL="0" indent="0"/>
            <a:endParaRPr lang="en-US" altLang="en-US" sz="1400" dirty="0">
              <a:solidFill>
                <a:prstClr val="black"/>
              </a:solidFill>
            </a:endParaRPr>
          </a:p>
          <a:p>
            <a:pPr marL="0" indent="0"/>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Simplifying </a:t>
            </a:r>
            <a:r>
              <a:rPr lang="en-US" altLang="en-US" noProof="0" dirty="0" err="1">
                <a:solidFill>
                  <a:srgbClr val="FFFFFF"/>
                </a:solidFill>
              </a:rPr>
              <a:t>JDBC</a:t>
            </a:r>
            <a:r>
              <a:rPr lang="en-US" altLang="en-US" noProof="0" dirty="0">
                <a:solidFill>
                  <a:srgbClr val="FFFFFF"/>
                </a:solidFill>
              </a:rPr>
              <a:t> Template Creation</a:t>
            </a:r>
            <a:endParaRPr lang="en-US" noProof="0" dirty="0"/>
          </a:p>
        </p:txBody>
      </p:sp>
      <p:sp>
        <p:nvSpPr>
          <p:cNvPr id="8" name="Rectangle 7"/>
          <p:cNvSpPr/>
          <p:nvPr/>
        </p:nvSpPr>
        <p:spPr>
          <a:xfrm>
            <a:off x="671111" y="2438400"/>
            <a:ext cx="8001000" cy="2895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&lt;beans ...&gt;</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&lt;bean id="jdbcTemplate"</a:t>
            </a:r>
          </a:p>
          <a:p>
            <a:pPr>
              <a:defRPr/>
            </a:pPr>
            <a:r>
              <a:rPr lang="en-US" sz="1400" b="1" dirty="0">
                <a:solidFill>
                  <a:schemeClr val="tx1"/>
                </a:solidFill>
                <a:latin typeface="Arial" pitchFamily="34" charset="0"/>
                <a:cs typeface="Arial" pitchFamily="34" charset="0"/>
              </a:rPr>
              <a:t>class="org.springframework.jdbc.core.JdbcTemplate"&gt;</a:t>
            </a:r>
          </a:p>
          <a:p>
            <a:pPr>
              <a:defRPr/>
            </a:pPr>
            <a:r>
              <a:rPr lang="en-US" sz="1400" b="1" dirty="0">
                <a:solidFill>
                  <a:schemeClr val="tx1"/>
                </a:solidFill>
                <a:latin typeface="Arial" pitchFamily="34" charset="0"/>
                <a:cs typeface="Arial" pitchFamily="34" charset="0"/>
              </a:rPr>
              <a:t>&lt;property name="dataSource" ref="dataSource" /&gt;</a:t>
            </a:r>
          </a:p>
          <a:p>
            <a:pPr>
              <a:defRPr/>
            </a:pPr>
            <a:r>
              <a:rPr lang="en-US" sz="1400" b="1" dirty="0">
                <a:solidFill>
                  <a:schemeClr val="tx1"/>
                </a:solidFill>
                <a:latin typeface="Arial" pitchFamily="34" charset="0"/>
                <a:cs typeface="Arial" pitchFamily="34" charset="0"/>
              </a:rPr>
              <a:t>&lt;/bean&gt;</a:t>
            </a:r>
          </a:p>
          <a:p>
            <a:pPr>
              <a:defRPr/>
            </a:pPr>
            <a:r>
              <a:rPr lang="en-US" sz="1400" b="1" dirty="0">
                <a:solidFill>
                  <a:schemeClr val="tx1"/>
                </a:solidFill>
                <a:latin typeface="Arial" pitchFamily="34" charset="0"/>
                <a:cs typeface="Arial" pitchFamily="34" charset="0"/>
              </a:rPr>
              <a:t>&lt;bean id="vehicleDao"</a:t>
            </a:r>
          </a:p>
          <a:p>
            <a:pPr>
              <a:defRPr/>
            </a:pPr>
            <a:r>
              <a:rPr lang="en-US" sz="1400" b="1" dirty="0">
                <a:solidFill>
                  <a:schemeClr val="tx1"/>
                </a:solidFill>
                <a:latin typeface="Arial" pitchFamily="34" charset="0"/>
                <a:cs typeface="Arial" pitchFamily="34" charset="0"/>
              </a:rPr>
              <a:t>class=“com.spring.dao.JdbcVehicleDao"&gt;</a:t>
            </a:r>
          </a:p>
          <a:p>
            <a:pPr>
              <a:defRPr/>
            </a:pPr>
            <a:r>
              <a:rPr lang="en-US" sz="1400" b="1" dirty="0">
                <a:solidFill>
                  <a:schemeClr val="tx1"/>
                </a:solidFill>
                <a:latin typeface="Arial" pitchFamily="34" charset="0"/>
                <a:cs typeface="Arial" pitchFamily="34" charset="0"/>
              </a:rPr>
              <a:t>&lt;property name="jdbcTemplate" ref="jdbcTemplate" /&gt;</a:t>
            </a:r>
          </a:p>
          <a:p>
            <a:pPr>
              <a:defRPr/>
            </a:pPr>
            <a:r>
              <a:rPr lang="en-US" sz="1400" b="1" dirty="0">
                <a:solidFill>
                  <a:schemeClr val="tx1"/>
                </a:solidFill>
                <a:latin typeface="Arial" pitchFamily="34" charset="0"/>
                <a:cs typeface="Arial" pitchFamily="34" charset="0"/>
              </a:rPr>
              <a:t>&lt;/bean&gt;</a:t>
            </a:r>
          </a:p>
          <a:p>
            <a:pPr>
              <a:defRPr/>
            </a:pPr>
            <a:r>
              <a:rPr lang="en-US" sz="1400" b="1" dirty="0">
                <a:solidFill>
                  <a:schemeClr val="tx1"/>
                </a:solidFill>
                <a:latin typeface="Arial" pitchFamily="34" charset="0"/>
                <a:cs typeface="Arial" pitchFamily="34" charset="0"/>
              </a:rPr>
              <a:t>&lt;/beans</a:t>
            </a:r>
          </a:p>
        </p:txBody>
      </p:sp>
    </p:spTree>
    <p:extLst>
      <p:ext uri="{BB962C8B-B14F-4D97-AF65-F5344CB8AC3E}">
        <p14:creationId xmlns:p14="http://schemas.microsoft.com/office/powerpoint/2010/main" val="3269670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Lend a hand</a:t>
            </a:r>
          </a:p>
        </p:txBody>
      </p:sp>
      <p:sp>
        <p:nvSpPr>
          <p:cNvPr id="6" name="Footer Placeholder 5"/>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31</a:t>
            </a:fld>
            <a:endParaRPr lang="en-US" dirty="0"/>
          </a:p>
        </p:txBody>
      </p:sp>
      <p:pic>
        <p:nvPicPr>
          <p:cNvPr id="7" name="Picture 31"/>
          <p:cNvPicPr>
            <a:picLocks noChangeAspect="1" noChangeArrowheads="1"/>
          </p:cNvPicPr>
          <p:nvPr/>
        </p:nvPicPr>
        <p:blipFill>
          <a:blip r:embed="rId3" cstate="print"/>
          <a:srcRect/>
          <a:stretch>
            <a:fillRect/>
          </a:stretch>
        </p:blipFill>
        <p:spPr bwMode="auto">
          <a:xfrm>
            <a:off x="6967218" y="4981575"/>
            <a:ext cx="1752600" cy="1419225"/>
          </a:xfrm>
          <a:prstGeom prst="rect">
            <a:avLst/>
          </a:prstGeom>
          <a:noFill/>
          <a:ln w="9525" algn="ctr">
            <a:noFill/>
            <a:miter lim="800000"/>
            <a:headEnd/>
            <a:tailEnd/>
          </a:ln>
        </p:spPr>
      </p:pic>
      <p:sp>
        <p:nvSpPr>
          <p:cNvPr id="2" name="Rectangle 1"/>
          <p:cNvSpPr/>
          <p:nvPr/>
        </p:nvSpPr>
        <p:spPr>
          <a:xfrm>
            <a:off x="457200" y="922377"/>
            <a:ext cx="6781800" cy="5047536"/>
          </a:xfrm>
          <a:prstGeom prst="rect">
            <a:avLst/>
          </a:prstGeom>
        </p:spPr>
        <p:txBody>
          <a:bodyPr wrap="square">
            <a:spAutoFit/>
          </a:bodyPr>
          <a:lstStyle/>
          <a:p>
            <a:pPr>
              <a:buFont typeface="Wingdings" pitchFamily="2" charset="2"/>
              <a:buChar char="q"/>
            </a:pPr>
            <a:r>
              <a:rPr lang="en-US" altLang="en-US" sz="1400" b="1" dirty="0">
                <a:latin typeface="Arial" panose="020B0604020202020204" pitchFamily="34" charset="0"/>
                <a:cs typeface="Arial" panose="020B0604020202020204" pitchFamily="34" charset="0"/>
              </a:rPr>
              <a:t>Part 1 </a:t>
            </a:r>
            <a:r>
              <a:rPr lang="en-US" altLang="en-US" sz="1400" dirty="0">
                <a:latin typeface="Arial" panose="020B0604020202020204" pitchFamily="34" charset="0"/>
                <a:cs typeface="Arial" panose="020B0604020202020204" pitchFamily="34" charset="0"/>
              </a:rPr>
              <a:t>- Build new project called </a:t>
            </a:r>
            <a:r>
              <a:rPr lang="en-US" altLang="en-US" sz="1400" dirty="0" err="1">
                <a:latin typeface="Arial" panose="020B0604020202020204" pitchFamily="34" charset="0"/>
                <a:cs typeface="Arial" panose="020B0604020202020204" pitchFamily="34" charset="0"/>
              </a:rPr>
              <a:t>JDBCTemplateProject</a:t>
            </a:r>
            <a:endParaRPr lang="en-US" altLang="en-US" sz="1400" dirty="0">
              <a:latin typeface="Arial" panose="020B0604020202020204" pitchFamily="34" charset="0"/>
              <a:cs typeface="Arial" panose="020B0604020202020204" pitchFamily="34" charset="0"/>
            </a:endParaRPr>
          </a:p>
          <a:p>
            <a:pPr lvl="1">
              <a:buFont typeface="Wingdings" pitchFamily="2" charset="2"/>
              <a:buChar char="q"/>
            </a:pPr>
            <a:r>
              <a:rPr lang="en-US" altLang="en-US" sz="1400" dirty="0">
                <a:latin typeface="Arial" panose="020B0604020202020204" pitchFamily="34" charset="0"/>
                <a:cs typeface="Arial" panose="020B0604020202020204" pitchFamily="34" charset="0"/>
              </a:rPr>
              <a:t>Tell the project wizard to add </a:t>
            </a:r>
            <a:r>
              <a:rPr lang="en-US" altLang="en-US" sz="1400" b="1" dirty="0" err="1">
                <a:latin typeface="Arial" panose="020B0604020202020204" pitchFamily="34" charset="0"/>
                <a:cs typeface="Arial" panose="020B0604020202020204" pitchFamily="34" charset="0"/>
              </a:rPr>
              <a:t>jdbc</a:t>
            </a:r>
            <a:r>
              <a:rPr lang="en-US" altLang="en-US" sz="1400" b="1" dirty="0">
                <a:latin typeface="Arial" panose="020B0604020202020204" pitchFamily="34" charset="0"/>
                <a:cs typeface="Arial" panose="020B0604020202020204" pitchFamily="34" charset="0"/>
              </a:rPr>
              <a:t> </a:t>
            </a:r>
            <a:r>
              <a:rPr lang="en-US" altLang="en-US" sz="1400" b="1" dirty="0" err="1">
                <a:latin typeface="Arial" panose="020B0604020202020204" pitchFamily="34" charset="0"/>
                <a:cs typeface="Arial" panose="020B0604020202020204" pitchFamily="34" charset="0"/>
              </a:rPr>
              <a:t>api</a:t>
            </a:r>
            <a:r>
              <a:rPr lang="en-US" altLang="en-US" sz="1400" b="1" dirty="0">
                <a:latin typeface="Arial" panose="020B0604020202020204" pitchFamily="34" charset="0"/>
                <a:cs typeface="Arial" panose="020B0604020202020204" pitchFamily="34" charset="0"/>
              </a:rPr>
              <a:t>, derby and commons-</a:t>
            </a:r>
            <a:r>
              <a:rPr lang="en-US" altLang="en-US" sz="1400" b="1" dirty="0" err="1">
                <a:latin typeface="Arial" panose="020B0604020202020204" pitchFamily="34" charset="0"/>
                <a:cs typeface="Arial" panose="020B0604020202020204" pitchFamily="34" charset="0"/>
              </a:rPr>
              <a:t>dbcp.jar</a:t>
            </a:r>
            <a:endParaRPr lang="en-US" altLang="en-US" sz="1400" b="1" dirty="0">
              <a:latin typeface="Arial" panose="020B0604020202020204" pitchFamily="34" charset="0"/>
              <a:cs typeface="Arial" panose="020B0604020202020204" pitchFamily="34" charset="0"/>
            </a:endParaRPr>
          </a:p>
          <a:p>
            <a:pPr lvl="1">
              <a:buFont typeface="Wingdings" pitchFamily="2" charset="2"/>
              <a:buChar char="q"/>
            </a:pPr>
            <a:r>
              <a:rPr lang="en-US" altLang="en-US" sz="1400" dirty="0">
                <a:latin typeface="Arial" panose="020B0604020202020204" pitchFamily="34" charset="0"/>
                <a:cs typeface="Arial" panose="020B0604020202020204" pitchFamily="34" charset="0"/>
              </a:rPr>
              <a:t>Vehicle class created</a:t>
            </a:r>
          </a:p>
          <a:p>
            <a:pPr lvl="2">
              <a:buFont typeface="Wingdings" pitchFamily="2" charset="2"/>
              <a:buChar char="q"/>
            </a:pPr>
            <a:r>
              <a:rPr lang="en-US" altLang="en-US" sz="1400" dirty="0">
                <a:latin typeface="Arial" panose="020B0604020202020204" pitchFamily="34" charset="0"/>
                <a:cs typeface="Arial" panose="020B0604020202020204" pitchFamily="34" charset="0"/>
              </a:rPr>
              <a:t>Declare 4 private data members</a:t>
            </a:r>
          </a:p>
          <a:p>
            <a:pPr lvl="3">
              <a:buFont typeface="Wingdings" pitchFamily="2" charset="2"/>
              <a:buChar char="q"/>
            </a:pPr>
            <a:r>
              <a:rPr lang="en-US" altLang="en-US" sz="1400" dirty="0">
                <a:latin typeface="Arial" panose="020B0604020202020204" pitchFamily="34" charset="0"/>
                <a:cs typeface="Arial" panose="020B0604020202020204" pitchFamily="34" charset="0"/>
              </a:rPr>
              <a:t>String </a:t>
            </a:r>
            <a:r>
              <a:rPr lang="en-US" altLang="en-US" sz="1400" dirty="0" err="1">
                <a:latin typeface="Arial" panose="020B0604020202020204" pitchFamily="34" charset="0"/>
                <a:cs typeface="Arial" panose="020B0604020202020204" pitchFamily="34" charset="0"/>
              </a:rPr>
              <a:t>vehicleNo</a:t>
            </a:r>
            <a:r>
              <a:rPr lang="en-US" altLang="en-US" sz="1400" dirty="0">
                <a:latin typeface="Arial" panose="020B0604020202020204" pitchFamily="34" charset="0"/>
                <a:cs typeface="Arial" panose="020B0604020202020204" pitchFamily="34" charset="0"/>
              </a:rPr>
              <a:t>;</a:t>
            </a:r>
          </a:p>
          <a:p>
            <a:pPr lvl="3">
              <a:buFont typeface="Wingdings" pitchFamily="2" charset="2"/>
              <a:buChar char="q"/>
            </a:pPr>
            <a:r>
              <a:rPr lang="en-US" altLang="en-US" sz="1400" dirty="0">
                <a:latin typeface="Arial" panose="020B0604020202020204" pitchFamily="34" charset="0"/>
                <a:cs typeface="Arial" panose="020B0604020202020204" pitchFamily="34" charset="0"/>
              </a:rPr>
              <a:t>String color;</a:t>
            </a:r>
          </a:p>
          <a:p>
            <a:pPr lvl="3">
              <a:buFont typeface="Wingdings" pitchFamily="2" charset="2"/>
              <a:buChar char="q"/>
            </a:pPr>
            <a:r>
              <a:rPr lang="en-US" altLang="en-US" sz="1400" dirty="0" err="1">
                <a:latin typeface="Arial" panose="020B0604020202020204" pitchFamily="34" charset="0"/>
                <a:cs typeface="Arial" panose="020B0604020202020204" pitchFamily="34" charset="0"/>
              </a:rPr>
              <a:t>Int</a:t>
            </a:r>
            <a:r>
              <a:rPr lang="en-US" altLang="en-US" sz="1400" dirty="0">
                <a:latin typeface="Arial" panose="020B0604020202020204" pitchFamily="34" charset="0"/>
                <a:cs typeface="Arial" panose="020B0604020202020204" pitchFamily="34" charset="0"/>
              </a:rPr>
              <a:t> wheel;</a:t>
            </a:r>
          </a:p>
          <a:p>
            <a:pPr lvl="3">
              <a:buFont typeface="Wingdings" pitchFamily="2" charset="2"/>
              <a:buChar char="q"/>
            </a:pPr>
            <a:r>
              <a:rPr lang="en-US" altLang="en-US" sz="1400" dirty="0" err="1">
                <a:latin typeface="Arial" panose="020B0604020202020204" pitchFamily="34" charset="0"/>
                <a:cs typeface="Arial" panose="020B0604020202020204" pitchFamily="34" charset="0"/>
              </a:rPr>
              <a:t>Int</a:t>
            </a:r>
            <a:r>
              <a:rPr lang="en-US" altLang="en-US" sz="1400" dirty="0">
                <a:latin typeface="Arial" panose="020B0604020202020204" pitchFamily="34" charset="0"/>
                <a:cs typeface="Arial" panose="020B0604020202020204" pitchFamily="34" charset="0"/>
              </a:rPr>
              <a:t> seat;</a:t>
            </a:r>
          </a:p>
          <a:p>
            <a:pPr lvl="1">
              <a:buFont typeface="Wingdings" pitchFamily="2" charset="2"/>
              <a:buChar char="q"/>
            </a:pPr>
            <a:r>
              <a:rPr lang="en-US" altLang="en-US" sz="1400" dirty="0" err="1">
                <a:latin typeface="Arial" panose="020B0604020202020204" pitchFamily="34" charset="0"/>
                <a:cs typeface="Arial" panose="020B0604020202020204" pitchFamily="34" charset="0"/>
              </a:rPr>
              <a:t>VehicleDao</a:t>
            </a:r>
            <a:r>
              <a:rPr lang="en-US" altLang="en-US" sz="1400" dirty="0">
                <a:latin typeface="Arial" panose="020B0604020202020204" pitchFamily="34" charset="0"/>
                <a:cs typeface="Arial" panose="020B0604020202020204" pitchFamily="34" charset="0"/>
              </a:rPr>
              <a:t> interface</a:t>
            </a:r>
          </a:p>
          <a:p>
            <a:pPr lvl="2">
              <a:buFont typeface="Wingdings" pitchFamily="2" charset="2"/>
              <a:buChar char="q"/>
            </a:pPr>
            <a:r>
              <a:rPr lang="en-US" altLang="en-US" sz="1400" dirty="0">
                <a:latin typeface="Arial" panose="020B0604020202020204" pitchFamily="34" charset="0"/>
                <a:cs typeface="Arial" panose="020B0604020202020204" pitchFamily="34" charset="0"/>
              </a:rPr>
              <a:t>insert(Vehicle v)</a:t>
            </a:r>
          </a:p>
          <a:p>
            <a:pPr lvl="1">
              <a:buFont typeface="Wingdings" pitchFamily="2" charset="2"/>
              <a:buChar char="q"/>
            </a:pPr>
            <a:r>
              <a:rPr lang="en-US" altLang="en-US" sz="1400" dirty="0">
                <a:latin typeface="Arial" panose="020B0604020202020204" pitchFamily="34" charset="0"/>
                <a:cs typeface="Arial" panose="020B0604020202020204" pitchFamily="34" charset="0"/>
              </a:rPr>
              <a:t>Create the </a:t>
            </a:r>
            <a:r>
              <a:rPr lang="en-US" altLang="en-US" sz="1400" dirty="0" err="1">
                <a:latin typeface="Arial" panose="020B0604020202020204" pitchFamily="34" charset="0"/>
                <a:cs typeface="Arial" panose="020B0604020202020204" pitchFamily="34" charset="0"/>
              </a:rPr>
              <a:t>JdbcVehicleDao</a:t>
            </a:r>
            <a:r>
              <a:rPr lang="en-US" altLang="en-US" sz="1400" dirty="0">
                <a:latin typeface="Arial" panose="020B0604020202020204" pitchFamily="34" charset="0"/>
                <a:cs typeface="Arial" panose="020B0604020202020204" pitchFamily="34" charset="0"/>
              </a:rPr>
              <a:t> class and have the class implement the interface and declare a </a:t>
            </a:r>
            <a:r>
              <a:rPr lang="en-US" altLang="en-US" sz="1400" b="1" dirty="0">
                <a:latin typeface="Arial" panose="020B0604020202020204" pitchFamily="34" charset="0"/>
                <a:cs typeface="Arial" panose="020B0604020202020204" pitchFamily="34" charset="0"/>
              </a:rPr>
              <a:t>private </a:t>
            </a:r>
            <a:r>
              <a:rPr lang="en-US" altLang="en-US" sz="1400" b="1" dirty="0" err="1">
                <a:latin typeface="Arial" panose="020B0604020202020204" pitchFamily="34" charset="0"/>
                <a:cs typeface="Arial" panose="020B0604020202020204" pitchFamily="34" charset="0"/>
              </a:rPr>
              <a:t>JdbcTemplate</a:t>
            </a:r>
            <a:r>
              <a:rPr lang="en-US" altLang="en-US" sz="1400" b="1" dirty="0">
                <a:latin typeface="Arial" panose="020B0604020202020204" pitchFamily="34" charset="0"/>
                <a:cs typeface="Arial" panose="020B0604020202020204" pitchFamily="34" charset="0"/>
              </a:rPr>
              <a:t> property</a:t>
            </a:r>
          </a:p>
          <a:p>
            <a:pPr lvl="1">
              <a:buFont typeface="Wingdings" pitchFamily="2" charset="2"/>
              <a:buChar char="q"/>
            </a:pPr>
            <a:r>
              <a:rPr lang="en-US" altLang="en-US" sz="1400" dirty="0">
                <a:latin typeface="Arial" panose="020B0604020202020204" pitchFamily="34" charset="0"/>
                <a:cs typeface="Arial" panose="020B0604020202020204" pitchFamily="34" charset="0"/>
              </a:rPr>
              <a:t>Create the bean configuration file and define the </a:t>
            </a:r>
            <a:r>
              <a:rPr lang="en-US" altLang="en-US" sz="1400" dirty="0" err="1">
                <a:latin typeface="Arial" panose="020B0604020202020204" pitchFamily="34" charset="0"/>
                <a:cs typeface="Arial" panose="020B0604020202020204" pitchFamily="34" charset="0"/>
              </a:rPr>
              <a:t>datasource</a:t>
            </a:r>
            <a:endParaRPr lang="en-US" altLang="en-US" sz="1400" dirty="0">
              <a:latin typeface="Arial" panose="020B0604020202020204" pitchFamily="34" charset="0"/>
              <a:cs typeface="Arial" panose="020B0604020202020204" pitchFamily="34" charset="0"/>
            </a:endParaRPr>
          </a:p>
          <a:p>
            <a:pPr>
              <a:buFont typeface="Wingdings" pitchFamily="2" charset="2"/>
              <a:buChar char="q"/>
            </a:pPr>
            <a:r>
              <a:rPr lang="en-US" altLang="en-US" sz="1400" b="1" dirty="0">
                <a:latin typeface="Arial" panose="020B0604020202020204" pitchFamily="34" charset="0"/>
                <a:cs typeface="Arial" panose="020B0604020202020204" pitchFamily="34" charset="0"/>
              </a:rPr>
              <a:t>Part 2 </a:t>
            </a:r>
            <a:r>
              <a:rPr lang="en-US" altLang="en-US" sz="1400" dirty="0">
                <a:latin typeface="Arial" panose="020B0604020202020204" pitchFamily="34" charset="0"/>
                <a:cs typeface="Arial" panose="020B0604020202020204" pitchFamily="34" charset="0"/>
              </a:rPr>
              <a:t>- Build an application using the </a:t>
            </a:r>
            <a:r>
              <a:rPr lang="en-US" altLang="en-US" sz="1400" dirty="0" err="1">
                <a:latin typeface="Arial" panose="020B0604020202020204" pitchFamily="34" charset="0"/>
                <a:cs typeface="Arial" panose="020B0604020202020204" pitchFamily="34" charset="0"/>
              </a:rPr>
              <a:t>JDBCTemplate</a:t>
            </a:r>
            <a:r>
              <a:rPr lang="en-US" altLang="en-US" sz="1400" dirty="0">
                <a:latin typeface="Arial" panose="020B0604020202020204" pitchFamily="34" charset="0"/>
                <a:cs typeface="Arial" panose="020B0604020202020204" pitchFamily="34" charset="0"/>
              </a:rPr>
              <a:t> class and create a </a:t>
            </a:r>
            <a:r>
              <a:rPr lang="en-US" altLang="en-US" sz="1400" dirty="0" err="1">
                <a:latin typeface="Arial" panose="020B0604020202020204" pitchFamily="34" charset="0"/>
                <a:cs typeface="Arial" panose="020B0604020202020204" pitchFamily="34" charset="0"/>
              </a:rPr>
              <a:t>PreparedStatement</a:t>
            </a:r>
            <a:r>
              <a:rPr lang="en-US" altLang="en-US" sz="1400" dirty="0">
                <a:latin typeface="Arial" panose="020B0604020202020204" pitchFamily="34" charset="0"/>
                <a:cs typeface="Arial" panose="020B0604020202020204" pitchFamily="34" charset="0"/>
              </a:rPr>
              <a:t> object from the connection. Implement the </a:t>
            </a:r>
            <a:r>
              <a:rPr lang="en-US" altLang="en-US" sz="1400" dirty="0" err="1">
                <a:latin typeface="Arial" panose="020B0604020202020204" pitchFamily="34" charset="0"/>
                <a:cs typeface="Arial" panose="020B0604020202020204" pitchFamily="34" charset="0"/>
              </a:rPr>
              <a:t>PreparedStatementCreator</a:t>
            </a:r>
            <a:r>
              <a:rPr lang="en-US" altLang="en-US" sz="1400" dirty="0">
                <a:latin typeface="Arial" panose="020B0604020202020204" pitchFamily="34" charset="0"/>
                <a:cs typeface="Arial" panose="020B0604020202020204" pitchFamily="34" charset="0"/>
              </a:rPr>
              <a:t> interface and get the database connection as the </a:t>
            </a:r>
            <a:r>
              <a:rPr lang="en-US" altLang="en-US" sz="1400" dirty="0" err="1">
                <a:latin typeface="Arial" pitchFamily="34" charset="0"/>
                <a:cs typeface="Arial" pitchFamily="34" charset="0"/>
              </a:rPr>
              <a:t>createPreparedStatement</a:t>
            </a:r>
            <a:r>
              <a:rPr lang="en-US" altLang="en-US" sz="1400" dirty="0">
                <a:latin typeface="Arial" pitchFamily="34" charset="0"/>
                <a:cs typeface="Arial" pitchFamily="34" charset="0"/>
              </a:rPr>
              <a:t>() method’s argument. Within the method , create a </a:t>
            </a:r>
            <a:r>
              <a:rPr lang="en-US" altLang="en-US" sz="1400" dirty="0" err="1">
                <a:latin typeface="Arial" pitchFamily="34" charset="0"/>
                <a:cs typeface="Arial" pitchFamily="34" charset="0"/>
              </a:rPr>
              <a:t>PreparedStatement</a:t>
            </a:r>
            <a:r>
              <a:rPr lang="en-US" altLang="en-US" sz="1400" dirty="0">
                <a:latin typeface="Arial" pitchFamily="34" charset="0"/>
                <a:cs typeface="Arial" pitchFamily="34" charset="0"/>
              </a:rPr>
              <a:t> object on this connection and bind your parameters to this object</a:t>
            </a:r>
            <a:endParaRPr lang="en-IN" altLang="en-US" sz="1400" dirty="0">
              <a:latin typeface="Arial" panose="020B0604020202020204" pitchFamily="34" charset="0"/>
              <a:cs typeface="Arial" panose="020B0604020202020204" pitchFamily="34" charset="0"/>
            </a:endParaRPr>
          </a:p>
          <a:p>
            <a:pPr lvl="1"/>
            <a:r>
              <a:rPr lang="en-IN" altLang="en-US" sz="1400" dirty="0">
                <a:latin typeface="Arial" panose="020B0604020202020204" pitchFamily="34" charset="0"/>
                <a:cs typeface="Arial" panose="020B0604020202020204" pitchFamily="34" charset="0"/>
              </a:rPr>
              <a:t>	</a:t>
            </a:r>
          </a:p>
          <a:p>
            <a:pPr>
              <a:buFont typeface="Wingdings" pitchFamily="2" charset="2"/>
              <a:buChar char="q"/>
            </a:pPr>
            <a:r>
              <a:rPr lang="en-IN" altLang="en-US" sz="1400" dirty="0">
                <a:latin typeface="Arial" panose="020B0604020202020204" pitchFamily="34" charset="0"/>
                <a:cs typeface="Arial" panose="020B0604020202020204" pitchFamily="34" charset="0"/>
              </a:rPr>
              <a:t>Check the database environment perspective to check the update() was executed properly</a:t>
            </a:r>
          </a:p>
          <a:p>
            <a:pPr lvl="1">
              <a:buFont typeface="Wingdings" pitchFamily="2" charset="2"/>
              <a:buChar char="q"/>
            </a:pPr>
            <a:endParaRPr lang="en-I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63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634998" y="922271"/>
            <a:ext cx="8229600" cy="4906963"/>
          </a:xfrm>
        </p:spPr>
        <p:txBody>
          <a:bodyPr/>
          <a:lstStyle/>
          <a:p>
            <a:pPr marL="342900" lvl="1" indent="-342900"/>
            <a:r>
              <a:rPr lang="en-US" altLang="en-US" sz="1400" dirty="0">
                <a:solidFill>
                  <a:prstClr val="black"/>
                </a:solidFill>
              </a:rPr>
              <a:t>The second callback interface, </a:t>
            </a:r>
            <a:r>
              <a:rPr lang="en-US" altLang="en-US" sz="1400" dirty="0" err="1">
                <a:solidFill>
                  <a:prstClr val="black"/>
                </a:solidFill>
              </a:rPr>
              <a:t>PreparedStatementSetter</a:t>
            </a:r>
            <a:r>
              <a:rPr lang="en-US" altLang="en-US" sz="1400" dirty="0">
                <a:solidFill>
                  <a:prstClr val="black"/>
                </a:solidFill>
              </a:rPr>
              <a:t>, performs only the parameter binding task of the overall update process.</a:t>
            </a:r>
          </a:p>
          <a:p>
            <a:pPr marL="342900" lvl="1" indent="-342900"/>
            <a:endParaRPr lang="en-US" altLang="en-US" sz="1400" dirty="0">
              <a:solidFill>
                <a:prstClr val="black"/>
              </a:solidFill>
            </a:endParaRPr>
          </a:p>
          <a:p>
            <a:pPr marL="0" indent="0"/>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32</a:t>
            </a:fld>
            <a:endParaRPr lang="en-US" dirty="0"/>
          </a:p>
        </p:txBody>
      </p:sp>
      <p:sp>
        <p:nvSpPr>
          <p:cNvPr id="3" name="Title 2"/>
          <p:cNvSpPr>
            <a:spLocks noGrp="1"/>
          </p:cNvSpPr>
          <p:nvPr>
            <p:ph type="title"/>
          </p:nvPr>
        </p:nvSpPr>
        <p:spPr>
          <a:xfrm>
            <a:off x="2260596" y="84005"/>
            <a:ext cx="6858000" cy="533400"/>
          </a:xfrm>
        </p:spPr>
        <p:txBody>
          <a:bodyPr/>
          <a:lstStyle/>
          <a:p>
            <a:r>
              <a:rPr lang="en-US" altLang="en-US" sz="2400" noProof="0" dirty="0" err="1">
                <a:solidFill>
                  <a:srgbClr val="FFFFFF"/>
                </a:solidFill>
              </a:rPr>
              <a:t>PreparedStatementSetter</a:t>
            </a:r>
            <a:r>
              <a:rPr lang="en-US" altLang="en-US" sz="2400" noProof="0" dirty="0">
                <a:solidFill>
                  <a:srgbClr val="FFFFFF"/>
                </a:solidFill>
              </a:rPr>
              <a:t> – Update() Overloaded</a:t>
            </a:r>
            <a:endParaRPr lang="en-US" sz="2400" noProof="0" dirty="0"/>
          </a:p>
        </p:txBody>
      </p:sp>
      <p:sp>
        <p:nvSpPr>
          <p:cNvPr id="8" name="Rectangle 7"/>
          <p:cNvSpPr/>
          <p:nvPr/>
        </p:nvSpPr>
        <p:spPr>
          <a:xfrm>
            <a:off x="634998" y="2200619"/>
            <a:ext cx="8001000" cy="3581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public class JdbcVehicleDao implements VehicleDao {</a:t>
            </a:r>
          </a:p>
          <a:p>
            <a:pPr>
              <a:defRPr/>
            </a:pPr>
            <a:r>
              <a:rPr lang="en-US" sz="1400" b="1" dirty="0">
                <a:solidFill>
                  <a:schemeClr val="tx1"/>
                </a:solidFill>
                <a:latin typeface="Arial" pitchFamily="34" charset="0"/>
                <a:cs typeface="Arial" pitchFamily="34" charset="0"/>
              </a:rPr>
              <a:t>public void insert(final Vehicle vehicle) {</a:t>
            </a:r>
          </a:p>
          <a:p>
            <a:pPr>
              <a:defRPr/>
            </a:pPr>
            <a:r>
              <a:rPr lang="en-US" sz="1400" b="1" dirty="0">
                <a:solidFill>
                  <a:schemeClr val="tx1"/>
                </a:solidFill>
                <a:latin typeface="Arial" pitchFamily="34" charset="0"/>
                <a:cs typeface="Arial" pitchFamily="34" charset="0"/>
              </a:rPr>
              <a:t>	String sql = "INSERT INTO VEHICLE (VEHICLE_NO, COLOR, WHEEL, SEAT) "</a:t>
            </a:r>
          </a:p>
          <a:p>
            <a:pPr>
              <a:defRPr/>
            </a:pPr>
            <a:r>
              <a:rPr lang="en-US" sz="1400" b="1" dirty="0">
                <a:solidFill>
                  <a:schemeClr val="tx1"/>
                </a:solidFill>
                <a:latin typeface="Arial" pitchFamily="34" charset="0"/>
                <a:cs typeface="Arial" pitchFamily="34" charset="0"/>
              </a:rPr>
              <a:t>	+ "VALUES (?, ?, ?, ?)";</a:t>
            </a:r>
          </a:p>
          <a:p>
            <a:pPr>
              <a:defRPr/>
            </a:pPr>
            <a:r>
              <a:rPr lang="en-US" sz="1400" b="1" dirty="0">
                <a:solidFill>
                  <a:schemeClr val="tx1"/>
                </a:solidFill>
                <a:latin typeface="Arial" pitchFamily="34" charset="0"/>
                <a:cs typeface="Arial" pitchFamily="34" charset="0"/>
              </a:rPr>
              <a:t>	JdbcTemplate jdbcTemplate = new JdbcTemplate(dataSource);</a:t>
            </a:r>
          </a:p>
          <a:p>
            <a:pPr>
              <a:defRPr/>
            </a:pPr>
            <a:r>
              <a:rPr lang="en-US" sz="1400" b="1" dirty="0">
                <a:solidFill>
                  <a:schemeClr val="tx1"/>
                </a:solidFill>
                <a:latin typeface="Arial" pitchFamily="34" charset="0"/>
                <a:cs typeface="Arial" pitchFamily="34" charset="0"/>
              </a:rPr>
              <a:t>	</a:t>
            </a:r>
            <a:r>
              <a:rPr lang="en-US" sz="1400" b="1" dirty="0" err="1">
                <a:solidFill>
                  <a:schemeClr val="tx1"/>
                </a:solidFill>
                <a:latin typeface="Arial" pitchFamily="34" charset="0"/>
                <a:cs typeface="Arial" pitchFamily="34" charset="0"/>
              </a:rPr>
              <a:t>jdbcTemplate.</a:t>
            </a:r>
            <a:r>
              <a:rPr lang="en-US" sz="1400" b="1" dirty="0" err="1">
                <a:solidFill>
                  <a:srgbClr val="FF0000"/>
                </a:solidFill>
                <a:latin typeface="Arial" pitchFamily="34" charset="0"/>
                <a:cs typeface="Arial" pitchFamily="34" charset="0"/>
              </a:rPr>
              <a:t>update</a:t>
            </a:r>
            <a:r>
              <a:rPr lang="en-US" sz="1400" b="1" dirty="0">
                <a:solidFill>
                  <a:schemeClr val="tx1"/>
                </a:solidFill>
                <a:latin typeface="Arial" pitchFamily="34" charset="0"/>
                <a:cs typeface="Arial" pitchFamily="34" charset="0"/>
              </a:rPr>
              <a:t>(sql, new PreparedStatementSetter() {</a:t>
            </a:r>
          </a:p>
          <a:p>
            <a:pPr>
              <a:defRPr/>
            </a:pPr>
            <a:r>
              <a:rPr lang="en-US" sz="1400" b="1" dirty="0">
                <a:solidFill>
                  <a:schemeClr val="tx1"/>
                </a:solidFill>
                <a:latin typeface="Arial" pitchFamily="34" charset="0"/>
                <a:cs typeface="Arial" pitchFamily="34" charset="0"/>
              </a:rPr>
              <a:t>	           public void setValues(PreparedStatement ps) throws SQLException {</a:t>
            </a:r>
          </a:p>
          <a:p>
            <a:pPr>
              <a:defRPr/>
            </a:pPr>
            <a:r>
              <a:rPr lang="en-US" sz="1400" b="1" dirty="0">
                <a:solidFill>
                  <a:schemeClr val="tx1"/>
                </a:solidFill>
                <a:latin typeface="Arial" pitchFamily="34" charset="0"/>
                <a:cs typeface="Arial" pitchFamily="34" charset="0"/>
              </a:rPr>
              <a:t>		ps.setString(1, vehicle.getVehicleNo());</a:t>
            </a:r>
          </a:p>
          <a:p>
            <a:pPr>
              <a:defRPr/>
            </a:pPr>
            <a:r>
              <a:rPr lang="en-US" sz="1400" b="1" dirty="0">
                <a:solidFill>
                  <a:schemeClr val="tx1"/>
                </a:solidFill>
                <a:latin typeface="Arial" pitchFamily="34" charset="0"/>
                <a:cs typeface="Arial" pitchFamily="34" charset="0"/>
              </a:rPr>
              <a:t>		ps.setString(2, vehicle.getColor());</a:t>
            </a:r>
          </a:p>
          <a:p>
            <a:pPr>
              <a:defRPr/>
            </a:pPr>
            <a:r>
              <a:rPr lang="en-US" sz="1400" b="1" dirty="0">
                <a:solidFill>
                  <a:schemeClr val="tx1"/>
                </a:solidFill>
                <a:latin typeface="Arial" pitchFamily="34" charset="0"/>
                <a:cs typeface="Arial" pitchFamily="34" charset="0"/>
              </a:rPr>
              <a:t>		ps.setInt(3, vehicle.getWheel());</a:t>
            </a:r>
          </a:p>
          <a:p>
            <a:pPr>
              <a:defRPr/>
            </a:pPr>
            <a:r>
              <a:rPr lang="en-US" sz="1400" b="1" dirty="0">
                <a:solidFill>
                  <a:schemeClr val="tx1"/>
                </a:solidFill>
                <a:latin typeface="Arial" pitchFamily="34" charset="0"/>
                <a:cs typeface="Arial" pitchFamily="34" charset="0"/>
              </a:rPr>
              <a:t>		ps.setInt(4, vehicle.getSeat());</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20698" y="1127918"/>
            <a:ext cx="8229600" cy="4906963"/>
          </a:xfrm>
        </p:spPr>
        <p:txBody>
          <a:bodyPr/>
          <a:lstStyle/>
          <a:p>
            <a:pPr marL="342900" lvl="1" indent="-342900">
              <a:buFont typeface="Wingdings" pitchFamily="2" charset="2"/>
              <a:buChar char="q"/>
            </a:pPr>
            <a:r>
              <a:rPr lang="en-US" altLang="en-US" sz="1400" dirty="0">
                <a:solidFill>
                  <a:prstClr val="black"/>
                </a:solidFill>
              </a:rPr>
              <a:t>Finally, the simplest version of the update() method accepts a SQL statement and an object array as statement parameters. </a:t>
            </a:r>
          </a:p>
          <a:p>
            <a:pPr marL="342900" lvl="1" indent="-342900">
              <a:buFont typeface="Wingdings" pitchFamily="2" charset="2"/>
              <a:buChar char="q"/>
            </a:pPr>
            <a:r>
              <a:rPr lang="en-US" altLang="en-US" sz="1400" dirty="0">
                <a:solidFill>
                  <a:srgbClr val="FF0000"/>
                </a:solidFill>
              </a:rPr>
              <a:t>It will create a </a:t>
            </a:r>
            <a:r>
              <a:rPr lang="en-US" altLang="en-US" sz="1400" dirty="0" err="1">
                <a:solidFill>
                  <a:srgbClr val="FF0000"/>
                </a:solidFill>
              </a:rPr>
              <a:t>PreparedStatement</a:t>
            </a:r>
            <a:r>
              <a:rPr lang="en-US" altLang="en-US" sz="1400" dirty="0">
                <a:solidFill>
                  <a:srgbClr val="FF0000"/>
                </a:solidFill>
              </a:rPr>
              <a:t> object from your SQL statement and bind the parameters for you. </a:t>
            </a:r>
          </a:p>
          <a:p>
            <a:pPr>
              <a:buFont typeface="Wingdings" pitchFamily="2" charset="2"/>
              <a:buChar char="q"/>
            </a:pPr>
            <a:r>
              <a:rPr lang="en-US" altLang="en-US" sz="1400" dirty="0">
                <a:solidFill>
                  <a:prstClr val="black"/>
                </a:solidFill>
              </a:rPr>
              <a:t>Therefore, you don’t have to override any of the tasks in the update process.</a:t>
            </a:r>
          </a:p>
          <a:p>
            <a:pPr marL="0" indent="0"/>
            <a:endParaRPr lang="en-US" altLang="en-US" sz="1400" dirty="0">
              <a:solidFill>
                <a:prstClr val="black"/>
              </a:solidFill>
            </a:endParaRPr>
          </a:p>
          <a:p>
            <a:pPr marL="0" indent="0"/>
            <a:r>
              <a:rPr lang="en-US" altLang="en-US" sz="1400" dirty="0">
                <a:solidFill>
                  <a:prstClr val="black"/>
                </a:solidFill>
              </a:rPr>
              <a:t>Code: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33</a:t>
            </a:fld>
            <a:endParaRPr lang="en-US" dirty="0"/>
          </a:p>
        </p:txBody>
      </p:sp>
      <p:sp>
        <p:nvSpPr>
          <p:cNvPr id="3" name="Title 2"/>
          <p:cNvSpPr>
            <a:spLocks noGrp="1"/>
          </p:cNvSpPr>
          <p:nvPr>
            <p:ph type="title"/>
          </p:nvPr>
        </p:nvSpPr>
        <p:spPr>
          <a:xfrm>
            <a:off x="2133600" y="33872"/>
            <a:ext cx="6858000" cy="533400"/>
          </a:xfrm>
        </p:spPr>
        <p:txBody>
          <a:bodyPr/>
          <a:lstStyle/>
          <a:p>
            <a:r>
              <a:rPr lang="en-US" altLang="en-US" sz="2400" noProof="0" dirty="0">
                <a:solidFill>
                  <a:srgbClr val="FFFFFF"/>
                </a:solidFill>
              </a:rPr>
              <a:t>SQL Statement and Parameter Values – Update() Overloaded</a:t>
            </a:r>
            <a:endParaRPr lang="en-US" sz="2400" noProof="0" dirty="0"/>
          </a:p>
        </p:txBody>
      </p:sp>
      <p:sp>
        <p:nvSpPr>
          <p:cNvPr id="8" name="Rectangle 7"/>
          <p:cNvSpPr/>
          <p:nvPr/>
        </p:nvSpPr>
        <p:spPr>
          <a:xfrm>
            <a:off x="749298" y="3429000"/>
            <a:ext cx="8001000" cy="1752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b="1" dirty="0">
                <a:solidFill>
                  <a:schemeClr val="tx1"/>
                </a:solidFill>
                <a:latin typeface="Arial" pitchFamily="34" charset="0"/>
                <a:cs typeface="Arial" pitchFamily="34" charset="0"/>
              </a:rPr>
              <a:t>public void insert(final Vehicle vehicle) {</a:t>
            </a:r>
          </a:p>
          <a:p>
            <a:r>
              <a:rPr lang="en-US" altLang="en-US" sz="1400" b="1" dirty="0">
                <a:solidFill>
                  <a:schemeClr val="tx1"/>
                </a:solidFill>
                <a:latin typeface="Arial" pitchFamily="34" charset="0"/>
                <a:cs typeface="Arial" pitchFamily="34" charset="0"/>
              </a:rPr>
              <a:t>	String sql = "INSERT INTO VEHICLE (VEHICLE_NO, COLOR, WHEEL, SEAT) "</a:t>
            </a:r>
          </a:p>
          <a:p>
            <a:r>
              <a:rPr lang="en-US" altLang="en-US" sz="1400" b="1" dirty="0">
                <a:solidFill>
                  <a:schemeClr val="tx1"/>
                </a:solidFill>
                <a:latin typeface="Arial" pitchFamily="34" charset="0"/>
                <a:cs typeface="Arial" pitchFamily="34" charset="0"/>
              </a:rPr>
              <a:t>	+ "VALUES (?, ?, ?, ?)";</a:t>
            </a:r>
          </a:p>
          <a:p>
            <a:r>
              <a:rPr lang="en-US" altLang="en-US" sz="1400" b="1" dirty="0">
                <a:solidFill>
                  <a:schemeClr val="tx1"/>
                </a:solidFill>
                <a:latin typeface="Arial" pitchFamily="34" charset="0"/>
                <a:cs typeface="Arial" pitchFamily="34" charset="0"/>
              </a:rPr>
              <a:t>	JdbcTemplate jdbcTemplate = new JdbcTemplate(dataSource);</a:t>
            </a:r>
          </a:p>
          <a:p>
            <a:pPr lvl="2"/>
            <a:r>
              <a:rPr lang="en-US" altLang="en-US" sz="1400" b="1" dirty="0">
                <a:solidFill>
                  <a:schemeClr val="tx1"/>
                </a:solidFill>
                <a:latin typeface="Arial" pitchFamily="34" charset="0"/>
                <a:cs typeface="Arial" pitchFamily="34" charset="0"/>
              </a:rPr>
              <a:t>jdbcTemplate.</a:t>
            </a:r>
            <a:r>
              <a:rPr lang="en-US" altLang="en-US" sz="1400" b="1" dirty="0">
                <a:solidFill>
                  <a:srgbClr val="FF0000"/>
                </a:solidFill>
                <a:latin typeface="Arial" pitchFamily="34" charset="0"/>
                <a:cs typeface="Arial" pitchFamily="34" charset="0"/>
              </a:rPr>
              <a:t>update</a:t>
            </a:r>
            <a:r>
              <a:rPr lang="en-US" altLang="en-US" sz="1400" b="1" dirty="0">
                <a:solidFill>
                  <a:schemeClr val="tx1"/>
                </a:solidFill>
                <a:latin typeface="Arial" pitchFamily="34" charset="0"/>
                <a:cs typeface="Arial" pitchFamily="34" charset="0"/>
              </a:rPr>
              <a:t>(sql, new Object[] { vehicle.getVehicleNo(),</a:t>
            </a:r>
          </a:p>
          <a:p>
            <a:r>
              <a:rPr lang="en-US" altLang="en-US" sz="1400" b="1" dirty="0">
                <a:solidFill>
                  <a:schemeClr val="tx1"/>
                </a:solidFill>
                <a:latin typeface="Arial" pitchFamily="34" charset="0"/>
                <a:cs typeface="Arial" pitchFamily="34" charset="0"/>
              </a:rPr>
              <a:t>		vehicle.getColor(),vehicle.getWheel(), vehicle.getSeat() });</a:t>
            </a:r>
          </a:p>
          <a:p>
            <a:r>
              <a:rPr lang="en-US" altLang="en-US" sz="1400" b="1" dirty="0">
                <a:solidFill>
                  <a:schemeClr val="tx1"/>
                </a:solidFill>
                <a:latin typeface="Arial" pitchFamily="34" charset="0"/>
                <a:cs typeface="Arial"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92113"/>
            <a:ext cx="8229600" cy="4906963"/>
          </a:xfrm>
        </p:spPr>
        <p:txBody>
          <a:bodyPr/>
          <a:lstStyle/>
          <a:p>
            <a:pPr marL="0" indent="0"/>
            <a:r>
              <a:rPr lang="en-US" altLang="en-US" sz="1400" dirty="0">
                <a:solidFill>
                  <a:prstClr val="black"/>
                </a:solidFill>
              </a:rPr>
              <a:t>The </a:t>
            </a:r>
            <a:r>
              <a:rPr lang="en-US" altLang="en-US" sz="1400" dirty="0" err="1">
                <a:solidFill>
                  <a:prstClr val="black"/>
                </a:solidFill>
              </a:rPr>
              <a:t>JdbcTemplate</a:t>
            </a:r>
            <a:r>
              <a:rPr lang="en-US" altLang="en-US" sz="1400" dirty="0">
                <a:solidFill>
                  <a:prstClr val="black"/>
                </a:solidFill>
              </a:rPr>
              <a:t> class is designed to be thread-safe, so you can declare a single instance of it in the </a:t>
            </a:r>
            <a:r>
              <a:rPr lang="en-US" altLang="en-US" sz="1400" dirty="0" err="1">
                <a:solidFill>
                  <a:prstClr val="black"/>
                </a:solidFill>
              </a:rPr>
              <a:t>IoC</a:t>
            </a:r>
            <a:r>
              <a:rPr lang="en-US" altLang="en-US" sz="1400" dirty="0">
                <a:solidFill>
                  <a:prstClr val="black"/>
                </a:solidFill>
              </a:rPr>
              <a:t> container and inject this instance into all your DAO instances.</a:t>
            </a:r>
          </a:p>
          <a:p>
            <a:pPr marL="0" indent="0"/>
            <a:endParaRPr lang="en-US" altLang="en-US" sz="1400" dirty="0">
              <a:solidFill>
                <a:prstClr val="black"/>
              </a:solidFill>
            </a:endParaRPr>
          </a:p>
          <a:p>
            <a:pPr marL="0" indent="0"/>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34</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Simplifying </a:t>
            </a:r>
            <a:r>
              <a:rPr lang="en-US" altLang="en-US" noProof="0" dirty="0" err="1">
                <a:solidFill>
                  <a:srgbClr val="FFFFFF"/>
                </a:solidFill>
              </a:rPr>
              <a:t>JDBC</a:t>
            </a:r>
            <a:r>
              <a:rPr lang="en-US" altLang="en-US" noProof="0" dirty="0">
                <a:solidFill>
                  <a:srgbClr val="FFFFFF"/>
                </a:solidFill>
              </a:rPr>
              <a:t> Template Creation</a:t>
            </a:r>
            <a:endParaRPr lang="en-US" noProof="0" dirty="0"/>
          </a:p>
        </p:txBody>
      </p:sp>
      <p:sp>
        <p:nvSpPr>
          <p:cNvPr id="8" name="Rectangle 7"/>
          <p:cNvSpPr/>
          <p:nvPr/>
        </p:nvSpPr>
        <p:spPr>
          <a:xfrm>
            <a:off x="671111" y="2438400"/>
            <a:ext cx="8001000" cy="2895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&lt;beans ...&gt;</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&lt;bean id="jdbcTemplate"</a:t>
            </a:r>
          </a:p>
          <a:p>
            <a:pPr>
              <a:defRPr/>
            </a:pPr>
            <a:r>
              <a:rPr lang="en-US" sz="1400" b="1" dirty="0">
                <a:solidFill>
                  <a:schemeClr val="tx1"/>
                </a:solidFill>
                <a:latin typeface="Arial" pitchFamily="34" charset="0"/>
                <a:cs typeface="Arial" pitchFamily="34" charset="0"/>
              </a:rPr>
              <a:t>class="org.springframework.jdbc.core.JdbcTemplate"&gt;</a:t>
            </a:r>
          </a:p>
          <a:p>
            <a:pPr>
              <a:defRPr/>
            </a:pPr>
            <a:r>
              <a:rPr lang="en-US" sz="1400" b="1" dirty="0">
                <a:solidFill>
                  <a:schemeClr val="tx1"/>
                </a:solidFill>
                <a:latin typeface="Arial" pitchFamily="34" charset="0"/>
                <a:cs typeface="Arial" pitchFamily="34" charset="0"/>
              </a:rPr>
              <a:t>&lt;property name="dataSource" ref="dataSource" /&gt;</a:t>
            </a:r>
          </a:p>
          <a:p>
            <a:pPr>
              <a:defRPr/>
            </a:pPr>
            <a:r>
              <a:rPr lang="en-US" sz="1400" b="1" dirty="0">
                <a:solidFill>
                  <a:schemeClr val="tx1"/>
                </a:solidFill>
                <a:latin typeface="Arial" pitchFamily="34" charset="0"/>
                <a:cs typeface="Arial" pitchFamily="34" charset="0"/>
              </a:rPr>
              <a:t>&lt;/bean&gt;</a:t>
            </a:r>
          </a:p>
          <a:p>
            <a:pPr>
              <a:defRPr/>
            </a:pPr>
            <a:r>
              <a:rPr lang="en-US" sz="1400" b="1" dirty="0">
                <a:solidFill>
                  <a:schemeClr val="tx1"/>
                </a:solidFill>
                <a:latin typeface="Arial" pitchFamily="34" charset="0"/>
                <a:cs typeface="Arial" pitchFamily="34" charset="0"/>
              </a:rPr>
              <a:t>&lt;bean id="vehicleDao"</a:t>
            </a:r>
          </a:p>
          <a:p>
            <a:pPr>
              <a:defRPr/>
            </a:pPr>
            <a:r>
              <a:rPr lang="en-US" sz="1400" b="1" dirty="0">
                <a:solidFill>
                  <a:schemeClr val="tx1"/>
                </a:solidFill>
                <a:latin typeface="Arial" pitchFamily="34" charset="0"/>
                <a:cs typeface="Arial" pitchFamily="34" charset="0"/>
              </a:rPr>
              <a:t>class=“com.spring.dao.JdbcVehicleDao"&gt;</a:t>
            </a:r>
          </a:p>
          <a:p>
            <a:pPr>
              <a:defRPr/>
            </a:pPr>
            <a:r>
              <a:rPr lang="en-US" sz="1400" b="1" dirty="0">
                <a:solidFill>
                  <a:schemeClr val="tx1"/>
                </a:solidFill>
                <a:latin typeface="Arial" pitchFamily="34" charset="0"/>
                <a:cs typeface="Arial" pitchFamily="34" charset="0"/>
              </a:rPr>
              <a:t>&lt;property name="jdbcTemplate" ref="jdbcTemplate" /&gt;</a:t>
            </a:r>
          </a:p>
          <a:p>
            <a:pPr>
              <a:defRPr/>
            </a:pPr>
            <a:r>
              <a:rPr lang="en-US" sz="1400" b="1" dirty="0">
                <a:solidFill>
                  <a:schemeClr val="tx1"/>
                </a:solidFill>
                <a:latin typeface="Arial" pitchFamily="34" charset="0"/>
                <a:cs typeface="Arial" pitchFamily="34" charset="0"/>
              </a:rPr>
              <a:t>&lt;/bean&gt;</a:t>
            </a:r>
          </a:p>
          <a:p>
            <a:pPr>
              <a:defRPr/>
            </a:pPr>
            <a:r>
              <a:rPr lang="en-US" sz="1400" b="1" dirty="0">
                <a:solidFill>
                  <a:schemeClr val="tx1"/>
                </a:solidFill>
                <a:latin typeface="Arial" pitchFamily="34" charset="0"/>
                <a:cs typeface="Arial" pitchFamily="34" charset="0"/>
              </a:rPr>
              <a:t>&lt;/beans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62200" y="0"/>
            <a:ext cx="7365996" cy="533400"/>
          </a:xfrm>
        </p:spPr>
        <p:txBody>
          <a:bodyPr/>
          <a:lstStyle/>
          <a:p>
            <a:r>
              <a:rPr lang="en-US" sz="2400" dirty="0"/>
              <a:t>Lend a hand– Part2 Overloaded Update()</a:t>
            </a:r>
            <a:endParaRPr lang="en-US" sz="2400" noProof="0" dirty="0"/>
          </a:p>
        </p:txBody>
      </p:sp>
      <p:sp>
        <p:nvSpPr>
          <p:cNvPr id="6" name="Footer Placeholder 5"/>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35</a:t>
            </a:fld>
            <a:endParaRPr lang="en-US" dirty="0"/>
          </a:p>
        </p:txBody>
      </p:sp>
      <p:sp>
        <p:nvSpPr>
          <p:cNvPr id="2" name="Rectangle 1"/>
          <p:cNvSpPr/>
          <p:nvPr/>
        </p:nvSpPr>
        <p:spPr>
          <a:xfrm>
            <a:off x="844826" y="685800"/>
            <a:ext cx="7467600" cy="3108543"/>
          </a:xfrm>
          <a:prstGeom prst="rect">
            <a:avLst/>
          </a:prstGeom>
        </p:spPr>
        <p:txBody>
          <a:bodyPr wrap="square">
            <a:spAutoFit/>
          </a:bodyPr>
          <a:lstStyle/>
          <a:p>
            <a:pPr>
              <a:buFont typeface="Wingdings" pitchFamily="2" charset="2"/>
              <a:buChar char="q"/>
            </a:pPr>
            <a:r>
              <a:rPr lang="en-US" altLang="en-US" sz="1400" b="1" dirty="0">
                <a:solidFill>
                  <a:prstClr val="black"/>
                </a:solidFill>
                <a:latin typeface="Arial" pitchFamily="34" charset="0"/>
                <a:cs typeface="Arial" pitchFamily="34" charset="0"/>
              </a:rPr>
              <a:t>Part2</a:t>
            </a:r>
            <a:r>
              <a:rPr lang="en-US" altLang="en-US" sz="1400" dirty="0">
                <a:solidFill>
                  <a:prstClr val="black"/>
                </a:solidFill>
                <a:latin typeface="Arial" pitchFamily="34" charset="0"/>
                <a:cs typeface="Arial" pitchFamily="34" charset="0"/>
              </a:rPr>
              <a:t> - In your insert method have the </a:t>
            </a:r>
            <a:r>
              <a:rPr lang="en-US" altLang="en-US" sz="1400" dirty="0" err="1">
                <a:solidFill>
                  <a:prstClr val="black"/>
                </a:solidFill>
                <a:latin typeface="Arial" pitchFamily="34" charset="0"/>
                <a:cs typeface="Arial" pitchFamily="34" charset="0"/>
              </a:rPr>
              <a:t>jdbctemplate</a:t>
            </a:r>
            <a:r>
              <a:rPr lang="en-US" altLang="en-US" sz="1400" dirty="0">
                <a:solidFill>
                  <a:prstClr val="black"/>
                </a:solidFill>
                <a:latin typeface="Arial" pitchFamily="34" charset="0"/>
                <a:cs typeface="Arial" pitchFamily="34" charset="0"/>
              </a:rPr>
              <a:t> object call the update() that </a:t>
            </a:r>
            <a:r>
              <a:rPr lang="en-US" altLang="en-US" sz="1400" dirty="0">
                <a:latin typeface="Arial" pitchFamily="34" charset="0"/>
                <a:cs typeface="Arial" pitchFamily="34" charset="0"/>
              </a:rPr>
              <a:t>accepts a SQL statement and a </a:t>
            </a:r>
            <a:r>
              <a:rPr lang="en-US" altLang="en-US" sz="1400" dirty="0" err="1">
                <a:latin typeface="Arial" pitchFamily="34" charset="0"/>
                <a:cs typeface="Arial" pitchFamily="34" charset="0"/>
              </a:rPr>
              <a:t>PreparedStatementSetter</a:t>
            </a:r>
            <a:r>
              <a:rPr lang="en-US" altLang="en-US" sz="1400" dirty="0">
                <a:latin typeface="Arial" pitchFamily="34" charset="0"/>
                <a:cs typeface="Arial" pitchFamily="34" charset="0"/>
              </a:rPr>
              <a:t> object as arguments. This method will create a </a:t>
            </a:r>
            <a:r>
              <a:rPr lang="en-US" altLang="en-US" sz="1400" dirty="0" err="1">
                <a:latin typeface="Arial" pitchFamily="34" charset="0"/>
                <a:cs typeface="Arial" pitchFamily="34" charset="0"/>
              </a:rPr>
              <a:t>PreparedStatement</a:t>
            </a:r>
            <a:r>
              <a:rPr lang="en-US" altLang="en-US" sz="1400" dirty="0">
                <a:latin typeface="Arial" pitchFamily="34" charset="0"/>
                <a:cs typeface="Arial" pitchFamily="34" charset="0"/>
              </a:rPr>
              <a:t> object for you from your SQL statement. </a:t>
            </a:r>
          </a:p>
          <a:p>
            <a:pPr lvl="1"/>
            <a:endParaRPr lang="en-US" sz="1400" b="1" dirty="0">
              <a:latin typeface="Arial" pitchFamily="34" charset="0"/>
              <a:cs typeface="Arial" pitchFamily="34" charset="0"/>
            </a:endParaRPr>
          </a:p>
          <a:p>
            <a:pPr>
              <a:defRPr/>
            </a:pPr>
            <a:r>
              <a:rPr lang="en-US" sz="1400" b="1" dirty="0" err="1">
                <a:latin typeface="Arial" pitchFamily="34" charset="0"/>
                <a:cs typeface="Arial" pitchFamily="34" charset="0"/>
              </a:rPr>
              <a:t>jdbcTemplate.</a:t>
            </a:r>
            <a:r>
              <a:rPr lang="en-US" sz="1400" b="1" dirty="0" err="1">
                <a:solidFill>
                  <a:srgbClr val="FF0000"/>
                </a:solidFill>
                <a:latin typeface="Arial" pitchFamily="34" charset="0"/>
                <a:cs typeface="Arial" pitchFamily="34" charset="0"/>
              </a:rPr>
              <a:t>update</a:t>
            </a:r>
            <a:r>
              <a:rPr lang="en-US" sz="1400" b="1" dirty="0">
                <a:latin typeface="Arial" pitchFamily="34" charset="0"/>
                <a:cs typeface="Arial" pitchFamily="34" charset="0"/>
              </a:rPr>
              <a:t>(</a:t>
            </a:r>
            <a:r>
              <a:rPr lang="en-US" sz="1400" b="1" dirty="0" err="1">
                <a:latin typeface="Arial" pitchFamily="34" charset="0"/>
                <a:cs typeface="Arial" pitchFamily="34" charset="0"/>
              </a:rPr>
              <a:t>sql</a:t>
            </a:r>
            <a:r>
              <a:rPr lang="en-US" sz="1400" b="1" dirty="0">
                <a:latin typeface="Arial" pitchFamily="34" charset="0"/>
                <a:cs typeface="Arial" pitchFamily="34" charset="0"/>
              </a:rPr>
              <a:t>, new </a:t>
            </a:r>
            <a:r>
              <a:rPr lang="en-US" sz="1400" b="1" dirty="0" err="1">
                <a:latin typeface="Arial" pitchFamily="34" charset="0"/>
                <a:cs typeface="Arial" pitchFamily="34" charset="0"/>
              </a:rPr>
              <a:t>PreparedStatementSetter</a:t>
            </a:r>
            <a:r>
              <a:rPr lang="en-US" sz="1400" b="1" dirty="0">
                <a:latin typeface="Arial" pitchFamily="34" charset="0"/>
                <a:cs typeface="Arial" pitchFamily="34" charset="0"/>
              </a:rPr>
              <a:t>() {</a:t>
            </a:r>
          </a:p>
          <a:p>
            <a:pPr>
              <a:defRPr/>
            </a:pPr>
            <a:r>
              <a:rPr lang="en-US" sz="1400" b="1" dirty="0">
                <a:latin typeface="Arial" pitchFamily="34" charset="0"/>
                <a:cs typeface="Arial" pitchFamily="34" charset="0"/>
              </a:rPr>
              <a:t>	           public void </a:t>
            </a:r>
            <a:r>
              <a:rPr lang="en-US" sz="1400" b="1" dirty="0" err="1">
                <a:latin typeface="Arial" pitchFamily="34" charset="0"/>
                <a:cs typeface="Arial" pitchFamily="34" charset="0"/>
              </a:rPr>
              <a:t>setValues</a:t>
            </a:r>
            <a:r>
              <a:rPr lang="en-US" sz="1400" b="1" dirty="0">
                <a:latin typeface="Arial" pitchFamily="34" charset="0"/>
                <a:cs typeface="Arial" pitchFamily="34" charset="0"/>
              </a:rPr>
              <a:t>(</a:t>
            </a:r>
            <a:r>
              <a:rPr lang="en-US" sz="1400" b="1" dirty="0" err="1">
                <a:latin typeface="Arial" pitchFamily="34" charset="0"/>
                <a:cs typeface="Arial" pitchFamily="34" charset="0"/>
              </a:rPr>
              <a:t>PreparedStatement</a:t>
            </a:r>
            <a:r>
              <a:rPr lang="en-US" sz="1400" b="1" dirty="0">
                <a:latin typeface="Arial" pitchFamily="34" charset="0"/>
                <a:cs typeface="Arial" pitchFamily="34" charset="0"/>
              </a:rPr>
              <a:t> </a:t>
            </a:r>
            <a:r>
              <a:rPr lang="en-US" sz="1400" b="1" dirty="0" err="1">
                <a:latin typeface="Arial" pitchFamily="34" charset="0"/>
                <a:cs typeface="Arial" pitchFamily="34" charset="0"/>
              </a:rPr>
              <a:t>ps</a:t>
            </a:r>
            <a:r>
              <a:rPr lang="en-US" sz="1400" b="1" dirty="0">
                <a:latin typeface="Arial" pitchFamily="34" charset="0"/>
                <a:cs typeface="Arial" pitchFamily="34" charset="0"/>
              </a:rPr>
              <a:t>) throws </a:t>
            </a:r>
            <a:r>
              <a:rPr lang="en-US" sz="1400" b="1" dirty="0" err="1">
                <a:latin typeface="Arial" pitchFamily="34" charset="0"/>
                <a:cs typeface="Arial" pitchFamily="34" charset="0"/>
              </a:rPr>
              <a:t>SQLException</a:t>
            </a:r>
            <a:r>
              <a:rPr lang="en-US" sz="1400" b="1" dirty="0">
                <a:latin typeface="Arial" pitchFamily="34" charset="0"/>
                <a:cs typeface="Arial" pitchFamily="34" charset="0"/>
              </a:rPr>
              <a:t> {</a:t>
            </a:r>
          </a:p>
          <a:p>
            <a:pPr>
              <a:defRPr/>
            </a:pPr>
            <a:r>
              <a:rPr lang="en-US" sz="1400" b="1" dirty="0">
                <a:latin typeface="Arial" pitchFamily="34" charset="0"/>
                <a:cs typeface="Arial" pitchFamily="34" charset="0"/>
              </a:rPr>
              <a:t>		</a:t>
            </a:r>
            <a:r>
              <a:rPr lang="en-US" sz="1400" b="1" dirty="0" err="1">
                <a:latin typeface="Arial" pitchFamily="34" charset="0"/>
                <a:cs typeface="Arial" pitchFamily="34" charset="0"/>
              </a:rPr>
              <a:t>ps.setString</a:t>
            </a:r>
            <a:r>
              <a:rPr lang="en-US" sz="1400" b="1" dirty="0">
                <a:latin typeface="Arial" pitchFamily="34" charset="0"/>
                <a:cs typeface="Arial" pitchFamily="34" charset="0"/>
              </a:rPr>
              <a:t>(1, </a:t>
            </a:r>
            <a:r>
              <a:rPr lang="en-US" sz="1400" b="1" dirty="0" err="1">
                <a:latin typeface="Arial" pitchFamily="34" charset="0"/>
                <a:cs typeface="Arial" pitchFamily="34" charset="0"/>
              </a:rPr>
              <a:t>vehicle.getVehicleNo</a:t>
            </a:r>
            <a:r>
              <a:rPr lang="en-US" sz="1400" b="1" dirty="0">
                <a:latin typeface="Arial" pitchFamily="34" charset="0"/>
                <a:cs typeface="Arial" pitchFamily="34" charset="0"/>
              </a:rPr>
              <a:t>());</a:t>
            </a:r>
          </a:p>
          <a:p>
            <a:pPr>
              <a:defRPr/>
            </a:pPr>
            <a:r>
              <a:rPr lang="en-US" sz="1400" b="1" dirty="0">
                <a:latin typeface="Arial" pitchFamily="34" charset="0"/>
                <a:cs typeface="Arial" pitchFamily="34" charset="0"/>
              </a:rPr>
              <a:t>		</a:t>
            </a:r>
            <a:r>
              <a:rPr lang="en-US" sz="1400" b="1" dirty="0" err="1">
                <a:latin typeface="Arial" pitchFamily="34" charset="0"/>
                <a:cs typeface="Arial" pitchFamily="34" charset="0"/>
              </a:rPr>
              <a:t>ps.setString</a:t>
            </a:r>
            <a:r>
              <a:rPr lang="en-US" sz="1400" b="1" dirty="0">
                <a:latin typeface="Arial" pitchFamily="34" charset="0"/>
                <a:cs typeface="Arial" pitchFamily="34" charset="0"/>
              </a:rPr>
              <a:t>(2, </a:t>
            </a:r>
            <a:r>
              <a:rPr lang="en-US" sz="1400" b="1" dirty="0" err="1">
                <a:latin typeface="Arial" pitchFamily="34" charset="0"/>
                <a:cs typeface="Arial" pitchFamily="34" charset="0"/>
              </a:rPr>
              <a:t>vehicle.getColor</a:t>
            </a:r>
            <a:r>
              <a:rPr lang="en-US" sz="1400" b="1" dirty="0">
                <a:latin typeface="Arial" pitchFamily="34" charset="0"/>
                <a:cs typeface="Arial" pitchFamily="34" charset="0"/>
              </a:rPr>
              <a:t>());</a:t>
            </a:r>
          </a:p>
          <a:p>
            <a:pPr>
              <a:defRPr/>
            </a:pPr>
            <a:r>
              <a:rPr lang="en-US" sz="1400" b="1" dirty="0">
                <a:latin typeface="Arial" pitchFamily="34" charset="0"/>
                <a:cs typeface="Arial" pitchFamily="34" charset="0"/>
              </a:rPr>
              <a:t>		</a:t>
            </a:r>
            <a:r>
              <a:rPr lang="en-US" sz="1400" b="1" dirty="0" err="1">
                <a:latin typeface="Arial" pitchFamily="34" charset="0"/>
                <a:cs typeface="Arial" pitchFamily="34" charset="0"/>
              </a:rPr>
              <a:t>ps.setInt</a:t>
            </a:r>
            <a:r>
              <a:rPr lang="en-US" sz="1400" b="1" dirty="0">
                <a:latin typeface="Arial" pitchFamily="34" charset="0"/>
                <a:cs typeface="Arial" pitchFamily="34" charset="0"/>
              </a:rPr>
              <a:t>(3, </a:t>
            </a:r>
            <a:r>
              <a:rPr lang="en-US" sz="1400" b="1" dirty="0" err="1">
                <a:latin typeface="Arial" pitchFamily="34" charset="0"/>
                <a:cs typeface="Arial" pitchFamily="34" charset="0"/>
              </a:rPr>
              <a:t>vehicle.getWheel</a:t>
            </a:r>
            <a:r>
              <a:rPr lang="en-US" sz="1400" b="1" dirty="0">
                <a:latin typeface="Arial" pitchFamily="34" charset="0"/>
                <a:cs typeface="Arial" pitchFamily="34" charset="0"/>
              </a:rPr>
              <a:t>());</a:t>
            </a:r>
          </a:p>
          <a:p>
            <a:pPr>
              <a:defRPr/>
            </a:pPr>
            <a:r>
              <a:rPr lang="en-US" sz="1400" b="1" dirty="0">
                <a:latin typeface="Arial" pitchFamily="34" charset="0"/>
                <a:cs typeface="Arial" pitchFamily="34" charset="0"/>
              </a:rPr>
              <a:t>		</a:t>
            </a:r>
            <a:r>
              <a:rPr lang="en-US" sz="1400" b="1" dirty="0" err="1">
                <a:latin typeface="Arial" pitchFamily="34" charset="0"/>
                <a:cs typeface="Arial" pitchFamily="34" charset="0"/>
              </a:rPr>
              <a:t>ps.setInt</a:t>
            </a:r>
            <a:r>
              <a:rPr lang="en-US" sz="1400" b="1" dirty="0">
                <a:latin typeface="Arial" pitchFamily="34" charset="0"/>
                <a:cs typeface="Arial" pitchFamily="34" charset="0"/>
              </a:rPr>
              <a:t>(4, </a:t>
            </a:r>
            <a:r>
              <a:rPr lang="en-US" sz="1400" b="1" dirty="0" err="1">
                <a:latin typeface="Arial" pitchFamily="34" charset="0"/>
                <a:cs typeface="Arial" pitchFamily="34" charset="0"/>
              </a:rPr>
              <a:t>vehicle.getSeat</a:t>
            </a:r>
            <a:r>
              <a:rPr lang="en-US" sz="1400" b="1" dirty="0">
                <a:latin typeface="Arial" pitchFamily="34" charset="0"/>
                <a:cs typeface="Arial" pitchFamily="34" charset="0"/>
              </a:rPr>
              <a:t>());</a:t>
            </a:r>
          </a:p>
          <a:p>
            <a:pPr>
              <a:defRPr/>
            </a:pPr>
            <a:r>
              <a:rPr lang="en-US" sz="1400" b="1" dirty="0">
                <a:latin typeface="Arial" pitchFamily="34" charset="0"/>
                <a:cs typeface="Arial" pitchFamily="34" charset="0"/>
              </a:rPr>
              <a:t>		}</a:t>
            </a:r>
          </a:p>
          <a:p>
            <a:pPr>
              <a:defRPr/>
            </a:pPr>
            <a:r>
              <a:rPr lang="en-US" sz="1400" b="1" dirty="0">
                <a:latin typeface="Arial" pitchFamily="34" charset="0"/>
                <a:cs typeface="Arial" pitchFamily="34" charset="0"/>
              </a:rPr>
              <a:t>       		});</a:t>
            </a:r>
            <a:endParaRPr lang="en-IN" altLang="en-US" sz="1400" dirty="0">
              <a:latin typeface="Arial" panose="020B0604020202020204" pitchFamily="34" charset="0"/>
              <a:cs typeface="Arial" panose="020B0604020202020204" pitchFamily="34" charset="0"/>
            </a:endParaRPr>
          </a:p>
          <a:p>
            <a:pPr>
              <a:buFont typeface="Wingdings" pitchFamily="2" charset="2"/>
              <a:buChar char="q"/>
            </a:pPr>
            <a:r>
              <a:rPr lang="en-IN" altLang="en-US" sz="1400" dirty="0">
                <a:latin typeface="Arial" panose="020B0604020202020204" pitchFamily="34" charset="0"/>
                <a:cs typeface="Arial" panose="020B0604020202020204" pitchFamily="34" charset="0"/>
              </a:rPr>
              <a:t>Check the database environment perspective to check the update() was executed properly</a:t>
            </a:r>
          </a:p>
          <a:p>
            <a:pPr lvl="1">
              <a:buFont typeface="Wingdings" pitchFamily="2" charset="2"/>
              <a:buChar char="q"/>
            </a:pPr>
            <a:endParaRPr lang="en-I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840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3600" y="37070"/>
            <a:ext cx="7620000" cy="533400"/>
          </a:xfrm>
        </p:spPr>
        <p:txBody>
          <a:bodyPr/>
          <a:lstStyle/>
          <a:p>
            <a:r>
              <a:rPr lang="en-US" sz="2400" dirty="0"/>
              <a:t> Lend a hand– Part3 Overloaded Update()</a:t>
            </a:r>
            <a:endParaRPr lang="en-US" sz="2400" noProof="0" dirty="0"/>
          </a:p>
        </p:txBody>
      </p:sp>
      <p:sp>
        <p:nvSpPr>
          <p:cNvPr id="6" name="Footer Placeholder 5"/>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36</a:t>
            </a:fld>
            <a:endParaRPr lang="en-US" dirty="0"/>
          </a:p>
        </p:txBody>
      </p:sp>
      <p:pic>
        <p:nvPicPr>
          <p:cNvPr id="7" name="Picture 31"/>
          <p:cNvPicPr>
            <a:picLocks noChangeAspect="1" noChangeArrowheads="1"/>
          </p:cNvPicPr>
          <p:nvPr/>
        </p:nvPicPr>
        <p:blipFill>
          <a:blip r:embed="rId3" cstate="print"/>
          <a:srcRect/>
          <a:stretch>
            <a:fillRect/>
          </a:stretch>
        </p:blipFill>
        <p:spPr bwMode="auto">
          <a:xfrm>
            <a:off x="3352800" y="4981575"/>
            <a:ext cx="1752600" cy="1419225"/>
          </a:xfrm>
          <a:prstGeom prst="rect">
            <a:avLst/>
          </a:prstGeom>
          <a:noFill/>
          <a:ln w="9525" algn="ctr">
            <a:noFill/>
            <a:miter lim="800000"/>
            <a:headEnd/>
            <a:tailEnd/>
          </a:ln>
        </p:spPr>
      </p:pic>
      <p:sp>
        <p:nvSpPr>
          <p:cNvPr id="2" name="Rectangle 1"/>
          <p:cNvSpPr/>
          <p:nvPr/>
        </p:nvSpPr>
        <p:spPr>
          <a:xfrm>
            <a:off x="990600" y="1447800"/>
            <a:ext cx="6781800" cy="2893100"/>
          </a:xfrm>
          <a:prstGeom prst="rect">
            <a:avLst/>
          </a:prstGeom>
        </p:spPr>
        <p:txBody>
          <a:bodyPr wrap="square">
            <a:spAutoFit/>
          </a:bodyPr>
          <a:lstStyle/>
          <a:p>
            <a:pPr marL="285750" indent="-285750">
              <a:buFont typeface="Wingdings" pitchFamily="2" charset="2"/>
              <a:buChar char="q"/>
            </a:pPr>
            <a:r>
              <a:rPr lang="en-US" altLang="en-US" sz="1400" b="1" dirty="0">
                <a:solidFill>
                  <a:prstClr val="black"/>
                </a:solidFill>
                <a:latin typeface="Arial" pitchFamily="34" charset="0"/>
                <a:cs typeface="Arial" pitchFamily="34" charset="0"/>
              </a:rPr>
              <a:t>Part3</a:t>
            </a:r>
            <a:r>
              <a:rPr lang="en-US" altLang="en-US" sz="1400" dirty="0">
                <a:solidFill>
                  <a:prstClr val="black"/>
                </a:solidFill>
                <a:latin typeface="Arial" pitchFamily="34" charset="0"/>
                <a:cs typeface="Arial" pitchFamily="34" charset="0"/>
              </a:rPr>
              <a:t> - In your insert method have the </a:t>
            </a:r>
            <a:r>
              <a:rPr lang="en-US" altLang="en-US" sz="1400" dirty="0" err="1">
                <a:solidFill>
                  <a:prstClr val="black"/>
                </a:solidFill>
                <a:latin typeface="Arial" pitchFamily="34" charset="0"/>
                <a:cs typeface="Arial" pitchFamily="34" charset="0"/>
              </a:rPr>
              <a:t>jdbctemplate</a:t>
            </a:r>
            <a:r>
              <a:rPr lang="en-US" altLang="en-US" sz="1400" dirty="0">
                <a:solidFill>
                  <a:prstClr val="black"/>
                </a:solidFill>
                <a:latin typeface="Arial" pitchFamily="34" charset="0"/>
                <a:cs typeface="Arial" pitchFamily="34" charset="0"/>
              </a:rPr>
              <a:t> object call the update() </a:t>
            </a:r>
            <a:r>
              <a:rPr lang="en-US" altLang="en-US" sz="1400" dirty="0">
                <a:latin typeface="Arial" pitchFamily="34" charset="0"/>
                <a:cs typeface="Arial" pitchFamily="34" charset="0"/>
              </a:rPr>
              <a:t>accepts a SQL statement and an object array as statement parameters. It will create a </a:t>
            </a:r>
            <a:r>
              <a:rPr lang="en-US" altLang="en-US" sz="1400" dirty="0" err="1">
                <a:latin typeface="Arial" pitchFamily="34" charset="0"/>
                <a:cs typeface="Arial" pitchFamily="34" charset="0"/>
              </a:rPr>
              <a:t>PreparedStatement</a:t>
            </a:r>
            <a:r>
              <a:rPr lang="en-US" altLang="en-US" sz="1400" dirty="0">
                <a:latin typeface="Arial" pitchFamily="34" charset="0"/>
                <a:cs typeface="Arial" pitchFamily="34" charset="0"/>
              </a:rPr>
              <a:t> object from your SQL statement and bind the parameters for you. This version eliminates all </a:t>
            </a:r>
            <a:r>
              <a:rPr lang="en-US" altLang="en-US" sz="1400" dirty="0" err="1">
                <a:latin typeface="Arial" pitchFamily="34" charset="0"/>
                <a:cs typeface="Arial" pitchFamily="34" charset="0"/>
              </a:rPr>
              <a:t>setX</a:t>
            </a:r>
            <a:r>
              <a:rPr lang="en-US" altLang="en-US" sz="1400" dirty="0">
                <a:latin typeface="Arial" pitchFamily="34" charset="0"/>
                <a:cs typeface="Arial" pitchFamily="34" charset="0"/>
              </a:rPr>
              <a:t> (</a:t>
            </a:r>
            <a:r>
              <a:rPr lang="en-US" altLang="en-US" sz="1400" dirty="0" err="1">
                <a:latin typeface="Arial" pitchFamily="34" charset="0"/>
                <a:cs typeface="Arial" pitchFamily="34" charset="0"/>
              </a:rPr>
              <a:t>setInt</a:t>
            </a:r>
            <a:r>
              <a:rPr lang="en-US" altLang="en-US" sz="1400" dirty="0">
                <a:latin typeface="Arial" pitchFamily="34" charset="0"/>
                <a:cs typeface="Arial" pitchFamily="34" charset="0"/>
              </a:rPr>
              <a:t>, </a:t>
            </a:r>
            <a:r>
              <a:rPr lang="en-US" altLang="en-US" sz="1400" dirty="0" err="1">
                <a:latin typeface="Arial" pitchFamily="34" charset="0"/>
                <a:cs typeface="Arial" pitchFamily="34" charset="0"/>
              </a:rPr>
              <a:t>setString</a:t>
            </a:r>
            <a:r>
              <a:rPr lang="en-US" altLang="en-US" sz="1400" dirty="0">
                <a:latin typeface="Arial" pitchFamily="34" charset="0"/>
                <a:cs typeface="Arial" pitchFamily="34" charset="0"/>
              </a:rPr>
              <a:t>, etc.)–style methods for parameterizing the query</a:t>
            </a:r>
          </a:p>
          <a:p>
            <a:pPr marL="742950" lvl="1" indent="-285750">
              <a:buFont typeface="Wingdings" pitchFamily="2" charset="2"/>
              <a:buChar char="§"/>
            </a:pPr>
            <a:endParaRPr lang="en-US" altLang="en-US" sz="1400" dirty="0">
              <a:latin typeface="Arial" pitchFamily="34" charset="0"/>
              <a:cs typeface="Arial" pitchFamily="34" charset="0"/>
            </a:endParaRPr>
          </a:p>
          <a:p>
            <a:pPr lvl="2"/>
            <a:r>
              <a:rPr lang="en-US" altLang="en-US" sz="1400" b="1" dirty="0" err="1">
                <a:latin typeface="Arial" pitchFamily="34" charset="0"/>
                <a:cs typeface="Arial" pitchFamily="34" charset="0"/>
              </a:rPr>
              <a:t>jdbcTemplate.</a:t>
            </a:r>
            <a:r>
              <a:rPr lang="en-US" altLang="en-US" sz="1400" b="1" dirty="0" err="1">
                <a:solidFill>
                  <a:srgbClr val="FF0000"/>
                </a:solidFill>
                <a:latin typeface="Arial" pitchFamily="34" charset="0"/>
                <a:cs typeface="Arial" pitchFamily="34" charset="0"/>
              </a:rPr>
              <a:t>update</a:t>
            </a:r>
            <a:r>
              <a:rPr lang="en-US" altLang="en-US" sz="1400" b="1" dirty="0">
                <a:latin typeface="Arial" pitchFamily="34" charset="0"/>
                <a:cs typeface="Arial" pitchFamily="34" charset="0"/>
              </a:rPr>
              <a:t>(</a:t>
            </a:r>
            <a:r>
              <a:rPr lang="en-US" altLang="en-US" sz="1400" b="1" dirty="0" err="1">
                <a:latin typeface="Arial" pitchFamily="34" charset="0"/>
                <a:cs typeface="Arial" pitchFamily="34" charset="0"/>
              </a:rPr>
              <a:t>sql</a:t>
            </a:r>
            <a:r>
              <a:rPr lang="en-US" altLang="en-US" sz="1400" b="1" dirty="0">
                <a:latin typeface="Arial" pitchFamily="34" charset="0"/>
                <a:cs typeface="Arial" pitchFamily="34" charset="0"/>
              </a:rPr>
              <a:t>, new Object[] { </a:t>
            </a:r>
            <a:r>
              <a:rPr lang="en-US" altLang="en-US" sz="1400" b="1" dirty="0" err="1">
                <a:latin typeface="Arial" pitchFamily="34" charset="0"/>
                <a:cs typeface="Arial" pitchFamily="34" charset="0"/>
              </a:rPr>
              <a:t>vehicle.getVehicleNo</a:t>
            </a:r>
            <a:r>
              <a:rPr lang="en-US" altLang="en-US" sz="1400" b="1" dirty="0">
                <a:latin typeface="Arial" pitchFamily="34" charset="0"/>
                <a:cs typeface="Arial" pitchFamily="34" charset="0"/>
              </a:rPr>
              <a:t>(),</a:t>
            </a:r>
          </a:p>
          <a:p>
            <a:r>
              <a:rPr lang="en-US" altLang="en-US" sz="1400" b="1" dirty="0">
                <a:latin typeface="Arial" pitchFamily="34" charset="0"/>
                <a:cs typeface="Arial" pitchFamily="34" charset="0"/>
              </a:rPr>
              <a:t>	</a:t>
            </a:r>
            <a:r>
              <a:rPr lang="en-US" altLang="en-US" sz="1400" b="1" dirty="0" err="1">
                <a:latin typeface="Arial" pitchFamily="34" charset="0"/>
                <a:cs typeface="Arial" pitchFamily="34" charset="0"/>
              </a:rPr>
              <a:t>vehicle.getColor</a:t>
            </a:r>
            <a:r>
              <a:rPr lang="en-US" altLang="en-US" sz="1400" b="1" dirty="0">
                <a:latin typeface="Arial" pitchFamily="34" charset="0"/>
                <a:cs typeface="Arial" pitchFamily="34" charset="0"/>
              </a:rPr>
              <a:t>(),</a:t>
            </a:r>
            <a:r>
              <a:rPr lang="en-US" altLang="en-US" sz="1400" b="1" dirty="0" err="1">
                <a:latin typeface="Arial" pitchFamily="34" charset="0"/>
                <a:cs typeface="Arial" pitchFamily="34" charset="0"/>
              </a:rPr>
              <a:t>vehicle.getWheel</a:t>
            </a:r>
            <a:r>
              <a:rPr lang="en-US" altLang="en-US" sz="1400" b="1" dirty="0">
                <a:latin typeface="Arial" pitchFamily="34" charset="0"/>
                <a:cs typeface="Arial" pitchFamily="34" charset="0"/>
              </a:rPr>
              <a:t>(), </a:t>
            </a:r>
            <a:r>
              <a:rPr lang="en-US" altLang="en-US" sz="1400" b="1" dirty="0" err="1">
                <a:latin typeface="Arial" pitchFamily="34" charset="0"/>
                <a:cs typeface="Arial" pitchFamily="34" charset="0"/>
              </a:rPr>
              <a:t>vehicle.getSeat</a:t>
            </a:r>
            <a:r>
              <a:rPr lang="en-US" altLang="en-US" sz="1400" b="1" dirty="0">
                <a:latin typeface="Arial" pitchFamily="34" charset="0"/>
                <a:cs typeface="Arial" pitchFamily="34" charset="0"/>
              </a:rPr>
              <a:t>() });</a:t>
            </a:r>
          </a:p>
          <a:p>
            <a:pPr marL="742950" lvl="1" indent="-285750">
              <a:buFont typeface="Wingdings" pitchFamily="2" charset="2"/>
              <a:buChar char="§"/>
            </a:pPr>
            <a:endParaRPr lang="en-IN" altLang="en-US" sz="1400" dirty="0">
              <a:latin typeface="Arial" panose="020B0604020202020204" pitchFamily="34" charset="0"/>
              <a:cs typeface="Arial" panose="020B0604020202020204" pitchFamily="34" charset="0"/>
            </a:endParaRPr>
          </a:p>
          <a:p>
            <a:pPr marL="742950" lvl="1" indent="-285750">
              <a:buFont typeface="Wingdings" pitchFamily="2" charset="2"/>
              <a:buChar char="§"/>
            </a:pPr>
            <a:endParaRPr lang="en-IN" altLang="en-US" sz="1400" dirty="0">
              <a:latin typeface="Arial" panose="020B0604020202020204" pitchFamily="34" charset="0"/>
              <a:cs typeface="Arial" panose="020B0604020202020204" pitchFamily="34" charset="0"/>
            </a:endParaRPr>
          </a:p>
          <a:p>
            <a:pPr>
              <a:buFont typeface="Wingdings" pitchFamily="2" charset="2"/>
              <a:buChar char="q"/>
            </a:pPr>
            <a:r>
              <a:rPr lang="en-IN" altLang="en-US" sz="1400" dirty="0">
                <a:latin typeface="Arial" panose="020B0604020202020204" pitchFamily="34" charset="0"/>
                <a:cs typeface="Arial" panose="020B0604020202020204" pitchFamily="34" charset="0"/>
              </a:rPr>
              <a:t>Check the database environment perspective to check the update() was executed properly</a:t>
            </a:r>
          </a:p>
          <a:p>
            <a:pPr lvl="1">
              <a:buFont typeface="Wingdings" pitchFamily="2" charset="2"/>
              <a:buChar char="q"/>
            </a:pPr>
            <a:endParaRPr lang="en-I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55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37</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(3 of </a:t>
            </a:r>
            <a:r>
              <a:rPr lang="en-US" sz="2800" dirty="0">
                <a:latin typeface="Arial Rounded MT Bold"/>
                <a:cs typeface="Arial" pitchFamily="34" charset="0"/>
              </a:rPr>
              <a:t>4</a:t>
            </a:r>
            <a:r>
              <a:rPr lang="en-US" sz="2800" noProof="0" dirty="0">
                <a:latin typeface="Arial Rounded MT Bold"/>
                <a:cs typeface="Arial" pitchFamily="34" charset="0"/>
              </a:rPr>
              <a:t>)</a:t>
            </a: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Font typeface="Arial" pitchFamily="34" charset="0"/>
              <a:buNone/>
            </a:pPr>
            <a:r>
              <a:rPr lang="en-IN" sz="1400" dirty="0">
                <a:solidFill>
                  <a:prstClr val="black"/>
                </a:solidFill>
              </a:rPr>
              <a:t>Configuring Data Source</a:t>
            </a:r>
          </a:p>
          <a:p>
            <a:pPr marL="457200" lvl="2" indent="0">
              <a:spcBef>
                <a:spcPts val="600"/>
              </a:spcBef>
              <a:spcAft>
                <a:spcPts val="600"/>
              </a:spcAft>
              <a:buFont typeface="Arial" pitchFamily="34" charset="0"/>
              <a:buNone/>
            </a:pPr>
            <a:r>
              <a:rPr lang="en-IN" sz="1400" dirty="0">
                <a:solidFill>
                  <a:prstClr val="black"/>
                </a:solidFill>
              </a:rPr>
              <a:t>Implementing JdbcTemplate and updating the database</a:t>
            </a:r>
          </a:p>
          <a:p>
            <a:pPr marL="457200" lvl="2" indent="0">
              <a:spcBef>
                <a:spcPts val="600"/>
              </a:spcBef>
              <a:spcAft>
                <a:spcPts val="600"/>
              </a:spcAft>
              <a:buFont typeface="Arial" pitchFamily="34" charset="0"/>
              <a:buNone/>
            </a:pPr>
            <a:r>
              <a:rPr lang="en-IN" sz="1400" dirty="0">
                <a:solidFill>
                  <a:prstClr val="black"/>
                </a:solidFill>
              </a:rPr>
              <a:t>Implementing RowMapper and querying the database</a:t>
            </a:r>
          </a:p>
          <a:p>
            <a:pPr marL="457200" lvl="2" indent="0">
              <a:spcBef>
                <a:spcPts val="600"/>
              </a:spcBef>
              <a:spcAft>
                <a:spcPts val="600"/>
              </a:spcAft>
              <a:buFont typeface="Arial" pitchFamily="34" charset="0"/>
              <a:buNone/>
            </a:pPr>
            <a:r>
              <a:rPr lang="en-IN" sz="1400" dirty="0">
                <a:solidFill>
                  <a:prstClr val="black"/>
                </a:solidFill>
              </a:rPr>
              <a:t>Using NamedParameters</a:t>
            </a:r>
          </a:p>
          <a:p>
            <a:pPr marL="914400" lvl="2" indent="0">
              <a:lnSpc>
                <a:spcPct val="150000"/>
              </a:lnSpc>
              <a:buNone/>
            </a:pPr>
            <a:endParaRPr lang="en-US" sz="1400" dirty="0">
              <a:solidFill>
                <a:prstClr val="black"/>
              </a:solidFill>
            </a:endParaRPr>
          </a:p>
        </p:txBody>
      </p:sp>
      <p:sp>
        <p:nvSpPr>
          <p:cNvPr id="21" name="Oval 20"/>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2" name="Oval 21"/>
          <p:cNvSpPr/>
          <p:nvPr>
            <p:custDataLst>
              <p:tags r:id="rId8"/>
            </p:custDataLst>
          </p:nvPr>
        </p:nvSpPr>
        <p:spPr>
          <a:xfrm>
            <a:off x="533400" y="14765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3" name="Oval 22"/>
          <p:cNvSpPr/>
          <p:nvPr>
            <p:custDataLst>
              <p:tags r:id="rId9"/>
            </p:custDataLst>
          </p:nvPr>
        </p:nvSpPr>
        <p:spPr>
          <a:xfrm>
            <a:off x="533400" y="183375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928697"/>
            <a:ext cx="8229600" cy="4906963"/>
          </a:xfrm>
        </p:spPr>
        <p:txBody>
          <a:bodyPr/>
          <a:lstStyle/>
          <a:p>
            <a:pPr>
              <a:buFont typeface="Wingdings" pitchFamily="2" charset="2"/>
              <a:buChar char="q"/>
            </a:pPr>
            <a:r>
              <a:rPr lang="en-US" altLang="en-US" sz="1400" dirty="0" err="1">
                <a:solidFill>
                  <a:prstClr val="black"/>
                </a:solidFill>
              </a:rPr>
              <a:t>JdbcTemplate</a:t>
            </a:r>
            <a:r>
              <a:rPr lang="en-US" altLang="en-US" sz="1400" dirty="0">
                <a:solidFill>
                  <a:prstClr val="black"/>
                </a:solidFill>
              </a:rPr>
              <a:t> class declares a number of </a:t>
            </a:r>
            <a:r>
              <a:rPr lang="en-US" altLang="en-US" sz="1400" dirty="0">
                <a:solidFill>
                  <a:srgbClr val="FF0000"/>
                </a:solidFill>
              </a:rPr>
              <a:t>overloaded query() </a:t>
            </a:r>
            <a:r>
              <a:rPr lang="en-US" altLang="en-US" sz="1400" dirty="0">
                <a:solidFill>
                  <a:prstClr val="black"/>
                </a:solidFill>
              </a:rPr>
              <a:t>template methods to control the overall query process. Some of them are:</a:t>
            </a:r>
          </a:p>
          <a:p>
            <a:pPr>
              <a:buFont typeface="Wingdings" pitchFamily="2" charset="2"/>
              <a:buChar char="q"/>
            </a:pPr>
            <a:endParaRPr lang="en-US" altLang="en-US" sz="1400" dirty="0">
              <a:solidFill>
                <a:prstClr val="black"/>
              </a:solidFill>
            </a:endParaRPr>
          </a:p>
          <a:p>
            <a:pPr marL="808038" lvl="2" indent="-273050"/>
            <a:r>
              <a:rPr lang="en-US" altLang="en-US" sz="1400" noProof="0" dirty="0"/>
              <a:t>&lt;T&gt;  T query(..)</a:t>
            </a:r>
          </a:p>
          <a:p>
            <a:pPr marL="808038" lvl="2" indent="-273050"/>
            <a:r>
              <a:rPr lang="en-US" altLang="en-US" sz="1400" noProof="0" dirty="0"/>
              <a:t>Void query(..)</a:t>
            </a:r>
          </a:p>
          <a:p>
            <a:pPr marL="808038" lvl="2" indent="-273050"/>
            <a:r>
              <a:rPr lang="en-US" altLang="en-US" sz="1400" noProof="0" dirty="0"/>
              <a:t>&lt;T&gt; List&lt;T&gt; query(..)</a:t>
            </a:r>
          </a:p>
          <a:p>
            <a:pPr marL="808038" lvl="2" indent="-273050"/>
            <a:r>
              <a:rPr lang="en-US" altLang="en-US" sz="1400" noProof="0" dirty="0" err="1"/>
              <a:t>Int</a:t>
            </a:r>
            <a:r>
              <a:rPr lang="en-US" altLang="en-US" sz="1400" noProof="0" dirty="0"/>
              <a:t> </a:t>
            </a:r>
            <a:r>
              <a:rPr lang="en-US" altLang="en-US" sz="1400" noProof="0" dirty="0" err="1"/>
              <a:t>queryForInt</a:t>
            </a:r>
            <a:r>
              <a:rPr lang="en-US" altLang="en-US" sz="1400" noProof="0" dirty="0"/>
              <a:t>(..)</a:t>
            </a:r>
          </a:p>
          <a:p>
            <a:pPr marL="808038" lvl="2" indent="-273050"/>
            <a:r>
              <a:rPr lang="en-US" altLang="en-US" sz="1400" noProof="0" dirty="0"/>
              <a:t>List&lt;Map&lt;</a:t>
            </a:r>
            <a:r>
              <a:rPr lang="en-US" altLang="en-US" sz="1400" noProof="0" dirty="0" err="1"/>
              <a:t>String,Object</a:t>
            </a:r>
            <a:r>
              <a:rPr lang="en-US" altLang="en-US" sz="1400" noProof="0" dirty="0"/>
              <a:t>&gt;&gt; </a:t>
            </a:r>
            <a:r>
              <a:rPr lang="en-US" altLang="en-US" sz="1400" noProof="0" dirty="0" err="1"/>
              <a:t>queryForList</a:t>
            </a:r>
            <a:r>
              <a:rPr lang="en-US" altLang="en-US" sz="1400" noProof="0" dirty="0"/>
              <a:t>(..)</a:t>
            </a:r>
          </a:p>
          <a:p>
            <a:pPr marL="808038" lvl="2" indent="-273050"/>
            <a:r>
              <a:rPr lang="en-US" altLang="en-US" sz="1400" noProof="0" dirty="0"/>
              <a:t>Long </a:t>
            </a:r>
            <a:r>
              <a:rPr lang="en-US" altLang="en-US" sz="1400" noProof="0" dirty="0" err="1"/>
              <a:t>queryForLong</a:t>
            </a:r>
            <a:r>
              <a:rPr lang="en-US" altLang="en-US" sz="1400" noProof="0" dirty="0"/>
              <a:t>(..)</a:t>
            </a:r>
          </a:p>
          <a:p>
            <a:pPr marL="808038" lvl="2" indent="-273050"/>
            <a:r>
              <a:rPr lang="en-US" altLang="en-US" sz="1400" noProof="0" dirty="0"/>
              <a:t>Map&lt;</a:t>
            </a:r>
            <a:r>
              <a:rPr lang="en-US" altLang="en-US" sz="1400" noProof="0" dirty="0" err="1"/>
              <a:t>String,Object</a:t>
            </a:r>
            <a:r>
              <a:rPr lang="en-US" altLang="en-US" sz="1400" noProof="0" dirty="0"/>
              <a:t>&gt; </a:t>
            </a:r>
            <a:r>
              <a:rPr lang="en-US" altLang="en-US" sz="1400" b="1" noProof="0" dirty="0" err="1"/>
              <a:t>queryForMap</a:t>
            </a:r>
            <a:r>
              <a:rPr lang="en-US" altLang="en-US" sz="1400" noProof="0" dirty="0"/>
              <a:t>(..)</a:t>
            </a:r>
          </a:p>
          <a:p>
            <a:pPr marL="808038" lvl="2" indent="-273050"/>
            <a:r>
              <a:rPr lang="en-US" altLang="en-US" sz="1400" noProof="0" dirty="0"/>
              <a:t>&lt;T&gt;T </a:t>
            </a:r>
            <a:r>
              <a:rPr lang="en-US" altLang="en-US" sz="1400" noProof="0" dirty="0" err="1"/>
              <a:t>queryForObject</a:t>
            </a:r>
            <a:r>
              <a:rPr lang="en-US" altLang="en-US" sz="1400" noProof="0" dirty="0"/>
              <a:t>(..)</a:t>
            </a:r>
          </a:p>
          <a:p>
            <a:pPr>
              <a:buFont typeface="Wingdings" pitchFamily="2" charset="2"/>
              <a:buChar char="q"/>
            </a:pPr>
            <a:endParaRPr lang="en-US" altLang="en-US" noProof="0" dirty="0"/>
          </a:p>
          <a:p>
            <a:pPr marL="0" indent="0"/>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38</a:t>
            </a:fld>
            <a:endParaRPr lang="en-US" dirty="0"/>
          </a:p>
        </p:txBody>
      </p:sp>
      <p:sp>
        <p:nvSpPr>
          <p:cNvPr id="3" name="Title 2"/>
          <p:cNvSpPr>
            <a:spLocks noGrp="1"/>
          </p:cNvSpPr>
          <p:nvPr>
            <p:ph type="title"/>
          </p:nvPr>
        </p:nvSpPr>
        <p:spPr/>
        <p:txBody>
          <a:bodyPr/>
          <a:lstStyle/>
          <a:p>
            <a:r>
              <a:rPr lang="en-US" altLang="en-US" sz="2400" noProof="0" dirty="0">
                <a:solidFill>
                  <a:srgbClr val="FFFFFF"/>
                </a:solidFill>
              </a:rPr>
              <a:t>Using a </a:t>
            </a:r>
            <a:r>
              <a:rPr lang="en-US" altLang="en-US" sz="2400" noProof="0" dirty="0" err="1">
                <a:solidFill>
                  <a:srgbClr val="FFFFFF"/>
                </a:solidFill>
              </a:rPr>
              <a:t>JDBC</a:t>
            </a:r>
            <a:r>
              <a:rPr lang="en-US" altLang="en-US" sz="2400" noProof="0" dirty="0">
                <a:solidFill>
                  <a:srgbClr val="FFFFFF"/>
                </a:solidFill>
              </a:rPr>
              <a:t> Template to Query a Database</a:t>
            </a:r>
            <a:endParaRPr lang="en-US" sz="2400" noProof="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81000" y="960437"/>
            <a:ext cx="8229600" cy="4906963"/>
          </a:xfrm>
        </p:spPr>
        <p:txBody>
          <a:bodyPr/>
          <a:lstStyle/>
          <a:p>
            <a:pPr>
              <a:buFont typeface="Wingdings" pitchFamily="2" charset="2"/>
              <a:buChar char="q"/>
            </a:pPr>
            <a:r>
              <a:rPr lang="en-US" altLang="en-US" sz="1400" dirty="0" err="1">
                <a:solidFill>
                  <a:prstClr val="black"/>
                </a:solidFill>
              </a:rPr>
              <a:t>RowMapper</a:t>
            </a:r>
            <a:r>
              <a:rPr lang="en-US" altLang="en-US" sz="1400" dirty="0">
                <a:solidFill>
                  <a:prstClr val="black"/>
                </a:solidFill>
              </a:rPr>
              <a:t>&lt;T&gt; is an interface used by </a:t>
            </a:r>
            <a:r>
              <a:rPr lang="en-US" altLang="en-US" sz="1400" dirty="0" err="1">
                <a:solidFill>
                  <a:prstClr val="black"/>
                </a:solidFill>
              </a:rPr>
              <a:t>JdbcTemplate</a:t>
            </a:r>
            <a:r>
              <a:rPr lang="en-US" altLang="en-US" sz="1400" dirty="0">
                <a:solidFill>
                  <a:prstClr val="black"/>
                </a:solidFill>
              </a:rPr>
              <a:t> for </a:t>
            </a:r>
            <a:r>
              <a:rPr lang="en-US" altLang="en-US" sz="1400" dirty="0">
                <a:solidFill>
                  <a:srgbClr val="FF0000"/>
                </a:solidFill>
              </a:rPr>
              <a:t>mapping rows of a </a:t>
            </a:r>
            <a:r>
              <a:rPr lang="en-US" altLang="en-US" sz="1400" dirty="0" err="1">
                <a:solidFill>
                  <a:srgbClr val="FF0000"/>
                </a:solidFill>
              </a:rPr>
              <a:t>ResultSet</a:t>
            </a:r>
            <a:r>
              <a:rPr lang="en-US" altLang="en-US" sz="1400" dirty="0">
                <a:solidFill>
                  <a:prstClr val="black"/>
                </a:solidFill>
              </a:rPr>
              <a:t> on a per-row basis.</a:t>
            </a:r>
          </a:p>
          <a:p>
            <a:pPr marL="0" indent="0">
              <a:buNone/>
            </a:pPr>
            <a:endParaRPr lang="en-US" altLang="en-US" sz="1400" noProof="0" dirty="0"/>
          </a:p>
          <a:p>
            <a:pPr>
              <a:buFont typeface="Wingdings" pitchFamily="2" charset="2"/>
              <a:buChar char="q"/>
            </a:pPr>
            <a:r>
              <a:rPr lang="en-US" altLang="en-US" sz="1400" dirty="0">
                <a:solidFill>
                  <a:prstClr val="black"/>
                </a:solidFill>
              </a:rPr>
              <a:t>In the </a:t>
            </a:r>
            <a:r>
              <a:rPr lang="en-US" altLang="en-US" sz="1400" dirty="0" err="1">
                <a:solidFill>
                  <a:prstClr val="black"/>
                </a:solidFill>
              </a:rPr>
              <a:t>mapRow</a:t>
            </a:r>
            <a:r>
              <a:rPr lang="en-US" altLang="en-US" sz="1400" dirty="0">
                <a:solidFill>
                  <a:prstClr val="black"/>
                </a:solidFill>
              </a:rPr>
              <a:t>() method of this interface, you have to construct the object that represents a row and return it as the method’s return value.</a:t>
            </a:r>
          </a:p>
          <a:p>
            <a:endParaRPr lang="en-US" altLang="en-US" sz="1400" noProof="0" dirty="0"/>
          </a:p>
          <a:p>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39</a:t>
            </a:fld>
            <a:endParaRPr lang="en-US" dirty="0"/>
          </a:p>
        </p:txBody>
      </p:sp>
      <p:sp>
        <p:nvSpPr>
          <p:cNvPr id="3" name="Title 2"/>
          <p:cNvSpPr>
            <a:spLocks noGrp="1"/>
          </p:cNvSpPr>
          <p:nvPr>
            <p:ph type="title"/>
          </p:nvPr>
        </p:nvSpPr>
        <p:spPr/>
        <p:txBody>
          <a:bodyPr/>
          <a:lstStyle/>
          <a:p>
            <a:r>
              <a:rPr lang="en-US" altLang="en-US" noProof="0" dirty="0" err="1">
                <a:solidFill>
                  <a:srgbClr val="FFFFFF"/>
                </a:solidFill>
              </a:rPr>
              <a:t>RowMapper</a:t>
            </a:r>
            <a:r>
              <a:rPr lang="en-US" altLang="en-US" noProof="0" dirty="0">
                <a:solidFill>
                  <a:srgbClr val="FFFFFF"/>
                </a:solidFill>
              </a:rPr>
              <a:t>&lt;T&gt;</a:t>
            </a:r>
            <a:endParaRPr lang="en-US" noProof="0" dirty="0"/>
          </a:p>
        </p:txBody>
      </p:sp>
      <p:sp>
        <p:nvSpPr>
          <p:cNvPr id="6" name="Rectangle 5"/>
          <p:cNvSpPr/>
          <p:nvPr/>
        </p:nvSpPr>
        <p:spPr>
          <a:xfrm>
            <a:off x="609600" y="3101248"/>
            <a:ext cx="8001000" cy="2743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itchFamily="34" charset="0"/>
                <a:cs typeface="Arial" pitchFamily="34" charset="0"/>
              </a:rPr>
              <a:t>public class VehicleRowMapper </a:t>
            </a:r>
            <a:r>
              <a:rPr lang="en-US" sz="1400" dirty="0">
                <a:solidFill>
                  <a:srgbClr val="FF0000"/>
                </a:solidFill>
                <a:latin typeface="Arial" pitchFamily="34" charset="0"/>
                <a:cs typeface="Arial" pitchFamily="34" charset="0"/>
              </a:rPr>
              <a:t>implements RowMapper&lt;Vehicle&gt; </a:t>
            </a:r>
            <a:r>
              <a:rPr lang="en-US" sz="1400" dirty="0">
                <a:solidFill>
                  <a:schemeClr val="tx1"/>
                </a:solidFill>
                <a:latin typeface="Arial" pitchFamily="34" charset="0"/>
                <a:cs typeface="Arial" pitchFamily="34" charset="0"/>
              </a:rPr>
              <a:t>{</a:t>
            </a:r>
          </a:p>
          <a:p>
            <a:pPr>
              <a:defRPr/>
            </a:pPr>
            <a:r>
              <a:rPr lang="en-US" sz="1400" dirty="0">
                <a:solidFill>
                  <a:schemeClr val="tx1"/>
                </a:solidFill>
                <a:latin typeface="Arial" pitchFamily="34" charset="0"/>
                <a:cs typeface="Arial" pitchFamily="34" charset="0"/>
              </a:rPr>
              <a:t>	public Vehicle </a:t>
            </a:r>
            <a:r>
              <a:rPr lang="en-US" sz="1400" dirty="0">
                <a:solidFill>
                  <a:srgbClr val="FF0000"/>
                </a:solidFill>
                <a:latin typeface="Arial" pitchFamily="34" charset="0"/>
                <a:cs typeface="Arial" pitchFamily="34" charset="0"/>
              </a:rPr>
              <a:t>mapRow(ResultSet rs, int rowNum)</a:t>
            </a:r>
            <a:r>
              <a:rPr lang="en-US" sz="1400" dirty="0">
                <a:solidFill>
                  <a:schemeClr val="tx1"/>
                </a:solidFill>
                <a:latin typeface="Arial" pitchFamily="34" charset="0"/>
                <a:cs typeface="Arial" pitchFamily="34" charset="0"/>
              </a:rPr>
              <a:t> throws SQLException {</a:t>
            </a:r>
          </a:p>
          <a:p>
            <a:pPr>
              <a:defRPr/>
            </a:pPr>
            <a:r>
              <a:rPr lang="en-US" sz="1400" dirty="0">
                <a:solidFill>
                  <a:schemeClr val="tx1"/>
                </a:solidFill>
                <a:latin typeface="Arial" pitchFamily="34" charset="0"/>
                <a:cs typeface="Arial" pitchFamily="34" charset="0"/>
              </a:rPr>
              <a:t>		Vehicle vehicle = new Vehicle();</a:t>
            </a:r>
          </a:p>
          <a:p>
            <a:pPr>
              <a:defRPr/>
            </a:pPr>
            <a:r>
              <a:rPr lang="en-US" sz="1400" dirty="0">
                <a:solidFill>
                  <a:schemeClr val="tx1"/>
                </a:solidFill>
                <a:latin typeface="Arial" pitchFamily="34" charset="0"/>
                <a:cs typeface="Arial" pitchFamily="34" charset="0"/>
              </a:rPr>
              <a:t>		vehicle.setVehicleNo(rs.getString("VEHICLE_NO"));</a:t>
            </a:r>
          </a:p>
          <a:p>
            <a:pPr>
              <a:defRPr/>
            </a:pPr>
            <a:r>
              <a:rPr lang="en-US" sz="1400" dirty="0">
                <a:solidFill>
                  <a:schemeClr val="tx1"/>
                </a:solidFill>
                <a:latin typeface="Arial" pitchFamily="34" charset="0"/>
                <a:cs typeface="Arial" pitchFamily="34" charset="0"/>
              </a:rPr>
              <a:t>		vehicle.setColor(rs.getString("COLOR"));</a:t>
            </a:r>
          </a:p>
          <a:p>
            <a:pPr>
              <a:defRPr/>
            </a:pPr>
            <a:r>
              <a:rPr lang="en-US" sz="1400" dirty="0">
                <a:solidFill>
                  <a:schemeClr val="tx1"/>
                </a:solidFill>
                <a:latin typeface="Arial" pitchFamily="34" charset="0"/>
                <a:cs typeface="Arial" pitchFamily="34" charset="0"/>
              </a:rPr>
              <a:t>		vehicle.setWheel(rs.getInt("WHEEL"));</a:t>
            </a:r>
          </a:p>
          <a:p>
            <a:pPr>
              <a:defRPr/>
            </a:pPr>
            <a:r>
              <a:rPr lang="en-US" sz="1400" dirty="0">
                <a:solidFill>
                  <a:schemeClr val="tx1"/>
                </a:solidFill>
                <a:latin typeface="Arial" pitchFamily="34" charset="0"/>
                <a:cs typeface="Arial" pitchFamily="34" charset="0"/>
              </a:rPr>
              <a:t>		vehicle.setSeat(rs.getInt("SEAT"));</a:t>
            </a:r>
          </a:p>
          <a:p>
            <a:pPr>
              <a:defRPr/>
            </a:pPr>
            <a:r>
              <a:rPr lang="en-US" sz="1400" dirty="0">
                <a:solidFill>
                  <a:schemeClr val="tx1"/>
                </a:solidFill>
                <a:latin typeface="Arial" pitchFamily="34" charset="0"/>
                <a:cs typeface="Arial" pitchFamily="34" charset="0"/>
              </a:rPr>
              <a:t>		return vehicle;</a:t>
            </a:r>
          </a:p>
          <a:p>
            <a:pPr>
              <a:defRPr/>
            </a:pPr>
            <a:r>
              <a:rPr lang="en-US" sz="1400" dirty="0">
                <a:solidFill>
                  <a:schemeClr val="tx1"/>
                </a:solidFill>
                <a:latin typeface="Arial" pitchFamily="34" charset="0"/>
                <a:cs typeface="Arial" pitchFamily="34" charset="0"/>
              </a:rPr>
              <a:t>}</a:t>
            </a:r>
          </a:p>
          <a:p>
            <a:pPr>
              <a:defRPr/>
            </a:pPr>
            <a:r>
              <a:rPr lang="en-US" sz="1400" dirty="0">
                <a:solidFill>
                  <a:schemeClr val="tx1"/>
                </a:solidFill>
                <a:latin typeface="Arial" pitchFamily="34" charset="0"/>
                <a:cs typeface="Arial"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ooter Placeholder 6"/>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noProof="0" dirty="0"/>
              <a:t>Objectives</a:t>
            </a: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442687" y="838200"/>
            <a:ext cx="5054388" cy="5257800"/>
          </a:xfrm>
        </p:spPr>
        <p:txBody>
          <a:bodyPr/>
          <a:lstStyle/>
          <a:p>
            <a:pPr marL="0" indent="0">
              <a:lnSpc>
                <a:spcPct val="150000"/>
              </a:lnSpc>
              <a:buNone/>
              <a:defRPr/>
            </a:pPr>
            <a:r>
              <a:rPr lang="en-US" sz="1400" b="1" noProof="0" dirty="0">
                <a:solidFill>
                  <a:schemeClr val="tx1"/>
                </a:solidFill>
              </a:rPr>
              <a:t>After completing this session, you will be able to:</a:t>
            </a:r>
          </a:p>
          <a:p>
            <a:pPr marL="0" indent="0">
              <a:lnSpc>
                <a:spcPct val="150000"/>
              </a:lnSpc>
              <a:buNone/>
              <a:defRPr/>
            </a:pPr>
            <a:endParaRPr lang="en-US" sz="1400" b="1" noProof="0" dirty="0">
              <a:solidFill>
                <a:schemeClr val="tx1"/>
              </a:solidFill>
            </a:endParaRPr>
          </a:p>
          <a:p>
            <a:pPr>
              <a:spcBef>
                <a:spcPts val="600"/>
              </a:spcBef>
              <a:spcAft>
                <a:spcPts val="600"/>
              </a:spcAft>
              <a:buFont typeface="Wingdings" panose="05000000000000000000" pitchFamily="2" charset="2"/>
              <a:buChar char="q"/>
              <a:defRPr/>
            </a:pPr>
            <a:r>
              <a:rPr lang="en-US" sz="1400" dirty="0">
                <a:solidFill>
                  <a:schemeClr val="tx1"/>
                </a:solidFill>
              </a:rPr>
              <a:t>Configure Data Source.</a:t>
            </a:r>
          </a:p>
          <a:p>
            <a:pPr>
              <a:spcBef>
                <a:spcPts val="600"/>
              </a:spcBef>
              <a:spcAft>
                <a:spcPts val="600"/>
              </a:spcAft>
              <a:buFont typeface="Wingdings" panose="05000000000000000000" pitchFamily="2" charset="2"/>
              <a:buChar char="q"/>
              <a:defRPr/>
            </a:pPr>
            <a:r>
              <a:rPr lang="en-US" sz="1400" dirty="0">
                <a:solidFill>
                  <a:schemeClr val="tx1"/>
                </a:solidFill>
              </a:rPr>
              <a:t>Implement </a:t>
            </a:r>
            <a:r>
              <a:rPr lang="en-US" sz="1400" dirty="0" err="1">
                <a:solidFill>
                  <a:schemeClr val="tx1"/>
                </a:solidFill>
              </a:rPr>
              <a:t>JdbcTemplate</a:t>
            </a:r>
            <a:r>
              <a:rPr lang="en-US" sz="1400" dirty="0">
                <a:solidFill>
                  <a:schemeClr val="tx1"/>
                </a:solidFill>
              </a:rPr>
              <a:t> and update the database.</a:t>
            </a:r>
          </a:p>
          <a:p>
            <a:pPr>
              <a:spcBef>
                <a:spcPts val="600"/>
              </a:spcBef>
              <a:spcAft>
                <a:spcPts val="600"/>
              </a:spcAft>
              <a:buFont typeface="Wingdings" panose="05000000000000000000" pitchFamily="2" charset="2"/>
              <a:buChar char="q"/>
              <a:defRPr/>
            </a:pPr>
            <a:r>
              <a:rPr lang="en-US" sz="1400" dirty="0">
                <a:solidFill>
                  <a:schemeClr val="tx1"/>
                </a:solidFill>
              </a:rPr>
              <a:t>Implement </a:t>
            </a:r>
            <a:r>
              <a:rPr lang="en-US" sz="1400" dirty="0" err="1">
                <a:solidFill>
                  <a:schemeClr val="tx1"/>
                </a:solidFill>
              </a:rPr>
              <a:t>RowMapper</a:t>
            </a:r>
            <a:r>
              <a:rPr lang="en-US" sz="1400" dirty="0">
                <a:solidFill>
                  <a:schemeClr val="tx1"/>
                </a:solidFill>
              </a:rPr>
              <a:t> and query the database.</a:t>
            </a:r>
          </a:p>
          <a:p>
            <a:pPr>
              <a:spcBef>
                <a:spcPts val="600"/>
              </a:spcBef>
              <a:spcAft>
                <a:spcPts val="600"/>
              </a:spcAft>
              <a:buFont typeface="Wingdings" panose="05000000000000000000" pitchFamily="2" charset="2"/>
              <a:buChar char="q"/>
              <a:defRPr/>
            </a:pPr>
            <a:r>
              <a:rPr lang="en-US" sz="1400" dirty="0">
                <a:solidFill>
                  <a:schemeClr val="tx1"/>
                </a:solidFill>
              </a:rPr>
              <a:t>Identify how to use </a:t>
            </a:r>
            <a:r>
              <a:rPr lang="en-US" sz="1400" dirty="0" err="1">
                <a:solidFill>
                  <a:schemeClr val="tx1"/>
                </a:solidFill>
              </a:rPr>
              <a:t>NamedParameters</a:t>
            </a:r>
            <a:r>
              <a:rPr lang="en-US" sz="1400" noProof="0" dirty="0"/>
              <a:t>.</a:t>
            </a:r>
          </a:p>
          <a:p>
            <a:endParaRPr lang="en-US" sz="1400" noProof="0" dirty="0"/>
          </a:p>
        </p:txBody>
      </p:sp>
    </p:spTree>
    <p:extLst>
      <p:ext uri="{BB962C8B-B14F-4D97-AF65-F5344CB8AC3E}">
        <p14:creationId xmlns:p14="http://schemas.microsoft.com/office/powerpoint/2010/main" val="418939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40</a:t>
            </a:fld>
            <a:endParaRPr lang="en-US" dirty="0"/>
          </a:p>
        </p:txBody>
      </p:sp>
      <p:sp>
        <p:nvSpPr>
          <p:cNvPr id="3" name="Title 2"/>
          <p:cNvSpPr>
            <a:spLocks noGrp="1"/>
          </p:cNvSpPr>
          <p:nvPr>
            <p:ph type="title"/>
          </p:nvPr>
        </p:nvSpPr>
        <p:spPr/>
        <p:txBody>
          <a:bodyPr/>
          <a:lstStyle/>
          <a:p>
            <a:r>
              <a:rPr lang="en-US" altLang="en-US" noProof="0" dirty="0" err="1">
                <a:solidFill>
                  <a:srgbClr val="FFFFFF"/>
                </a:solidFill>
              </a:rPr>
              <a:t>RowMapper</a:t>
            </a:r>
            <a:r>
              <a:rPr lang="en-US" altLang="en-US" noProof="0" dirty="0">
                <a:solidFill>
                  <a:srgbClr val="FFFFFF"/>
                </a:solidFill>
              </a:rPr>
              <a:t>&lt;T&gt; (Contd.)</a:t>
            </a:r>
            <a:endParaRPr lang="en-US" noProof="0" dirty="0"/>
          </a:p>
        </p:txBody>
      </p:sp>
      <p:sp>
        <p:nvSpPr>
          <p:cNvPr id="6" name="Rectangle 5"/>
          <p:cNvSpPr/>
          <p:nvPr/>
        </p:nvSpPr>
        <p:spPr>
          <a:xfrm>
            <a:off x="609600" y="1600200"/>
            <a:ext cx="8001000" cy="2362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itchFamily="34" charset="0"/>
                <a:cs typeface="Arial" pitchFamily="34" charset="0"/>
              </a:rPr>
              <a:t>public class JdbcVehicleDao implements VehicleDao {</a:t>
            </a:r>
          </a:p>
          <a:p>
            <a:pPr>
              <a:defRPr/>
            </a:pPr>
            <a:r>
              <a:rPr lang="en-US" sz="1400" dirty="0">
                <a:solidFill>
                  <a:schemeClr val="tx1"/>
                </a:solidFill>
                <a:latin typeface="Arial" pitchFamily="34" charset="0"/>
                <a:cs typeface="Arial" pitchFamily="34" charset="0"/>
              </a:rPr>
              <a:t>    </a:t>
            </a:r>
            <a:r>
              <a:rPr lang="en-US" sz="1400" dirty="0" err="1">
                <a:solidFill>
                  <a:schemeClr val="tx1"/>
                </a:solidFill>
                <a:latin typeface="Arial" pitchFamily="34" charset="0"/>
                <a:cs typeface="Arial" pitchFamily="34" charset="0"/>
              </a:rPr>
              <a:t>JdbcTemplate</a:t>
            </a:r>
            <a:r>
              <a:rPr lang="en-US" sz="1400" dirty="0">
                <a:solidFill>
                  <a:schemeClr val="tx1"/>
                </a:solidFill>
                <a:latin typeface="Arial" pitchFamily="34" charset="0"/>
                <a:cs typeface="Arial" pitchFamily="34" charset="0"/>
              </a:rPr>
              <a:t> </a:t>
            </a:r>
            <a:r>
              <a:rPr lang="en-US" sz="1400" dirty="0" err="1">
                <a:solidFill>
                  <a:schemeClr val="tx1"/>
                </a:solidFill>
                <a:latin typeface="Arial" pitchFamily="34" charset="0"/>
                <a:cs typeface="Arial" pitchFamily="34" charset="0"/>
              </a:rPr>
              <a:t>jdbcTemplate</a:t>
            </a:r>
            <a:r>
              <a:rPr lang="en-US" sz="1400" dirty="0">
                <a:solidFill>
                  <a:schemeClr val="tx1"/>
                </a:solidFill>
                <a:latin typeface="Arial" pitchFamily="34" charset="0"/>
                <a:cs typeface="Arial" pitchFamily="34" charset="0"/>
              </a:rPr>
              <a:t> ;</a:t>
            </a:r>
          </a:p>
          <a:p>
            <a:pPr>
              <a:defRPr/>
            </a:pPr>
            <a:r>
              <a:rPr lang="en-US" sz="1400" dirty="0">
                <a:solidFill>
                  <a:schemeClr val="tx1"/>
                </a:solidFill>
                <a:latin typeface="Arial" pitchFamily="34" charset="0"/>
                <a:cs typeface="Arial" pitchFamily="34" charset="0"/>
              </a:rPr>
              <a:t>     public List&lt;Vehicle&gt; findAll(){</a:t>
            </a:r>
          </a:p>
          <a:p>
            <a:pPr>
              <a:defRPr/>
            </a:pPr>
            <a:r>
              <a:rPr lang="en-US" sz="1400" dirty="0">
                <a:solidFill>
                  <a:schemeClr val="tx1"/>
                </a:solidFill>
                <a:latin typeface="Arial" pitchFamily="34" charset="0"/>
                <a:cs typeface="Arial" pitchFamily="34" charset="0"/>
              </a:rPr>
              <a:t>     String sql = "SELECT * FROM VEHICLE";</a:t>
            </a:r>
          </a:p>
          <a:p>
            <a:pPr>
              <a:defRPr/>
            </a:pPr>
            <a:r>
              <a:rPr lang="en-US" sz="1400" dirty="0">
                <a:solidFill>
                  <a:schemeClr val="tx1"/>
                </a:solidFill>
                <a:latin typeface="Arial" pitchFamily="34" charset="0"/>
                <a:cs typeface="Arial" pitchFamily="34" charset="0"/>
              </a:rPr>
              <a:t>      List&lt;Vehicle&gt; vehicles= jdbcTemplate.query(sql,new VehicleRowMapper());</a:t>
            </a:r>
          </a:p>
          <a:p>
            <a:pPr>
              <a:defRPr/>
            </a:pPr>
            <a:r>
              <a:rPr lang="en-US" sz="1400" dirty="0">
                <a:solidFill>
                  <a:schemeClr val="tx1"/>
                </a:solidFill>
                <a:latin typeface="Arial" pitchFamily="34" charset="0"/>
                <a:cs typeface="Arial" pitchFamily="34" charset="0"/>
              </a:rPr>
              <a:t>      return vehicles;</a:t>
            </a:r>
          </a:p>
          <a:p>
            <a:pPr lvl="1">
              <a:defRPr/>
            </a:pPr>
            <a:r>
              <a:rPr lang="en-US" sz="1400" dirty="0">
                <a:solidFill>
                  <a:schemeClr val="tx1"/>
                </a:solidFill>
                <a:latin typeface="Arial" pitchFamily="34" charset="0"/>
                <a:cs typeface="Arial" pitchFamily="34" charset="0"/>
              </a:rPr>
              <a:t>}</a:t>
            </a:r>
          </a:p>
          <a:p>
            <a:pPr>
              <a:defRPr/>
            </a:pPr>
            <a:r>
              <a:rPr lang="en-US" sz="1400" dirty="0">
                <a:solidFill>
                  <a:schemeClr val="tx1"/>
                </a:solidFill>
                <a:latin typeface="Arial" pitchFamily="34" charset="0"/>
                <a:cs typeface="Arial"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Lend a hand</a:t>
            </a:r>
          </a:p>
        </p:txBody>
      </p:sp>
      <p:sp>
        <p:nvSpPr>
          <p:cNvPr id="6" name="Footer Placeholder 5"/>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41</a:t>
            </a:fld>
            <a:endParaRPr lang="en-US" dirty="0"/>
          </a:p>
        </p:txBody>
      </p:sp>
      <p:pic>
        <p:nvPicPr>
          <p:cNvPr id="7" name="Picture 31"/>
          <p:cNvPicPr>
            <a:picLocks noChangeAspect="1" noChangeArrowheads="1"/>
          </p:cNvPicPr>
          <p:nvPr/>
        </p:nvPicPr>
        <p:blipFill>
          <a:blip r:embed="rId3" cstate="print"/>
          <a:srcRect/>
          <a:stretch>
            <a:fillRect/>
          </a:stretch>
        </p:blipFill>
        <p:spPr bwMode="auto">
          <a:xfrm>
            <a:off x="3352800" y="4981575"/>
            <a:ext cx="1752600" cy="1419225"/>
          </a:xfrm>
          <a:prstGeom prst="rect">
            <a:avLst/>
          </a:prstGeom>
          <a:noFill/>
          <a:ln w="9525" algn="ctr">
            <a:noFill/>
            <a:miter lim="800000"/>
            <a:headEnd/>
            <a:tailEnd/>
          </a:ln>
        </p:spPr>
      </p:pic>
      <p:sp>
        <p:nvSpPr>
          <p:cNvPr id="2" name="Rectangle 1"/>
          <p:cNvSpPr/>
          <p:nvPr/>
        </p:nvSpPr>
        <p:spPr>
          <a:xfrm>
            <a:off x="990600" y="1447800"/>
            <a:ext cx="6781800" cy="3323987"/>
          </a:xfrm>
          <a:prstGeom prst="rect">
            <a:avLst/>
          </a:prstGeom>
        </p:spPr>
        <p:txBody>
          <a:bodyPr wrap="square">
            <a:spAutoFit/>
          </a:bodyPr>
          <a:lstStyle/>
          <a:p>
            <a:pPr>
              <a:buFont typeface="Wingdings" pitchFamily="2" charset="2"/>
              <a:buChar char="q"/>
            </a:pPr>
            <a:r>
              <a:rPr lang="en-US" altLang="en-US" sz="1400" dirty="0">
                <a:latin typeface="Arial" panose="020B0604020202020204" pitchFamily="34" charset="0"/>
                <a:cs typeface="Arial" panose="020B0604020202020204" pitchFamily="34" charset="0"/>
              </a:rPr>
              <a:t>Build an application that uses the </a:t>
            </a:r>
            <a:r>
              <a:rPr lang="en-IN" altLang="en-US" sz="1400" dirty="0" err="1">
                <a:solidFill>
                  <a:prstClr val="black"/>
                </a:solidFill>
                <a:latin typeface="Arial" pitchFamily="34" charset="0"/>
                <a:ea typeface="Arial Unicode MS" pitchFamily="34" charset="-128"/>
                <a:cs typeface="Arial" pitchFamily="34" charset="0"/>
              </a:rPr>
              <a:t>RowMapper</a:t>
            </a:r>
            <a:r>
              <a:rPr lang="en-IN" altLang="en-US" sz="1400" dirty="0">
                <a:solidFill>
                  <a:prstClr val="black"/>
                </a:solidFill>
                <a:latin typeface="Arial" pitchFamily="34" charset="0"/>
                <a:ea typeface="Arial Unicode MS" pitchFamily="34" charset="-128"/>
                <a:cs typeface="Arial" pitchFamily="34" charset="0"/>
              </a:rPr>
              <a:t>&lt;T&gt; interface used by </a:t>
            </a:r>
            <a:r>
              <a:rPr lang="en-IN" altLang="en-US" sz="1400" dirty="0" err="1">
                <a:solidFill>
                  <a:prstClr val="black"/>
                </a:solidFill>
                <a:latin typeface="Arial" pitchFamily="34" charset="0"/>
                <a:ea typeface="Arial Unicode MS" pitchFamily="34" charset="-128"/>
                <a:cs typeface="Arial" pitchFamily="34" charset="0"/>
              </a:rPr>
              <a:t>JdbcTemplate</a:t>
            </a:r>
            <a:r>
              <a:rPr lang="en-IN" altLang="en-US" sz="1400" dirty="0">
                <a:solidFill>
                  <a:prstClr val="black"/>
                </a:solidFill>
                <a:latin typeface="Arial" pitchFamily="34" charset="0"/>
                <a:ea typeface="Arial Unicode MS" pitchFamily="34" charset="-128"/>
                <a:cs typeface="Arial" pitchFamily="34" charset="0"/>
              </a:rPr>
              <a:t> for mapping rows of a </a:t>
            </a:r>
            <a:r>
              <a:rPr lang="en-IN" altLang="en-US" sz="1400" dirty="0" err="1">
                <a:solidFill>
                  <a:prstClr val="black"/>
                </a:solidFill>
                <a:latin typeface="Arial" pitchFamily="34" charset="0"/>
                <a:ea typeface="Arial Unicode MS" pitchFamily="34" charset="-128"/>
                <a:cs typeface="Arial" pitchFamily="34" charset="0"/>
              </a:rPr>
              <a:t>ResultSet</a:t>
            </a:r>
            <a:r>
              <a:rPr lang="en-IN" altLang="en-US" sz="1400" dirty="0">
                <a:solidFill>
                  <a:prstClr val="black"/>
                </a:solidFill>
                <a:latin typeface="Arial" pitchFamily="34" charset="0"/>
                <a:ea typeface="Arial Unicode MS" pitchFamily="34" charset="-128"/>
                <a:cs typeface="Arial" pitchFamily="34" charset="0"/>
              </a:rPr>
              <a:t> </a:t>
            </a:r>
          </a:p>
          <a:p>
            <a:pPr>
              <a:buFont typeface="Wingdings" pitchFamily="2" charset="2"/>
              <a:buChar char="q"/>
            </a:pPr>
            <a:endParaRPr lang="en-IN" altLang="en-US" sz="1400" dirty="0">
              <a:solidFill>
                <a:prstClr val="black"/>
              </a:solidFill>
              <a:latin typeface="Arial" pitchFamily="34" charset="0"/>
              <a:ea typeface="Arial Unicode MS" pitchFamily="34" charset="-128"/>
              <a:cs typeface="Arial" pitchFamily="34" charset="0"/>
            </a:endParaRPr>
          </a:p>
          <a:p>
            <a:pPr>
              <a:buFont typeface="Wingdings" pitchFamily="2" charset="2"/>
              <a:buChar char="q"/>
            </a:pPr>
            <a:r>
              <a:rPr lang="en-US" altLang="en-US" sz="1400" dirty="0">
                <a:solidFill>
                  <a:prstClr val="black"/>
                </a:solidFill>
                <a:latin typeface="Arial" panose="020B0604020202020204" pitchFamily="34" charset="0"/>
                <a:cs typeface="Arial" panose="020B0604020202020204" pitchFamily="34" charset="0"/>
              </a:rPr>
              <a:t>Implement </a:t>
            </a:r>
            <a:r>
              <a:rPr lang="en-US" altLang="en-US" sz="1400" dirty="0" err="1">
                <a:solidFill>
                  <a:prstClr val="black"/>
                </a:solidFill>
                <a:latin typeface="Arial" panose="020B0604020202020204" pitchFamily="34" charset="0"/>
                <a:cs typeface="Arial" panose="020B0604020202020204" pitchFamily="34" charset="0"/>
              </a:rPr>
              <a:t>mapRow</a:t>
            </a:r>
            <a:r>
              <a:rPr lang="en-US" altLang="en-US" sz="1400" dirty="0">
                <a:solidFill>
                  <a:prstClr val="black"/>
                </a:solidFill>
                <a:latin typeface="Arial" panose="020B0604020202020204" pitchFamily="34" charset="0"/>
                <a:cs typeface="Arial" panose="020B0604020202020204" pitchFamily="34" charset="0"/>
              </a:rPr>
              <a:t>() method, within the method create a vehicle object that represents a row and return it as the method’s return value</a:t>
            </a:r>
          </a:p>
          <a:p>
            <a:pPr>
              <a:buFont typeface="Wingdings" pitchFamily="2" charset="2"/>
              <a:buChar char="q"/>
            </a:pPr>
            <a:endParaRPr lang="en-US" altLang="en-US" sz="1400" dirty="0">
              <a:solidFill>
                <a:prstClr val="black"/>
              </a:solidFill>
              <a:latin typeface="Arial" panose="020B0604020202020204" pitchFamily="34" charset="0"/>
              <a:cs typeface="Arial" panose="020B0604020202020204" pitchFamily="34" charset="0"/>
            </a:endParaRPr>
          </a:p>
          <a:p>
            <a:pPr>
              <a:buFont typeface="Wingdings" pitchFamily="2" charset="2"/>
              <a:buChar char="q"/>
            </a:pPr>
            <a:r>
              <a:rPr lang="en-US" altLang="en-US" sz="1400" dirty="0">
                <a:solidFill>
                  <a:prstClr val="black"/>
                </a:solidFill>
                <a:latin typeface="Arial" panose="020B0604020202020204" pitchFamily="34" charset="0"/>
                <a:cs typeface="Arial" panose="020B0604020202020204" pitchFamily="34" charset="0"/>
              </a:rPr>
              <a:t>In the </a:t>
            </a:r>
            <a:r>
              <a:rPr lang="en-US" altLang="en-US" sz="1400" dirty="0" err="1">
                <a:solidFill>
                  <a:prstClr val="black"/>
                </a:solidFill>
                <a:latin typeface="Arial" panose="020B0604020202020204" pitchFamily="34" charset="0"/>
                <a:cs typeface="Arial" panose="020B0604020202020204" pitchFamily="34" charset="0"/>
              </a:rPr>
              <a:t>JdbcVehicleDao</a:t>
            </a:r>
            <a:r>
              <a:rPr lang="en-US" altLang="en-US" sz="1400" dirty="0">
                <a:solidFill>
                  <a:prstClr val="black"/>
                </a:solidFill>
                <a:latin typeface="Arial" panose="020B0604020202020204" pitchFamily="34" charset="0"/>
                <a:cs typeface="Arial" panose="020B0604020202020204" pitchFamily="34" charset="0"/>
              </a:rPr>
              <a:t> class create a </a:t>
            </a:r>
            <a:r>
              <a:rPr lang="en-US" altLang="en-US" sz="1400" dirty="0" err="1">
                <a:solidFill>
                  <a:prstClr val="black"/>
                </a:solidFill>
                <a:latin typeface="Arial" panose="020B0604020202020204" pitchFamily="34" charset="0"/>
                <a:cs typeface="Arial" panose="020B0604020202020204" pitchFamily="34" charset="0"/>
              </a:rPr>
              <a:t>findAll</a:t>
            </a:r>
            <a:r>
              <a:rPr lang="en-US" altLang="en-US" sz="1400" dirty="0">
                <a:solidFill>
                  <a:prstClr val="black"/>
                </a:solidFill>
                <a:latin typeface="Arial" panose="020B0604020202020204" pitchFamily="34" charset="0"/>
                <a:cs typeface="Arial" panose="020B0604020202020204" pitchFamily="34" charset="0"/>
              </a:rPr>
              <a:t>() method. Within the method have the </a:t>
            </a:r>
            <a:r>
              <a:rPr lang="en-US" altLang="en-US" sz="1400" dirty="0" err="1">
                <a:solidFill>
                  <a:prstClr val="black"/>
                </a:solidFill>
                <a:latin typeface="Arial" panose="020B0604020202020204" pitchFamily="34" charset="0"/>
                <a:cs typeface="Arial" panose="020B0604020202020204" pitchFamily="34" charset="0"/>
              </a:rPr>
              <a:t>jdbcTemplate</a:t>
            </a:r>
            <a:r>
              <a:rPr lang="en-US" altLang="en-US" sz="1400" dirty="0">
                <a:solidFill>
                  <a:prstClr val="black"/>
                </a:solidFill>
                <a:latin typeface="Arial" panose="020B0604020202020204" pitchFamily="34" charset="0"/>
                <a:cs typeface="Arial" panose="020B0604020202020204" pitchFamily="34" charset="0"/>
              </a:rPr>
              <a:t> object call the query method passing in the </a:t>
            </a:r>
            <a:r>
              <a:rPr lang="en-US" altLang="en-US" sz="1400" dirty="0" err="1">
                <a:solidFill>
                  <a:prstClr val="black"/>
                </a:solidFill>
                <a:latin typeface="Arial" panose="020B0604020202020204" pitchFamily="34" charset="0"/>
                <a:cs typeface="Arial" panose="020B0604020202020204" pitchFamily="34" charset="0"/>
              </a:rPr>
              <a:t>sql</a:t>
            </a:r>
            <a:r>
              <a:rPr lang="en-US" altLang="en-US" sz="1400" dirty="0">
                <a:solidFill>
                  <a:prstClr val="black"/>
                </a:solidFill>
                <a:latin typeface="Arial" panose="020B0604020202020204" pitchFamily="34" charset="0"/>
                <a:cs typeface="Arial" panose="020B0604020202020204" pitchFamily="34" charset="0"/>
              </a:rPr>
              <a:t> object and an instance of the </a:t>
            </a:r>
            <a:r>
              <a:rPr lang="en-US" altLang="en-US" sz="1400" dirty="0" err="1">
                <a:solidFill>
                  <a:prstClr val="black"/>
                </a:solidFill>
                <a:latin typeface="Arial" panose="020B0604020202020204" pitchFamily="34" charset="0"/>
                <a:cs typeface="Arial" panose="020B0604020202020204" pitchFamily="34" charset="0"/>
              </a:rPr>
              <a:t>VehicleRowMapper</a:t>
            </a:r>
            <a:r>
              <a:rPr lang="en-US" altLang="en-US" sz="1400" dirty="0">
                <a:solidFill>
                  <a:prstClr val="black"/>
                </a:solidFill>
                <a:latin typeface="Arial" panose="020B0604020202020204" pitchFamily="34" charset="0"/>
                <a:cs typeface="Arial" panose="020B0604020202020204" pitchFamily="34" charset="0"/>
              </a:rPr>
              <a:t>. The method should return a list of Vehicle objects</a:t>
            </a:r>
          </a:p>
          <a:p>
            <a:endParaRPr lang="en-IN" altLang="en-US" sz="1400" dirty="0">
              <a:latin typeface="Arial" panose="020B0604020202020204" pitchFamily="34" charset="0"/>
              <a:cs typeface="Arial" panose="020B0604020202020204" pitchFamily="34" charset="0"/>
            </a:endParaRPr>
          </a:p>
          <a:p>
            <a:pPr lvl="1"/>
            <a:r>
              <a:rPr lang="en-IN" altLang="en-US" sz="1400" dirty="0">
                <a:latin typeface="Arial" panose="020B0604020202020204" pitchFamily="34" charset="0"/>
                <a:cs typeface="Arial" panose="020B0604020202020204" pitchFamily="34" charset="0"/>
              </a:rPr>
              <a:t>	</a:t>
            </a:r>
          </a:p>
          <a:p>
            <a:pPr>
              <a:buFont typeface="Wingdings" pitchFamily="2" charset="2"/>
              <a:buChar char="q"/>
            </a:pPr>
            <a:r>
              <a:rPr lang="en-IN" altLang="en-US" sz="1400" dirty="0">
                <a:latin typeface="Arial" panose="020B0604020202020204" pitchFamily="34" charset="0"/>
                <a:cs typeface="Arial" panose="020B0604020202020204" pitchFamily="34" charset="0"/>
              </a:rPr>
              <a:t>In the main method, create a loop to iterate through the list of Vehicle objects returned from the </a:t>
            </a:r>
            <a:r>
              <a:rPr lang="en-IN" altLang="en-US" sz="1400" dirty="0" err="1">
                <a:latin typeface="Arial" panose="020B0604020202020204" pitchFamily="34" charset="0"/>
                <a:cs typeface="Arial" panose="020B0604020202020204" pitchFamily="34" charset="0"/>
              </a:rPr>
              <a:t>mapRow</a:t>
            </a:r>
            <a:r>
              <a:rPr lang="en-IN" altLang="en-US" sz="1400" dirty="0">
                <a:latin typeface="Arial" panose="020B0604020202020204" pitchFamily="34" charset="0"/>
                <a:cs typeface="Arial" panose="020B0604020202020204" pitchFamily="34" charset="0"/>
              </a:rPr>
              <a:t> method</a:t>
            </a:r>
          </a:p>
          <a:p>
            <a:pPr lvl="1">
              <a:buFont typeface="Wingdings" pitchFamily="2" charset="2"/>
              <a:buChar char="q"/>
            </a:pPr>
            <a:endParaRPr lang="en-I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659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42</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(4 of 4)</a:t>
            </a: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Font typeface="Arial" pitchFamily="34" charset="0"/>
              <a:buNone/>
            </a:pPr>
            <a:r>
              <a:rPr lang="en-IN" sz="1400" dirty="0">
                <a:solidFill>
                  <a:prstClr val="black"/>
                </a:solidFill>
              </a:rPr>
              <a:t>Configuring Data Source</a:t>
            </a:r>
          </a:p>
          <a:p>
            <a:pPr marL="457200" lvl="2" indent="0">
              <a:spcBef>
                <a:spcPts val="600"/>
              </a:spcBef>
              <a:spcAft>
                <a:spcPts val="600"/>
              </a:spcAft>
              <a:buFont typeface="Arial" pitchFamily="34" charset="0"/>
              <a:buNone/>
            </a:pPr>
            <a:r>
              <a:rPr lang="en-IN" sz="1400" dirty="0">
                <a:solidFill>
                  <a:prstClr val="black"/>
                </a:solidFill>
              </a:rPr>
              <a:t>Implementing JdbcTemplate and updating the database</a:t>
            </a:r>
          </a:p>
          <a:p>
            <a:pPr marL="457200" lvl="2" indent="0">
              <a:spcBef>
                <a:spcPts val="600"/>
              </a:spcBef>
              <a:spcAft>
                <a:spcPts val="600"/>
              </a:spcAft>
              <a:buFont typeface="Arial" pitchFamily="34" charset="0"/>
              <a:buNone/>
            </a:pPr>
            <a:r>
              <a:rPr lang="en-IN" sz="1400" dirty="0">
                <a:solidFill>
                  <a:prstClr val="black"/>
                </a:solidFill>
              </a:rPr>
              <a:t>Implementing RowMapper and querying the database</a:t>
            </a:r>
          </a:p>
          <a:p>
            <a:pPr marL="457200" lvl="2" indent="0">
              <a:spcBef>
                <a:spcPts val="600"/>
              </a:spcBef>
              <a:spcAft>
                <a:spcPts val="600"/>
              </a:spcAft>
              <a:buFont typeface="Arial" pitchFamily="34" charset="0"/>
              <a:buNone/>
            </a:pPr>
            <a:r>
              <a:rPr lang="en-IN" sz="1400" dirty="0">
                <a:solidFill>
                  <a:prstClr val="black"/>
                </a:solidFill>
              </a:rPr>
              <a:t>Using </a:t>
            </a:r>
            <a:r>
              <a:rPr lang="en-IN" sz="1400" dirty="0" err="1">
                <a:solidFill>
                  <a:prstClr val="black"/>
                </a:solidFill>
              </a:rPr>
              <a:t>NamedParameters</a:t>
            </a:r>
            <a:endParaRPr lang="en-IN" sz="1400" dirty="0">
              <a:solidFill>
                <a:prstClr val="black"/>
              </a:solidFill>
            </a:endParaRPr>
          </a:p>
        </p:txBody>
      </p:sp>
      <p:sp>
        <p:nvSpPr>
          <p:cNvPr id="21" name="Oval 20"/>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2" name="Oval 21"/>
          <p:cNvSpPr/>
          <p:nvPr>
            <p:custDataLst>
              <p:tags r:id="rId8"/>
            </p:custDataLst>
          </p:nvPr>
        </p:nvSpPr>
        <p:spPr>
          <a:xfrm>
            <a:off x="533400" y="14765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3" name="Oval 22"/>
          <p:cNvSpPr/>
          <p:nvPr>
            <p:custDataLst>
              <p:tags r:id="rId9"/>
            </p:custDataLst>
          </p:nvPr>
        </p:nvSpPr>
        <p:spPr>
          <a:xfrm>
            <a:off x="533400" y="183375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33400" y="899319"/>
            <a:ext cx="8229600" cy="5272881"/>
          </a:xfrm>
        </p:spPr>
        <p:txBody>
          <a:bodyPr/>
          <a:lstStyle/>
          <a:p>
            <a:pPr>
              <a:buFont typeface="Wingdings" pitchFamily="2" charset="2"/>
              <a:buChar char="q"/>
            </a:pPr>
            <a:r>
              <a:rPr lang="en-US" altLang="en-US" sz="1400" noProof="0" dirty="0"/>
              <a:t>In classic </a:t>
            </a:r>
            <a:r>
              <a:rPr lang="en-US" altLang="en-US" sz="1400" noProof="0" dirty="0" err="1"/>
              <a:t>JDBC</a:t>
            </a:r>
            <a:r>
              <a:rPr lang="en-US" altLang="en-US" sz="1400" noProof="0" dirty="0"/>
              <a:t> usage, SQL parameters are represented by the placeholder “?” and are bound by position.</a:t>
            </a:r>
          </a:p>
          <a:p>
            <a:pPr>
              <a:buFont typeface="Wingdings" pitchFamily="2" charset="2"/>
              <a:buChar char="q"/>
            </a:pPr>
            <a:r>
              <a:rPr lang="en-US" altLang="en-US" sz="1400" noProof="0" dirty="0"/>
              <a:t>For a SQL statement with many parameters, it is very cumbersome to match the parameters by position.</a:t>
            </a:r>
          </a:p>
          <a:p>
            <a:pPr>
              <a:buFont typeface="Wingdings" pitchFamily="2" charset="2"/>
              <a:buChar char="q"/>
            </a:pPr>
            <a:r>
              <a:rPr lang="en-US" altLang="en-US" sz="1400" noProof="0" dirty="0"/>
              <a:t>Another option when binding SQL parameters in the Spring </a:t>
            </a:r>
            <a:r>
              <a:rPr lang="en-US" altLang="en-US" sz="1400" noProof="0" dirty="0" err="1"/>
              <a:t>JDBC</a:t>
            </a:r>
            <a:r>
              <a:rPr lang="en-US" altLang="en-US" sz="1400" noProof="0" dirty="0"/>
              <a:t> framework is to use</a:t>
            </a:r>
            <a:r>
              <a:rPr lang="en-US" altLang="en-US" sz="1400" b="1" noProof="0" dirty="0"/>
              <a:t> named parameters</a:t>
            </a:r>
            <a:r>
              <a:rPr lang="en-US" altLang="en-US" sz="1400" noProof="0" dirty="0"/>
              <a:t>.</a:t>
            </a:r>
          </a:p>
          <a:p>
            <a:pPr>
              <a:buFont typeface="Wingdings" pitchFamily="2" charset="2"/>
              <a:buChar char="q"/>
            </a:pPr>
            <a:r>
              <a:rPr lang="en-US" altLang="en-US" sz="1400" noProof="0" dirty="0"/>
              <a:t>Named parameters are supported </a:t>
            </a:r>
            <a:r>
              <a:rPr lang="en-US" altLang="en-US" sz="1400" b="1" noProof="0" dirty="0" err="1"/>
              <a:t>NamedParameterJdbcTemplate</a:t>
            </a:r>
            <a:r>
              <a:rPr lang="en-US" altLang="en-US" sz="1400" noProof="0" dirty="0"/>
              <a:t>.</a:t>
            </a:r>
          </a:p>
          <a:p>
            <a:pPr>
              <a:buFont typeface="Wingdings" pitchFamily="2" charset="2"/>
              <a:buChar char="q"/>
            </a:pPr>
            <a:r>
              <a:rPr lang="en-US" altLang="en-US" sz="1400" noProof="0" dirty="0"/>
              <a:t>When using named parameters in your SQL statement, you can provide the parameter values in a </a:t>
            </a:r>
            <a:r>
              <a:rPr lang="en-US" altLang="en-US" sz="1400" b="1" noProof="0" dirty="0"/>
              <a:t>Map</a:t>
            </a:r>
            <a:r>
              <a:rPr lang="en-US" altLang="en-US" sz="1400" noProof="0" dirty="0"/>
              <a:t> or in a </a:t>
            </a:r>
            <a:r>
              <a:rPr lang="en-US" altLang="en-US" sz="1400" b="1" noProof="0" dirty="0" err="1"/>
              <a:t>SqlParameterSource</a:t>
            </a:r>
            <a:r>
              <a:rPr lang="en-US" altLang="en-US" sz="1400" b="1" noProof="0" dirty="0"/>
              <a:t>.</a:t>
            </a:r>
          </a:p>
          <a:p>
            <a:pPr marL="0" indent="0">
              <a:buNone/>
            </a:pPr>
            <a:endParaRPr lang="en-US" altLang="en-US" sz="1400" b="1" noProof="0" dirty="0"/>
          </a:p>
          <a:p>
            <a:r>
              <a:rPr lang="en-US" altLang="en-US" sz="1400" b="1" noProof="0" dirty="0"/>
              <a:t>Code:</a:t>
            </a:r>
          </a:p>
          <a:p>
            <a:endParaRPr lang="en-US" altLang="en-US" b="1" noProof="0" dirty="0"/>
          </a:p>
          <a:p>
            <a:pPr>
              <a:buFont typeface="Wingdings" pitchFamily="2" charset="2"/>
              <a:buChar char="q"/>
            </a:pPr>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43</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Named Parameters </a:t>
            </a:r>
            <a:endParaRPr lang="en-US" noProof="0" dirty="0"/>
          </a:p>
        </p:txBody>
      </p:sp>
      <p:sp>
        <p:nvSpPr>
          <p:cNvPr id="7" name="Rectangle 6"/>
          <p:cNvSpPr/>
          <p:nvPr/>
        </p:nvSpPr>
        <p:spPr>
          <a:xfrm>
            <a:off x="990600" y="3855641"/>
            <a:ext cx="8001000" cy="2133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itchFamily="34" charset="0"/>
                <a:cs typeface="Arial" pitchFamily="34" charset="0"/>
              </a:rPr>
              <a:t>public void insert(Vehicle vehicle) {</a:t>
            </a:r>
          </a:p>
          <a:p>
            <a:pPr>
              <a:defRPr/>
            </a:pPr>
            <a:r>
              <a:rPr lang="en-US" sz="1400" dirty="0">
                <a:solidFill>
                  <a:schemeClr val="tx1"/>
                </a:solidFill>
                <a:latin typeface="Arial" pitchFamily="34" charset="0"/>
                <a:cs typeface="Arial" pitchFamily="34" charset="0"/>
              </a:rPr>
              <a:t>	String sql = "INSERT INTO VEHICLE (VEHICLE_NO, COLOR, WHEEL, 	SEAT) “ + "VALUES (:vehicleNo, :color, :wheel, :seat)";</a:t>
            </a:r>
          </a:p>
          <a:p>
            <a:pPr>
              <a:defRPr/>
            </a:pPr>
            <a:r>
              <a:rPr lang="en-US" sz="1400" dirty="0">
                <a:solidFill>
                  <a:schemeClr val="tx1"/>
                </a:solidFill>
                <a:latin typeface="Arial" pitchFamily="34" charset="0"/>
                <a:cs typeface="Arial" pitchFamily="34" charset="0"/>
              </a:rPr>
              <a:t>	Map&lt;String, Object&gt; parameters = new HashMap&lt;String, Object&gt;();</a:t>
            </a:r>
          </a:p>
          <a:p>
            <a:pPr>
              <a:defRPr/>
            </a:pPr>
            <a:r>
              <a:rPr lang="en-US" sz="1400" dirty="0">
                <a:solidFill>
                  <a:schemeClr val="tx1"/>
                </a:solidFill>
                <a:latin typeface="Arial" pitchFamily="34" charset="0"/>
                <a:cs typeface="Arial" pitchFamily="34" charset="0"/>
              </a:rPr>
              <a:t>	parameters.put("vehicleNo", vehicle.getVehicleNo());</a:t>
            </a:r>
          </a:p>
          <a:p>
            <a:pPr>
              <a:defRPr/>
            </a:pPr>
            <a:r>
              <a:rPr lang="en-US" sz="1400" dirty="0">
                <a:solidFill>
                  <a:schemeClr val="tx1"/>
                </a:solidFill>
                <a:latin typeface="Arial" pitchFamily="34" charset="0"/>
                <a:cs typeface="Arial" pitchFamily="34" charset="0"/>
              </a:rPr>
              <a:t>	parameters.put("color", vehicle.getColor());</a:t>
            </a:r>
          </a:p>
          <a:p>
            <a:pPr>
              <a:defRPr/>
            </a:pPr>
            <a:r>
              <a:rPr lang="en-US" sz="1400" dirty="0">
                <a:solidFill>
                  <a:schemeClr val="tx1"/>
                </a:solidFill>
                <a:latin typeface="Arial" pitchFamily="34" charset="0"/>
                <a:cs typeface="Arial" pitchFamily="34" charset="0"/>
              </a:rPr>
              <a:t>	parameters.put("wheel", vehicle.getWheel());</a:t>
            </a:r>
          </a:p>
          <a:p>
            <a:pPr>
              <a:defRPr/>
            </a:pPr>
            <a:r>
              <a:rPr lang="en-US" sz="1400" dirty="0">
                <a:solidFill>
                  <a:schemeClr val="tx1"/>
                </a:solidFill>
                <a:latin typeface="Arial" pitchFamily="34" charset="0"/>
                <a:cs typeface="Arial" pitchFamily="34" charset="0"/>
              </a:rPr>
              <a:t>	parameters.put("seat", vehicle.getSeat());</a:t>
            </a:r>
          </a:p>
          <a:p>
            <a:pPr>
              <a:defRPr/>
            </a:pPr>
            <a:r>
              <a:rPr lang="en-US" sz="1400" dirty="0">
                <a:solidFill>
                  <a:schemeClr val="tx1"/>
                </a:solidFill>
                <a:latin typeface="Arial" pitchFamily="34" charset="0"/>
                <a:cs typeface="Arial" pitchFamily="34" charset="0"/>
              </a:rPr>
              <a:t>	</a:t>
            </a:r>
            <a:r>
              <a:rPr lang="en-US" sz="1400" dirty="0" err="1">
                <a:solidFill>
                  <a:srgbClr val="FF0000"/>
                </a:solidFill>
                <a:latin typeface="Arial" pitchFamily="34" charset="0"/>
                <a:cs typeface="Arial" pitchFamily="34" charset="0"/>
              </a:rPr>
              <a:t>namedParameterJdbcTemplate</a:t>
            </a:r>
            <a:r>
              <a:rPr lang="en-US" sz="1400" dirty="0" err="1">
                <a:solidFill>
                  <a:schemeClr val="tx1"/>
                </a:solidFill>
                <a:latin typeface="Arial" pitchFamily="34" charset="0"/>
                <a:cs typeface="Arial" pitchFamily="34" charset="0"/>
              </a:rPr>
              <a:t>.update</a:t>
            </a:r>
            <a:r>
              <a:rPr lang="en-US" sz="1400" dirty="0">
                <a:solidFill>
                  <a:schemeClr val="tx1"/>
                </a:solidFill>
                <a:latin typeface="Arial" pitchFamily="34" charset="0"/>
                <a:cs typeface="Arial" pitchFamily="34" charset="0"/>
              </a:rPr>
              <a:t>(sql, parameters);</a:t>
            </a:r>
          </a:p>
          <a:p>
            <a:pPr>
              <a:defRPr/>
            </a:pPr>
            <a:r>
              <a:rPr lang="en-US" sz="1400" dirty="0">
                <a:solidFill>
                  <a:schemeClr val="tx1"/>
                </a:solidFill>
                <a:latin typeface="Arial" pitchFamily="34" charset="0"/>
                <a:cs typeface="Arial" pitchFamily="34"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Questions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44</a:t>
            </a:fld>
            <a:endParaRPr lang="en-US" dirty="0"/>
          </a:p>
        </p:txBody>
      </p:sp>
      <p:sp>
        <p:nvSpPr>
          <p:cNvPr id="2" name="Footer Placeholder 1"/>
          <p:cNvSpPr>
            <a:spLocks noGrp="1"/>
          </p:cNvSpPr>
          <p:nvPr>
            <p:ph type="ftr" sz="quarter" idx="11"/>
          </p:nvPr>
        </p:nvSpPr>
        <p:spPr/>
        <p:txBody>
          <a:bodyPr/>
          <a:lstStyle/>
          <a:p>
            <a:r>
              <a:rPr lang="en-US" dirty="0"/>
              <a:t>© Cognizant 2018</a:t>
            </a:r>
          </a:p>
        </p:txBody>
      </p:sp>
      <p:pic>
        <p:nvPicPr>
          <p:cNvPr id="1026" name="Picture 2" descr="D:\Logos\1434554660_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82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4294967295"/>
          </p:nvPr>
        </p:nvSpPr>
        <p:spPr>
          <a:xfrm>
            <a:off x="8407400" y="6629400"/>
            <a:ext cx="736600" cy="228600"/>
          </a:xfrm>
        </p:spPr>
        <p:txBody>
          <a:bodyPr/>
          <a:lstStyle/>
          <a:p>
            <a:fld id="{0663517A-90C9-44F7-A477-BBD63AED79D2}" type="slidenum">
              <a:rPr lang="en-US" smtClean="0"/>
              <a:t>45</a:t>
            </a:fld>
            <a:endParaRPr lang="en-US" dirty="0"/>
          </a:p>
        </p:txBody>
      </p:sp>
      <p:sp>
        <p:nvSpPr>
          <p:cNvPr id="6" name="Rectangle 5"/>
          <p:cNvSpPr/>
          <p:nvPr/>
        </p:nvSpPr>
        <p:spPr>
          <a:xfrm>
            <a:off x="-1" y="5334000"/>
            <a:ext cx="5486402" cy="779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000" b="1" dirty="0">
                <a:solidFill>
                  <a:schemeClr val="bg1"/>
                </a:solidFill>
                <a:latin typeface="Arial Rounded MT Bold" pitchFamily="34" charset="0"/>
                <a:cs typeface="Arial" pitchFamily="34" charset="0"/>
              </a:rPr>
              <a:t>Spring JDBC</a:t>
            </a:r>
          </a:p>
        </p:txBody>
      </p:sp>
    </p:spTree>
    <p:extLst>
      <p:ext uri="{BB962C8B-B14F-4D97-AF65-F5344CB8AC3E}">
        <p14:creationId xmlns:p14="http://schemas.microsoft.com/office/powerpoint/2010/main" val="1101499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Test Your Understanding</a:t>
            </a:r>
          </a:p>
        </p:txBody>
      </p:sp>
      <p:sp>
        <p:nvSpPr>
          <p:cNvPr id="2" name="Content Placeholder 1"/>
          <p:cNvSpPr>
            <a:spLocks noGrp="1"/>
          </p:cNvSpPr>
          <p:nvPr>
            <p:ph idx="1"/>
          </p:nvPr>
        </p:nvSpPr>
        <p:spPr>
          <a:xfrm>
            <a:off x="457200" y="1105884"/>
            <a:ext cx="6705600" cy="4906963"/>
          </a:xfrm>
        </p:spPr>
        <p:txBody>
          <a:bodyPr/>
          <a:lstStyle/>
          <a:p>
            <a:pPr>
              <a:buFont typeface="+mj-lt"/>
              <a:buAutoNum type="arabicPeriod"/>
              <a:defRPr/>
            </a:pPr>
            <a:r>
              <a:rPr lang="en-US" altLang="en-US" sz="1400" dirty="0">
                <a:solidFill>
                  <a:schemeClr val="tx1"/>
                </a:solidFill>
                <a:ea typeface="+mn-ea"/>
              </a:rPr>
              <a:t>What  template is preferred to update a database when using </a:t>
            </a:r>
            <a:r>
              <a:rPr lang="en-US" altLang="en-US" sz="1400" dirty="0" err="1">
                <a:solidFill>
                  <a:schemeClr val="tx1"/>
                </a:solidFill>
                <a:ea typeface="+mn-ea"/>
              </a:rPr>
              <a:t>JDK</a:t>
            </a:r>
            <a:r>
              <a:rPr lang="en-US" altLang="en-US" sz="1400" dirty="0">
                <a:solidFill>
                  <a:schemeClr val="tx1"/>
                </a:solidFill>
                <a:ea typeface="+mn-ea"/>
              </a:rPr>
              <a:t> 1.5 or above?</a:t>
            </a:r>
          </a:p>
          <a:p>
            <a:pPr>
              <a:buFont typeface="+mj-lt"/>
              <a:buAutoNum type="arabicPeriod"/>
              <a:defRPr/>
            </a:pPr>
            <a:endParaRPr lang="en-US" altLang="en-US" sz="1400" noProof="0" dirty="0"/>
          </a:p>
          <a:p>
            <a:pPr>
              <a:buFont typeface="+mj-lt"/>
              <a:buAutoNum type="arabicPeriod"/>
              <a:defRPr/>
            </a:pPr>
            <a:r>
              <a:rPr lang="en-US" altLang="en-US" sz="1400" dirty="0">
                <a:solidFill>
                  <a:schemeClr val="tx1"/>
                </a:solidFill>
                <a:ea typeface="+mn-ea"/>
              </a:rPr>
              <a:t>What </a:t>
            </a:r>
            <a:r>
              <a:rPr lang="en-US" altLang="en-US" sz="1400" dirty="0" err="1">
                <a:solidFill>
                  <a:schemeClr val="tx1"/>
                </a:solidFill>
                <a:ea typeface="+mn-ea"/>
              </a:rPr>
              <a:t>is</a:t>
            </a:r>
            <a:r>
              <a:rPr lang="en-US" altLang="en-US" sz="1400" dirty="0">
                <a:solidFill>
                  <a:schemeClr val="tx1"/>
                </a:solidFill>
                <a:ea typeface="+mn-ea"/>
              </a:rPr>
              <a:t> the root exception that will be thrown for Spring DAO operations?</a:t>
            </a:r>
          </a:p>
          <a:p>
            <a:pPr>
              <a:buFont typeface="+mj-lt"/>
              <a:buAutoNum type="arabicPeriod"/>
              <a:defRPr/>
            </a:pPr>
            <a:endParaRPr lang="en-US" altLang="en-US" sz="1400" dirty="0">
              <a:solidFill>
                <a:schemeClr val="tx1"/>
              </a:solidFill>
              <a:ea typeface="+mn-ea"/>
            </a:endParaRPr>
          </a:p>
          <a:p>
            <a:pPr>
              <a:buFont typeface="+mj-lt"/>
              <a:buAutoNum type="arabicPeriod"/>
              <a:defRPr/>
            </a:pPr>
            <a:r>
              <a:rPr lang="en-US" altLang="en-US" sz="1400" dirty="0">
                <a:solidFill>
                  <a:schemeClr val="tx1"/>
                </a:solidFill>
                <a:ea typeface="+mn-ea"/>
              </a:rPr>
              <a:t>Name the interface that is used for querying a database and converting the result into a list of domain objects.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2781492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304800" y="936171"/>
            <a:ext cx="8229600" cy="4906963"/>
          </a:xfrm>
          <a:prstGeom prst="rect">
            <a:avLst/>
          </a:prstGeom>
        </p:spPr>
        <p:txBody>
          <a:bodyPr wrap="square">
            <a:spAutoFit/>
          </a:bodyPr>
          <a:lstStyle/>
          <a:p>
            <a:r>
              <a:rPr lang="en-US" sz="1400" b="1" noProof="0" dirty="0">
                <a:latin typeface="Arial" pitchFamily="34" charset="0"/>
                <a:cs typeface="Arial" pitchFamily="34" charset="0"/>
              </a:rPr>
              <a:t>Key points covered in the session are</a:t>
            </a:r>
            <a:r>
              <a:rPr lang="en-US" sz="1400" noProof="0" dirty="0">
                <a:latin typeface="Arial" pitchFamily="34" charset="0"/>
                <a:cs typeface="Arial" pitchFamily="34" charset="0"/>
              </a:rPr>
              <a:t>:</a:t>
            </a:r>
          </a:p>
        </p:txBody>
      </p:sp>
      <p:sp>
        <p:nvSpPr>
          <p:cNvPr id="9" name="Rectangle 8"/>
          <p:cNvSpPr/>
          <p:nvPr/>
        </p:nvSpPr>
        <p:spPr>
          <a:xfrm>
            <a:off x="461877" y="1267833"/>
            <a:ext cx="8534401" cy="1400383"/>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latin typeface="Arial" pitchFamily="34" charset="0"/>
                <a:cs typeface="Arial" pitchFamily="34" charset="0"/>
              </a:rPr>
              <a:t>Data Access Object Design (DAO) Pattern</a:t>
            </a:r>
          </a:p>
          <a:p>
            <a:pPr marL="465138" indent="-174625">
              <a:spcBef>
                <a:spcPts val="600"/>
              </a:spcBef>
              <a:buFont typeface="Arial" pitchFamily="34" charset="0"/>
              <a:buChar char="•"/>
            </a:pPr>
            <a:r>
              <a:rPr lang="en-IN" sz="1400" dirty="0">
                <a:latin typeface="Arial" pitchFamily="34" charset="0"/>
                <a:cs typeface="Arial" pitchFamily="34" charset="0"/>
              </a:rPr>
              <a:t>Data Access Object (DAO) pattern is used to separate the data access logic from business logic and presentation logic.</a:t>
            </a:r>
          </a:p>
          <a:p>
            <a:pPr marL="465138" indent="-174625">
              <a:spcBef>
                <a:spcPts val="600"/>
              </a:spcBef>
              <a:buFont typeface="Arial" pitchFamily="34" charset="0"/>
              <a:buChar char="•"/>
            </a:pPr>
            <a:r>
              <a:rPr lang="en-IN" sz="1400" dirty="0">
                <a:latin typeface="Arial" pitchFamily="34" charset="0"/>
                <a:cs typeface="Arial" pitchFamily="34" charset="0"/>
              </a:rPr>
              <a:t>This pattern recommends that data access logic should be encapsulated in independent modules called data access objects.</a:t>
            </a:r>
          </a:p>
        </p:txBody>
      </p:sp>
      <p:sp>
        <p:nvSpPr>
          <p:cNvPr id="10" name="Rectangle 9"/>
          <p:cNvSpPr/>
          <p:nvPr/>
        </p:nvSpPr>
        <p:spPr>
          <a:xfrm>
            <a:off x="546821" y="2730360"/>
            <a:ext cx="4915272" cy="3847207"/>
          </a:xfrm>
          <a:prstGeom prst="rect">
            <a:avLst/>
          </a:prstGeom>
        </p:spPr>
        <p:txBody>
          <a:bodyPr wrap="square">
            <a:spAutoFit/>
          </a:bodyPr>
          <a:lstStyle/>
          <a:p>
            <a:pPr marL="274320" lvl="2" indent="-274320">
              <a:spcBef>
                <a:spcPts val="600"/>
              </a:spcBef>
              <a:spcAft>
                <a:spcPts val="0"/>
              </a:spcAft>
              <a:buFont typeface="Wingdings" pitchFamily="2" charset="2"/>
              <a:buChar char="q"/>
            </a:pPr>
            <a:r>
              <a:rPr lang="en-IN" sz="1400" b="1" dirty="0">
                <a:latin typeface="Arial" pitchFamily="34" charset="0"/>
                <a:cs typeface="Arial" pitchFamily="34" charset="0"/>
              </a:rPr>
              <a:t>JDBCTemplate</a:t>
            </a:r>
          </a:p>
          <a:p>
            <a:pPr marL="465138" indent="-174625">
              <a:spcBef>
                <a:spcPts val="600"/>
              </a:spcBef>
              <a:buFont typeface="Arial" pitchFamily="34" charset="0"/>
              <a:buChar char="•"/>
            </a:pPr>
            <a:r>
              <a:rPr lang="en-IN" altLang="en-US" sz="1400" dirty="0">
                <a:latin typeface="Arial" pitchFamily="34" charset="0"/>
                <a:cs typeface="Arial" pitchFamily="34" charset="0"/>
              </a:rPr>
              <a:t>The JdbcTemplate class is the central class in the JDBC core package.</a:t>
            </a:r>
          </a:p>
          <a:p>
            <a:pPr marL="465138" indent="-174625">
              <a:spcBef>
                <a:spcPts val="600"/>
              </a:spcBef>
              <a:buFont typeface="Arial" pitchFamily="34" charset="0"/>
              <a:buChar char="•"/>
            </a:pPr>
            <a:r>
              <a:rPr lang="en-IN" altLang="en-US" sz="1400" dirty="0">
                <a:latin typeface="Arial" pitchFamily="34" charset="0"/>
                <a:cs typeface="Arial" pitchFamily="34" charset="0"/>
              </a:rPr>
              <a:t>It performs the basic tasks of the core JDBC workflow, such as, statement creation and execution, leaving application code to provide SQL and extract results.</a:t>
            </a:r>
          </a:p>
          <a:p>
            <a:pPr marL="465138" indent="-174625">
              <a:spcBef>
                <a:spcPts val="600"/>
              </a:spcBef>
              <a:buFont typeface="Arial" pitchFamily="34" charset="0"/>
              <a:buChar char="•"/>
            </a:pPr>
            <a:r>
              <a:rPr lang="en-IN" altLang="en-US" sz="1400" dirty="0">
                <a:latin typeface="Arial" pitchFamily="34" charset="0"/>
                <a:cs typeface="Arial" pitchFamily="34" charset="0"/>
              </a:rPr>
              <a:t>JdbcTemplate class declares a number of overloaded update() template methods to control the overall update process.</a:t>
            </a:r>
          </a:p>
          <a:p>
            <a:pPr marL="465138" indent="-174625">
              <a:spcBef>
                <a:spcPts val="600"/>
              </a:spcBef>
              <a:buFont typeface="Arial" pitchFamily="34" charset="0"/>
              <a:buChar char="•"/>
            </a:pPr>
            <a:r>
              <a:rPr lang="en-IN" altLang="en-US" sz="1400" dirty="0">
                <a:latin typeface="Arial" pitchFamily="34" charset="0"/>
                <a:ea typeface="Arial Unicode MS" pitchFamily="34" charset="-128"/>
                <a:cs typeface="Arial" pitchFamily="34" charset="0"/>
              </a:rPr>
              <a:t>PreparedStatementCreator and </a:t>
            </a:r>
            <a:r>
              <a:rPr lang="en-US" altLang="en-US" sz="1400" dirty="0">
                <a:latin typeface="Arial" pitchFamily="34" charset="0"/>
                <a:cs typeface="Arial" pitchFamily="34" charset="0"/>
              </a:rPr>
              <a:t>PreparedStatementSetter are </a:t>
            </a:r>
            <a:r>
              <a:rPr lang="en-IN" altLang="en-US" sz="1400" dirty="0">
                <a:solidFill>
                  <a:prstClr val="black"/>
                </a:solidFill>
                <a:latin typeface="Arial" pitchFamily="34" charset="0"/>
                <a:ea typeface="Arial Unicode MS" pitchFamily="34" charset="-128"/>
                <a:cs typeface="Arial" pitchFamily="34" charset="0"/>
              </a:rPr>
              <a:t>callback interfaces that are predefined by Spring JDBC framework to encapsulate different task subsets. </a:t>
            </a:r>
            <a:endParaRPr lang="en-IN" altLang="en-US" sz="1400" dirty="0">
              <a:latin typeface="Arial" pitchFamily="34" charset="0"/>
              <a:cs typeface="Arial" pitchFamily="34" charset="0"/>
            </a:endParaRPr>
          </a:p>
          <a:p>
            <a:pPr marL="633413" lvl="2" indent="-342900">
              <a:spcBef>
                <a:spcPts val="600"/>
              </a:spcBef>
              <a:buFont typeface="+mj-lt"/>
              <a:buAutoNum type="arabicPeriod"/>
            </a:pPr>
            <a:endParaRPr lang="en-IN" altLang="en-US" sz="1400" dirty="0">
              <a:solidFill>
                <a:prstClr val="black"/>
              </a:solidFill>
              <a:latin typeface="Arial" pitchFamily="34" charset="0"/>
              <a:ea typeface="Arial Unicode MS" pitchFamily="34" charset="-128"/>
              <a:cs typeface="Arial" pitchFamily="34" charset="0"/>
            </a:endParaRPr>
          </a:p>
          <a:p>
            <a:pPr marL="465138" lvl="2" indent="-174625">
              <a:spcBef>
                <a:spcPts val="600"/>
              </a:spcBef>
              <a:spcAft>
                <a:spcPts val="0"/>
              </a:spcAft>
            </a:pPr>
            <a:endParaRPr lang="en-IN" altLang="en-US" sz="1400" dirty="0">
              <a:solidFill>
                <a:prstClr val="black"/>
              </a:solidFill>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2489900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53417" y="1040183"/>
            <a:ext cx="8229600" cy="1184940"/>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noProof="0" dirty="0" err="1">
                <a:latin typeface="Arial" pitchFamily="34" charset="0"/>
                <a:cs typeface="Arial" pitchFamily="34" charset="0"/>
              </a:rPr>
              <a:t>RowMapper</a:t>
            </a:r>
            <a:r>
              <a:rPr lang="en-US" sz="1400" b="1" noProof="0" dirty="0">
                <a:latin typeface="Arial" pitchFamily="34" charset="0"/>
                <a:cs typeface="Arial" pitchFamily="34" charset="0"/>
              </a:rPr>
              <a:t>&lt;T&gt;</a:t>
            </a:r>
          </a:p>
          <a:p>
            <a:pPr marL="465138" indent="-174625">
              <a:spcBef>
                <a:spcPts val="600"/>
              </a:spcBef>
              <a:buFont typeface="Arial" pitchFamily="34" charset="0"/>
              <a:buChar char="•"/>
            </a:pPr>
            <a:r>
              <a:rPr lang="en-US" sz="1400" noProof="0" dirty="0" err="1">
                <a:latin typeface="Arial" pitchFamily="34" charset="0"/>
                <a:cs typeface="Arial" pitchFamily="34" charset="0"/>
              </a:rPr>
              <a:t>RowMapper</a:t>
            </a:r>
            <a:r>
              <a:rPr lang="en-US" sz="1400" noProof="0" dirty="0">
                <a:latin typeface="Arial" pitchFamily="34" charset="0"/>
                <a:cs typeface="Arial" pitchFamily="34" charset="0"/>
              </a:rPr>
              <a:t>&lt;T&gt; is an interface used by </a:t>
            </a:r>
            <a:r>
              <a:rPr lang="en-US" sz="1400" noProof="0" dirty="0" err="1">
                <a:latin typeface="Arial" pitchFamily="34" charset="0"/>
                <a:cs typeface="Arial" pitchFamily="34" charset="0"/>
              </a:rPr>
              <a:t>JdbcTemplate</a:t>
            </a:r>
            <a:r>
              <a:rPr lang="en-US" sz="1400" noProof="0" dirty="0">
                <a:latin typeface="Arial" pitchFamily="34" charset="0"/>
                <a:cs typeface="Arial" pitchFamily="34" charset="0"/>
              </a:rPr>
              <a:t> for mapping rows of a </a:t>
            </a:r>
            <a:r>
              <a:rPr lang="en-US" sz="1400" noProof="0" dirty="0" err="1">
                <a:latin typeface="Arial" pitchFamily="34" charset="0"/>
                <a:cs typeface="Arial" pitchFamily="34" charset="0"/>
              </a:rPr>
              <a:t>ResultSet</a:t>
            </a:r>
            <a:r>
              <a:rPr lang="en-US" sz="1400" noProof="0" dirty="0">
                <a:latin typeface="Arial" pitchFamily="34" charset="0"/>
                <a:cs typeface="Arial" pitchFamily="34" charset="0"/>
              </a:rPr>
              <a:t> on a per-row basis.</a:t>
            </a:r>
          </a:p>
          <a:p>
            <a:pPr marL="465138" indent="-174625">
              <a:spcBef>
                <a:spcPts val="600"/>
              </a:spcBef>
              <a:buFont typeface="Arial" pitchFamily="34" charset="0"/>
              <a:buChar char="•"/>
            </a:pPr>
            <a:endParaRPr lang="en-US" sz="1400" noProof="0" dirty="0">
              <a:latin typeface="Arial" pitchFamily="34" charset="0"/>
              <a:cs typeface="Arial" pitchFamily="34" charset="0"/>
            </a:endParaRPr>
          </a:p>
        </p:txBody>
      </p:sp>
      <p:sp>
        <p:nvSpPr>
          <p:cNvPr id="9" name="Rectangle 8"/>
          <p:cNvSpPr/>
          <p:nvPr/>
        </p:nvSpPr>
        <p:spPr>
          <a:xfrm>
            <a:off x="251520" y="2060848"/>
            <a:ext cx="8496944" cy="815608"/>
          </a:xfrm>
          <a:prstGeom prst="rect">
            <a:avLst/>
          </a:prstGeom>
        </p:spPr>
        <p:txBody>
          <a:bodyPr wrap="square">
            <a:spAutoFit/>
          </a:bodyPr>
          <a:lstStyle/>
          <a:p>
            <a:pPr marL="274320" lvl="2" indent="-274320">
              <a:spcBef>
                <a:spcPts val="600"/>
              </a:spcBef>
              <a:buFont typeface="Wingdings" pitchFamily="2" charset="2"/>
              <a:buChar char="q"/>
            </a:pPr>
            <a:r>
              <a:rPr lang="en-IN" sz="1400" b="1" dirty="0">
                <a:latin typeface="Arial" pitchFamily="34" charset="0"/>
                <a:cs typeface="Arial" pitchFamily="34" charset="0"/>
              </a:rPr>
              <a:t>SimpleJdbcTemplate</a:t>
            </a:r>
          </a:p>
          <a:p>
            <a:pPr marL="465138" indent="-174625">
              <a:spcBef>
                <a:spcPts val="600"/>
              </a:spcBef>
              <a:buFont typeface="Arial" pitchFamily="34" charset="0"/>
              <a:buChar char="•"/>
            </a:pPr>
            <a:r>
              <a:rPr lang="en-IN" altLang="en-US" sz="1400" dirty="0">
                <a:latin typeface="Arial" pitchFamily="34" charset="0"/>
                <a:cs typeface="Arial" pitchFamily="34" charset="0"/>
              </a:rPr>
              <a:t>SimpleJdbcTemplate is an evolution of JdbcTemplate that takes advantage of Java 1.5 features such as auto-boxing, generics, and variable-length arguments to simplify its usage.</a:t>
            </a:r>
          </a:p>
        </p:txBody>
      </p:sp>
      <p:sp>
        <p:nvSpPr>
          <p:cNvPr id="10" name="Rectangle 9"/>
          <p:cNvSpPr/>
          <p:nvPr/>
        </p:nvSpPr>
        <p:spPr>
          <a:xfrm>
            <a:off x="491299" y="2922925"/>
            <a:ext cx="4915272" cy="1692771"/>
          </a:xfrm>
          <a:prstGeom prst="rect">
            <a:avLst/>
          </a:prstGeom>
        </p:spPr>
        <p:txBody>
          <a:bodyPr wrap="square">
            <a:spAutoFit/>
          </a:bodyPr>
          <a:lstStyle/>
          <a:p>
            <a:pPr marL="274320" lvl="2" indent="-274320">
              <a:spcBef>
                <a:spcPts val="600"/>
              </a:spcBef>
              <a:buFont typeface="Wingdings" pitchFamily="2" charset="2"/>
              <a:buChar char="q"/>
            </a:pPr>
            <a:r>
              <a:rPr lang="en-IN" altLang="en-US" sz="1400" b="1" dirty="0" err="1">
                <a:latin typeface="Arial" pitchFamily="34" charset="0"/>
                <a:cs typeface="Arial" pitchFamily="34" charset="0"/>
              </a:rPr>
              <a:t>DataAccessException</a:t>
            </a:r>
            <a:endParaRPr lang="en-IN" altLang="en-US" sz="1400" b="1" dirty="0">
              <a:latin typeface="Arial" pitchFamily="34" charset="0"/>
              <a:cs typeface="Arial" pitchFamily="34" charset="0"/>
            </a:endParaRPr>
          </a:p>
          <a:p>
            <a:pPr marL="465138" lvl="2" indent="-174625">
              <a:spcBef>
                <a:spcPts val="600"/>
              </a:spcBef>
              <a:buFont typeface="Arial" pitchFamily="34" charset="0"/>
              <a:buChar char="•"/>
            </a:pPr>
            <a:r>
              <a:rPr lang="en-IN" altLang="en-US" sz="1400" dirty="0">
                <a:latin typeface="Arial" pitchFamily="34" charset="0"/>
                <a:cs typeface="Arial" pitchFamily="34" charset="0"/>
              </a:rPr>
              <a:t>DataAccessException is an unchecked exception that you are not forced to catch.</a:t>
            </a:r>
          </a:p>
          <a:p>
            <a:pPr marL="274320" lvl="2" indent="-274320">
              <a:spcBef>
                <a:spcPts val="600"/>
              </a:spcBef>
              <a:buFont typeface="Wingdings" pitchFamily="2" charset="2"/>
              <a:buChar char="q"/>
            </a:pPr>
            <a:endParaRPr lang="en-IN" altLang="en-US" sz="1400" b="1" dirty="0">
              <a:latin typeface="Arial" pitchFamily="34" charset="0"/>
              <a:cs typeface="Arial" pitchFamily="34" charset="0"/>
            </a:endParaRPr>
          </a:p>
          <a:p>
            <a:pPr marL="633413" lvl="2" indent="-342900">
              <a:spcBef>
                <a:spcPts val="600"/>
              </a:spcBef>
              <a:buFont typeface="+mj-lt"/>
              <a:buAutoNum type="arabicPeriod"/>
            </a:pPr>
            <a:endParaRPr lang="en-IN" altLang="en-US" sz="1400" dirty="0">
              <a:solidFill>
                <a:prstClr val="black"/>
              </a:solidFill>
              <a:latin typeface="Arial" pitchFamily="34" charset="0"/>
              <a:ea typeface="Arial Unicode MS" pitchFamily="34" charset="-128"/>
              <a:cs typeface="Arial" pitchFamily="34" charset="0"/>
            </a:endParaRPr>
          </a:p>
          <a:p>
            <a:pPr marL="465138" lvl="2" indent="-174625">
              <a:spcBef>
                <a:spcPts val="600"/>
              </a:spcBef>
              <a:spcAft>
                <a:spcPts val="0"/>
              </a:spcAft>
            </a:pPr>
            <a:endParaRPr lang="en-IN" altLang="en-US" sz="1400" dirty="0">
              <a:solidFill>
                <a:prstClr val="black"/>
              </a:solidFill>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454242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Source</a:t>
            </a:r>
          </a:p>
        </p:txBody>
      </p:sp>
      <p:sp>
        <p:nvSpPr>
          <p:cNvPr id="2" name="Content Placeholder 1"/>
          <p:cNvSpPr>
            <a:spLocks noGrp="1"/>
          </p:cNvSpPr>
          <p:nvPr>
            <p:ph idx="1"/>
          </p:nvPr>
        </p:nvSpPr>
        <p:spPr>
          <a:xfrm>
            <a:off x="457201" y="1219201"/>
            <a:ext cx="5105400" cy="3581400"/>
          </a:xfrm>
        </p:spPr>
        <p:txBody>
          <a:bodyPr/>
          <a:lstStyle/>
          <a:p>
            <a:r>
              <a:rPr lang="en-US" altLang="en-US" sz="1400" noProof="0" dirty="0">
                <a:hlinkClick r:id="rId2"/>
              </a:rPr>
              <a:t>http://</a:t>
            </a:r>
            <a:r>
              <a:rPr lang="en-US" altLang="en-US" sz="1400" noProof="0" dirty="0" err="1">
                <a:hlinkClick r:id="rId2"/>
              </a:rPr>
              <a:t>www.springframework.org</a:t>
            </a:r>
            <a:endParaRPr lang="en-US" altLang="en-US" sz="1400" noProof="0" dirty="0"/>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49</a:t>
            </a:fld>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5" name="Footer Placeholder 4"/>
          <p:cNvSpPr>
            <a:spLocks noGrp="1"/>
          </p:cNvSpPr>
          <p:nvPr>
            <p:ph type="ftr" sz="quarter" idx="11"/>
          </p:nvPr>
        </p:nvSpPr>
        <p:spPr/>
        <p:txBody>
          <a:bodyPr/>
          <a:lstStyle/>
          <a:p>
            <a:r>
              <a:rPr lang="en-US" dirty="0"/>
              <a:t>© Cognizant 2018</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26" name="Title 2"/>
          <p:cNvSpPr>
            <a:spLocks noGrp="1"/>
          </p:cNvSpPr>
          <p:nvPr>
            <p:ph type="title"/>
          </p:nvPr>
        </p:nvSpPr>
        <p:spPr>
          <a:xfrm>
            <a:off x="2200007" y="27214"/>
            <a:ext cx="6857996" cy="555171"/>
          </a:xfrm>
        </p:spPr>
        <p:txBody>
          <a:bodyPr/>
          <a:lstStyle/>
          <a:p>
            <a:r>
              <a:rPr lang="en-US" sz="2800" noProof="0" dirty="0">
                <a:latin typeface="Arial Rounded MT Bold"/>
                <a:cs typeface="Arial" pitchFamily="34" charset="0"/>
              </a:rPr>
              <a:t>Agenda</a:t>
            </a:r>
          </a:p>
        </p:txBody>
      </p:sp>
      <p:sp>
        <p:nvSpPr>
          <p:cNvPr id="7" name="Rectangle 3"/>
          <p:cNvSpPr txBox="1">
            <a:spLocks noChangeArrowheads="1"/>
          </p:cNvSpPr>
          <p:nvPr/>
        </p:nvSpPr>
        <p:spPr>
          <a:xfrm>
            <a:off x="329096" y="10529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Configuring Data Source</a:t>
            </a:r>
          </a:p>
          <a:p>
            <a:pPr marL="457200" lvl="2" indent="0">
              <a:spcBef>
                <a:spcPts val="600"/>
              </a:spcBef>
              <a:spcAft>
                <a:spcPts val="600"/>
              </a:spcAft>
              <a:buNone/>
            </a:pPr>
            <a:r>
              <a:rPr lang="en-IN" sz="1400" dirty="0">
                <a:solidFill>
                  <a:schemeClr val="tx1"/>
                </a:solidFill>
              </a:rPr>
              <a:t>Implementing JdbcTemplate and updating the database</a:t>
            </a:r>
          </a:p>
          <a:p>
            <a:pPr marL="457200" lvl="2" indent="0">
              <a:spcBef>
                <a:spcPts val="600"/>
              </a:spcBef>
              <a:spcAft>
                <a:spcPts val="600"/>
              </a:spcAft>
              <a:buNone/>
            </a:pPr>
            <a:r>
              <a:rPr lang="en-IN" sz="1400" dirty="0">
                <a:solidFill>
                  <a:schemeClr val="tx1"/>
                </a:solidFill>
              </a:rPr>
              <a:t>Implementing RowMapper and querying the database</a:t>
            </a:r>
          </a:p>
          <a:p>
            <a:pPr marL="457200" lvl="2" indent="0">
              <a:spcBef>
                <a:spcPts val="600"/>
              </a:spcBef>
              <a:spcAft>
                <a:spcPts val="600"/>
              </a:spcAft>
              <a:buNone/>
            </a:pPr>
            <a:r>
              <a:rPr lang="en-IN" sz="1400" dirty="0">
                <a:solidFill>
                  <a:schemeClr val="tx1"/>
                </a:solidFill>
              </a:rPr>
              <a:t>Using NamedParameters</a:t>
            </a:r>
          </a:p>
          <a:p>
            <a:pPr lvl="2">
              <a:lnSpc>
                <a:spcPct val="150000"/>
              </a:lnSpc>
              <a:buFont typeface="Wingdings" panose="05000000000000000000" pitchFamily="2" charset="2"/>
              <a:buChar char="q"/>
            </a:pPr>
            <a:endParaRPr lang="en-US" sz="1400" dirty="0">
              <a:solidFill>
                <a:schemeClr val="tx1"/>
              </a:solidFill>
            </a:endParaRPr>
          </a:p>
        </p:txBody>
      </p:sp>
      <p:sp>
        <p:nvSpPr>
          <p:cNvPr id="19" name="Oval 18"/>
          <p:cNvSpPr/>
          <p:nvPr>
            <p:custDataLst>
              <p:tags r:id="rId1"/>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2"/>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3"/>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4"/>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5"/>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6"/>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7"/>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8"/>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9"/>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4455886"/>
            <a:ext cx="5257801" cy="1335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bg1"/>
                </a:solidFill>
                <a:latin typeface="Arial Rounded MT Bold" pitchFamily="34" charset="0"/>
              </a:rPr>
              <a:t>You have successfully completed</a:t>
            </a:r>
          </a:p>
          <a:p>
            <a:pPr marL="65088" lvl="1"/>
            <a:r>
              <a:rPr lang="en-US" sz="2400" b="1" dirty="0">
                <a:solidFill>
                  <a:schemeClr val="bg1"/>
                </a:solidFill>
                <a:latin typeface="Arial Rounded MT Bold" pitchFamily="34" charset="0"/>
              </a:rPr>
              <a:t>Spring JDBC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a:buFont typeface="Wingdings" pitchFamily="2" charset="2"/>
              <a:buChar char="q"/>
            </a:pPr>
            <a:r>
              <a:rPr lang="en-US" altLang="en-US" sz="1400" dirty="0">
                <a:solidFill>
                  <a:schemeClr val="tx1"/>
                </a:solidFill>
              </a:rPr>
              <a:t>Many Java EE application servers build in data source implementations that you can configure from the server console or in configuration files. </a:t>
            </a:r>
          </a:p>
          <a:p>
            <a:pPr marL="0" indent="0">
              <a:buNone/>
            </a:pPr>
            <a:endParaRPr lang="en-US" altLang="en-US" sz="1400" noProof="0" dirty="0"/>
          </a:p>
          <a:p>
            <a:pPr>
              <a:buFont typeface="Wingdings" pitchFamily="2" charset="2"/>
              <a:buChar char="q"/>
            </a:pPr>
            <a:r>
              <a:rPr lang="en-US" altLang="en-US" sz="1400" dirty="0">
                <a:solidFill>
                  <a:schemeClr val="tx1"/>
                </a:solidFill>
              </a:rPr>
              <a:t>If you have a data source configured in an application server and exposed for </a:t>
            </a:r>
            <a:r>
              <a:rPr lang="en-US" altLang="en-US" sz="1400" dirty="0" err="1">
                <a:solidFill>
                  <a:schemeClr val="tx1"/>
                </a:solidFill>
              </a:rPr>
              <a:t>JNDI</a:t>
            </a:r>
            <a:r>
              <a:rPr lang="en-US" altLang="en-US" sz="1400" dirty="0">
                <a:solidFill>
                  <a:schemeClr val="tx1"/>
                </a:solidFill>
              </a:rPr>
              <a:t> lookup, you can use </a:t>
            </a:r>
            <a:r>
              <a:rPr lang="en-US" altLang="en-US" sz="1400" dirty="0" err="1">
                <a:solidFill>
                  <a:schemeClr val="tx1"/>
                </a:solidFill>
              </a:rPr>
              <a:t>JndiObjectFactoryBean</a:t>
            </a:r>
            <a:r>
              <a:rPr lang="en-US" altLang="en-US" sz="1400" dirty="0">
                <a:solidFill>
                  <a:schemeClr val="tx1"/>
                </a:solidFill>
              </a:rPr>
              <a:t> to look it up.</a:t>
            </a:r>
          </a:p>
          <a:p>
            <a:endParaRPr lang="en-US" altLang="en-US" noProof="0" dirty="0"/>
          </a:p>
          <a:p>
            <a:r>
              <a:rPr lang="en-US" altLang="en-US" sz="1400" b="1" noProof="0" dirty="0"/>
              <a:t>Code</a:t>
            </a:r>
            <a:r>
              <a:rPr lang="en-US" altLang="en-US" sz="1400" noProof="0" dirty="0"/>
              <a: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51</a:t>
            </a:fld>
            <a:endParaRPr lang="en-US" dirty="0"/>
          </a:p>
        </p:txBody>
      </p:sp>
      <p:sp>
        <p:nvSpPr>
          <p:cNvPr id="3" name="Title 2"/>
          <p:cNvSpPr>
            <a:spLocks noGrp="1"/>
          </p:cNvSpPr>
          <p:nvPr>
            <p:ph type="title"/>
          </p:nvPr>
        </p:nvSpPr>
        <p:spPr/>
        <p:txBody>
          <a:bodyPr/>
          <a:lstStyle/>
          <a:p>
            <a:r>
              <a:rPr lang="en-US" altLang="en-US" sz="2400" noProof="0" dirty="0">
                <a:solidFill>
                  <a:srgbClr val="FFFFFF"/>
                </a:solidFill>
              </a:rPr>
              <a:t>Configuring a Data Source in Spring (Contd.)</a:t>
            </a:r>
            <a:endParaRPr lang="en-US" sz="2400" noProof="0" dirty="0"/>
          </a:p>
        </p:txBody>
      </p:sp>
      <p:sp>
        <p:nvSpPr>
          <p:cNvPr id="20" name="Rectangle 19"/>
          <p:cNvSpPr/>
          <p:nvPr/>
        </p:nvSpPr>
        <p:spPr>
          <a:xfrm>
            <a:off x="515587" y="3528170"/>
            <a:ext cx="8001000" cy="1219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endParaRPr lang="en-IN" sz="1400" b="1" dirty="0">
              <a:solidFill>
                <a:schemeClr val="tx1"/>
              </a:solidFill>
              <a:latin typeface="Arial" pitchFamily="34" charset="0"/>
              <a:cs typeface="Arial" pitchFamily="34" charset="0"/>
            </a:endParaRPr>
          </a:p>
        </p:txBody>
      </p:sp>
      <p:sp>
        <p:nvSpPr>
          <p:cNvPr id="23" name="Rectangle 22"/>
          <p:cNvSpPr/>
          <p:nvPr/>
        </p:nvSpPr>
        <p:spPr>
          <a:xfrm>
            <a:off x="637869" y="3676745"/>
            <a:ext cx="7884226" cy="954107"/>
          </a:xfrm>
          <a:prstGeom prst="rect">
            <a:avLst/>
          </a:prstGeom>
        </p:spPr>
        <p:txBody>
          <a:bodyPr wrap="square">
            <a:spAutoFit/>
          </a:bodyPr>
          <a:lstStyle/>
          <a:p>
            <a:pPr>
              <a:defRPr/>
            </a:pPr>
            <a:r>
              <a:rPr lang="en-US" sz="1400" b="1" dirty="0">
                <a:latin typeface="Arial" pitchFamily="34" charset="0"/>
                <a:cs typeface="Arial" pitchFamily="34" charset="0"/>
              </a:rPr>
              <a:t>&lt;bean id="dataSource"</a:t>
            </a:r>
          </a:p>
          <a:p>
            <a:pPr>
              <a:defRPr/>
            </a:pPr>
            <a:r>
              <a:rPr lang="en-US" sz="1400" b="1" dirty="0">
                <a:latin typeface="Arial" pitchFamily="34" charset="0"/>
                <a:cs typeface="Arial" pitchFamily="34" charset="0"/>
              </a:rPr>
              <a:t>class="org.springframework.jndi.JndiObjectFactoryBean"&gt;</a:t>
            </a:r>
          </a:p>
          <a:p>
            <a:pPr>
              <a:defRPr/>
            </a:pPr>
            <a:r>
              <a:rPr lang="en-US" sz="1400" b="1" dirty="0">
                <a:latin typeface="Arial" pitchFamily="34" charset="0"/>
                <a:cs typeface="Arial" pitchFamily="34" charset="0"/>
              </a:rPr>
              <a:t>&lt;property name="jndiName" value="jdbc/VehicleDS" /&gt;</a:t>
            </a:r>
          </a:p>
          <a:p>
            <a:pPr>
              <a:defRPr/>
            </a:pPr>
            <a:r>
              <a:rPr lang="en-US" sz="1400" b="1" dirty="0">
                <a:latin typeface="Arial" pitchFamily="34" charset="0"/>
                <a:cs typeface="Arial" pitchFamily="34" charset="0"/>
              </a:rPr>
              <a:t>&lt;/bean&gt;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(1 of 4)</a:t>
            </a: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Configuring Data Source</a:t>
            </a:r>
          </a:p>
          <a:p>
            <a:pPr marL="457200" lvl="2" indent="0">
              <a:spcBef>
                <a:spcPts val="600"/>
              </a:spcBef>
              <a:spcAft>
                <a:spcPts val="600"/>
              </a:spcAft>
              <a:buNone/>
            </a:pPr>
            <a:r>
              <a:rPr lang="en-IN" sz="1400" dirty="0">
                <a:solidFill>
                  <a:schemeClr val="tx1"/>
                </a:solidFill>
              </a:rPr>
              <a:t>Implementing JdbcTemplate and updating the database</a:t>
            </a:r>
          </a:p>
          <a:p>
            <a:pPr marL="457200" lvl="2" indent="0">
              <a:spcBef>
                <a:spcPts val="600"/>
              </a:spcBef>
              <a:spcAft>
                <a:spcPts val="600"/>
              </a:spcAft>
              <a:buNone/>
            </a:pPr>
            <a:r>
              <a:rPr lang="en-IN" sz="1400" dirty="0">
                <a:solidFill>
                  <a:schemeClr val="tx1"/>
                </a:solidFill>
              </a:rPr>
              <a:t>Implementing RowMapper and querying the database</a:t>
            </a:r>
          </a:p>
          <a:p>
            <a:pPr marL="457200" lvl="2" indent="0">
              <a:spcBef>
                <a:spcPts val="600"/>
              </a:spcBef>
              <a:spcAft>
                <a:spcPts val="600"/>
              </a:spcAft>
              <a:buNone/>
            </a:pPr>
            <a:r>
              <a:rPr lang="en-IN" sz="1400" dirty="0">
                <a:solidFill>
                  <a:schemeClr val="tx1"/>
                </a:solidFill>
              </a:rPr>
              <a:t>Using </a:t>
            </a:r>
            <a:r>
              <a:rPr lang="en-IN" sz="1400" dirty="0" err="1">
                <a:solidFill>
                  <a:schemeClr val="tx1"/>
                </a:solidFill>
              </a:rPr>
              <a:t>NamedParameters</a:t>
            </a:r>
            <a:endParaRPr lang="en-IN" sz="1400" dirty="0">
              <a:solidFill>
                <a:schemeClr val="tx1"/>
              </a:solidFill>
            </a:endParaRPr>
          </a:p>
        </p:txBody>
      </p:sp>
      <p:sp>
        <p:nvSpPr>
          <p:cNvPr id="21" name="Oval 20"/>
          <p:cNvSpPr/>
          <p:nvPr>
            <p:custDataLst>
              <p:tags r:id="rId7"/>
            </p:custDataLst>
          </p:nvPr>
        </p:nvSpPr>
        <p:spPr>
          <a:xfrm>
            <a:off x="533400" y="110737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2" name="Oval 21"/>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3" name="Oval 22"/>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42181"/>
            <a:ext cx="8229600" cy="4906963"/>
          </a:xfrm>
        </p:spPr>
        <p:txBody>
          <a:bodyPr/>
          <a:lstStyle/>
          <a:p>
            <a:pPr>
              <a:spcBef>
                <a:spcPts val="600"/>
              </a:spcBef>
              <a:spcAft>
                <a:spcPts val="600"/>
              </a:spcAft>
              <a:buFont typeface="Wingdings" panose="05000000000000000000" pitchFamily="2" charset="2"/>
              <a:buChar char="q"/>
            </a:pPr>
            <a:r>
              <a:rPr lang="en-US" altLang="en-US" sz="1400" dirty="0">
                <a:solidFill>
                  <a:schemeClr val="tx1"/>
                </a:solidFill>
              </a:rPr>
              <a:t>You are going to develop an application for vehicle registration, whose major functions are the basic create, read, update, and delete (CRUD) operations on vehicle records. These records will be stored in a relational database and accessed with JDBC.</a:t>
            </a:r>
          </a:p>
          <a:p>
            <a:pPr marL="0" indent="0">
              <a:spcBef>
                <a:spcPts val="600"/>
              </a:spcBef>
              <a:spcAft>
                <a:spcPts val="600"/>
              </a:spcAft>
              <a:buNone/>
            </a:pPr>
            <a:endParaRPr lang="en-US" altLang="en-US" sz="1400" dirty="0">
              <a:solidFill>
                <a:schemeClr val="tx1"/>
              </a:solidFill>
            </a:endParaRPr>
          </a:p>
          <a:p>
            <a:pPr marL="0" indent="0">
              <a:spcBef>
                <a:spcPts val="600"/>
              </a:spcBef>
              <a:spcAft>
                <a:spcPts val="600"/>
              </a:spcAft>
              <a:buNone/>
            </a:pPr>
            <a:endParaRPr lang="en-US" altLang="en-US" sz="1400" noProof="0" dirty="0"/>
          </a:p>
          <a:p>
            <a:pPr>
              <a:spcBef>
                <a:spcPts val="600"/>
              </a:spcBef>
              <a:spcAft>
                <a:spcPts val="600"/>
              </a:spcAft>
              <a:buFont typeface="Wingdings" panose="05000000000000000000" pitchFamily="2" charset="2"/>
              <a:buChar char="q"/>
            </a:pPr>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altLang="en-US" sz="2400" noProof="0" dirty="0">
                <a:solidFill>
                  <a:srgbClr val="FFFFFF"/>
                </a:solidFill>
              </a:rPr>
              <a:t>Vehicle Registration: Problem Stateme</a:t>
            </a:r>
            <a:r>
              <a:rPr lang="en-US" altLang="en-US" noProof="0" dirty="0">
                <a:solidFill>
                  <a:srgbClr val="FFFFFF"/>
                </a:solidFill>
              </a:rPr>
              <a:t>nt</a:t>
            </a:r>
            <a:endParaRPr lang="en-US" noProof="0" dirty="0"/>
          </a:p>
        </p:txBody>
      </p:sp>
      <p:pic>
        <p:nvPicPr>
          <p:cNvPr id="6" name="Picture 4" descr="vehicle1.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5943600" y="3395663"/>
            <a:ext cx="2895600" cy="2052637"/>
          </a:xfrm>
          <a:prstGeom prst="rect">
            <a:avLst/>
          </a:prstGeom>
          <a:noFill/>
          <a:ln w="9525">
            <a:noFill/>
            <a:miter lim="800000"/>
            <a:headEnd/>
            <a:tailEnd/>
          </a:ln>
        </p:spPr>
      </p:pic>
      <p:pic>
        <p:nvPicPr>
          <p:cNvPr id="7" name="Picture 6" descr="vehicle3.jpg"/>
          <p:cNvPicPr>
            <a:picLocks noChangeAspect="1"/>
          </p:cNvPicPr>
          <p:nvPr/>
        </p:nvPicPr>
        <p:blipFill>
          <a:blip r:embed="rId4" cstate="print">
            <a:clrChange>
              <a:clrFrom>
                <a:srgbClr val="FEFEFE"/>
              </a:clrFrom>
              <a:clrTo>
                <a:srgbClr val="FEFEFE">
                  <a:alpha val="0"/>
                </a:srgbClr>
              </a:clrTo>
            </a:clrChange>
          </a:blip>
          <a:srcRect/>
          <a:stretch>
            <a:fillRect/>
          </a:stretch>
        </p:blipFill>
        <p:spPr bwMode="auto">
          <a:xfrm>
            <a:off x="3429000" y="3276600"/>
            <a:ext cx="2438400" cy="2171700"/>
          </a:xfrm>
          <a:prstGeom prst="rect">
            <a:avLst/>
          </a:prstGeom>
          <a:noFill/>
          <a:ln w="9525">
            <a:noFill/>
            <a:miter lim="800000"/>
            <a:headEnd/>
            <a:tailEnd/>
          </a:ln>
        </p:spPr>
      </p:pic>
      <p:pic>
        <p:nvPicPr>
          <p:cNvPr id="8" name="Picture 7" descr="vehicle4.jpg"/>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276100" y="3471863"/>
            <a:ext cx="3124200" cy="19764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994785"/>
            <a:ext cx="8229600" cy="5105291"/>
          </a:xfrm>
        </p:spPr>
        <p:txBody>
          <a:bodyPr/>
          <a:lstStyle/>
          <a:p>
            <a:pPr lvl="0">
              <a:buFont typeface="Wingdings" pitchFamily="2" charset="2"/>
              <a:buChar char="q"/>
              <a:defRPr/>
            </a:pPr>
            <a:r>
              <a:rPr lang="en-US" altLang="en-US" sz="1400" dirty="0">
                <a:solidFill>
                  <a:schemeClr val="tx1"/>
                </a:solidFill>
              </a:rPr>
              <a:t>Create new spring project called </a:t>
            </a:r>
            <a:r>
              <a:rPr lang="en-US" altLang="en-US" sz="1400" dirty="0" err="1">
                <a:solidFill>
                  <a:schemeClr val="tx1"/>
                </a:solidFill>
              </a:rPr>
              <a:t>DBConnectionProject</a:t>
            </a:r>
            <a:endParaRPr lang="en-US" altLang="en-US" sz="1400" dirty="0">
              <a:solidFill>
                <a:schemeClr val="tx1"/>
              </a:solidFill>
            </a:endParaRPr>
          </a:p>
          <a:p>
            <a:pPr lvl="0">
              <a:buFont typeface="Wingdings" pitchFamily="2" charset="2"/>
              <a:buChar char="q"/>
              <a:defRPr/>
            </a:pPr>
            <a:r>
              <a:rPr lang="en-US" altLang="en-US" sz="1400" dirty="0">
                <a:solidFill>
                  <a:schemeClr val="tx1"/>
                </a:solidFill>
              </a:rPr>
              <a:t>In wizard add JDBC and derby API dependencies</a:t>
            </a:r>
          </a:p>
          <a:p>
            <a:pPr lvl="1">
              <a:buFont typeface="Wingdings" pitchFamily="2" charset="2"/>
              <a:buChar char="q"/>
              <a:defRPr/>
            </a:pPr>
            <a:r>
              <a:rPr lang="en-US" altLang="en-US" sz="1200" dirty="0" err="1">
                <a:solidFill>
                  <a:schemeClr val="tx1"/>
                </a:solidFill>
              </a:rPr>
              <a:t>groupId</a:t>
            </a:r>
            <a:r>
              <a:rPr lang="en-US" altLang="en-US" sz="1200" dirty="0">
                <a:solidFill>
                  <a:schemeClr val="tx1"/>
                </a:solidFill>
              </a:rPr>
              <a:t> -&gt; commons-</a:t>
            </a:r>
            <a:r>
              <a:rPr lang="en-US" altLang="en-US" sz="1200" dirty="0" err="1">
                <a:solidFill>
                  <a:schemeClr val="tx1"/>
                </a:solidFill>
              </a:rPr>
              <a:t>dbcp</a:t>
            </a:r>
            <a:endParaRPr lang="en-US" altLang="en-US" sz="1200" dirty="0">
              <a:solidFill>
                <a:schemeClr val="tx1"/>
              </a:solidFill>
            </a:endParaRPr>
          </a:p>
          <a:p>
            <a:pPr lvl="1">
              <a:buFont typeface="Wingdings" pitchFamily="2" charset="2"/>
              <a:buChar char="q"/>
              <a:defRPr/>
            </a:pPr>
            <a:r>
              <a:rPr lang="en-US" altLang="en-US" sz="1200" dirty="0" err="1">
                <a:solidFill>
                  <a:schemeClr val="tx1"/>
                </a:solidFill>
              </a:rPr>
              <a:t>artifactId</a:t>
            </a:r>
            <a:r>
              <a:rPr lang="en-US" altLang="en-US" sz="1200" dirty="0">
                <a:solidFill>
                  <a:schemeClr val="tx1"/>
                </a:solidFill>
              </a:rPr>
              <a:t>-&gt;commons-</a:t>
            </a:r>
            <a:r>
              <a:rPr lang="en-US" altLang="en-US" sz="1200" dirty="0" err="1">
                <a:solidFill>
                  <a:schemeClr val="tx1"/>
                </a:solidFill>
              </a:rPr>
              <a:t>dbcp</a:t>
            </a:r>
            <a:endParaRPr lang="en-US" altLang="en-US" sz="1200" dirty="0">
              <a:solidFill>
                <a:schemeClr val="tx1"/>
              </a:solidFill>
            </a:endParaRPr>
          </a:p>
          <a:p>
            <a:pPr lvl="1">
              <a:buFont typeface="Wingdings" pitchFamily="2" charset="2"/>
              <a:buChar char="q"/>
              <a:defRPr/>
            </a:pPr>
            <a:r>
              <a:rPr lang="en-US" altLang="en-US" sz="1200">
                <a:solidFill>
                  <a:schemeClr val="tx1"/>
                </a:solidFill>
              </a:rPr>
              <a:t>Version -&gt; 1.4</a:t>
            </a:r>
            <a:endParaRPr lang="en-US" altLang="en-US" sz="1200" dirty="0">
              <a:solidFill>
                <a:schemeClr val="tx1"/>
              </a:solidFill>
            </a:endParaRPr>
          </a:p>
          <a:p>
            <a:pPr lvl="1">
              <a:buFont typeface="Wingdings" pitchFamily="2" charset="2"/>
              <a:buChar char="q"/>
              <a:defRPr/>
            </a:pPr>
            <a:endParaRPr lang="en-IN" altLang="en-US" sz="1200" dirty="0">
              <a:solidFill>
                <a:prstClr val="black"/>
              </a:solidFill>
            </a:endParaRPr>
          </a:p>
          <a:p>
            <a:pPr marL="0" indent="0">
              <a:buNone/>
            </a:pPr>
            <a:endParaRPr lang="en-US" altLang="en-US" sz="1400" dirty="0">
              <a:solidFill>
                <a:schemeClr val="tx1"/>
              </a:solidFill>
            </a:endParaRPr>
          </a:p>
          <a:p>
            <a:endParaRPr lang="en-US" altLang="en-US" sz="1600"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a:xfrm>
            <a:off x="2209800" y="-29817"/>
            <a:ext cx="8222974" cy="517740"/>
          </a:xfrm>
        </p:spPr>
        <p:txBody>
          <a:bodyPr/>
          <a:lstStyle/>
          <a:p>
            <a:r>
              <a:rPr lang="en-US" altLang="en-US" sz="2400" noProof="0" dirty="0">
                <a:solidFill>
                  <a:srgbClr val="FFFFFF"/>
                </a:solidFill>
              </a:rPr>
              <a:t>Create </a:t>
            </a:r>
            <a:r>
              <a:rPr lang="en-US" altLang="en-US" sz="2400" noProof="0" dirty="0" err="1">
                <a:solidFill>
                  <a:srgbClr val="FFFFFF"/>
                </a:solidFill>
              </a:rPr>
              <a:t>DBConnection</a:t>
            </a:r>
            <a:r>
              <a:rPr lang="en-US" altLang="en-US" sz="2400" noProof="0" dirty="0">
                <a:solidFill>
                  <a:srgbClr val="FFFFFF"/>
                </a:solidFill>
              </a:rPr>
              <a:t> Project–Lend a hand</a:t>
            </a:r>
            <a:endParaRPr lang="en-US" sz="2400" noProof="0" dirty="0"/>
          </a:p>
        </p:txBody>
      </p:sp>
    </p:spTree>
    <p:extLst>
      <p:ext uri="{BB962C8B-B14F-4D97-AF65-F5344CB8AC3E}">
        <p14:creationId xmlns:p14="http://schemas.microsoft.com/office/powerpoint/2010/main" val="20492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994785"/>
            <a:ext cx="8229600" cy="5105291"/>
          </a:xfrm>
        </p:spPr>
        <p:txBody>
          <a:bodyPr/>
          <a:lstStyle/>
          <a:p>
            <a:pPr lvl="0">
              <a:buFont typeface="Wingdings" pitchFamily="2" charset="2"/>
              <a:buChar char="q"/>
              <a:defRPr/>
            </a:pPr>
            <a:r>
              <a:rPr lang="en-US" altLang="en-US" sz="1400" dirty="0">
                <a:solidFill>
                  <a:schemeClr val="tx1"/>
                </a:solidFill>
              </a:rPr>
              <a:t>Configuration of database can be done via</a:t>
            </a:r>
            <a:r>
              <a:rPr lang="en-IN" altLang="en-US" sz="1400" dirty="0">
                <a:solidFill>
                  <a:prstClr val="black"/>
                </a:solidFill>
              </a:rPr>
              <a:t> IDE integration</a:t>
            </a:r>
          </a:p>
          <a:p>
            <a:pPr marL="0" indent="0">
              <a:buNone/>
            </a:pPr>
            <a:endParaRPr lang="en-US" altLang="en-US" sz="1400" dirty="0">
              <a:solidFill>
                <a:schemeClr val="tx1"/>
              </a:solidFill>
            </a:endParaRPr>
          </a:p>
          <a:p>
            <a:endParaRPr lang="en-US" altLang="en-US" sz="1600"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a:xfrm>
            <a:off x="2209800" y="-29817"/>
            <a:ext cx="8222974" cy="517740"/>
          </a:xfrm>
        </p:spPr>
        <p:txBody>
          <a:bodyPr/>
          <a:lstStyle/>
          <a:p>
            <a:r>
              <a:rPr lang="en-US" altLang="en-US" sz="2400" noProof="0" dirty="0">
                <a:solidFill>
                  <a:srgbClr val="FFFFFF"/>
                </a:solidFill>
              </a:rPr>
              <a:t>Setting up the </a:t>
            </a:r>
            <a:r>
              <a:rPr lang="en-US" altLang="en-US" sz="2400" noProof="0" dirty="0" err="1">
                <a:solidFill>
                  <a:srgbClr val="FFFFFF"/>
                </a:solidFill>
              </a:rPr>
              <a:t>Database:Derby</a:t>
            </a:r>
            <a:r>
              <a:rPr lang="en-US" altLang="en-US" sz="2400" noProof="0" dirty="0">
                <a:solidFill>
                  <a:srgbClr val="FFFFFF"/>
                </a:solidFill>
              </a:rPr>
              <a:t> –Lend a hand</a:t>
            </a:r>
            <a:endParaRPr lang="en-US" sz="2400" noProof="0" dirty="0"/>
          </a:p>
        </p:txBody>
      </p:sp>
      <p:pic>
        <p:nvPicPr>
          <p:cNvPr id="7" name="Picture 6">
            <a:extLst>
              <a:ext uri="{FF2B5EF4-FFF2-40B4-BE49-F238E27FC236}">
                <a16:creationId xmlns:a16="http://schemas.microsoft.com/office/drawing/2014/main" id="{BE0E7ACF-7635-5B4C-BC38-00CFEC75BFCB}"/>
              </a:ext>
            </a:extLst>
          </p:cNvPr>
          <p:cNvPicPr/>
          <p:nvPr/>
        </p:nvPicPr>
        <p:blipFill>
          <a:blip r:embed="rId3"/>
          <a:stretch>
            <a:fillRect/>
          </a:stretch>
        </p:blipFill>
        <p:spPr>
          <a:xfrm>
            <a:off x="1752600" y="1447800"/>
            <a:ext cx="5791200" cy="4697412"/>
          </a:xfrm>
          <a:prstGeom prst="rect">
            <a:avLst/>
          </a:prstGeom>
        </p:spPr>
      </p:pic>
    </p:spTree>
    <p:extLst>
      <p:ext uri="{BB962C8B-B14F-4D97-AF65-F5344CB8AC3E}">
        <p14:creationId xmlns:p14="http://schemas.microsoft.com/office/powerpoint/2010/main" val="2038837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47EE6A7A26004EBA6E9E0FE54B44F5" ma:contentTypeVersion="9" ma:contentTypeDescription="Create a new document." ma:contentTypeScope="" ma:versionID="c935310ee0dc337c0ab5a8fa1c8aea61">
  <xsd:schema xmlns:xsd="http://www.w3.org/2001/XMLSchema" xmlns:xs="http://www.w3.org/2001/XMLSchema" xmlns:p="http://schemas.microsoft.com/office/2006/metadata/properties" xmlns:ns2="0cef8211-66d2-4f16-b2c6-1941848bc362" xmlns:ns3="951c5514-b77c-4532-82d5-a05f2f7d58e2" targetNamespace="http://schemas.microsoft.com/office/2006/metadata/properties" ma:root="true" ma:fieldsID="72ec1d31baf84ab9e779a6ff3e9c0cd4" ns2:_="" ns3:_="">
    <xsd:import namespace="0cef8211-66d2-4f16-b2c6-1941848bc362"/>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8211-66d2-4f16-b2c6-1941848bc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6796A8A1-1E48-473B-B2C8-13A966CA044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D414874-16D6-4DD7-A1DB-64D5F3560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8211-66d2-4f16-b2c6-1941848bc362"/>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87778</TotalTime>
  <Words>6787</Words>
  <Application>Microsoft Macintosh PowerPoint</Application>
  <PresentationFormat>On-screen Show (4:3)</PresentationFormat>
  <Paragraphs>854</Paragraphs>
  <Slides>51</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 Unicode MS</vt:lpstr>
      <vt:lpstr>Arial</vt:lpstr>
      <vt:lpstr>Arial Narrow</vt:lpstr>
      <vt:lpstr>Arial Rounded MT Bold</vt:lpstr>
      <vt:lpstr>Calibri</vt:lpstr>
      <vt:lpstr>Courier New</vt:lpstr>
      <vt:lpstr>Wingdings</vt:lpstr>
      <vt:lpstr>Custom Design</vt:lpstr>
      <vt:lpstr>PowerPoint Presentation</vt:lpstr>
      <vt:lpstr>Session Rules</vt:lpstr>
      <vt:lpstr>Context Setting: Overview</vt:lpstr>
      <vt:lpstr>Objectives</vt:lpstr>
      <vt:lpstr>Agenda</vt:lpstr>
      <vt:lpstr>Agenda (1 of 4)</vt:lpstr>
      <vt:lpstr>Vehicle Registration: Problem Statement</vt:lpstr>
      <vt:lpstr>Create DBConnection Project–Lend a hand</vt:lpstr>
      <vt:lpstr>Setting up the Database:Derby –Lend a hand</vt:lpstr>
      <vt:lpstr>Database: Derby –Lend a hand</vt:lpstr>
      <vt:lpstr>Create Vehicle Table - Lend a hand</vt:lpstr>
      <vt:lpstr>Create Vehicle Table - Lend a Hand</vt:lpstr>
      <vt:lpstr>Do You Know</vt:lpstr>
      <vt:lpstr>Testing the connection</vt:lpstr>
      <vt:lpstr>Testing the connection</vt:lpstr>
      <vt:lpstr>Lend a Hand</vt:lpstr>
      <vt:lpstr>Direct JDBC</vt:lpstr>
      <vt:lpstr>Direct JDBC (Contd.)</vt:lpstr>
      <vt:lpstr>Spring’s Solution</vt:lpstr>
      <vt:lpstr>Creating the Bean Class</vt:lpstr>
      <vt:lpstr>Data Access Object Design Pattern</vt:lpstr>
      <vt:lpstr>Configuring a Data Source in Spring</vt:lpstr>
      <vt:lpstr>Configuring a Data Source in Spring (Contd.)</vt:lpstr>
      <vt:lpstr>Agenda (2 of 4)</vt:lpstr>
      <vt:lpstr>Using JdbcTemplate</vt:lpstr>
      <vt:lpstr>Using a JdbcTemplate to Update a Database</vt:lpstr>
      <vt:lpstr>PreparedStatementCreator</vt:lpstr>
      <vt:lpstr>PreparedStatementCreator (Contd.)</vt:lpstr>
      <vt:lpstr>PreparedStatementCreator (Contd.)</vt:lpstr>
      <vt:lpstr>Simplifying JDBC Template Creation</vt:lpstr>
      <vt:lpstr>Lend a hand</vt:lpstr>
      <vt:lpstr>PreparedStatementSetter – Update() Overloaded</vt:lpstr>
      <vt:lpstr>SQL Statement and Parameter Values – Update() Overloaded</vt:lpstr>
      <vt:lpstr>Simplifying JDBC Template Creation</vt:lpstr>
      <vt:lpstr>Lend a hand– Part2 Overloaded Update()</vt:lpstr>
      <vt:lpstr> Lend a hand– Part3 Overloaded Update()</vt:lpstr>
      <vt:lpstr>Agenda (3 of 4)</vt:lpstr>
      <vt:lpstr>Using a JDBC Template to Query a Database</vt:lpstr>
      <vt:lpstr>RowMapper&lt;T&gt;</vt:lpstr>
      <vt:lpstr>RowMapper&lt;T&gt; (Contd.)</vt:lpstr>
      <vt:lpstr>Lend a hand</vt:lpstr>
      <vt:lpstr>Agenda (4 of 4)</vt:lpstr>
      <vt:lpstr>Named Parameters </vt:lpstr>
      <vt:lpstr>Questions</vt:lpstr>
      <vt:lpstr>PowerPoint Presentation</vt:lpstr>
      <vt:lpstr>Test Your Understanding</vt:lpstr>
      <vt:lpstr>Summary</vt:lpstr>
      <vt:lpstr>Summary</vt:lpstr>
      <vt:lpstr>Source</vt:lpstr>
      <vt:lpstr>PowerPoint Presentation</vt:lpstr>
      <vt:lpstr>Configuring a Data Source in Spring (Contd.)</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Ernd, Taryn (Cognizant)</cp:lastModifiedBy>
  <cp:revision>790</cp:revision>
  <dcterms:created xsi:type="dcterms:W3CDTF">2011-06-15T11:24:59Z</dcterms:created>
  <dcterms:modified xsi:type="dcterms:W3CDTF">2025-02-12T15:48:55Z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0x0101003947EE6A7A26004EBA6E9E0FE54B44F5</vt:lpwstr>
  </property>
  <property fmtid="{D5CDD505-2E9C-101B-9397-08002B2CF9AE}" pid="3" name="_dlc_DocIdItemGuid">
    <vt:lpwstr>1c19f327-3998-48ba-bd4d-be7aee79e354</vt:lpwstr>
  </property>
</Properties>
</file>