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1.xml" ContentType="application/vnd.openxmlformats-officedocument.presentationml.tags+xml"/>
  <Override PartName="/ppt/notesSlides/notesSlide9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72" r:id="rId2"/>
    <p:sldId id="275" r:id="rId3"/>
    <p:sldId id="464" r:id="rId4"/>
    <p:sldId id="460" r:id="rId5"/>
    <p:sldId id="282" r:id="rId6"/>
    <p:sldId id="284" r:id="rId7"/>
    <p:sldId id="465" r:id="rId8"/>
    <p:sldId id="461" r:id="rId9"/>
    <p:sldId id="466" r:id="rId10"/>
    <p:sldId id="462" r:id="rId11"/>
    <p:sldId id="295" r:id="rId12"/>
    <p:sldId id="270" r:id="rId13"/>
    <p:sldId id="469" r:id="rId14"/>
    <p:sldId id="287" r:id="rId15"/>
    <p:sldId id="286" r:id="rId16"/>
    <p:sldId id="288" r:id="rId17"/>
    <p:sldId id="289" r:id="rId18"/>
    <p:sldId id="294" r:id="rId19"/>
    <p:sldId id="290" r:id="rId20"/>
    <p:sldId id="467" r:id="rId21"/>
    <p:sldId id="463" r:id="rId22"/>
    <p:sldId id="257" r:id="rId23"/>
    <p:sldId id="328" r:id="rId24"/>
    <p:sldId id="468" r:id="rId25"/>
    <p:sldId id="267" r:id="rId26"/>
    <p:sldId id="26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83"/>
    <p:restoredTop sz="86849"/>
  </p:normalViewPr>
  <p:slideViewPr>
    <p:cSldViewPr snapToGrid="0" snapToObjects="1">
      <p:cViewPr varScale="1">
        <p:scale>
          <a:sx n="96" d="100"/>
          <a:sy n="96" d="100"/>
        </p:scale>
        <p:origin x="2280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3568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gnizant-Angular/Angular-Child-Routes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6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48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25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CB35D-D550-9302-3C47-D12235E80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7D03F1-803D-0B5B-ABFF-9EEA629855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28F627-01A7-ABFE-969B-28FE967DA4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A8C8E-4034-A739-8BC3-D880739D27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06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Instruction</a:t>
            </a:r>
            <a:r>
              <a:rPr lang="en-US" baseline="0" dirty="0"/>
              <a:t>s to Trainer:</a:t>
            </a:r>
          </a:p>
          <a:p>
            <a:endParaRPr lang="en-US" baseline="0" dirty="0"/>
          </a:p>
          <a:p>
            <a:r>
              <a:rPr lang="en-US" baseline="0" dirty="0"/>
              <a:t>Instructions to Facilitator: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562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70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https://github.com/Cognizant-Angular/Angular-Child-Routes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8B6E77-EC63-4CD7-8F8A-914122582C5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318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2/21/25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7" r:id="rId14"/>
    <p:sldLayoutId id="2147483669" r:id="rId15"/>
    <p:sldLayoutId id="2147483670" r:id="rId16"/>
    <p:sldLayoutId id="214748367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Cognizant-Angular/Angular-Child-Route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616458" y="2209803"/>
            <a:ext cx="11046177" cy="748988"/>
          </a:xfrm>
        </p:spPr>
        <p:txBody>
          <a:bodyPr/>
          <a:lstStyle/>
          <a:p>
            <a:r>
              <a:rPr lang="en-US" dirty="0"/>
              <a:t>Angular – Services and More Routing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Vignesh Murali Natarajan - 119780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– 688776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Taryn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Ernd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- 785108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7750" y="140616"/>
            <a:ext cx="6728899" cy="873171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Sending Route Parameters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1204431"/>
            <a:ext cx="8534400" cy="433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400050" lvl="1">
              <a:lnSpc>
                <a:spcPct val="150000"/>
              </a:lnSpc>
              <a:spcBef>
                <a:spcPct val="20000"/>
              </a:spcBef>
            </a:pPr>
            <a:r>
              <a:rPr lang="en-US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Parameters are sent using :paramName embedded on to the router paths: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5000" y="2894145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parameter can then be sent using routerLink and interpolation: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05000" y="4293947"/>
            <a:ext cx="8534400" cy="62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the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routerLink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directive may be used and supplied with parameters to be automatically sent, while invoking a router link.</a:t>
            </a:r>
          </a:p>
        </p:txBody>
      </p:sp>
      <p:sp>
        <p:nvSpPr>
          <p:cNvPr id="10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010" y="6463553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B4A962-A5C2-468C-B2DD-5F4EE585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DD0EC9B-DBAE-144E-A407-0E4BB6D0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7104" y="1865604"/>
            <a:ext cx="6930189" cy="11720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48EEAF-9846-BA40-B2D4-DEF8A6771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523" y="3663434"/>
            <a:ext cx="7716253" cy="3786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AFCCF0-EE73-0D49-84A6-A519EF8CF8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9408" y="5084798"/>
            <a:ext cx="6194592" cy="1280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644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9373" y="78976"/>
            <a:ext cx="4727742" cy="83951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Routing Parameters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891587"/>
            <a:ext cx="8534400" cy="1620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Reading Route Parameters: 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Angular provides the ActivatedRoute service, which in turn supplies a </a:t>
            </a:r>
            <a:r>
              <a:rPr lang="en-US" sz="2400" dirty="0" err="1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paramMap</a:t>
            </a: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 property which contains the parameters.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6211" y="645941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A5DC39-2FA6-41DD-97C1-0BC921B10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C42DA-7778-B64D-9F20-ADA25B5C6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937" y="2737188"/>
            <a:ext cx="6804526" cy="3394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4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7853" y="272716"/>
            <a:ext cx="4602747" cy="77257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Routing Parameters</a:t>
            </a:r>
          </a:p>
        </p:txBody>
      </p:sp>
      <p:sp>
        <p:nvSpPr>
          <p:cNvPr id="5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36211" y="645941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1507811" y="1329999"/>
            <a:ext cx="9180095" cy="1694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Navigating to parameterized routes internally: 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Create a Router object and use the navigate method.</a:t>
            </a:r>
          </a:p>
          <a:p>
            <a:pPr marL="685800" lvl="1" indent="-285750">
              <a:spcBef>
                <a:spcPct val="20000"/>
              </a:spcBef>
              <a:buFont typeface="Arial" pitchFamily="34" charset="0"/>
              <a:buChar char="–"/>
            </a:pPr>
            <a:r>
              <a:rPr lang="en-US" sz="2400" dirty="0">
                <a:solidFill>
                  <a:schemeClr val="bg1"/>
                </a:solidFill>
                <a:latin typeface="Arial" pitchFamily="34" charset="0"/>
                <a:ea typeface="Arial Unicode MS" pitchFamily="34" charset="-128"/>
                <a:cs typeface="Arial" pitchFamily="34" charset="0"/>
              </a:rPr>
              <a:t>Pass an array containing the main route and the parameter (just like routerLink directive on previous page)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B9DBC-4B93-463B-B441-F9F25DFB6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8F012F-C69F-744F-9FAE-666B5C263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0250" y="3258543"/>
            <a:ext cx="5340350" cy="309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41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AFFF7-4170-32F1-28F4-4FE79F1F0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61DCBE-84BA-047E-B041-179342EF2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8878" y="135758"/>
            <a:ext cx="9204922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HelloAngular – Add </a:t>
            </a:r>
            <a:r>
              <a:rPr lang="en-US" dirty="0" err="1">
                <a:solidFill>
                  <a:schemeClr val="bg1"/>
                </a:solidFill>
              </a:rPr>
              <a:t>Narbar</a:t>
            </a:r>
            <a:r>
              <a:rPr lang="en-US" dirty="0">
                <a:solidFill>
                  <a:schemeClr val="bg1"/>
                </a:solidFill>
              </a:rPr>
              <a:t> Component to add modularity to design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521774D-90D1-FDC9-018D-8F1564F3B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1734" y="649287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273AC1E-32A5-7888-76E7-FF2313E46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037" y="2134254"/>
            <a:ext cx="3305534" cy="3305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5C39C8B-74E0-85CF-7459-05F748307021}"/>
              </a:ext>
            </a:extLst>
          </p:cNvPr>
          <p:cNvSpPr txBox="1"/>
          <p:nvPr/>
        </p:nvSpPr>
        <p:spPr>
          <a:xfrm>
            <a:off x="4263844" y="1365627"/>
            <a:ext cx="742348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Generate Navbar Component(ng g component Navbar)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Copy and paste &lt;Nav&gt;&lt;/Nav&gt; html tags from </a:t>
            </a:r>
            <a:r>
              <a:rPr lang="en-US" sz="2400" dirty="0" err="1">
                <a:solidFill>
                  <a:schemeClr val="bg1"/>
                </a:solidFill>
              </a:rPr>
              <a:t>app.component.html</a:t>
            </a:r>
            <a:r>
              <a:rPr lang="en-US" sz="2400" dirty="0">
                <a:solidFill>
                  <a:schemeClr val="bg1"/>
                </a:solidFill>
              </a:rPr>
              <a:t> to your new Navbar. </a:t>
            </a:r>
            <a:r>
              <a:rPr lang="en-US" sz="2400" dirty="0" err="1">
                <a:solidFill>
                  <a:schemeClr val="bg1"/>
                </a:solidFill>
              </a:rPr>
              <a:t>component.html</a:t>
            </a:r>
            <a:r>
              <a:rPr lang="en-US" sz="2400" dirty="0">
                <a:solidFill>
                  <a:schemeClr val="bg1"/>
                </a:solidFill>
              </a:rPr>
              <a:t> file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Make sure to comment out nav tag duplicated in </a:t>
            </a:r>
            <a:r>
              <a:rPr lang="en-US" sz="2400" dirty="0" err="1">
                <a:solidFill>
                  <a:schemeClr val="bg1"/>
                </a:solidFill>
              </a:rPr>
              <a:t>app.component.html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Now add &lt;Navbar&gt; component tag to </a:t>
            </a:r>
            <a:r>
              <a:rPr lang="en-US" sz="2400" dirty="0" err="1">
                <a:solidFill>
                  <a:schemeClr val="bg1"/>
                </a:solidFill>
              </a:rPr>
              <a:t>app.component.html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Update import within </a:t>
            </a:r>
            <a:r>
              <a:rPr lang="en-US" sz="2400" dirty="0" err="1">
                <a:solidFill>
                  <a:schemeClr val="bg1"/>
                </a:solidFill>
              </a:rPr>
              <a:t>app.component.ts</a:t>
            </a:r>
            <a:endParaRPr lang="en-US" sz="2400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lphaLcParenR"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73319-9119-C0D5-27D1-E32C48FFF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61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483" y="256673"/>
            <a:ext cx="7965233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HelloAngular – Add Route Parameters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538912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01" y="1165734"/>
            <a:ext cx="4293765" cy="429376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20732" y="1165734"/>
            <a:ext cx="633306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Generate a new component called </a:t>
            </a:r>
            <a:r>
              <a:rPr lang="en-US" dirty="0" err="1">
                <a:solidFill>
                  <a:schemeClr val="bg1"/>
                </a:solidFill>
              </a:rPr>
              <a:t>BioDetails</a:t>
            </a:r>
            <a:r>
              <a:rPr lang="en-US" dirty="0">
                <a:solidFill>
                  <a:schemeClr val="bg1"/>
                </a:solidFill>
              </a:rPr>
              <a:t> (ng g component </a:t>
            </a:r>
            <a:r>
              <a:rPr lang="en-US" dirty="0" err="1">
                <a:solidFill>
                  <a:schemeClr val="bg1"/>
                </a:solidFill>
              </a:rPr>
              <a:t>BioDetails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Add a parameterized route to app-</a:t>
            </a:r>
            <a:r>
              <a:rPr lang="en-US" dirty="0" err="1">
                <a:solidFill>
                  <a:schemeClr val="bg1"/>
                </a:solidFill>
              </a:rPr>
              <a:t>routing.module.ts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Import </a:t>
            </a:r>
            <a:r>
              <a:rPr lang="en-US" dirty="0" err="1">
                <a:solidFill>
                  <a:schemeClr val="bg1"/>
                </a:solidFill>
              </a:rPr>
              <a:t>BioDetailsComponent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Create route with :id parameter that directs to </a:t>
            </a:r>
            <a:r>
              <a:rPr lang="en-US" dirty="0" err="1">
                <a:solidFill>
                  <a:schemeClr val="bg1"/>
                </a:solidFill>
              </a:rPr>
              <a:t>BioDetails</a:t>
            </a:r>
            <a:r>
              <a:rPr lang="en-US" dirty="0">
                <a:solidFill>
                  <a:schemeClr val="bg1"/>
                </a:solidFill>
              </a:rPr>
              <a:t> Component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Change bio.component.html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Only Display Developer’s name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Surround with routerLink pointing to bio/:id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Add method to </a:t>
            </a:r>
            <a:r>
              <a:rPr lang="en-US" dirty="0" err="1">
                <a:solidFill>
                  <a:schemeClr val="bg1"/>
                </a:solidFill>
              </a:rPr>
              <a:t>DeveloperService</a:t>
            </a:r>
            <a:r>
              <a:rPr lang="en-US" dirty="0">
                <a:solidFill>
                  <a:schemeClr val="bg1"/>
                </a:solidFill>
              </a:rPr>
              <a:t> to retrieve a Developer by Id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Call method </a:t>
            </a:r>
            <a:r>
              <a:rPr lang="en-US" dirty="0" err="1">
                <a:solidFill>
                  <a:schemeClr val="bg1"/>
                </a:solidFill>
              </a:rPr>
              <a:t>getDeveloperById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.find() method and arrow syntax on </a:t>
            </a:r>
            <a:r>
              <a:rPr lang="en-US" dirty="0" err="1">
                <a:solidFill>
                  <a:schemeClr val="bg1"/>
                </a:solidFill>
              </a:rPr>
              <a:t>devs</a:t>
            </a:r>
            <a:r>
              <a:rPr lang="en-US" dirty="0">
                <a:solidFill>
                  <a:schemeClr val="bg1"/>
                </a:solidFill>
              </a:rPr>
              <a:t> array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Return developer object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Finish </a:t>
            </a:r>
            <a:r>
              <a:rPr lang="en-US" dirty="0" err="1">
                <a:solidFill>
                  <a:schemeClr val="bg1"/>
                </a:solidFill>
              </a:rPr>
              <a:t>BioDetails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Inject an ActivatedRoute and </a:t>
            </a:r>
            <a:r>
              <a:rPr lang="en-US" dirty="0" err="1">
                <a:solidFill>
                  <a:schemeClr val="bg1"/>
                </a:solidFill>
              </a:rPr>
              <a:t>DeveloperService</a:t>
            </a:r>
            <a:r>
              <a:rPr lang="en-US" dirty="0">
                <a:solidFill>
                  <a:schemeClr val="bg1"/>
                </a:solidFill>
              </a:rPr>
              <a:t> Object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route snapshot to get </a:t>
            </a:r>
            <a:r>
              <a:rPr lang="en-US" dirty="0" err="1">
                <a:solidFill>
                  <a:schemeClr val="bg1"/>
                </a:solidFill>
              </a:rPr>
              <a:t>paramMap.get</a:t>
            </a:r>
            <a:r>
              <a:rPr lang="en-US" dirty="0">
                <a:solidFill>
                  <a:schemeClr val="bg1"/>
                </a:solidFill>
              </a:rPr>
              <a:t>(‘id’)</a:t>
            </a:r>
          </a:p>
          <a:p>
            <a:pPr marL="800100" lvl="1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Use </a:t>
            </a:r>
            <a:r>
              <a:rPr lang="en-US" dirty="0" err="1">
                <a:solidFill>
                  <a:schemeClr val="bg1"/>
                </a:solidFill>
              </a:rPr>
              <a:t>getDeveloperById</a:t>
            </a:r>
            <a:r>
              <a:rPr lang="en-US" dirty="0">
                <a:solidFill>
                  <a:schemeClr val="bg1"/>
                </a:solidFill>
              </a:rPr>
              <a:t> method to store the developer in member / property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Display in bio-details.component.html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AFEB9-E92D-4173-8668-353B893C2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92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9840" y="94853"/>
            <a:ext cx="9452319" cy="82307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HelloAngular – Using Route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308" y="1110341"/>
            <a:ext cx="6714278" cy="25659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322" y="4393358"/>
            <a:ext cx="8096250" cy="150495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18592" y="1931437"/>
            <a:ext cx="2023188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#2 -&gt;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811763" y="4733730"/>
            <a:ext cx="2023188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#3 -&gt;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455037-E021-4F2C-A9E6-D48D87AE3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F0267C0-A7DC-4FEA-83B7-4E7716B4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07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324" y="52111"/>
            <a:ext cx="9083351" cy="85462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HelloAngular – Using Route Parameters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306285" y="5330889"/>
            <a:ext cx="2023188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#4 -&gt;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76" y="972231"/>
            <a:ext cx="6883018" cy="5257508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877AD-B4B9-4B91-9E8B-2DE39C7CD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B9EDA-6DDB-44CC-B104-A66B43D8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33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972231"/>
            <a:ext cx="10534650" cy="53816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7136" y="0"/>
            <a:ext cx="9163562" cy="9789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HelloAngular – Using Route Parameters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26377" y="3344815"/>
            <a:ext cx="2023188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#5 -&gt;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4FF839-83EA-4FED-A89F-63928092F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F2270-8FD2-4704-950A-C49B9408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20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103" y="2496344"/>
            <a:ext cx="9420225" cy="2095500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734284" y="1674764"/>
            <a:ext cx="823271" cy="6364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#6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563419" y="338789"/>
            <a:ext cx="9311951" cy="78609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HelloAngular – Using Route Parameters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DB97B2-8D9E-456B-8F70-501922F2C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D74331-FE9E-40B1-A67D-3C879129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0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6927" y="239546"/>
            <a:ext cx="9003140" cy="10093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HelloAngular – Using Route Parameters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96" y="1988198"/>
            <a:ext cx="5511574" cy="3124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08" y="1978673"/>
            <a:ext cx="5972175" cy="314325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A0325F-DA00-448A-BFA9-97C418A3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Cognizant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76C3E-23DA-48AF-B0D0-931E5C0D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3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081436" y="124077"/>
            <a:ext cx="3862873" cy="8015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Objectives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-1342292" y="6483594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4098" name="Picture 2" descr="D:\Images\Images\Objective\shutterstock_6790168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05762" y="1786691"/>
            <a:ext cx="2748038" cy="4122057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1"/>
          <p:cNvSpPr>
            <a:spLocks noGrp="1"/>
          </p:cNvSpPr>
          <p:nvPr>
            <p:ph idx="1"/>
          </p:nvPr>
        </p:nvSpPr>
        <p:spPr>
          <a:xfrm>
            <a:off x="1898073" y="925585"/>
            <a:ext cx="8229600" cy="498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In this session we would be covering the following topics: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Services in </a:t>
            </a:r>
            <a:r>
              <a:rPr lang="en-US">
                <a:solidFill>
                  <a:schemeClr val="bg1"/>
                </a:solidFill>
              </a:rPr>
              <a:t>Angular 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/>
            <a:r>
              <a:rPr lang="en-US" dirty="0">
                <a:solidFill>
                  <a:schemeClr val="bg1"/>
                </a:solidFill>
              </a:rPr>
              <a:t>Injectable Decorator</a:t>
            </a:r>
          </a:p>
          <a:p>
            <a:pPr marL="742950" lvl="1" indent="-285750"/>
            <a:r>
              <a:rPr lang="en-US" dirty="0">
                <a:solidFill>
                  <a:schemeClr val="bg1"/>
                </a:solidFill>
              </a:rPr>
              <a:t>Dependency Injection</a:t>
            </a:r>
          </a:p>
          <a:p>
            <a:pPr marL="285750" indent="-285750"/>
            <a:r>
              <a:rPr lang="en-US" dirty="0">
                <a:solidFill>
                  <a:schemeClr val="bg1"/>
                </a:solidFill>
              </a:rPr>
              <a:t>Route Parameters</a:t>
            </a:r>
          </a:p>
          <a:p>
            <a:pPr marL="742950" lvl="1" indent="-285750"/>
            <a:r>
              <a:rPr lang="en-US" dirty="0">
                <a:solidFill>
                  <a:schemeClr val="bg1"/>
                </a:solidFill>
              </a:rPr>
              <a:t>Creating in app-</a:t>
            </a:r>
            <a:r>
              <a:rPr lang="en-US" dirty="0" err="1">
                <a:solidFill>
                  <a:schemeClr val="bg1"/>
                </a:solidFill>
              </a:rPr>
              <a:t>routing.module.ts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/>
            <a:r>
              <a:rPr lang="en-US" dirty="0">
                <a:solidFill>
                  <a:schemeClr val="bg1"/>
                </a:solidFill>
              </a:rPr>
              <a:t>Linking</a:t>
            </a:r>
          </a:p>
          <a:p>
            <a:pPr marL="742950" lvl="1" indent="-285750"/>
            <a:r>
              <a:rPr lang="en-US" dirty="0">
                <a:solidFill>
                  <a:schemeClr val="bg1"/>
                </a:solidFill>
              </a:rPr>
              <a:t>Retrieving parameters in component class</a:t>
            </a:r>
          </a:p>
          <a:p>
            <a:pPr marL="742950" lvl="1" indent="-285750"/>
            <a:r>
              <a:rPr lang="en-US" dirty="0">
                <a:solidFill>
                  <a:schemeClr val="bg1"/>
                </a:solidFill>
              </a:rPr>
              <a:t>Child Routes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13F127-3168-4AE4-AD94-261F30E4E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00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Child Routes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1655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695" y="14041"/>
            <a:ext cx="3863028" cy="80934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Route Children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905000" y="787964"/>
            <a:ext cx="8534400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some routes may only be accessible and viewed within other routes, it may be appropriate to create them as child routes. 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4999" y="3722963"/>
            <a:ext cx="8534400" cy="561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component with the children routes must have a router-outlet to hold the output of the children.</a:t>
            </a:r>
          </a:p>
        </p:txBody>
      </p:sp>
      <p:sp>
        <p:nvSpPr>
          <p:cNvPr id="8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123798" y="6553200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C06284-F625-4D90-82AF-30750777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21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7A4EEB-8FB7-0044-B987-4AFB4786A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2369" y="1448157"/>
            <a:ext cx="5839661" cy="22319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21CF4D-CAE6-A045-ACFD-ED5B59C47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287" y="4284655"/>
            <a:ext cx="4885824" cy="2528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0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30334" y="246288"/>
            <a:ext cx="6530761" cy="80507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Learn How - Demonstration</a:t>
            </a:r>
          </a:p>
        </p:txBody>
      </p:sp>
      <p:pic>
        <p:nvPicPr>
          <p:cNvPr id="5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19699" y="3599465"/>
            <a:ext cx="1752600" cy="14192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740500" y="1844566"/>
            <a:ext cx="2710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Demo: Router Children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0010" y="649287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FDCD00-3D34-4EF3-8569-4B8F3369DCF9}"/>
              </a:ext>
            </a:extLst>
          </p:cNvPr>
          <p:cNvSpPr/>
          <p:nvPr/>
        </p:nvSpPr>
        <p:spPr>
          <a:xfrm>
            <a:off x="3410841" y="2709644"/>
            <a:ext cx="5835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https://github.com/Cognizant-Angular/Angular-Child-Routes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664BD6-4733-4831-BDD2-9614E2633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59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F70D36B4-E38E-4B4A-8BA1-D5F31A704665}"/>
              </a:ext>
            </a:extLst>
          </p:cNvPr>
          <p:cNvSpPr txBox="1">
            <a:spLocks/>
          </p:cNvSpPr>
          <p:nvPr/>
        </p:nvSpPr>
        <p:spPr>
          <a:xfrm>
            <a:off x="2703224" y="1303670"/>
            <a:ext cx="5065007" cy="201193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Services</a:t>
            </a:r>
          </a:p>
          <a:p>
            <a:r>
              <a:rPr lang="en-US" sz="2800" dirty="0">
                <a:solidFill>
                  <a:srgbClr val="002060"/>
                </a:solidFill>
              </a:rPr>
              <a:t>ng g s &lt;&lt;name&gt;&gt;</a:t>
            </a:r>
          </a:p>
          <a:p>
            <a:r>
              <a:rPr lang="en-US" sz="3200" dirty="0">
                <a:solidFill>
                  <a:srgbClr val="002060"/>
                </a:solidFill>
              </a:rPr>
              <a:t>@Injectable</a:t>
            </a:r>
          </a:p>
          <a:p>
            <a:r>
              <a:rPr lang="en-US" sz="2800" dirty="0">
                <a:solidFill>
                  <a:srgbClr val="002060"/>
                </a:solidFill>
              </a:rPr>
              <a:t>DI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89444-CFA8-2241-AC66-0B324FBEA4A1}"/>
              </a:ext>
            </a:extLst>
          </p:cNvPr>
          <p:cNvSpPr txBox="1"/>
          <p:nvPr/>
        </p:nvSpPr>
        <p:spPr>
          <a:xfrm>
            <a:off x="2703224" y="3993863"/>
            <a:ext cx="7579766" cy="2203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olidFill>
                  <a:srgbClr val="002060"/>
                </a:solidFill>
              </a:rPr>
              <a:t>Route </a:t>
            </a:r>
            <a:r>
              <a:rPr lang="en-US" sz="2800" dirty="0" err="1">
                <a:solidFill>
                  <a:srgbClr val="002060"/>
                </a:solidFill>
              </a:rPr>
              <a:t>Params</a:t>
            </a:r>
            <a:endParaRPr lang="en-US" sz="2800" dirty="0">
              <a:solidFill>
                <a:srgbClr val="002060"/>
              </a:solidFill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{ path: ‘path/:</a:t>
            </a:r>
            <a:r>
              <a:rPr lang="en-US" sz="2800" dirty="0" err="1">
                <a:solidFill>
                  <a:srgbClr val="002060"/>
                </a:solidFill>
              </a:rPr>
              <a:t>param</a:t>
            </a:r>
            <a:r>
              <a:rPr lang="en-US" sz="2800" dirty="0">
                <a:solidFill>
                  <a:srgbClr val="002060"/>
                </a:solidFill>
              </a:rPr>
              <a:t>’ component: Component }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</a:rPr>
              <a:t>ActivatedRoute</a:t>
            </a:r>
            <a:endParaRPr lang="en-US" sz="2800" dirty="0">
              <a:solidFill>
                <a:srgbClr val="002060"/>
              </a:solidFill>
            </a:endParaRP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2060"/>
                </a:solidFill>
              </a:rPr>
              <a:t>this.route.snapshot.paramMap.get</a:t>
            </a:r>
            <a:r>
              <a:rPr lang="en-US" sz="2800" dirty="0">
                <a:solidFill>
                  <a:srgbClr val="002060"/>
                </a:solidFill>
              </a:rPr>
              <a:t>(‘</a:t>
            </a:r>
            <a:r>
              <a:rPr lang="en-US" sz="2800" dirty="0" err="1">
                <a:solidFill>
                  <a:srgbClr val="002060"/>
                </a:solidFill>
              </a:rPr>
              <a:t>param</a:t>
            </a:r>
            <a:r>
              <a:rPr lang="en-US" sz="2800" dirty="0">
                <a:solidFill>
                  <a:srgbClr val="002060"/>
                </a:solidFill>
              </a:rPr>
              <a:t>’)</a:t>
            </a:r>
          </a:p>
          <a:p>
            <a:pPr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Child routes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90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Create an Angular service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Implement route parameters in an Angular application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992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a Service? </a:t>
            </a:r>
          </a:p>
          <a:p>
            <a:r>
              <a:rPr lang="en-US" dirty="0"/>
              <a:t>How do you create a Service?</a:t>
            </a:r>
          </a:p>
          <a:p>
            <a:r>
              <a:rPr lang="en-US" dirty="0">
                <a:solidFill>
                  <a:schemeClr val="bg1"/>
                </a:solidFill>
              </a:rPr>
              <a:t>What is Dependency Injection?</a:t>
            </a:r>
          </a:p>
          <a:p>
            <a:r>
              <a:rPr lang="en-US" dirty="0"/>
              <a:t>What is Routing?</a:t>
            </a:r>
          </a:p>
          <a:p>
            <a:r>
              <a:rPr lang="en-US" dirty="0"/>
              <a:t>How to pass parameters to a route?</a:t>
            </a:r>
          </a:p>
          <a:p>
            <a:r>
              <a:rPr lang="en-US" dirty="0"/>
              <a:t>How do you create Child Routes?</a:t>
            </a:r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821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0423" y="159202"/>
            <a:ext cx="2130899" cy="75176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Services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43069" y="1024121"/>
            <a:ext cx="6415030" cy="5332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Service using the command:</a:t>
            </a: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expose methods (supposedly business logic) as API along with optional public properties.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are dependencies injected by Angular, which maintains each service as a singleton.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@Injectable 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decorator is used to mark a Typescript class as a Service.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providedIn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Determines which injectors will provide the injectable, by either associating it with an @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NgModule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other </a:t>
            </a:r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InjectorType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by specifying that this injectable should be provided in the 'root' injector, which will be the application-level injector in most apps.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85047" y="6492875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9472" y="1563751"/>
            <a:ext cx="5486400" cy="36933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ng g service &lt;&lt;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ServiceName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099" y="1352130"/>
            <a:ext cx="5486672" cy="42910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213E6-5AC2-4EC4-84BD-8E15B92B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39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69" y="166882"/>
            <a:ext cx="5149831" cy="72842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Dependency Injection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23548" y="1196789"/>
            <a:ext cx="4206405" cy="2654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the service class 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it within the constructor parameters</a:t>
            </a:r>
          </a:p>
          <a:p>
            <a:pPr marL="342900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should have the ‘private’ access modifier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-1322294" y="6492875"/>
            <a:ext cx="4114800" cy="365125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9953" y="1079727"/>
            <a:ext cx="7038975" cy="4981575"/>
          </a:xfrm>
          <a:prstGeom prst="rect">
            <a:avLst/>
          </a:prstGeom>
        </p:spPr>
      </p:pic>
      <p:sp>
        <p:nvSpPr>
          <p:cNvPr id="10" name="Left Arrow 9"/>
          <p:cNvSpPr/>
          <p:nvPr/>
        </p:nvSpPr>
        <p:spPr>
          <a:xfrm rot="19253735">
            <a:off x="9547413" y="3576918"/>
            <a:ext cx="1492623" cy="591670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5E6C-390F-4579-A454-A08CCFF20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30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148878" y="135758"/>
            <a:ext cx="8123853" cy="576072"/>
          </a:xfrm>
        </p:spPr>
        <p:txBody>
          <a:bodyPr anchor="t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HelloAngular – Add Developer Service</a:t>
            </a:r>
          </a:p>
        </p:txBody>
      </p:sp>
      <p:sp>
        <p:nvSpPr>
          <p:cNvPr id="7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71734" y="6492875"/>
            <a:ext cx="1371600" cy="228600"/>
          </a:xfrm>
        </p:spPr>
        <p:txBody>
          <a:bodyPr/>
          <a:lstStyle/>
          <a:p>
            <a:r>
              <a:rPr lang="en-US"/>
              <a:t>© Cognizant 2019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07" y="1365627"/>
            <a:ext cx="3305534" cy="330553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263844" y="1365627"/>
            <a:ext cx="742348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Generate Developer Service(ng g service developer)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Copy and move the dev array declaration and initialization from bio.component.ts to the new service developer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Update developer.ts class with an id field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Give each developer an id in the new Service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Create a method called getAllDevelopers and return the internal array.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chemeClr val="bg1"/>
                </a:solidFill>
              </a:rPr>
              <a:t>Inject Developer Service into bio.component.ts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Dependency injection in constructor</a:t>
            </a:r>
          </a:p>
          <a:p>
            <a:pPr marL="800100" lvl="1" indent="-342900">
              <a:buFont typeface="+mj-lt"/>
              <a:buAutoNum type="alphaLcParenR"/>
            </a:pPr>
            <a:r>
              <a:rPr lang="en-US" sz="2400" dirty="0">
                <a:solidFill>
                  <a:schemeClr val="bg1"/>
                </a:solidFill>
              </a:rPr>
              <a:t>Assign to class member/property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2C489-1F27-4E3E-86DA-BF252EBCE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17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26B09-98E9-7349-B420-091C6D582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 Id to Developer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BEB69-23B1-C542-A718-BD8B595CA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464" y="2057710"/>
            <a:ext cx="6217013" cy="361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1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3572" y="0"/>
            <a:ext cx="7204788" cy="6425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HelloAngular Developer Service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41947" y="873836"/>
            <a:ext cx="8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221355" y="873836"/>
            <a:ext cx="38859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Service injected into bio.component.ts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A24607-770E-4D9F-9BF4-452C82E70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9383" y="1365832"/>
            <a:ext cx="5797620" cy="47796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16611E-6F50-4D54-9DCF-4B435485F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997" y="1365832"/>
            <a:ext cx="5183456" cy="477965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CF9C-BF62-437B-BE14-BC48824B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Cognizant 2019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3FCEB-3AF9-4025-A399-FD6A2E34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DD6D0C-E2C2-4D6D-901F-11F0C6390A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29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31448" y="2717800"/>
            <a:ext cx="12177485" cy="74898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More Routing</a:t>
            </a:r>
            <a:endParaRPr lang="en-US" sz="2133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4247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8294</TotalTime>
  <Words>914</Words>
  <Application>Microsoft Macintosh PowerPoint</Application>
  <PresentationFormat>Widescreen</PresentationFormat>
  <Paragraphs>176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Objectives</vt:lpstr>
      <vt:lpstr>PowerPoint Presentation</vt:lpstr>
      <vt:lpstr>Services</vt:lpstr>
      <vt:lpstr>Dependency Injection</vt:lpstr>
      <vt:lpstr>HelloAngular – Add Developer Service</vt:lpstr>
      <vt:lpstr>Add Id to Developer Model</vt:lpstr>
      <vt:lpstr>HelloAngular Developer Service</vt:lpstr>
      <vt:lpstr>PowerPoint Presentation</vt:lpstr>
      <vt:lpstr>Sending Route Parameters</vt:lpstr>
      <vt:lpstr>Routing Parameters</vt:lpstr>
      <vt:lpstr>Routing Parameters</vt:lpstr>
      <vt:lpstr>HelloAngular – Add Narbar Component to add modularity to design</vt:lpstr>
      <vt:lpstr>HelloAngular – Add Route Parameters</vt:lpstr>
      <vt:lpstr>HelloAngular – Using Route Parameters</vt:lpstr>
      <vt:lpstr>HelloAngular – Using Route Parameters</vt:lpstr>
      <vt:lpstr>HelloAngular – Using Route Parameters</vt:lpstr>
      <vt:lpstr>HelloAngular – Using Route Parameters</vt:lpstr>
      <vt:lpstr>HelloAngular – Using Route Parameters</vt:lpstr>
      <vt:lpstr>PowerPoint Presentation</vt:lpstr>
      <vt:lpstr>Route Children</vt:lpstr>
      <vt:lpstr>Learn How - Demonstration</vt:lpstr>
      <vt:lpstr>Review</vt:lpstr>
      <vt:lpstr>Course Objective: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Ernd, Taryn (Cognizant)</cp:lastModifiedBy>
  <cp:revision>113</cp:revision>
  <cp:lastPrinted>2020-03-10T14:29:09Z</cp:lastPrinted>
  <dcterms:created xsi:type="dcterms:W3CDTF">2019-12-05T00:16:50Z</dcterms:created>
  <dcterms:modified xsi:type="dcterms:W3CDTF">2025-02-21T20:26:16Z</dcterms:modified>
</cp:coreProperties>
</file>