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7.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theme/themeOverride1.xml" ContentType="application/vnd.openxmlformats-officedocument.themeOverride+xml"/>
  <Override PartName="/ppt/notesSlides/notesSlide8.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notesSlides/notesSlide9.xml" ContentType="application/vnd.openxmlformats-officedocument.presentationml.notesSlide+xml"/>
  <Override PartName="/ppt/charts/chart7.xml" ContentType="application/vnd.openxmlformats-officedocument.drawingml.chart+xml"/>
  <Override PartName="/ppt/notesSlides/notesSlide10.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notesSlides/notesSlide13.xml" ContentType="application/vnd.openxmlformats-officedocument.presentationml.notesSlide+xml"/>
  <Override PartName="/ppt/charts/chart12.xml" ContentType="application/vnd.openxmlformats-officedocument.drawingml.chart+xml"/>
  <Override PartName="/ppt/notesSlides/notesSlide14.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notesSlides/notesSlide15.xml" ContentType="application/vnd.openxmlformats-officedocument.presentationml.notesSlide+xml"/>
  <Override PartName="/ppt/charts/chart15.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6.xml" ContentType="application/vnd.openxmlformats-officedocument.drawingml.chart+xml"/>
  <Override PartName="/ppt/theme/themeOverride2.xml" ContentType="application/vnd.openxmlformats-officedocument.themeOverride+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notesSlides/notesSlide18.xml" ContentType="application/vnd.openxmlformats-officedocument.presentationml.notesSlide+xml"/>
  <Override PartName="/ppt/charts/chart20.xml" ContentType="application/vnd.openxmlformats-officedocument.drawingml.chart+xml"/>
  <Override PartName="/ppt/notesSlides/notesSlide19.xml" ContentType="application/vnd.openxmlformats-officedocument.presentationml.notesSlide+xml"/>
  <Override PartName="/ppt/charts/chart21.xml" ContentType="application/vnd.openxmlformats-officedocument.drawingml.chart+xml"/>
  <Override PartName="/ppt/notesSlides/notesSlide20.xml" ContentType="application/vnd.openxmlformats-officedocument.presentationml.notesSlide+xml"/>
  <Override PartName="/ppt/charts/chart22.xml" ContentType="application/vnd.openxmlformats-officedocument.drawingml.chart+xml"/>
  <Override PartName="/ppt/notesSlides/notesSlide21.xml" ContentType="application/vnd.openxmlformats-officedocument.presentationml.notesSlide+xml"/>
  <Override PartName="/ppt/charts/chart23.xml" ContentType="application/vnd.openxmlformats-officedocument.drawingml.chart+xml"/>
  <Override PartName="/ppt/charts/chart24.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notesSlides/notesSlide25.xml" ContentType="application/vnd.openxmlformats-officedocument.presentationml.notesSlide+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notesSlides/notesSlide26.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 id="2147483717" r:id="rId5"/>
  </p:sldMasterIdLst>
  <p:notesMasterIdLst>
    <p:notesMasterId r:id="rId45"/>
  </p:notesMasterIdLst>
  <p:sldIdLst>
    <p:sldId id="533" r:id="rId6"/>
    <p:sldId id="559" r:id="rId7"/>
    <p:sldId id="475" r:id="rId8"/>
    <p:sldId id="500" r:id="rId9"/>
    <p:sldId id="560" r:id="rId10"/>
    <p:sldId id="504" r:id="rId11"/>
    <p:sldId id="503" r:id="rId12"/>
    <p:sldId id="542" r:id="rId13"/>
    <p:sldId id="478" r:id="rId14"/>
    <p:sldId id="516" r:id="rId15"/>
    <p:sldId id="479" r:id="rId16"/>
    <p:sldId id="484" r:id="rId17"/>
    <p:sldId id="554" r:id="rId18"/>
    <p:sldId id="549" r:id="rId19"/>
    <p:sldId id="550" r:id="rId20"/>
    <p:sldId id="520" r:id="rId21"/>
    <p:sldId id="523" r:id="rId22"/>
    <p:sldId id="522" r:id="rId23"/>
    <p:sldId id="552" r:id="rId24"/>
    <p:sldId id="505" r:id="rId25"/>
    <p:sldId id="524" r:id="rId26"/>
    <p:sldId id="456" r:id="rId27"/>
    <p:sldId id="553" r:id="rId28"/>
    <p:sldId id="458" r:id="rId29"/>
    <p:sldId id="506" r:id="rId30"/>
    <p:sldId id="526" r:id="rId31"/>
    <p:sldId id="457" r:id="rId32"/>
    <p:sldId id="551" r:id="rId33"/>
    <p:sldId id="561" r:id="rId34"/>
    <p:sldId id="555" r:id="rId35"/>
    <p:sldId id="556" r:id="rId36"/>
    <p:sldId id="557" r:id="rId37"/>
    <p:sldId id="473" r:id="rId38"/>
    <p:sldId id="474" r:id="rId39"/>
    <p:sldId id="284" r:id="rId40"/>
    <p:sldId id="532" r:id="rId41"/>
    <p:sldId id="562" r:id="rId42"/>
    <p:sldId id="563" r:id="rId43"/>
    <p:sldId id="564"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110">
          <p15:clr>
            <a:srgbClr val="A4A3A4"/>
          </p15:clr>
        </p15:guide>
        <p15:guide id="2" orient="horz" pos="3249">
          <p15:clr>
            <a:srgbClr val="A4A3A4"/>
          </p15:clr>
        </p15:guide>
        <p15:guide id="3" orient="horz">
          <p15:clr>
            <a:srgbClr val="A4A3A4"/>
          </p15:clr>
        </p15:guide>
        <p15:guide id="4" orient="horz" pos="255">
          <p15:clr>
            <a:srgbClr val="A4A3A4"/>
          </p15:clr>
        </p15:guide>
        <p15:guide id="5" orient="horz" pos="663">
          <p15:clr>
            <a:srgbClr val="A4A3A4"/>
          </p15:clr>
        </p15:guide>
        <p15:guide id="6" orient="horz" pos="1071">
          <p15:clr>
            <a:srgbClr val="A4A3A4"/>
          </p15:clr>
        </p15:guide>
        <p15:guide id="7" pos="5329">
          <p15:clr>
            <a:srgbClr val="A4A3A4"/>
          </p15:clr>
        </p15:guide>
        <p15:guide id="8" pos="340">
          <p15:clr>
            <a:srgbClr val="A4A3A4"/>
          </p15:clr>
        </p15:guide>
        <p15:guide id="9" pos="2880">
          <p15:clr>
            <a:srgbClr val="A4A3A4"/>
          </p15:clr>
        </p15:guide>
        <p15:guide id="10" pos="4332">
          <p15:clr>
            <a:srgbClr val="A4A3A4"/>
          </p15:clr>
        </p15:guide>
        <p15:guide id="11" orient="horz" pos="3339" userDrawn="1">
          <p15:clr>
            <a:srgbClr val="A4A3A4"/>
          </p15:clr>
        </p15:guide>
        <p15:guide id="12" orient="horz" pos="3612"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ina" initials="c" lastIdx="5" clrIdx="0"/>
  <p:cmAuthor id="1" name="Lin, Wei-1" initials="LW" lastIdx="79" clrIdx="1"/>
  <p:cmAuthor id="2" name="liuhui" initials="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1859C"/>
    <a:srgbClr val="42A68C"/>
    <a:srgbClr val="CCFFFF"/>
    <a:srgbClr val="FFFF66"/>
    <a:srgbClr val="C1F2FD"/>
    <a:srgbClr val="DBFFFC"/>
    <a:srgbClr val="B7FAFD"/>
    <a:srgbClr val="1BF2FD"/>
    <a:srgbClr val="1670BA"/>
    <a:srgbClr val="29C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83" autoAdjust="0"/>
    <p:restoredTop sz="99079" autoAdjust="0"/>
  </p:normalViewPr>
  <p:slideViewPr>
    <p:cSldViewPr>
      <p:cViewPr varScale="1">
        <p:scale>
          <a:sx n="73" d="100"/>
          <a:sy n="73" d="100"/>
        </p:scale>
        <p:origin x="-924" y="-102"/>
      </p:cViewPr>
      <p:guideLst>
        <p:guide orient="horz" pos="4110"/>
        <p:guide orient="horz" pos="3249"/>
        <p:guide orient="horz"/>
        <p:guide orient="horz" pos="255"/>
        <p:guide orient="horz" pos="663"/>
        <p:guide orient="horz" pos="1071"/>
        <p:guide orient="horz" pos="3339"/>
        <p:guide orient="horz" pos="3612"/>
        <p:guide pos="5329"/>
        <p:guide pos="340"/>
        <p:guide pos="2880"/>
        <p:guide pos="4332"/>
      </p:guideLst>
    </p:cSldViewPr>
  </p:slideViewPr>
  <p:notesTextViewPr>
    <p:cViewPr>
      <p:scale>
        <a:sx n="100" d="100"/>
        <a:sy n="100" d="100"/>
      </p:scale>
      <p:origin x="0" y="0"/>
    </p:cViewPr>
  </p:notesTextViewPr>
  <p:sorterViewPr>
    <p:cViewPr>
      <p:scale>
        <a:sx n="90" d="100"/>
        <a:sy n="90" d="100"/>
      </p:scale>
      <p:origin x="0" y="6180"/>
    </p:cViewPr>
  </p:sorterViewPr>
  <p:notesViewPr>
    <p:cSldViewPr showGuides="1">
      <p:cViewPr varScale="1">
        <p:scale>
          <a:sx n="51" d="100"/>
          <a:sy n="51" d="100"/>
        </p:scale>
        <p:origin x="-29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2" Type="http://schemas.openxmlformats.org/officeDocument/2006/relationships/package" Target="../embeddings/Microsoft_Excel_Worksheet15.xlsx"/><Relationship Id="rId1" Type="http://schemas.openxmlformats.org/officeDocument/2006/relationships/themeOverride" Target="../theme/themeOverride2.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oleObject" Target="&#24037;&#20316;&#31807;2"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1.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297456471980043"/>
          <c:y val="0.17255253160149098"/>
          <c:w val="0.83433462781506917"/>
          <c:h val="0.65806910222160275"/>
        </c:manualLayout>
      </c:layout>
      <c:barChart>
        <c:barDir val="col"/>
        <c:grouping val="clustered"/>
        <c:varyColors val="0"/>
        <c:ser>
          <c:idx val="0"/>
          <c:order val="0"/>
          <c:tx>
            <c:strRef>
              <c:f>Sheet1!$B$1</c:f>
              <c:strCache>
                <c:ptCount val="1"/>
                <c:pt idx="0">
                  <c:v>系列 1</c:v>
                </c:pt>
              </c:strCache>
            </c:strRef>
          </c:tx>
          <c:spPr>
            <a:gradFill>
              <a:gsLst>
                <a:gs pos="0">
                  <a:srgbClr val="EC8026"/>
                </a:gs>
                <a:gs pos="80000">
                  <a:srgbClr val="FCAF17"/>
                </a:gs>
                <a:gs pos="100000">
                  <a:srgbClr val="FCAF17"/>
                </a:gs>
              </a:gsLst>
              <a:lin ang="16200000" scaled="0"/>
            </a:gradFill>
            <a:ln>
              <a:solidFill>
                <a:schemeClr val="bg1"/>
              </a:solidFill>
            </a:ln>
            <a:effectLst>
              <a:outerShdw blurRad="50800" dist="38100" dir="2700000" algn="tl" rotWithShape="0">
                <a:prstClr val="black">
                  <a:alpha val="40000"/>
                </a:prstClr>
              </a:outerShdw>
            </a:effectLst>
            <a:scene3d>
              <a:camera prst="orthographicFront"/>
              <a:lightRig rig="threePt" dir="t"/>
            </a:scene3d>
            <a:sp3d/>
          </c:spPr>
          <c:invertIfNegative val="0"/>
          <c:dPt>
            <c:idx val="0"/>
            <c:invertIfNegative val="0"/>
            <c:bubble3D val="0"/>
            <c:spPr>
              <a:solidFill>
                <a:srgbClr val="42A68C"/>
              </a:solidFill>
              <a:ln w="9525" cap="flat" cmpd="sng" algn="ctr">
                <a:solidFill>
                  <a:schemeClr val="bg1"/>
                </a:solidFill>
                <a:prstDash val="solid"/>
              </a:ln>
              <a:effectLst>
                <a:outerShdw blurRad="50800" dist="38100" dir="2700000" algn="tl" rotWithShape="0">
                  <a:prstClr val="black">
                    <a:alpha val="40000"/>
                  </a:prstClr>
                </a:outerShdw>
              </a:effectLst>
            </c:spPr>
          </c:dPt>
          <c:dPt>
            <c:idx val="1"/>
            <c:invertIfNegative val="0"/>
            <c:bubble3D val="0"/>
            <c:spPr>
              <a:solidFill>
                <a:schemeClr val="bg1">
                  <a:lumMod val="65000"/>
                </a:schemeClr>
              </a:solidFill>
              <a:ln w="9525" cap="flat" cmpd="sng" algn="ctr">
                <a:solidFill>
                  <a:schemeClr val="bg1"/>
                </a:solidFill>
                <a:prstDash val="solid"/>
              </a:ln>
              <a:effectLst>
                <a:outerShdw blurRad="50800" dist="38100" dir="2700000" algn="tl" rotWithShape="0">
                  <a:prstClr val="black">
                    <a:alpha val="40000"/>
                  </a:prstClr>
                </a:outerShdw>
              </a:effectLst>
            </c:spPr>
          </c:dPt>
          <c:dLbls>
            <c:spPr>
              <a:noFill/>
              <a:ln>
                <a:noFill/>
              </a:ln>
              <a:effectLst/>
            </c:spPr>
            <c:txPr>
              <a:bodyPr/>
              <a:lstStyle/>
              <a:p>
                <a:pPr>
                  <a:defRPr lang="en-US"/>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DCD供肾</c:v>
                </c:pt>
                <c:pt idx="1">
                  <c:v>传统尸体供肾</c:v>
                </c:pt>
              </c:strCache>
            </c:strRef>
          </c:cat>
          <c:val>
            <c:numRef>
              <c:f>Sheet1!$B$2:$B$3</c:f>
              <c:numCache>
                <c:formatCode>0%</c:formatCode>
                <c:ptCount val="2"/>
                <c:pt idx="0">
                  <c:v>0.23</c:v>
                </c:pt>
                <c:pt idx="1">
                  <c:v>0.08</c:v>
                </c:pt>
              </c:numCache>
            </c:numRef>
          </c:val>
        </c:ser>
        <c:dLbls>
          <c:showLegendKey val="0"/>
          <c:showVal val="0"/>
          <c:showCatName val="0"/>
          <c:showSerName val="0"/>
          <c:showPercent val="0"/>
          <c:showBubbleSize val="0"/>
        </c:dLbls>
        <c:gapWidth val="194"/>
        <c:axId val="404479360"/>
        <c:axId val="404481152"/>
      </c:barChart>
      <c:catAx>
        <c:axId val="404479360"/>
        <c:scaling>
          <c:orientation val="minMax"/>
        </c:scaling>
        <c:delete val="0"/>
        <c:axPos val="b"/>
        <c:numFmt formatCode="General" sourceLinked="0"/>
        <c:majorTickMark val="in"/>
        <c:minorTickMark val="none"/>
        <c:tickLblPos val="nextTo"/>
        <c:txPr>
          <a:bodyPr/>
          <a:lstStyle/>
          <a:p>
            <a:pPr>
              <a:defRPr lang="en-US"/>
            </a:pPr>
            <a:endParaRPr lang="en-US"/>
          </a:p>
        </c:txPr>
        <c:crossAx val="404481152"/>
        <c:crosses val="autoZero"/>
        <c:auto val="1"/>
        <c:lblAlgn val="ctr"/>
        <c:lblOffset val="100"/>
        <c:noMultiLvlLbl val="0"/>
      </c:catAx>
      <c:valAx>
        <c:axId val="404481152"/>
        <c:scaling>
          <c:orientation val="minMax"/>
          <c:max val="0.30000000000000004"/>
          <c:min val="0"/>
        </c:scaling>
        <c:delete val="0"/>
        <c:axPos val="l"/>
        <c:numFmt formatCode="0%" sourceLinked="1"/>
        <c:majorTickMark val="out"/>
        <c:minorTickMark val="none"/>
        <c:tickLblPos val="nextTo"/>
        <c:txPr>
          <a:bodyPr/>
          <a:lstStyle/>
          <a:p>
            <a:pPr>
              <a:defRPr lang="en-US"/>
            </a:pPr>
            <a:endParaRPr lang="en-US"/>
          </a:p>
        </c:txPr>
        <c:crossAx val="404479360"/>
        <c:crosses val="autoZero"/>
        <c:crossBetween val="between"/>
        <c:majorUnit val="0.1"/>
      </c:valAx>
    </c:plotArea>
    <c:plotVisOnly val="1"/>
    <c:dispBlanksAs val="gap"/>
    <c:showDLblsOverMax val="0"/>
  </c:chart>
  <c:txPr>
    <a:bodyPr/>
    <a:lstStyle/>
    <a:p>
      <a:pPr>
        <a:defRPr sz="1600" baseline="0">
          <a:latin typeface="Arial" pitchFamily="34" charset="0"/>
          <a:ea typeface="微软雅黑" pitchFamily="34" charset="-122"/>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manualLayout>
          <c:layoutTarget val="inner"/>
          <c:xMode val="edge"/>
          <c:yMode val="edge"/>
          <c:x val="0.27960681179889285"/>
          <c:y val="0.14627599248231679"/>
          <c:w val="0.66944769920825686"/>
          <c:h val="0.70962312057919485"/>
        </c:manualLayout>
      </c:layout>
      <c:barChart>
        <c:barDir val="col"/>
        <c:grouping val="clustered"/>
        <c:varyColors val="0"/>
        <c:ser>
          <c:idx val="0"/>
          <c:order val="0"/>
          <c:tx>
            <c:strRef>
              <c:f>Sheet1!$B$1</c:f>
              <c:strCache>
                <c:ptCount val="1"/>
                <c:pt idx="0">
                  <c:v>  </c:v>
                </c:pt>
              </c:strCache>
            </c:strRef>
          </c:tx>
          <c:spPr>
            <a:solidFill>
              <a:srgbClr val="014052"/>
            </a:solidFill>
            <a:scene3d>
              <a:camera prst="orthographicFront"/>
              <a:lightRig rig="threePt" dir="t"/>
            </a:scene3d>
            <a:sp3d>
              <a:bevelT w="190500" h="38100"/>
            </a:sp3d>
          </c:spPr>
          <c:invertIfNegative val="0"/>
          <c:dPt>
            <c:idx val="0"/>
            <c:invertIfNegative val="0"/>
            <c:bubble3D val="0"/>
            <c:spPr>
              <a:solidFill>
                <a:srgbClr val="42A68C"/>
              </a:solidFill>
              <a:ln>
                <a:solidFill>
                  <a:schemeClr val="bg1"/>
                </a:solidFill>
              </a:ln>
              <a:effectLst>
                <a:outerShdw blurRad="50800" dist="38100" dir="2700000" algn="tl" rotWithShape="0">
                  <a:prstClr val="black">
                    <a:alpha val="40000"/>
                  </a:prstClr>
                </a:outerShdw>
              </a:effectLst>
              <a:scene3d>
                <a:camera prst="orthographicFront"/>
                <a:lightRig rig="threePt" dir="t"/>
              </a:scene3d>
            </c:spPr>
          </c:dPt>
          <c:dPt>
            <c:idx val="1"/>
            <c:invertIfNegative val="0"/>
            <c:bubble3D val="0"/>
            <c:spPr>
              <a:solidFill>
                <a:srgbClr val="31859C"/>
              </a:solidFill>
              <a:ln>
                <a:solidFill>
                  <a:schemeClr val="bg1"/>
                </a:solidFill>
              </a:ln>
              <a:effectLst>
                <a:outerShdw blurRad="50800" dist="38100" dir="2700000" algn="tl" rotWithShape="0">
                  <a:prstClr val="black">
                    <a:alpha val="40000"/>
                  </a:prstClr>
                </a:outerShdw>
              </a:effectLst>
              <a:scene3d>
                <a:camera prst="orthographicFront"/>
                <a:lightRig rig="threePt" dir="t"/>
              </a:scene3d>
            </c:spPr>
          </c:dPt>
          <c:dLbls>
            <c:dLbl>
              <c:idx val="0"/>
              <c:layout>
                <c:manualLayout>
                  <c:x val="-3.1509534983771349E-3"/>
                  <c:y val="-1.5469691941289937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
                  <c:y val="-2.3543724195457746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DCD</c:v>
                </c:pt>
                <c:pt idx="1">
                  <c:v>DBD</c:v>
                </c:pt>
              </c:strCache>
            </c:strRef>
          </c:cat>
          <c:val>
            <c:numRef>
              <c:f>Sheet1!$B$2:$B$3</c:f>
              <c:numCache>
                <c:formatCode>0.0%</c:formatCode>
                <c:ptCount val="2"/>
                <c:pt idx="0">
                  <c:v>0.113</c:v>
                </c:pt>
                <c:pt idx="1">
                  <c:v>0.125</c:v>
                </c:pt>
              </c:numCache>
            </c:numRef>
          </c:val>
        </c:ser>
        <c:dLbls>
          <c:showLegendKey val="0"/>
          <c:showVal val="0"/>
          <c:showCatName val="0"/>
          <c:showSerName val="0"/>
          <c:showPercent val="0"/>
          <c:showBubbleSize val="0"/>
        </c:dLbls>
        <c:gapWidth val="230"/>
        <c:overlap val="-10"/>
        <c:axId val="407857792"/>
        <c:axId val="407859584"/>
      </c:barChart>
      <c:catAx>
        <c:axId val="407857792"/>
        <c:scaling>
          <c:orientation val="minMax"/>
        </c:scaling>
        <c:delete val="0"/>
        <c:axPos val="b"/>
        <c:numFmt formatCode="General" sourceLinked="0"/>
        <c:majorTickMark val="in"/>
        <c:minorTickMark val="none"/>
        <c:tickLblPos val="nextTo"/>
        <c:crossAx val="407859584"/>
        <c:crosses val="autoZero"/>
        <c:auto val="1"/>
        <c:lblAlgn val="ctr"/>
        <c:lblOffset val="100"/>
        <c:noMultiLvlLbl val="0"/>
      </c:catAx>
      <c:valAx>
        <c:axId val="407859584"/>
        <c:scaling>
          <c:orientation val="minMax"/>
          <c:min val="0"/>
        </c:scaling>
        <c:delete val="0"/>
        <c:axPos val="l"/>
        <c:title>
          <c:tx>
            <c:rich>
              <a:bodyPr rot="-5400000" vert="horz"/>
              <a:lstStyle/>
              <a:p>
                <a:pPr>
                  <a:defRPr/>
                </a:pPr>
                <a:r>
                  <a:rPr lang="zh-CN" dirty="0"/>
                  <a:t>急性排斥反应</a:t>
                </a:r>
                <a:r>
                  <a:rPr lang="zh-CN" dirty="0" smtClean="0"/>
                  <a:t>发生率</a:t>
                </a:r>
                <a:r>
                  <a:rPr lang="en-US" dirty="0" smtClean="0"/>
                  <a:t>(%)</a:t>
                </a:r>
                <a:endParaRPr lang="zh-CN" dirty="0"/>
              </a:p>
            </c:rich>
          </c:tx>
          <c:layout>
            <c:manualLayout>
              <c:xMode val="edge"/>
              <c:yMode val="edge"/>
              <c:x val="3.3351381754669431E-2"/>
              <c:y val="0.20132253803284439"/>
            </c:manualLayout>
          </c:layout>
          <c:overlay val="0"/>
        </c:title>
        <c:numFmt formatCode="0%" sourceLinked="0"/>
        <c:majorTickMark val="out"/>
        <c:minorTickMark val="none"/>
        <c:tickLblPos val="nextTo"/>
        <c:crossAx val="407857792"/>
        <c:crosses val="autoZero"/>
        <c:crossBetween val="between"/>
        <c:majorUnit val="2.0000000000000004E-2"/>
      </c:valAx>
    </c:plotArea>
    <c:plotVisOnly val="1"/>
    <c:dispBlanksAs val="gap"/>
    <c:showDLblsOverMax val="0"/>
  </c:chart>
  <c:txPr>
    <a:bodyPr/>
    <a:lstStyle/>
    <a:p>
      <a:pPr>
        <a:defRPr sz="1600" b="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42A68C"/>
              </a:solidFill>
              <a:ln>
                <a:solidFill>
                  <a:schemeClr val="bg1"/>
                </a:solidFill>
              </a:ln>
              <a:effectLst>
                <a:outerShdw blurRad="50800" dist="38100" dir="2700000" algn="tl" rotWithShape="0">
                  <a:prstClr val="black">
                    <a:alpha val="40000"/>
                  </a:prstClr>
                </a:outerShdw>
              </a:effectLst>
            </c:spPr>
          </c:dPt>
          <c:dPt>
            <c:idx val="1"/>
            <c:invertIfNegative val="0"/>
            <c:bubble3D val="0"/>
            <c:spPr>
              <a:solidFill>
                <a:srgbClr val="31859C"/>
              </a:solidFill>
              <a:ln>
                <a:solidFill>
                  <a:schemeClr val="bg1"/>
                </a:solidFill>
              </a:ln>
              <a:effectLst>
                <a:outerShdw blurRad="50800" dist="38100" dir="2700000" algn="tl" rotWithShape="0">
                  <a:prstClr val="black">
                    <a:alpha val="40000"/>
                  </a:prstClr>
                </a:outerShdw>
              </a:effectLst>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DCD</c:v>
                </c:pt>
                <c:pt idx="1">
                  <c:v>DBD</c:v>
                </c:pt>
              </c:strCache>
            </c:strRef>
          </c:cat>
          <c:val>
            <c:numRef>
              <c:f>Sheet1!$B$2:$B$3</c:f>
              <c:numCache>
                <c:formatCode>0%</c:formatCode>
                <c:ptCount val="2"/>
                <c:pt idx="0">
                  <c:v>0.12</c:v>
                </c:pt>
                <c:pt idx="1">
                  <c:v>0.13</c:v>
                </c:pt>
              </c:numCache>
            </c:numRef>
          </c:val>
        </c:ser>
        <c:dLbls>
          <c:showLegendKey val="0"/>
          <c:showVal val="0"/>
          <c:showCatName val="0"/>
          <c:showSerName val="0"/>
          <c:showPercent val="0"/>
          <c:showBubbleSize val="0"/>
        </c:dLbls>
        <c:gapWidth val="150"/>
        <c:axId val="408520576"/>
        <c:axId val="408522112"/>
      </c:barChart>
      <c:catAx>
        <c:axId val="408520576"/>
        <c:scaling>
          <c:orientation val="minMax"/>
        </c:scaling>
        <c:delete val="0"/>
        <c:axPos val="b"/>
        <c:numFmt formatCode="General" sourceLinked="0"/>
        <c:majorTickMark val="in"/>
        <c:minorTickMark val="none"/>
        <c:tickLblPos val="nextTo"/>
        <c:crossAx val="408522112"/>
        <c:crosses val="autoZero"/>
        <c:auto val="1"/>
        <c:lblAlgn val="ctr"/>
        <c:lblOffset val="100"/>
        <c:noMultiLvlLbl val="0"/>
      </c:catAx>
      <c:valAx>
        <c:axId val="408522112"/>
        <c:scaling>
          <c:orientation val="minMax"/>
          <c:max val="0.15000000000000002"/>
          <c:min val="0"/>
        </c:scaling>
        <c:delete val="0"/>
        <c:axPos val="l"/>
        <c:numFmt formatCode="0%" sourceLinked="1"/>
        <c:majorTickMark val="out"/>
        <c:minorTickMark val="none"/>
        <c:tickLblPos val="nextTo"/>
        <c:crossAx val="408520576"/>
        <c:crosses val="autoZero"/>
        <c:crossBetween val="between"/>
        <c:majorUnit val="3.0000000000000006E-2"/>
      </c:valAx>
    </c:plotArea>
    <c:plotVisOnly val="1"/>
    <c:dispBlanksAs val="gap"/>
    <c:showDLblsOverMax val="0"/>
  </c:chart>
  <c:txPr>
    <a:bodyPr/>
    <a:lstStyle/>
    <a:p>
      <a:pPr>
        <a:defRPr sz="14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42A68C"/>
              </a:solidFill>
              <a:ln>
                <a:solidFill>
                  <a:schemeClr val="bg1"/>
                </a:solidFill>
              </a:ln>
              <a:effectLst>
                <a:outerShdw blurRad="50800" dist="38100" dir="2700000" algn="tl" rotWithShape="0">
                  <a:prstClr val="black">
                    <a:alpha val="40000"/>
                  </a:prstClr>
                </a:outerShdw>
              </a:effectLst>
            </c:spPr>
          </c:dPt>
          <c:dPt>
            <c:idx val="1"/>
            <c:invertIfNegative val="0"/>
            <c:bubble3D val="0"/>
            <c:spPr>
              <a:solidFill>
                <a:srgbClr val="31859C"/>
              </a:solidFill>
              <a:ln>
                <a:solidFill>
                  <a:schemeClr val="bg1"/>
                </a:solidFill>
              </a:ln>
              <a:effectLst>
                <a:outerShdw blurRad="50800" dist="38100" dir="2700000" algn="tl" rotWithShape="0">
                  <a:prstClr val="black">
                    <a:alpha val="40000"/>
                  </a:prstClr>
                </a:outerShdw>
              </a:effectLst>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DCD</c:v>
                </c:pt>
                <c:pt idx="1">
                  <c:v>DBD</c:v>
                </c:pt>
              </c:strCache>
            </c:strRef>
          </c:cat>
          <c:val>
            <c:numRef>
              <c:f>Sheet1!$B$2:$B$3</c:f>
              <c:numCache>
                <c:formatCode>0.00%</c:formatCode>
                <c:ptCount val="2"/>
                <c:pt idx="0">
                  <c:v>0.113</c:v>
                </c:pt>
                <c:pt idx="1">
                  <c:v>0.125</c:v>
                </c:pt>
              </c:numCache>
            </c:numRef>
          </c:val>
        </c:ser>
        <c:dLbls>
          <c:showLegendKey val="0"/>
          <c:showVal val="0"/>
          <c:showCatName val="0"/>
          <c:showSerName val="0"/>
          <c:showPercent val="0"/>
          <c:showBubbleSize val="0"/>
        </c:dLbls>
        <c:gapWidth val="150"/>
        <c:axId val="408266240"/>
        <c:axId val="408267776"/>
      </c:barChart>
      <c:catAx>
        <c:axId val="408266240"/>
        <c:scaling>
          <c:orientation val="minMax"/>
        </c:scaling>
        <c:delete val="0"/>
        <c:axPos val="b"/>
        <c:numFmt formatCode="General" sourceLinked="0"/>
        <c:majorTickMark val="in"/>
        <c:minorTickMark val="none"/>
        <c:tickLblPos val="nextTo"/>
        <c:crossAx val="408267776"/>
        <c:crosses val="autoZero"/>
        <c:auto val="1"/>
        <c:lblAlgn val="ctr"/>
        <c:lblOffset val="100"/>
        <c:noMultiLvlLbl val="0"/>
      </c:catAx>
      <c:valAx>
        <c:axId val="408267776"/>
        <c:scaling>
          <c:orientation val="minMax"/>
          <c:max val="0.14000000000000001"/>
          <c:min val="0"/>
        </c:scaling>
        <c:delete val="0"/>
        <c:axPos val="l"/>
        <c:numFmt formatCode="0%" sourceLinked="0"/>
        <c:majorTickMark val="out"/>
        <c:minorTickMark val="none"/>
        <c:tickLblPos val="nextTo"/>
        <c:crossAx val="408266240"/>
        <c:crosses val="autoZero"/>
        <c:crossBetween val="between"/>
        <c:majorUnit val="2.0000000000000004E-2"/>
      </c:valAx>
    </c:plotArea>
    <c:plotVisOnly val="1"/>
    <c:dispBlanksAs val="gap"/>
    <c:showDLblsOverMax val="0"/>
  </c:chart>
  <c:txPr>
    <a:bodyPr/>
    <a:lstStyle/>
    <a:p>
      <a:pPr>
        <a:defRPr sz="16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3854663815955239E-2"/>
          <c:y val="4.9960875984251973E-2"/>
          <c:w val="0.87400336839747694"/>
          <c:h val="0.76009531960733712"/>
        </c:manualLayout>
      </c:layout>
      <c:barChart>
        <c:barDir val="col"/>
        <c:grouping val="clustered"/>
        <c:varyColors val="0"/>
        <c:ser>
          <c:idx val="0"/>
          <c:order val="0"/>
          <c:tx>
            <c:strRef>
              <c:f>Sheet1!$B$1</c:f>
              <c:strCache>
                <c:ptCount val="1"/>
                <c:pt idx="0">
                  <c:v>舒莱</c:v>
                </c:pt>
              </c:strCache>
            </c:strRef>
          </c:tx>
          <c:spPr>
            <a:solidFill>
              <a:srgbClr val="42A68C"/>
            </a:solidFill>
            <a:ln>
              <a:solidFill>
                <a:schemeClr val="bg1"/>
              </a:solidFill>
            </a:ln>
            <a:effectLst>
              <a:outerShdw blurRad="50800" dist="38100" dir="2700000" algn="tl" rotWithShape="0">
                <a:prstClr val="black">
                  <a:alpha val="40000"/>
                </a:prstClr>
              </a:outerShdw>
            </a:effectLst>
            <a:scene3d>
              <a:camera prst="orthographicFront"/>
              <a:lightRig rig="threePt" dir="t"/>
            </a:scene3d>
          </c:spPr>
          <c:invertIfNegative val="0"/>
          <c:dLbls>
            <c:dLbl>
              <c:idx val="0"/>
              <c:showLegendKey val="0"/>
              <c:showVal val="1"/>
              <c:showCatName val="0"/>
              <c:showSerName val="0"/>
              <c:showPercent val="0"/>
              <c:showBubbleSize val="0"/>
              <c:extLst>
                <c:ext xmlns:c15="http://schemas.microsoft.com/office/drawing/2012/chart" uri="{CE6537A1-D6FC-4f65-9D91-7224C49458BB}">
                  <c15:layout/>
                </c:ext>
              </c:extLst>
            </c:dLbl>
            <c:dLbl>
              <c:idx val="1"/>
              <c:showLegendKey val="0"/>
              <c:showVal val="1"/>
              <c:showCatName val="0"/>
              <c:showSerName val="0"/>
              <c:showPercent val="0"/>
              <c:showBubbleSize val="0"/>
              <c:extLst>
                <c:ext xmlns:c15="http://schemas.microsoft.com/office/drawing/2012/chart" uri="{CE6537A1-D6FC-4f65-9D91-7224C49458BB}">
                  <c15:layout/>
                </c:ext>
              </c:extLst>
            </c:dLbl>
            <c:dLbl>
              <c:idx val="2"/>
              <c:showLegendKey val="0"/>
              <c:showVal val="1"/>
              <c:showCatName val="0"/>
              <c:showSerName val="0"/>
              <c:showPercent val="0"/>
              <c:showBubbleSize val="0"/>
              <c:extLst>
                <c:ext xmlns:c15="http://schemas.microsoft.com/office/drawing/2012/chart" uri="{CE6537A1-D6FC-4f65-9D91-7224C49458BB}">
                  <c15:layout/>
                </c:ext>
              </c:extLst>
            </c:dLbl>
            <c:dLbl>
              <c:idx val="3"/>
              <c:showLegendKey val="0"/>
              <c:showVal val="1"/>
              <c:showCatName val="0"/>
              <c:showSerName val="0"/>
              <c:showPercent val="0"/>
              <c:showBubbleSize val="0"/>
              <c:extLst>
                <c:ext xmlns:c15="http://schemas.microsoft.com/office/drawing/2012/chart" uri="{CE6537A1-D6FC-4f65-9D91-7224C49458BB}">
                  <c15:layout/>
                </c:ext>
              </c:extLst>
            </c:dLbl>
            <c:dLbl>
              <c:idx val="4"/>
              <c:showLegendKey val="0"/>
              <c:showVal val="1"/>
              <c:showCatName val="0"/>
              <c:showSerName val="0"/>
              <c:showPercent val="0"/>
              <c:showBubbleSize val="0"/>
              <c:extLst>
                <c:ext xmlns:c15="http://schemas.microsoft.com/office/drawing/2012/chart" uri="{CE6537A1-D6FC-4f65-9D91-7224C49458BB}">
                  <c15:layout/>
                </c:ext>
              </c:extLst>
            </c:dLbl>
            <c:dLbl>
              <c:idx val="5"/>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Sheet1!$A$2:$A$7</c:f>
              <c:strCache>
                <c:ptCount val="6"/>
                <c:pt idx="0">
                  <c:v>Sollinger H(2001)</c:v>
                </c:pt>
                <c:pt idx="1">
                  <c:v>Tullius SG(2003)</c:v>
                </c:pt>
                <c:pt idx="2">
                  <c:v>Mourad G(2004)</c:v>
                </c:pt>
                <c:pt idx="3">
                  <c:v>Lebranchu Y(2006)</c:v>
                </c:pt>
                <c:pt idx="4">
                  <c:v>Brennan DC(2006)</c:v>
                </c:pt>
                <c:pt idx="5">
                  <c:v>Kyllönen LE(2007)</c:v>
                </c:pt>
              </c:strCache>
            </c:strRef>
          </c:cat>
          <c:val>
            <c:numRef>
              <c:f>Sheet1!$B$2:$B$7</c:f>
              <c:numCache>
                <c:formatCode>General</c:formatCode>
                <c:ptCount val="6"/>
                <c:pt idx="0">
                  <c:v>18.600000000000001</c:v>
                </c:pt>
                <c:pt idx="1">
                  <c:v>32.299999999999997</c:v>
                </c:pt>
                <c:pt idx="2">
                  <c:v>9.6</c:v>
                </c:pt>
                <c:pt idx="3">
                  <c:v>10</c:v>
                </c:pt>
                <c:pt idx="4">
                  <c:v>25.5</c:v>
                </c:pt>
                <c:pt idx="5">
                  <c:v>12.1</c:v>
                </c:pt>
              </c:numCache>
            </c:numRef>
          </c:val>
        </c:ser>
        <c:ser>
          <c:idx val="1"/>
          <c:order val="1"/>
          <c:tx>
            <c:strRef>
              <c:f>Sheet1!$C$1</c:f>
              <c:strCache>
                <c:ptCount val="1"/>
                <c:pt idx="0">
                  <c:v>ATG</c:v>
                </c:pt>
              </c:strCache>
            </c:strRef>
          </c:tx>
          <c:spPr>
            <a:solidFill>
              <a:schemeClr val="bg1">
                <a:lumMod val="6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Sheet1!$A$2:$A$7</c:f>
              <c:strCache>
                <c:ptCount val="6"/>
                <c:pt idx="0">
                  <c:v>Sollinger H(2001)</c:v>
                </c:pt>
                <c:pt idx="1">
                  <c:v>Tullius SG(2003)</c:v>
                </c:pt>
                <c:pt idx="2">
                  <c:v>Mourad G(2004)</c:v>
                </c:pt>
                <c:pt idx="3">
                  <c:v>Lebranchu Y(2006)</c:v>
                </c:pt>
                <c:pt idx="4">
                  <c:v>Brennan DC(2006)</c:v>
                </c:pt>
                <c:pt idx="5">
                  <c:v>Kyllönen LE(2007)</c:v>
                </c:pt>
              </c:strCache>
            </c:strRef>
          </c:cat>
          <c:val>
            <c:numRef>
              <c:f>Sheet1!$C$2:$C$7</c:f>
              <c:numCache>
                <c:formatCode>General</c:formatCode>
                <c:ptCount val="6"/>
                <c:pt idx="0">
                  <c:v>20</c:v>
                </c:pt>
                <c:pt idx="1">
                  <c:v>35.5</c:v>
                </c:pt>
                <c:pt idx="2">
                  <c:v>9.4</c:v>
                </c:pt>
                <c:pt idx="3">
                  <c:v>10</c:v>
                </c:pt>
                <c:pt idx="4">
                  <c:v>15.6</c:v>
                </c:pt>
                <c:pt idx="5">
                  <c:v>11.3</c:v>
                </c:pt>
              </c:numCache>
            </c:numRef>
          </c:val>
        </c:ser>
        <c:dLbls>
          <c:showLegendKey val="0"/>
          <c:showVal val="0"/>
          <c:showCatName val="0"/>
          <c:showSerName val="0"/>
          <c:showPercent val="0"/>
          <c:showBubbleSize val="0"/>
        </c:dLbls>
        <c:gapWidth val="150"/>
        <c:overlap val="-10"/>
        <c:axId val="408003328"/>
        <c:axId val="408006016"/>
      </c:barChart>
      <c:catAx>
        <c:axId val="408003328"/>
        <c:scaling>
          <c:orientation val="minMax"/>
        </c:scaling>
        <c:delete val="0"/>
        <c:axPos val="b"/>
        <c:numFmt formatCode="General" sourceLinked="0"/>
        <c:majorTickMark val="in"/>
        <c:minorTickMark val="none"/>
        <c:tickLblPos val="nextTo"/>
        <c:crossAx val="408006016"/>
        <c:crosses val="autoZero"/>
        <c:auto val="1"/>
        <c:lblAlgn val="ctr"/>
        <c:lblOffset val="100"/>
        <c:noMultiLvlLbl val="0"/>
      </c:catAx>
      <c:valAx>
        <c:axId val="408006016"/>
        <c:scaling>
          <c:orientation val="minMax"/>
          <c:max val="45"/>
          <c:min val="0"/>
        </c:scaling>
        <c:delete val="0"/>
        <c:axPos val="l"/>
        <c:numFmt formatCode="General" sourceLinked="1"/>
        <c:majorTickMark val="out"/>
        <c:minorTickMark val="none"/>
        <c:tickLblPos val="nextTo"/>
        <c:crossAx val="408003328"/>
        <c:crosses val="autoZero"/>
        <c:crossBetween val="between"/>
        <c:majorUnit val="10"/>
        <c:minorUnit val="5"/>
      </c:valAx>
    </c:plotArea>
    <c:legend>
      <c:legendPos val="r"/>
      <c:layout>
        <c:manualLayout>
          <c:xMode val="edge"/>
          <c:yMode val="edge"/>
          <c:x val="0.89210126017751612"/>
          <c:y val="1.1999875545889393E-2"/>
          <c:w val="0.10047897206980444"/>
          <c:h val="0.14846998031496192"/>
        </c:manualLayout>
      </c:layout>
      <c:overlay val="0"/>
    </c:legend>
    <c:plotVisOnly val="1"/>
    <c:dispBlanksAs val="gap"/>
    <c:showDLblsOverMax val="0"/>
  </c:chart>
  <c:txPr>
    <a:bodyPr/>
    <a:lstStyle/>
    <a:p>
      <a:pPr>
        <a:defRPr sz="1400" b="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4"/>
    </mc:Choice>
    <mc:Fallback>
      <c:style val="14"/>
    </mc:Fallback>
  </mc:AlternateContent>
  <c:chart>
    <c:autoTitleDeleted val="1"/>
    <c:plotArea>
      <c:layout>
        <c:manualLayout>
          <c:layoutTarget val="inner"/>
          <c:xMode val="edge"/>
          <c:yMode val="edge"/>
          <c:x val="0.10181575206514121"/>
          <c:y val="0.17258331542260705"/>
          <c:w val="0.82336684812798577"/>
          <c:h val="0.67359770120687745"/>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42A68C"/>
              </a:solidFill>
            </c:spPr>
          </c:dPt>
          <c:dPt>
            <c:idx val="1"/>
            <c:invertIfNegative val="0"/>
            <c:bubble3D val="0"/>
            <c:spPr>
              <a:solidFill>
                <a:schemeClr val="bg1">
                  <a:lumMod val="65000"/>
                </a:schemeClr>
              </a:solidFill>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IL-2RA组</c:v>
                </c:pt>
                <c:pt idx="1">
                  <c:v>ATG组</c:v>
                </c:pt>
              </c:strCache>
            </c:strRef>
          </c:cat>
          <c:val>
            <c:numRef>
              <c:f>Sheet1!$B$2:$B$3</c:f>
              <c:numCache>
                <c:formatCode>General</c:formatCode>
                <c:ptCount val="2"/>
                <c:pt idx="0">
                  <c:v>43</c:v>
                </c:pt>
                <c:pt idx="1">
                  <c:v>34</c:v>
                </c:pt>
              </c:numCache>
            </c:numRef>
          </c:val>
        </c:ser>
        <c:dLbls>
          <c:showLegendKey val="0"/>
          <c:showVal val="0"/>
          <c:showCatName val="0"/>
          <c:showSerName val="0"/>
          <c:showPercent val="0"/>
          <c:showBubbleSize val="0"/>
        </c:dLbls>
        <c:gapWidth val="180"/>
        <c:axId val="408104960"/>
        <c:axId val="408106496"/>
      </c:barChart>
      <c:catAx>
        <c:axId val="408104960"/>
        <c:scaling>
          <c:orientation val="minMax"/>
        </c:scaling>
        <c:delete val="0"/>
        <c:axPos val="b"/>
        <c:numFmt formatCode="General" sourceLinked="0"/>
        <c:majorTickMark val="in"/>
        <c:minorTickMark val="none"/>
        <c:tickLblPos val="nextTo"/>
        <c:crossAx val="408106496"/>
        <c:crosses val="autoZero"/>
        <c:auto val="1"/>
        <c:lblAlgn val="ctr"/>
        <c:lblOffset val="100"/>
        <c:noMultiLvlLbl val="0"/>
      </c:catAx>
      <c:valAx>
        <c:axId val="408106496"/>
        <c:scaling>
          <c:orientation val="minMax"/>
          <c:min val="0"/>
        </c:scaling>
        <c:delete val="0"/>
        <c:axPos val="l"/>
        <c:numFmt formatCode="General" sourceLinked="0"/>
        <c:majorTickMark val="out"/>
        <c:minorTickMark val="none"/>
        <c:tickLblPos val="nextTo"/>
        <c:crossAx val="408104960"/>
        <c:crosses val="autoZero"/>
        <c:crossBetween val="between"/>
        <c:majorUnit val="10"/>
      </c:valAx>
    </c:plotArea>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cene3d>
              <a:camera prst="orthographicFront"/>
              <a:lightRig rig="threePt" dir="t"/>
            </a:scene3d>
            <a:sp3d>
              <a:bevelT w="190500" h="38100"/>
            </a:sp3d>
          </c:spPr>
          <c:invertIfNegative val="0"/>
          <c:dPt>
            <c:idx val="0"/>
            <c:invertIfNegative val="0"/>
            <c:bubble3D val="0"/>
            <c:spPr>
              <a:solidFill>
                <a:srgbClr val="42A68C"/>
              </a:solidFill>
              <a:ln>
                <a:solidFill>
                  <a:schemeClr val="bg1"/>
                </a:solidFill>
              </a:ln>
              <a:effectLst>
                <a:outerShdw blurRad="50800" dist="38100" dir="2700000" algn="tl" rotWithShape="0">
                  <a:prstClr val="black">
                    <a:alpha val="40000"/>
                  </a:prstClr>
                </a:outerShdw>
              </a:effectLst>
              <a:scene3d>
                <a:camera prst="orthographicFront"/>
                <a:lightRig rig="threePt" dir="t"/>
              </a:scene3d>
            </c:spPr>
          </c:dPt>
          <c:dPt>
            <c:idx val="1"/>
            <c:invertIfNegative val="0"/>
            <c:bubble3D val="0"/>
            <c:spPr>
              <a:solidFill>
                <a:schemeClr val="bg1">
                  <a:lumMod val="6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c:spPr>
          </c:dPt>
          <c:dLbls>
            <c:spPr>
              <a:noFill/>
              <a:ln>
                <a:noFill/>
              </a:ln>
              <a:effectLst/>
            </c:spPr>
            <c:txPr>
              <a:bodyPr/>
              <a:lstStyle/>
              <a:p>
                <a:pPr>
                  <a:defRPr sz="1800"/>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IL-2RA组</c:v>
                </c:pt>
                <c:pt idx="1">
                  <c:v>淋巴清除性抗体组</c:v>
                </c:pt>
              </c:strCache>
            </c:strRef>
          </c:cat>
          <c:val>
            <c:numRef>
              <c:f>Sheet1!$B$2:$B$3</c:f>
              <c:numCache>
                <c:formatCode>0.00%</c:formatCode>
                <c:ptCount val="2"/>
                <c:pt idx="0">
                  <c:v>0.111</c:v>
                </c:pt>
                <c:pt idx="1">
                  <c:v>0.152</c:v>
                </c:pt>
              </c:numCache>
            </c:numRef>
          </c:val>
        </c:ser>
        <c:dLbls>
          <c:showLegendKey val="0"/>
          <c:showVal val="0"/>
          <c:showCatName val="0"/>
          <c:showSerName val="0"/>
          <c:showPercent val="0"/>
          <c:showBubbleSize val="0"/>
        </c:dLbls>
        <c:gapWidth val="180"/>
        <c:axId val="408207360"/>
        <c:axId val="408208896"/>
      </c:barChart>
      <c:catAx>
        <c:axId val="408207360"/>
        <c:scaling>
          <c:orientation val="minMax"/>
        </c:scaling>
        <c:delete val="0"/>
        <c:axPos val="b"/>
        <c:numFmt formatCode="General" sourceLinked="0"/>
        <c:majorTickMark val="in"/>
        <c:minorTickMark val="none"/>
        <c:tickLblPos val="nextTo"/>
        <c:crossAx val="408208896"/>
        <c:crosses val="autoZero"/>
        <c:auto val="1"/>
        <c:lblAlgn val="ctr"/>
        <c:lblOffset val="100"/>
        <c:noMultiLvlLbl val="0"/>
      </c:catAx>
      <c:valAx>
        <c:axId val="408208896"/>
        <c:scaling>
          <c:orientation val="minMax"/>
          <c:max val="0.16000000000000003"/>
          <c:min val="0"/>
        </c:scaling>
        <c:delete val="0"/>
        <c:axPos val="l"/>
        <c:numFmt formatCode="0.00%" sourceLinked="1"/>
        <c:majorTickMark val="out"/>
        <c:minorTickMark val="none"/>
        <c:tickLblPos val="nextTo"/>
        <c:crossAx val="408207360"/>
        <c:crosses val="autoZero"/>
        <c:crossBetween val="between"/>
        <c:majorUnit val="4.0000000000000008E-2"/>
      </c:valAx>
    </c:plotArea>
    <c:plotVisOnly val="1"/>
    <c:dispBlanksAs val="gap"/>
    <c:showDLblsOverMax val="0"/>
  </c:chart>
  <c:txPr>
    <a:bodyPr/>
    <a:lstStyle/>
    <a:p>
      <a:pPr>
        <a:defRPr sz="1600" b="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Sheet1!$B$1</c:f>
              <c:strCache>
                <c:ptCount val="1"/>
                <c:pt idx="0">
                  <c:v>Y 值</c:v>
                </c:pt>
              </c:strCache>
            </c:strRef>
          </c:tx>
          <c:spPr>
            <a:ln w="28575">
              <a:noFill/>
            </a:ln>
          </c:spPr>
          <c:marker>
            <c:spPr>
              <a:solidFill>
                <a:srgbClr val="42A68C"/>
              </a:solidFill>
              <a:ln>
                <a:noFill/>
              </a:ln>
            </c:spPr>
          </c:marker>
          <c:dPt>
            <c:idx val="9"/>
            <c:bubble3D val="0"/>
          </c:dPt>
          <c:dPt>
            <c:idx val="10"/>
            <c:bubble3D val="0"/>
          </c:dPt>
          <c:dPt>
            <c:idx val="11"/>
            <c:bubble3D val="0"/>
          </c:dPt>
          <c:xVal>
            <c:numRef>
              <c:f>Sheet1!$A$2:$A$16</c:f>
              <c:numCache>
                <c:formatCode>General</c:formatCode>
                <c:ptCount val="15"/>
                <c:pt idx="0">
                  <c:v>0.38</c:v>
                </c:pt>
                <c:pt idx="1">
                  <c:v>0.65</c:v>
                </c:pt>
                <c:pt idx="2">
                  <c:v>1.1100000000000001</c:v>
                </c:pt>
                <c:pt idx="3">
                  <c:v>0.53</c:v>
                </c:pt>
                <c:pt idx="4">
                  <c:v>0.96</c:v>
                </c:pt>
                <c:pt idx="5">
                  <c:v>1.73</c:v>
                </c:pt>
                <c:pt idx="6">
                  <c:v>0.37</c:v>
                </c:pt>
                <c:pt idx="7">
                  <c:v>0.82</c:v>
                </c:pt>
                <c:pt idx="8">
                  <c:v>1.8</c:v>
                </c:pt>
                <c:pt idx="9">
                  <c:v>0.84</c:v>
                </c:pt>
                <c:pt idx="10">
                  <c:v>1.1100000000000001</c:v>
                </c:pt>
                <c:pt idx="11">
                  <c:v>1.45</c:v>
                </c:pt>
                <c:pt idx="12">
                  <c:v>1.3</c:v>
                </c:pt>
                <c:pt idx="13">
                  <c:v>4.26</c:v>
                </c:pt>
                <c:pt idx="14">
                  <c:v>14.02</c:v>
                </c:pt>
              </c:numCache>
            </c:numRef>
          </c:xVal>
          <c:yVal>
            <c:numRef>
              <c:f>Sheet1!$B$2:$B$16</c:f>
              <c:numCache>
                <c:formatCode>General</c:formatCode>
                <c:ptCount val="15"/>
                <c:pt idx="0">
                  <c:v>1</c:v>
                </c:pt>
                <c:pt idx="1">
                  <c:v>1</c:v>
                </c:pt>
                <c:pt idx="2">
                  <c:v>1</c:v>
                </c:pt>
                <c:pt idx="3">
                  <c:v>2</c:v>
                </c:pt>
                <c:pt idx="4">
                  <c:v>2</c:v>
                </c:pt>
                <c:pt idx="5">
                  <c:v>2</c:v>
                </c:pt>
                <c:pt idx="6">
                  <c:v>3</c:v>
                </c:pt>
                <c:pt idx="7">
                  <c:v>3</c:v>
                </c:pt>
                <c:pt idx="8">
                  <c:v>3</c:v>
                </c:pt>
                <c:pt idx="9">
                  <c:v>4</c:v>
                </c:pt>
                <c:pt idx="10">
                  <c:v>4</c:v>
                </c:pt>
                <c:pt idx="11">
                  <c:v>4</c:v>
                </c:pt>
                <c:pt idx="12">
                  <c:v>5</c:v>
                </c:pt>
                <c:pt idx="13">
                  <c:v>5</c:v>
                </c:pt>
                <c:pt idx="14">
                  <c:v>5</c:v>
                </c:pt>
              </c:numCache>
            </c:numRef>
          </c:yVal>
          <c:smooth val="0"/>
        </c:ser>
        <c:dLbls>
          <c:showLegendKey val="0"/>
          <c:showVal val="0"/>
          <c:showCatName val="0"/>
          <c:showSerName val="0"/>
          <c:showPercent val="0"/>
          <c:showBubbleSize val="0"/>
        </c:dLbls>
        <c:axId val="408554112"/>
        <c:axId val="408584960"/>
      </c:scatterChart>
      <c:valAx>
        <c:axId val="408554112"/>
        <c:scaling>
          <c:orientation val="minMax"/>
          <c:min val="0"/>
        </c:scaling>
        <c:delete val="0"/>
        <c:axPos val="b"/>
        <c:numFmt formatCode="General" sourceLinked="1"/>
        <c:majorTickMark val="in"/>
        <c:minorTickMark val="none"/>
        <c:tickLblPos val="nextTo"/>
        <c:spPr>
          <a:ln>
            <a:solidFill>
              <a:schemeClr val="tx1"/>
            </a:solidFill>
          </a:ln>
        </c:spPr>
        <c:txPr>
          <a:bodyPr/>
          <a:lstStyle/>
          <a:p>
            <a:pPr>
              <a:defRPr sz="1400"/>
            </a:pPr>
            <a:endParaRPr lang="en-US"/>
          </a:p>
        </c:txPr>
        <c:crossAx val="408584960"/>
        <c:crosses val="autoZero"/>
        <c:crossBetween val="midCat"/>
        <c:majorUnit val="1"/>
      </c:valAx>
      <c:valAx>
        <c:axId val="408584960"/>
        <c:scaling>
          <c:orientation val="minMax"/>
        </c:scaling>
        <c:delete val="1"/>
        <c:axPos val="l"/>
        <c:numFmt formatCode="General" sourceLinked="1"/>
        <c:majorTickMark val="out"/>
        <c:minorTickMark val="none"/>
        <c:tickLblPos val="nextTo"/>
        <c:crossAx val="408554112"/>
        <c:crosses val="autoZero"/>
        <c:crossBetween val="midCat"/>
      </c:valAx>
    </c:plotArea>
    <c:plotVisOnly val="1"/>
    <c:dispBlanksAs val="gap"/>
    <c:showDLblsOverMax val="0"/>
  </c:chart>
  <c:txPr>
    <a:bodyPr/>
    <a:lstStyle/>
    <a:p>
      <a:pPr>
        <a:defRPr sz="1800"/>
      </a:pPr>
      <a:endParaRPr lang="en-US"/>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舒莱</c:v>
                </c:pt>
              </c:strCache>
            </c:strRef>
          </c:tx>
          <c:spPr>
            <a:solidFill>
              <a:srgbClr val="42A68C"/>
            </a:solidFill>
            <a:ln>
              <a:solidFill>
                <a:schemeClr val="bg1"/>
              </a:solidFill>
            </a:ln>
          </c:spPr>
          <c:invertIfNegative val="0"/>
          <c:cat>
            <c:strRef>
              <c:f>Sheet1!$A$2:$A$6</c:f>
              <c:strCache>
                <c:ptCount val="5"/>
                <c:pt idx="0">
                  <c:v>sollinger H(2001)</c:v>
                </c:pt>
                <c:pt idx="1">
                  <c:v>Mourad G(2004)</c:v>
                </c:pt>
                <c:pt idx="2">
                  <c:v>Lebranchu Y(2006)</c:v>
                </c:pt>
                <c:pt idx="3">
                  <c:v>Brennan DC(2006)</c:v>
                </c:pt>
                <c:pt idx="4">
                  <c:v>Kyllönen LE(2007)</c:v>
                </c:pt>
              </c:strCache>
            </c:strRef>
          </c:cat>
          <c:val>
            <c:numRef>
              <c:f>Sheet1!$B$2:$B$6</c:f>
              <c:numCache>
                <c:formatCode>0.0_);[Red]\(0.0\)</c:formatCode>
                <c:ptCount val="5"/>
                <c:pt idx="0">
                  <c:v>22.857142857142858</c:v>
                </c:pt>
                <c:pt idx="1">
                  <c:v>28.846153846153843</c:v>
                </c:pt>
                <c:pt idx="2">
                  <c:v>18</c:v>
                </c:pt>
                <c:pt idx="3">
                  <c:v>44.525547445255476</c:v>
                </c:pt>
                <c:pt idx="4">
                  <c:v>24.137931034482758</c:v>
                </c:pt>
              </c:numCache>
            </c:numRef>
          </c:val>
        </c:ser>
        <c:ser>
          <c:idx val="1"/>
          <c:order val="1"/>
          <c:tx>
            <c:strRef>
              <c:f>Sheet1!$C$1</c:f>
              <c:strCache>
                <c:ptCount val="1"/>
                <c:pt idx="0">
                  <c:v>ATG</c:v>
                </c:pt>
              </c:strCache>
            </c:strRef>
          </c:tx>
          <c:spPr>
            <a:solidFill>
              <a:schemeClr val="bg1">
                <a:lumMod val="65000"/>
              </a:schemeClr>
            </a:solidFill>
            <a:ln>
              <a:solidFill>
                <a:schemeClr val="bg1"/>
              </a:solidFill>
            </a:ln>
          </c:spPr>
          <c:invertIfNegative val="0"/>
          <c:cat>
            <c:strRef>
              <c:f>Sheet1!$A$2:$A$6</c:f>
              <c:strCache>
                <c:ptCount val="5"/>
                <c:pt idx="0">
                  <c:v>sollinger H(2001)</c:v>
                </c:pt>
                <c:pt idx="1">
                  <c:v>Mourad G(2004)</c:v>
                </c:pt>
                <c:pt idx="2">
                  <c:v>Lebranchu Y(2006)</c:v>
                </c:pt>
                <c:pt idx="3">
                  <c:v>Brennan DC(2006)</c:v>
                </c:pt>
                <c:pt idx="4">
                  <c:v>Kyllönen LE(2007)</c:v>
                </c:pt>
              </c:strCache>
            </c:strRef>
          </c:cat>
          <c:val>
            <c:numRef>
              <c:f>Sheet1!$C$2:$C$6</c:f>
              <c:numCache>
                <c:formatCode>0.0_);[Red]\(0.0\)</c:formatCode>
                <c:ptCount val="5"/>
                <c:pt idx="0">
                  <c:v>35.384615384615387</c:v>
                </c:pt>
                <c:pt idx="1">
                  <c:v>30.188679245283019</c:v>
                </c:pt>
                <c:pt idx="2">
                  <c:v>22</c:v>
                </c:pt>
                <c:pt idx="3">
                  <c:v>40.425531914893611</c:v>
                </c:pt>
                <c:pt idx="4">
                  <c:v>5.6603773584905666</c:v>
                </c:pt>
              </c:numCache>
            </c:numRef>
          </c:val>
        </c:ser>
        <c:dLbls>
          <c:showLegendKey val="0"/>
          <c:showVal val="0"/>
          <c:showCatName val="0"/>
          <c:showSerName val="0"/>
          <c:showPercent val="0"/>
          <c:showBubbleSize val="0"/>
        </c:dLbls>
        <c:gapWidth val="150"/>
        <c:axId val="409187072"/>
        <c:axId val="409188608"/>
      </c:barChart>
      <c:catAx>
        <c:axId val="409187072"/>
        <c:scaling>
          <c:orientation val="minMax"/>
        </c:scaling>
        <c:delete val="0"/>
        <c:axPos val="l"/>
        <c:numFmt formatCode="General" sourceLinked="0"/>
        <c:majorTickMark val="out"/>
        <c:minorTickMark val="none"/>
        <c:tickLblPos val="nextTo"/>
        <c:txPr>
          <a:bodyPr/>
          <a:lstStyle/>
          <a:p>
            <a:pPr>
              <a:defRPr sz="900"/>
            </a:pPr>
            <a:endParaRPr lang="en-US"/>
          </a:p>
        </c:txPr>
        <c:crossAx val="409188608"/>
        <c:crosses val="autoZero"/>
        <c:auto val="1"/>
        <c:lblAlgn val="ctr"/>
        <c:lblOffset val="100"/>
        <c:noMultiLvlLbl val="0"/>
      </c:catAx>
      <c:valAx>
        <c:axId val="409188608"/>
        <c:scaling>
          <c:orientation val="minMax"/>
        </c:scaling>
        <c:delete val="0"/>
        <c:axPos val="b"/>
        <c:numFmt formatCode="0.0_);[Red]\(0.0\)" sourceLinked="1"/>
        <c:majorTickMark val="out"/>
        <c:minorTickMark val="none"/>
        <c:tickLblPos val="nextTo"/>
        <c:txPr>
          <a:bodyPr/>
          <a:lstStyle/>
          <a:p>
            <a:pPr>
              <a:defRPr sz="1400"/>
            </a:pPr>
            <a:endParaRPr lang="en-US"/>
          </a:p>
        </c:txPr>
        <c:crossAx val="409187072"/>
        <c:crosses val="autoZero"/>
        <c:crossBetween val="between"/>
      </c:valAx>
    </c:plotArea>
    <c:legend>
      <c:legendPos val="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5"/>
    </mc:Choice>
    <mc:Fallback>
      <c:style val="15"/>
    </mc:Fallback>
  </mc:AlternateContent>
  <c:chart>
    <c:autoTitleDeleted val="1"/>
    <c:plotArea>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42A68C"/>
              </a:solidFill>
            </c:spPr>
          </c:dPt>
          <c:dPt>
            <c:idx val="1"/>
            <c:invertIfNegative val="0"/>
            <c:bubble3D val="0"/>
            <c:spPr>
              <a:solidFill>
                <a:schemeClr val="bg1">
                  <a:lumMod val="65000"/>
                </a:schemeClr>
              </a:solidFill>
            </c:spPr>
          </c:dPt>
          <c:dLbls>
            <c:spPr>
              <a:noFill/>
              <a:ln>
                <a:noFill/>
              </a:ln>
              <a:effectLst/>
            </c:spPr>
            <c:txPr>
              <a:bodyPr/>
              <a:lstStyle/>
              <a:p>
                <a:pPr>
                  <a:defRPr sz="1600"/>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IL-2RA组</c:v>
                </c:pt>
                <c:pt idx="1">
                  <c:v>ATG组</c:v>
                </c:pt>
              </c:strCache>
            </c:strRef>
          </c:cat>
          <c:val>
            <c:numRef>
              <c:f>Sheet1!$B$2:$B$3</c:f>
              <c:numCache>
                <c:formatCode>0.0%</c:formatCode>
                <c:ptCount val="2"/>
                <c:pt idx="0">
                  <c:v>0.108</c:v>
                </c:pt>
                <c:pt idx="1">
                  <c:v>0.105</c:v>
                </c:pt>
              </c:numCache>
            </c:numRef>
          </c:val>
        </c:ser>
        <c:dLbls>
          <c:showLegendKey val="0"/>
          <c:showVal val="0"/>
          <c:showCatName val="0"/>
          <c:showSerName val="0"/>
          <c:showPercent val="0"/>
          <c:showBubbleSize val="0"/>
        </c:dLbls>
        <c:gapWidth val="150"/>
        <c:axId val="351275648"/>
        <c:axId val="351277440"/>
      </c:barChart>
      <c:catAx>
        <c:axId val="351275648"/>
        <c:scaling>
          <c:orientation val="minMax"/>
        </c:scaling>
        <c:delete val="0"/>
        <c:axPos val="b"/>
        <c:numFmt formatCode="General" sourceLinked="0"/>
        <c:majorTickMark val="in"/>
        <c:minorTickMark val="none"/>
        <c:tickLblPos val="nextTo"/>
        <c:crossAx val="351277440"/>
        <c:crosses val="autoZero"/>
        <c:auto val="1"/>
        <c:lblAlgn val="ctr"/>
        <c:lblOffset val="100"/>
        <c:noMultiLvlLbl val="0"/>
      </c:catAx>
      <c:valAx>
        <c:axId val="351277440"/>
        <c:scaling>
          <c:orientation val="minMax"/>
        </c:scaling>
        <c:delete val="0"/>
        <c:axPos val="l"/>
        <c:numFmt formatCode="0.0%" sourceLinked="1"/>
        <c:majorTickMark val="out"/>
        <c:minorTickMark val="none"/>
        <c:tickLblPos val="nextTo"/>
        <c:crossAx val="351275648"/>
        <c:crosses val="autoZero"/>
        <c:crossBetween val="between"/>
        <c:majorUnit val="5.000000000000001E-3"/>
      </c:valAx>
    </c:plotArea>
    <c:plotVisOnly val="1"/>
    <c:dispBlanksAs val="gap"/>
    <c:showDLblsOverMax val="0"/>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5"/>
    </mc:Choice>
    <mc:Fallback>
      <c:style val="15"/>
    </mc:Fallback>
  </mc:AlternateContent>
  <c:chart>
    <c:autoTitleDeleted val="0"/>
    <c:plotArea>
      <c:layout/>
      <c:barChart>
        <c:barDir val="col"/>
        <c:grouping val="clustered"/>
        <c:varyColors val="0"/>
        <c:ser>
          <c:idx val="0"/>
          <c:order val="0"/>
          <c:invertIfNegative val="0"/>
          <c:dPt>
            <c:idx val="0"/>
            <c:invertIfNegative val="0"/>
            <c:bubble3D val="0"/>
            <c:spPr>
              <a:solidFill>
                <a:srgbClr val="42A68C"/>
              </a:solidFill>
            </c:spPr>
          </c:dPt>
          <c:dPt>
            <c:idx val="1"/>
            <c:invertIfNegative val="0"/>
            <c:bubble3D val="0"/>
            <c:spPr>
              <a:solidFill>
                <a:schemeClr val="bg1">
                  <a:lumMod val="65000"/>
                </a:schemeClr>
              </a:solidFill>
            </c:spPr>
          </c:dPt>
          <c:errBars>
            <c:errBarType val="both"/>
            <c:errValType val="cust"/>
            <c:noEndCap val="0"/>
            <c:plus>
              <c:numRef>
                <c:f>Sheet1!$C$1:$C$2</c:f>
                <c:numCache>
                  <c:formatCode>General</c:formatCode>
                  <c:ptCount val="2"/>
                  <c:pt idx="0">
                    <c:v>27.22</c:v>
                  </c:pt>
                  <c:pt idx="1">
                    <c:v>11.25</c:v>
                  </c:pt>
                </c:numCache>
              </c:numRef>
            </c:plus>
            <c:minus>
              <c:numRef>
                <c:f>Sheet1!$C$1:$C$2</c:f>
                <c:numCache>
                  <c:formatCode>General</c:formatCode>
                  <c:ptCount val="2"/>
                  <c:pt idx="0">
                    <c:v>27.22</c:v>
                  </c:pt>
                  <c:pt idx="1">
                    <c:v>11.25</c:v>
                  </c:pt>
                </c:numCache>
              </c:numRef>
            </c:minus>
          </c:errBars>
          <c:cat>
            <c:strRef>
              <c:f>Sheet1!$A$1:$A$2</c:f>
              <c:strCache>
                <c:ptCount val="2"/>
                <c:pt idx="0">
                  <c:v>IL-2RA组</c:v>
                </c:pt>
                <c:pt idx="1">
                  <c:v>ATG组</c:v>
                </c:pt>
              </c:strCache>
            </c:strRef>
          </c:cat>
          <c:val>
            <c:numRef>
              <c:f>Sheet1!$B$1:$B$2</c:f>
              <c:numCache>
                <c:formatCode>General</c:formatCode>
                <c:ptCount val="2"/>
                <c:pt idx="0">
                  <c:v>21.25</c:v>
                </c:pt>
                <c:pt idx="1">
                  <c:v>11.7</c:v>
                </c:pt>
              </c:numCache>
            </c:numRef>
          </c:val>
        </c:ser>
        <c:dLbls>
          <c:showLegendKey val="0"/>
          <c:showVal val="0"/>
          <c:showCatName val="0"/>
          <c:showSerName val="0"/>
          <c:showPercent val="0"/>
          <c:showBubbleSize val="0"/>
        </c:dLbls>
        <c:gapWidth val="150"/>
        <c:axId val="351344512"/>
        <c:axId val="351346048"/>
      </c:barChart>
      <c:catAx>
        <c:axId val="351344512"/>
        <c:scaling>
          <c:orientation val="minMax"/>
        </c:scaling>
        <c:delete val="0"/>
        <c:axPos val="b"/>
        <c:numFmt formatCode="General" sourceLinked="0"/>
        <c:majorTickMark val="in"/>
        <c:minorTickMark val="none"/>
        <c:tickLblPos val="nextTo"/>
        <c:crossAx val="351346048"/>
        <c:crosses val="autoZero"/>
        <c:auto val="1"/>
        <c:lblAlgn val="ctr"/>
        <c:lblOffset val="100"/>
        <c:noMultiLvlLbl val="0"/>
      </c:catAx>
      <c:valAx>
        <c:axId val="351346048"/>
        <c:scaling>
          <c:orientation val="minMax"/>
        </c:scaling>
        <c:delete val="0"/>
        <c:axPos val="l"/>
        <c:numFmt formatCode="General" sourceLinked="1"/>
        <c:majorTickMark val="out"/>
        <c:minorTickMark val="none"/>
        <c:tickLblPos val="nextTo"/>
        <c:crossAx val="351344512"/>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0"/>
      <c:rAngAx val="0"/>
      <c:perspective val="30"/>
    </c:view3D>
    <c:floor>
      <c:thickness val="0"/>
    </c:floor>
    <c:sideWall>
      <c:thickness val="0"/>
    </c:sideWall>
    <c:backWall>
      <c:thickness val="0"/>
    </c:backWall>
    <c:plotArea>
      <c:layout/>
      <c:pie3DChart>
        <c:varyColors val="1"/>
        <c:ser>
          <c:idx val="0"/>
          <c:order val="0"/>
          <c:explosion val="25"/>
          <c:dPt>
            <c:idx val="0"/>
            <c:bubble3D val="0"/>
            <c:spPr>
              <a:solidFill>
                <a:srgbClr val="42A68C"/>
              </a:solidFill>
            </c:spPr>
          </c:dPt>
          <c:dPt>
            <c:idx val="1"/>
            <c:bubble3D val="0"/>
            <c:spPr>
              <a:solidFill>
                <a:srgbClr val="31859C"/>
              </a:solidFill>
            </c:spPr>
          </c:dPt>
          <c:dPt>
            <c:idx val="2"/>
            <c:bubble3D val="0"/>
            <c:spPr>
              <a:solidFill>
                <a:schemeClr val="bg2">
                  <a:lumMod val="75000"/>
                </a:schemeClr>
              </a:solidFill>
            </c:spPr>
          </c:dPt>
          <c:dPt>
            <c:idx val="3"/>
            <c:bubble3D val="0"/>
            <c:spPr>
              <a:solidFill>
                <a:schemeClr val="accent5"/>
              </a:solidFill>
            </c:spPr>
          </c:dPt>
          <c:dPt>
            <c:idx val="4"/>
            <c:bubble3D val="0"/>
            <c:spPr>
              <a:solidFill>
                <a:schemeClr val="tx2">
                  <a:lumMod val="60000"/>
                  <a:lumOff val="40000"/>
                </a:schemeClr>
              </a:solidFill>
            </c:spPr>
          </c:dPt>
          <c:dPt>
            <c:idx val="5"/>
            <c:bubble3D val="0"/>
            <c:spPr>
              <a:solidFill>
                <a:schemeClr val="bg1">
                  <a:lumMod val="65000"/>
                </a:schemeClr>
              </a:solidFill>
            </c:spPr>
          </c:dPt>
          <c:dLbls>
            <c:dLbl>
              <c:idx val="0"/>
              <c:spPr/>
              <c:txPr>
                <a:bodyPr/>
                <a:lstStyle/>
                <a:p>
                  <a:pPr>
                    <a:defRPr sz="2400" b="1">
                      <a:solidFill>
                        <a:schemeClr val="bg1"/>
                      </a:solidFill>
                    </a:defRPr>
                  </a:pPr>
                  <a:endParaRPr lang="en-US"/>
                </a:p>
              </c:txPr>
              <c:showLegendKey val="0"/>
              <c:showVal val="1"/>
              <c:showCatName val="0"/>
              <c:showSerName val="0"/>
              <c:showPercent val="0"/>
              <c:showBubbleSize val="0"/>
            </c:dLbl>
            <c:dLbl>
              <c:idx val="1"/>
              <c:spPr>
                <a:noFill/>
                <a:ln>
                  <a:noFill/>
                </a:ln>
                <a:effectLst/>
              </c:spPr>
              <c:txPr>
                <a:bodyPr/>
                <a:lstStyle/>
                <a:p>
                  <a:pPr>
                    <a:defRPr sz="1400">
                      <a:solidFill>
                        <a:schemeClr val="bg1">
                          <a:lumMod val="85000"/>
                        </a:schemeClr>
                      </a:solidFill>
                    </a:defRPr>
                  </a:pPr>
                  <a:endParaRPr lang="en-US"/>
                </a:p>
              </c:txPr>
              <c:showLegendKey val="0"/>
              <c:showVal val="1"/>
              <c:showCatName val="0"/>
              <c:showSerName val="0"/>
              <c:showPercent val="0"/>
              <c:showBubbleSize val="0"/>
            </c:dLbl>
            <c:dLbl>
              <c:idx val="2"/>
              <c:layout>
                <c:manualLayout>
                  <c:x val="-6.9641883225096202E-4"/>
                  <c:y val="-9.6968250693233629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spPr>
                <a:noFill/>
                <a:ln>
                  <a:noFill/>
                </a:ln>
                <a:effectLst/>
              </c:spPr>
              <c:txPr>
                <a:bodyPr/>
                <a:lstStyle/>
                <a:p>
                  <a:pPr>
                    <a:defRPr sz="1400">
                      <a:solidFill>
                        <a:schemeClr val="bg1">
                          <a:lumMod val="85000"/>
                        </a:schemeClr>
                      </a:solidFill>
                    </a:defRPr>
                  </a:pPr>
                  <a:endParaRPr lang="en-US"/>
                </a:p>
              </c:txPr>
              <c:showLegendKey val="0"/>
              <c:showVal val="1"/>
              <c:showCatName val="0"/>
              <c:showSerName val="0"/>
              <c:showPercent val="0"/>
              <c:showBubbleSize val="0"/>
            </c:dLbl>
            <c:spPr>
              <a:noFill/>
              <a:ln>
                <a:noFill/>
              </a:ln>
              <a:effectLst/>
            </c:spPr>
            <c:txPr>
              <a:bodyPr/>
              <a:lstStyle/>
              <a:p>
                <a:pPr>
                  <a:defRPr sz="1400"/>
                </a:pPr>
                <a:endParaRPr lang="en-US"/>
              </a:p>
            </c:txPr>
            <c:showLegendKey val="0"/>
            <c:showVal val="1"/>
            <c:showCatName val="0"/>
            <c:showSerName val="0"/>
            <c:showPercent val="0"/>
            <c:showBubbleSize val="0"/>
            <c:showLeaderLines val="1"/>
            <c:extLst>
              <c:ext xmlns:c15="http://schemas.microsoft.com/office/drawing/2012/chart" uri="{CE6537A1-D6FC-4f65-9D91-7224C49458BB}">
                <c15:layout/>
              </c:ext>
            </c:extLst>
          </c:dLbls>
          <c:cat>
            <c:strRef>
              <c:f>Sheet1!$A$1:$A$6</c:f>
              <c:strCache>
                <c:ptCount val="6"/>
                <c:pt idx="0">
                  <c:v>感染</c:v>
                </c:pt>
                <c:pt idx="1">
                  <c:v>心血管原因</c:v>
                </c:pt>
                <c:pt idx="2">
                  <c:v>脑血管原因</c:v>
                </c:pt>
                <c:pt idx="3">
                  <c:v>肿瘤</c:v>
                </c:pt>
                <c:pt idx="4">
                  <c:v>其他</c:v>
                </c:pt>
                <c:pt idx="5">
                  <c:v>未知</c:v>
                </c:pt>
              </c:strCache>
            </c:strRef>
          </c:cat>
          <c:val>
            <c:numRef>
              <c:f>Sheet1!$B$1:$B$6</c:f>
              <c:numCache>
                <c:formatCode>0.00%</c:formatCode>
                <c:ptCount val="6"/>
                <c:pt idx="0">
                  <c:v>0.57699999999999996</c:v>
                </c:pt>
                <c:pt idx="1">
                  <c:v>0.115</c:v>
                </c:pt>
                <c:pt idx="2">
                  <c:v>3.7999999999999999E-2</c:v>
                </c:pt>
                <c:pt idx="3">
                  <c:v>3.7999999999999999E-2</c:v>
                </c:pt>
                <c:pt idx="4">
                  <c:v>0.192</c:v>
                </c:pt>
                <c:pt idx="5">
                  <c:v>3.7999999999999999E-2</c:v>
                </c:pt>
              </c:numCache>
            </c:numRef>
          </c:val>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38214416095404"/>
          <c:y val="0.15561937283993191"/>
          <c:w val="0.8308603415405833"/>
          <c:h val="0.70187583838636081"/>
        </c:manualLayout>
      </c:layout>
      <c:barChart>
        <c:barDir val="col"/>
        <c:grouping val="clustered"/>
        <c:varyColors val="0"/>
        <c:ser>
          <c:idx val="0"/>
          <c:order val="0"/>
          <c:tx>
            <c:strRef>
              <c:f>Sheet1!$B$1</c:f>
              <c:strCache>
                <c:ptCount val="1"/>
                <c:pt idx="0">
                  <c:v>列1</c:v>
                </c:pt>
              </c:strCache>
            </c:strRef>
          </c:tx>
          <c:spPr>
            <a:solidFill>
              <a:schemeClr val="accent5"/>
            </a:solidFill>
            <a:scene3d>
              <a:camera prst="orthographicFront"/>
              <a:lightRig rig="threePt" dir="t"/>
            </a:scene3d>
            <a:sp3d>
              <a:bevelT w="190500" h="38100"/>
            </a:sp3d>
          </c:spPr>
          <c:invertIfNegative val="0"/>
          <c:dPt>
            <c:idx val="0"/>
            <c:invertIfNegative val="0"/>
            <c:bubble3D val="0"/>
            <c:spPr>
              <a:solidFill>
                <a:srgbClr val="42A68C"/>
              </a:solidFill>
              <a:ln>
                <a:solidFill>
                  <a:schemeClr val="bg1"/>
                </a:solidFill>
              </a:ln>
              <a:effectLst>
                <a:outerShdw blurRad="50800" dist="38100" dir="2700000" algn="tl" rotWithShape="0">
                  <a:prstClr val="black">
                    <a:alpha val="40000"/>
                  </a:prstClr>
                </a:outerShdw>
              </a:effectLst>
              <a:scene3d>
                <a:camera prst="orthographicFront"/>
                <a:lightRig rig="threePt" dir="t"/>
              </a:scene3d>
            </c:spPr>
          </c:dPt>
          <c:dPt>
            <c:idx val="1"/>
            <c:invertIfNegative val="0"/>
            <c:bubble3D val="0"/>
            <c:spPr>
              <a:solidFill>
                <a:schemeClr val="bg1">
                  <a:lumMod val="6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c:spPr>
          </c:dPt>
          <c:dLbls>
            <c:dLbl>
              <c:idx val="0"/>
              <c:layout>
                <c:manualLayout>
                  <c:x val="-7.312585458457753E-4"/>
                  <c:y val="1.3218858945909849E-3"/>
                </c:manualLayout>
              </c:layout>
              <c:tx>
                <c:rich>
                  <a:bodyPr/>
                  <a:lstStyle/>
                  <a:p>
                    <a:r>
                      <a:rPr lang="en-US" altLang="en-US" sz="1400" b="0" dirty="0">
                        <a:ea typeface="微软雅黑" panose="020B0503020204020204" pitchFamily="34" charset="-122"/>
                      </a:rPr>
                      <a:t>9.48</a:t>
                    </a:r>
                    <a:endParaRPr lang="en-US" altLang="en-US" dirty="0">
                      <a:ea typeface="微软雅黑" panose="020B0503020204020204" pitchFamily="34" charset="-122"/>
                    </a:endParaRPr>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1714578105173883E-3"/>
                  <c:y val="-1.0643094148089473E-2"/>
                </c:manualLayout>
              </c:layout>
              <c:tx>
                <c:rich>
                  <a:bodyPr/>
                  <a:lstStyle/>
                  <a:p>
                    <a:r>
                      <a:rPr lang="en-US" altLang="en-US" sz="1400" b="0" dirty="0">
                        <a:ea typeface="微软雅黑" panose="020B0503020204020204" pitchFamily="34" charset="-122"/>
                      </a:rPr>
                      <a:t>10.27</a:t>
                    </a:r>
                    <a:endParaRPr lang="en-US" altLang="en-US" dirty="0">
                      <a:ea typeface="微软雅黑" panose="020B0503020204020204" pitchFamily="34" charset="-122"/>
                    </a:endParaRPr>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巴利昔单抗组</c:v>
                </c:pt>
                <c:pt idx="1">
                  <c:v>ATG组</c:v>
                </c:pt>
              </c:strCache>
            </c:strRef>
          </c:cat>
          <c:val>
            <c:numRef>
              <c:f>Sheet1!$B$2:$B$3</c:f>
              <c:numCache>
                <c:formatCode>General</c:formatCode>
                <c:ptCount val="2"/>
                <c:pt idx="0">
                  <c:v>10.27</c:v>
                </c:pt>
                <c:pt idx="1">
                  <c:v>9.48</c:v>
                </c:pt>
              </c:numCache>
            </c:numRef>
          </c:val>
        </c:ser>
        <c:dLbls>
          <c:showLegendKey val="0"/>
          <c:showVal val="0"/>
          <c:showCatName val="0"/>
          <c:showSerName val="0"/>
          <c:showPercent val="0"/>
          <c:showBubbleSize val="0"/>
        </c:dLbls>
        <c:gapWidth val="280"/>
        <c:axId val="408680320"/>
        <c:axId val="408681856"/>
      </c:barChart>
      <c:catAx>
        <c:axId val="408680320"/>
        <c:scaling>
          <c:orientation val="minMax"/>
        </c:scaling>
        <c:delete val="0"/>
        <c:axPos val="b"/>
        <c:numFmt formatCode="General" sourceLinked="1"/>
        <c:majorTickMark val="in"/>
        <c:minorTickMark val="none"/>
        <c:tickLblPos val="nextTo"/>
        <c:crossAx val="408681856"/>
        <c:crosses val="autoZero"/>
        <c:auto val="1"/>
        <c:lblAlgn val="ctr"/>
        <c:lblOffset val="100"/>
        <c:noMultiLvlLbl val="0"/>
      </c:catAx>
      <c:valAx>
        <c:axId val="408681856"/>
        <c:scaling>
          <c:orientation val="minMax"/>
          <c:min val="0"/>
        </c:scaling>
        <c:delete val="0"/>
        <c:axPos val="l"/>
        <c:numFmt formatCode="General" sourceLinked="1"/>
        <c:majorTickMark val="out"/>
        <c:minorTickMark val="none"/>
        <c:tickLblPos val="nextTo"/>
        <c:crossAx val="408680320"/>
        <c:crosses val="autoZero"/>
        <c:crossBetween val="between"/>
      </c:valAx>
      <c:spPr>
        <a:noFill/>
        <a:ln w="25400">
          <a:noFill/>
        </a:ln>
      </c:spPr>
    </c:plotArea>
    <c:plotVisOnly val="1"/>
    <c:dispBlanksAs val="gap"/>
    <c:showDLblsOverMax val="0"/>
  </c:chart>
  <c:spPr>
    <a:noFill/>
  </c:spPr>
  <c:txPr>
    <a:bodyPr/>
    <a:lstStyle/>
    <a:p>
      <a:pPr>
        <a:defRPr sz="1600" b="0">
          <a:latin typeface="+mn-lt"/>
          <a:ea typeface="+mn-ea"/>
          <a:cs typeface="Arial" pitchFamily="34" charset="0"/>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94358930808264"/>
          <c:y val="5.8826271114484942E-2"/>
          <c:w val="0.79746794123267017"/>
          <c:h val="0.73371803177284889"/>
        </c:manualLayout>
      </c:layout>
      <c:barChart>
        <c:barDir val="col"/>
        <c:grouping val="clustered"/>
        <c:varyColors val="0"/>
        <c:ser>
          <c:idx val="0"/>
          <c:order val="0"/>
          <c:tx>
            <c:strRef>
              <c:f>Sheet1!$B$1</c:f>
              <c:strCache>
                <c:ptCount val="1"/>
                <c:pt idx="0">
                  <c:v>列1</c:v>
                </c:pt>
              </c:strCache>
            </c:strRef>
          </c:tx>
          <c:spPr>
            <a:gradFill>
              <a:gsLst>
                <a:gs pos="0">
                  <a:srgbClr val="FFC000"/>
                </a:gs>
                <a:gs pos="35000">
                  <a:srgbClr val="FFE389"/>
                </a:gs>
                <a:gs pos="100000">
                  <a:srgbClr val="FFEBAB"/>
                </a:gs>
              </a:gsLst>
              <a:lin ang="16200000" scaled="1"/>
            </a:gradFill>
            <a:ln>
              <a:solidFill>
                <a:schemeClr val="lt1"/>
              </a:solidFill>
            </a:ln>
            <a:effectLst>
              <a:outerShdw blurRad="50800" dist="38100" dir="2700000" algn="tl" rotWithShape="0">
                <a:prstClr val="black">
                  <a:alpha val="40000"/>
                </a:prstClr>
              </a:outerShdw>
            </a:effectLst>
            <a:scene3d>
              <a:camera prst="orthographicFront"/>
              <a:lightRig rig="threePt" dir="t"/>
            </a:scene3d>
            <a:sp3d>
              <a:bevelT w="190500" h="38100"/>
            </a:sp3d>
          </c:spPr>
          <c:invertIfNegative val="0"/>
          <c:dPt>
            <c:idx val="0"/>
            <c:invertIfNegative val="0"/>
            <c:bubble3D val="0"/>
            <c:spPr>
              <a:solidFill>
                <a:srgbClr val="42A68C"/>
              </a:solidFill>
              <a:ln>
                <a:solidFill>
                  <a:schemeClr val="bg1"/>
                </a:solidFill>
              </a:ln>
              <a:effectLst>
                <a:outerShdw blurRad="50800" dist="38100" dir="2700000" algn="tl" rotWithShape="0">
                  <a:prstClr val="black">
                    <a:alpha val="40000"/>
                  </a:prstClr>
                </a:outerShdw>
              </a:effectLst>
              <a:scene3d>
                <a:camera prst="orthographicFront"/>
                <a:lightRig rig="threePt" dir="t"/>
              </a:scene3d>
            </c:spPr>
          </c:dPt>
          <c:dPt>
            <c:idx val="1"/>
            <c:invertIfNegative val="0"/>
            <c:bubble3D val="0"/>
            <c:spPr>
              <a:solidFill>
                <a:schemeClr val="bg1">
                  <a:lumMod val="65000"/>
                </a:schemeClr>
              </a:solidFill>
              <a:ln>
                <a:solidFill>
                  <a:schemeClr val="lt1"/>
                </a:solidFill>
              </a:ln>
              <a:effectLst>
                <a:outerShdw blurRad="50800" dist="38100" dir="2700000" algn="tl" rotWithShape="0">
                  <a:prstClr val="black">
                    <a:alpha val="40000"/>
                  </a:prstClr>
                </a:outerShdw>
              </a:effectLst>
              <a:scene3d>
                <a:camera prst="orthographicFront"/>
                <a:lightRig rig="threePt" dir="t"/>
              </a:scene3d>
            </c:spPr>
          </c:dPt>
          <c:dLbls>
            <c:dLbl>
              <c:idx val="0"/>
              <c:showLegendKey val="0"/>
              <c:showVal val="1"/>
              <c:showCatName val="0"/>
              <c:showSerName val="0"/>
              <c:showPercent val="0"/>
              <c:showBubbleSize val="0"/>
              <c:extLst>
                <c:ext xmlns:c15="http://schemas.microsoft.com/office/drawing/2012/chart" uri="{CE6537A1-D6FC-4f65-9D91-7224C49458BB}">
                  <c15:layout/>
                </c:ext>
              </c:extLst>
            </c:dLbl>
            <c:dLbl>
              <c:idx val="1"/>
              <c:showLegendKey val="0"/>
              <c:showVal val="1"/>
              <c:showCatName val="0"/>
              <c:showSerName val="0"/>
              <c:showPercent val="0"/>
              <c:showBubbleSize val="0"/>
              <c:extLst>
                <c:ext xmlns:c15="http://schemas.microsoft.com/office/drawing/2012/chart" uri="{CE6537A1-D6FC-4f65-9D91-7224C49458BB}">
                  <c15:layout/>
                </c:ext>
              </c:extLst>
            </c:dLbl>
            <c:numFmt formatCode="0.0%" sourceLinked="0"/>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IL-2RA组</c:v>
                </c:pt>
                <c:pt idx="1">
                  <c:v>淋巴清除性抗体组</c:v>
                </c:pt>
              </c:strCache>
            </c:strRef>
          </c:cat>
          <c:val>
            <c:numRef>
              <c:f>Sheet1!$B$2:$B$3</c:f>
              <c:numCache>
                <c:formatCode>0.00%</c:formatCode>
                <c:ptCount val="2"/>
                <c:pt idx="0">
                  <c:v>0.222</c:v>
                </c:pt>
                <c:pt idx="1">
                  <c:v>0.24199999999999999</c:v>
                </c:pt>
              </c:numCache>
            </c:numRef>
          </c:val>
        </c:ser>
        <c:dLbls>
          <c:showLegendKey val="0"/>
          <c:showVal val="0"/>
          <c:showCatName val="0"/>
          <c:showSerName val="0"/>
          <c:showPercent val="0"/>
          <c:showBubbleSize val="0"/>
        </c:dLbls>
        <c:gapWidth val="250"/>
        <c:axId val="408761472"/>
        <c:axId val="408763008"/>
      </c:barChart>
      <c:catAx>
        <c:axId val="408761472"/>
        <c:scaling>
          <c:orientation val="minMax"/>
        </c:scaling>
        <c:delete val="0"/>
        <c:axPos val="b"/>
        <c:numFmt formatCode="General" sourceLinked="0"/>
        <c:majorTickMark val="in"/>
        <c:minorTickMark val="none"/>
        <c:tickLblPos val="nextTo"/>
        <c:crossAx val="408763008"/>
        <c:crosses val="autoZero"/>
        <c:auto val="1"/>
        <c:lblAlgn val="ctr"/>
        <c:lblOffset val="100"/>
        <c:noMultiLvlLbl val="0"/>
      </c:catAx>
      <c:valAx>
        <c:axId val="408763008"/>
        <c:scaling>
          <c:orientation val="minMax"/>
          <c:max val="0.25"/>
          <c:min val="0"/>
        </c:scaling>
        <c:delete val="0"/>
        <c:axPos val="l"/>
        <c:numFmt formatCode="0%" sourceLinked="0"/>
        <c:majorTickMark val="out"/>
        <c:minorTickMark val="none"/>
        <c:tickLblPos val="nextTo"/>
        <c:crossAx val="408761472"/>
        <c:crosses val="autoZero"/>
        <c:crossBetween val="between"/>
        <c:majorUnit val="5.000000000000001E-2"/>
      </c:valAx>
    </c:plotArea>
    <c:plotVisOnly val="1"/>
    <c:dispBlanksAs val="gap"/>
    <c:showDLblsOverMax val="0"/>
  </c:chart>
  <c:txPr>
    <a:bodyPr/>
    <a:lstStyle/>
    <a:p>
      <a:pPr>
        <a:defRPr sz="1600" b="0" baseline="0">
          <a:latin typeface="Arial" pitchFamily="34" charset="0"/>
          <a:ea typeface="微软雅黑" pitchFamily="34" charset="-122"/>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5684807885577752E-2"/>
          <c:y val="0.19885531496062991"/>
          <c:w val="0.89424670931470651"/>
          <c:h val="0.66484251968503938"/>
        </c:manualLayout>
      </c:layout>
      <c:barChart>
        <c:barDir val="col"/>
        <c:grouping val="clustered"/>
        <c:varyColors val="0"/>
        <c:ser>
          <c:idx val="0"/>
          <c:order val="0"/>
          <c:tx>
            <c:strRef>
              <c:f>Sheet1!$B$1</c:f>
              <c:strCache>
                <c:ptCount val="1"/>
                <c:pt idx="0">
                  <c:v>舒莱  (n=190)</c:v>
                </c:pt>
              </c:strCache>
            </c:strRef>
          </c:tx>
          <c:spPr>
            <a:solidFill>
              <a:srgbClr val="42A68C"/>
            </a:solidFill>
            <a:ln>
              <a:solidFill>
                <a:schemeClr val="bg1"/>
              </a:solidFill>
            </a:ln>
            <a:effectLst>
              <a:outerShdw blurRad="50800" dist="38100" dir="2700000" algn="tl" rotWithShape="0">
                <a:prstClr val="black">
                  <a:alpha val="40000"/>
                </a:prstClr>
              </a:outerShdw>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感染</c:v>
                </c:pt>
                <c:pt idx="1">
                  <c:v>尿路感染</c:v>
                </c:pt>
                <c:pt idx="2">
                  <c:v>CMV感染</c:v>
                </c:pt>
                <c:pt idx="3">
                  <c:v>恶性肿瘤或PTLD</c:v>
                </c:pt>
              </c:strCache>
            </c:strRef>
          </c:cat>
          <c:val>
            <c:numRef>
              <c:f>Sheet1!$B$2:$B$5</c:f>
              <c:numCache>
                <c:formatCode>General</c:formatCode>
                <c:ptCount val="4"/>
                <c:pt idx="0">
                  <c:v>84.7</c:v>
                </c:pt>
                <c:pt idx="1">
                  <c:v>58.4</c:v>
                </c:pt>
                <c:pt idx="2">
                  <c:v>20.5</c:v>
                </c:pt>
                <c:pt idx="3">
                  <c:v>2.1</c:v>
                </c:pt>
              </c:numCache>
            </c:numRef>
          </c:val>
        </c:ser>
        <c:ser>
          <c:idx val="1"/>
          <c:order val="1"/>
          <c:tx>
            <c:strRef>
              <c:f>Sheet1!$C$1</c:f>
              <c:strCache>
                <c:ptCount val="1"/>
                <c:pt idx="0">
                  <c:v>安慰剂(n=186)</c:v>
                </c:pt>
              </c:strCache>
            </c:strRef>
          </c:tx>
          <c:spPr>
            <a:solidFill>
              <a:schemeClr val="bg1">
                <a:lumMod val="65000"/>
              </a:schemeClr>
            </a:solidFill>
            <a:ln>
              <a:solidFill>
                <a:schemeClr val="bg1"/>
              </a:solidFill>
            </a:ln>
            <a:effectLst>
              <a:outerShdw blurRad="50800" dist="38100" dir="2700000" algn="tl" rotWithShape="0">
                <a:prstClr val="black">
                  <a:alpha val="40000"/>
                </a:prstClr>
              </a:outerShdw>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感染</c:v>
                </c:pt>
                <c:pt idx="1">
                  <c:v>尿路感染</c:v>
                </c:pt>
                <c:pt idx="2">
                  <c:v>CMV感染</c:v>
                </c:pt>
                <c:pt idx="3">
                  <c:v>恶性肿瘤或PTLD</c:v>
                </c:pt>
              </c:strCache>
            </c:strRef>
          </c:cat>
          <c:val>
            <c:numRef>
              <c:f>Sheet1!$C$2:$C$5</c:f>
              <c:numCache>
                <c:formatCode>General</c:formatCode>
                <c:ptCount val="4"/>
                <c:pt idx="0">
                  <c:v>86.6</c:v>
                </c:pt>
                <c:pt idx="1">
                  <c:v>60.8</c:v>
                </c:pt>
                <c:pt idx="2">
                  <c:v>26.9</c:v>
                </c:pt>
                <c:pt idx="3">
                  <c:v>1.6</c:v>
                </c:pt>
              </c:numCache>
            </c:numRef>
          </c:val>
        </c:ser>
        <c:dLbls>
          <c:showLegendKey val="0"/>
          <c:showVal val="0"/>
          <c:showCatName val="0"/>
          <c:showSerName val="0"/>
          <c:showPercent val="0"/>
          <c:showBubbleSize val="0"/>
        </c:dLbls>
        <c:gapWidth val="150"/>
        <c:axId val="408895872"/>
        <c:axId val="408897408"/>
      </c:barChart>
      <c:catAx>
        <c:axId val="408895872"/>
        <c:scaling>
          <c:orientation val="minMax"/>
        </c:scaling>
        <c:delete val="0"/>
        <c:axPos val="b"/>
        <c:numFmt formatCode="General" sourceLinked="0"/>
        <c:majorTickMark val="in"/>
        <c:minorTickMark val="none"/>
        <c:tickLblPos val="nextTo"/>
        <c:crossAx val="408897408"/>
        <c:crosses val="autoZero"/>
        <c:auto val="1"/>
        <c:lblAlgn val="ctr"/>
        <c:lblOffset val="100"/>
        <c:noMultiLvlLbl val="0"/>
      </c:catAx>
      <c:valAx>
        <c:axId val="408897408"/>
        <c:scaling>
          <c:orientation val="minMax"/>
        </c:scaling>
        <c:delete val="0"/>
        <c:axPos val="l"/>
        <c:numFmt formatCode="General" sourceLinked="1"/>
        <c:majorTickMark val="out"/>
        <c:minorTickMark val="none"/>
        <c:tickLblPos val="nextTo"/>
        <c:crossAx val="408895872"/>
        <c:crosses val="autoZero"/>
        <c:crossBetween val="between"/>
      </c:valAx>
      <c:spPr>
        <a:noFill/>
        <a:ln w="25400">
          <a:noFill/>
        </a:ln>
      </c:spPr>
    </c:plotArea>
    <c:legend>
      <c:legendPos val="t"/>
      <c:layout>
        <c:manualLayout>
          <c:xMode val="edge"/>
          <c:yMode val="edge"/>
          <c:x val="0.35750457825731446"/>
          <c:y val="7.4999999999999997E-2"/>
          <c:w val="0.50836647204235241"/>
          <c:h val="7.4050688976377954E-2"/>
        </c:manualLayout>
      </c:layout>
      <c:overlay val="0"/>
    </c:legend>
    <c:plotVisOnly val="1"/>
    <c:dispBlanksAs val="gap"/>
    <c:showDLblsOverMax val="0"/>
  </c:chart>
  <c:txPr>
    <a:bodyPr/>
    <a:lstStyle/>
    <a:p>
      <a:pPr>
        <a:defRPr sz="16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634768823184109"/>
          <c:y val="3.7658615713565755E-2"/>
          <c:w val="0.77139524824667094"/>
          <c:h val="0.84730043400683452"/>
        </c:manualLayout>
      </c:layout>
      <c:lineChart>
        <c:grouping val="standard"/>
        <c:varyColors val="0"/>
        <c:ser>
          <c:idx val="0"/>
          <c:order val="0"/>
          <c:tx>
            <c:strRef>
              <c:f>Sheet1!$B$1</c:f>
              <c:strCache>
                <c:ptCount val="1"/>
                <c:pt idx="0">
                  <c:v>系列 1</c:v>
                </c:pt>
              </c:strCache>
            </c:strRef>
          </c:tx>
          <c:marker>
            <c:symbol val="none"/>
          </c:marker>
          <c:cat>
            <c:numRef>
              <c:f>Sheet1!$A$2:$A$7</c:f>
              <c:numCache>
                <c:formatCode>General</c:formatCode>
                <c:ptCount val="6"/>
                <c:pt idx="0">
                  <c:v>0</c:v>
                </c:pt>
                <c:pt idx="1">
                  <c:v>20</c:v>
                </c:pt>
                <c:pt idx="2">
                  <c:v>40</c:v>
                </c:pt>
                <c:pt idx="3">
                  <c:v>60</c:v>
                </c:pt>
                <c:pt idx="4">
                  <c:v>80</c:v>
                </c:pt>
                <c:pt idx="5">
                  <c:v>100</c:v>
                </c:pt>
              </c:numCache>
            </c:numRef>
          </c:cat>
          <c:val>
            <c:numRef>
              <c:f>Sheet1!$B$2:$B$7</c:f>
              <c:numCache>
                <c:formatCode>General</c:formatCode>
                <c:ptCount val="6"/>
              </c:numCache>
            </c:numRef>
          </c:val>
          <c:smooth val="0"/>
        </c:ser>
        <c:ser>
          <c:idx val="1"/>
          <c:order val="1"/>
          <c:tx>
            <c:strRef>
              <c:f>Sheet1!$C$1</c:f>
              <c:strCache>
                <c:ptCount val="1"/>
                <c:pt idx="0">
                  <c:v>系列 2</c:v>
                </c:pt>
              </c:strCache>
            </c:strRef>
          </c:tx>
          <c:marker>
            <c:symbol val="none"/>
          </c:marker>
          <c:cat>
            <c:numRef>
              <c:f>Sheet1!$A$2:$A$7</c:f>
              <c:numCache>
                <c:formatCode>General</c:formatCode>
                <c:ptCount val="6"/>
                <c:pt idx="0">
                  <c:v>0</c:v>
                </c:pt>
                <c:pt idx="1">
                  <c:v>20</c:v>
                </c:pt>
                <c:pt idx="2">
                  <c:v>40</c:v>
                </c:pt>
                <c:pt idx="3">
                  <c:v>60</c:v>
                </c:pt>
                <c:pt idx="4">
                  <c:v>80</c:v>
                </c:pt>
                <c:pt idx="5">
                  <c:v>100</c:v>
                </c:pt>
              </c:numCache>
            </c:numRef>
          </c:cat>
          <c:val>
            <c:numRef>
              <c:f>Sheet1!$C$2:$C$7</c:f>
              <c:numCache>
                <c:formatCode>General</c:formatCode>
                <c:ptCount val="6"/>
              </c:numCache>
            </c:numRef>
          </c:val>
          <c:smooth val="0"/>
        </c:ser>
        <c:dLbls>
          <c:showLegendKey val="0"/>
          <c:showVal val="0"/>
          <c:showCatName val="0"/>
          <c:showSerName val="0"/>
          <c:showPercent val="0"/>
          <c:showBubbleSize val="0"/>
        </c:dLbls>
        <c:marker val="1"/>
        <c:smooth val="0"/>
        <c:axId val="409100672"/>
        <c:axId val="409102208"/>
      </c:lineChart>
      <c:catAx>
        <c:axId val="409100672"/>
        <c:scaling>
          <c:orientation val="minMax"/>
        </c:scaling>
        <c:delete val="0"/>
        <c:axPos val="b"/>
        <c:numFmt formatCode="General" sourceLinked="1"/>
        <c:majorTickMark val="in"/>
        <c:minorTickMark val="none"/>
        <c:tickLblPos val="nextTo"/>
        <c:spPr>
          <a:ln w="28575">
            <a:solidFill>
              <a:schemeClr val="bg1">
                <a:lumMod val="50000"/>
              </a:schemeClr>
            </a:solidFill>
          </a:ln>
        </c:spPr>
        <c:crossAx val="409102208"/>
        <c:crosses val="autoZero"/>
        <c:auto val="1"/>
        <c:lblAlgn val="ctr"/>
        <c:lblOffset val="100"/>
        <c:noMultiLvlLbl val="0"/>
      </c:catAx>
      <c:valAx>
        <c:axId val="409102208"/>
        <c:scaling>
          <c:orientation val="minMax"/>
          <c:max val="1"/>
          <c:min val="0"/>
        </c:scaling>
        <c:delete val="0"/>
        <c:axPos val="l"/>
        <c:numFmt formatCode="#,##0.0_);[Red]\(#,##0.0\)" sourceLinked="0"/>
        <c:majorTickMark val="out"/>
        <c:minorTickMark val="none"/>
        <c:tickLblPos val="nextTo"/>
        <c:spPr>
          <a:ln w="28575">
            <a:solidFill>
              <a:schemeClr val="bg1">
                <a:lumMod val="50000"/>
              </a:schemeClr>
            </a:solidFill>
          </a:ln>
        </c:spPr>
        <c:crossAx val="409100672"/>
        <c:crosses val="autoZero"/>
        <c:crossBetween val="midCat"/>
        <c:majorUnit val="0.2"/>
      </c:valAx>
    </c:plotArea>
    <c:plotVisOnly val="1"/>
    <c:dispBlanksAs val="gap"/>
    <c:showDLblsOverMax val="0"/>
  </c:chart>
  <c:txPr>
    <a:bodyPr/>
    <a:lstStyle/>
    <a:p>
      <a:pPr>
        <a:defRPr sz="1400" b="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634768823184109"/>
          <c:y val="4.5328394881298091E-2"/>
          <c:w val="0.77139524824667094"/>
          <c:h val="0.83963065483910226"/>
        </c:manualLayout>
      </c:layout>
      <c:lineChart>
        <c:grouping val="standard"/>
        <c:varyColors val="0"/>
        <c:ser>
          <c:idx val="0"/>
          <c:order val="0"/>
          <c:tx>
            <c:strRef>
              <c:f>Sheet1!$B$1</c:f>
              <c:strCache>
                <c:ptCount val="1"/>
                <c:pt idx="0">
                  <c:v>系列 1</c:v>
                </c:pt>
              </c:strCache>
            </c:strRef>
          </c:tx>
          <c:marker>
            <c:symbol val="none"/>
          </c:marker>
          <c:cat>
            <c:numRef>
              <c:f>Sheet1!$A$2:$A$7</c:f>
              <c:numCache>
                <c:formatCode>General</c:formatCode>
                <c:ptCount val="6"/>
                <c:pt idx="0">
                  <c:v>0</c:v>
                </c:pt>
                <c:pt idx="1">
                  <c:v>20</c:v>
                </c:pt>
                <c:pt idx="2">
                  <c:v>40</c:v>
                </c:pt>
                <c:pt idx="3">
                  <c:v>60</c:v>
                </c:pt>
                <c:pt idx="4">
                  <c:v>80</c:v>
                </c:pt>
                <c:pt idx="5">
                  <c:v>100</c:v>
                </c:pt>
              </c:numCache>
            </c:numRef>
          </c:cat>
          <c:val>
            <c:numRef>
              <c:f>Sheet1!$B$2:$B$7</c:f>
              <c:numCache>
                <c:formatCode>General</c:formatCode>
                <c:ptCount val="6"/>
              </c:numCache>
            </c:numRef>
          </c:val>
          <c:smooth val="0"/>
        </c:ser>
        <c:ser>
          <c:idx val="1"/>
          <c:order val="1"/>
          <c:tx>
            <c:strRef>
              <c:f>Sheet1!$C$1</c:f>
              <c:strCache>
                <c:ptCount val="1"/>
                <c:pt idx="0">
                  <c:v>系列 2</c:v>
                </c:pt>
              </c:strCache>
            </c:strRef>
          </c:tx>
          <c:marker>
            <c:symbol val="none"/>
          </c:marker>
          <c:cat>
            <c:numRef>
              <c:f>Sheet1!$A$2:$A$7</c:f>
              <c:numCache>
                <c:formatCode>General</c:formatCode>
                <c:ptCount val="6"/>
                <c:pt idx="0">
                  <c:v>0</c:v>
                </c:pt>
                <c:pt idx="1">
                  <c:v>20</c:v>
                </c:pt>
                <c:pt idx="2">
                  <c:v>40</c:v>
                </c:pt>
                <c:pt idx="3">
                  <c:v>60</c:v>
                </c:pt>
                <c:pt idx="4">
                  <c:v>80</c:v>
                </c:pt>
                <c:pt idx="5">
                  <c:v>100</c:v>
                </c:pt>
              </c:numCache>
            </c:numRef>
          </c:cat>
          <c:val>
            <c:numRef>
              <c:f>Sheet1!$C$2:$C$7</c:f>
              <c:numCache>
                <c:formatCode>General</c:formatCode>
                <c:ptCount val="6"/>
              </c:numCache>
            </c:numRef>
          </c:val>
          <c:smooth val="0"/>
        </c:ser>
        <c:dLbls>
          <c:showLegendKey val="0"/>
          <c:showVal val="0"/>
          <c:showCatName val="0"/>
          <c:showSerName val="0"/>
          <c:showPercent val="0"/>
          <c:showBubbleSize val="0"/>
        </c:dLbls>
        <c:marker val="1"/>
        <c:smooth val="0"/>
        <c:axId val="409122688"/>
        <c:axId val="409124224"/>
      </c:lineChart>
      <c:catAx>
        <c:axId val="409122688"/>
        <c:scaling>
          <c:orientation val="minMax"/>
        </c:scaling>
        <c:delete val="0"/>
        <c:axPos val="b"/>
        <c:numFmt formatCode="General" sourceLinked="1"/>
        <c:majorTickMark val="in"/>
        <c:minorTickMark val="none"/>
        <c:tickLblPos val="nextTo"/>
        <c:spPr>
          <a:ln w="28575">
            <a:solidFill>
              <a:schemeClr val="bg1">
                <a:lumMod val="50000"/>
              </a:schemeClr>
            </a:solidFill>
          </a:ln>
        </c:spPr>
        <c:crossAx val="409124224"/>
        <c:crosses val="autoZero"/>
        <c:auto val="1"/>
        <c:lblAlgn val="ctr"/>
        <c:lblOffset val="100"/>
        <c:noMultiLvlLbl val="0"/>
      </c:catAx>
      <c:valAx>
        <c:axId val="409124224"/>
        <c:scaling>
          <c:orientation val="minMax"/>
          <c:max val="1"/>
          <c:min val="0"/>
        </c:scaling>
        <c:delete val="0"/>
        <c:axPos val="l"/>
        <c:numFmt formatCode="#,##0.0_);[Red]\(#,##0.0\)" sourceLinked="0"/>
        <c:majorTickMark val="out"/>
        <c:minorTickMark val="none"/>
        <c:tickLblPos val="nextTo"/>
        <c:spPr>
          <a:ln w="28575">
            <a:solidFill>
              <a:schemeClr val="bg1">
                <a:lumMod val="50000"/>
              </a:schemeClr>
            </a:solidFill>
          </a:ln>
        </c:spPr>
        <c:crossAx val="409122688"/>
        <c:crosses val="autoZero"/>
        <c:crossBetween val="midCat"/>
        <c:majorUnit val="0.2"/>
      </c:valAx>
    </c:plotArea>
    <c:plotVisOnly val="1"/>
    <c:dispBlanksAs val="gap"/>
    <c:showDLblsOverMax val="0"/>
  </c:chart>
  <c:txPr>
    <a:bodyPr/>
    <a:lstStyle/>
    <a:p>
      <a:pPr>
        <a:defRPr sz="1400" b="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225495860655783"/>
          <c:y val="0.20472888366817357"/>
          <c:w val="0.69669075391139068"/>
          <c:h val="0.67349010762994688"/>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42A68C"/>
              </a:solidFill>
              <a:ln>
                <a:solidFill>
                  <a:schemeClr val="bg1"/>
                </a:solidFill>
              </a:ln>
              <a:effectLst>
                <a:outerShdw blurRad="50800" dist="38100" dir="2700000" algn="tl" rotWithShape="0">
                  <a:prstClr val="black">
                    <a:alpha val="40000"/>
                  </a:prstClr>
                </a:outerShdw>
              </a:effectLst>
            </c:spPr>
          </c:dPt>
          <c:dPt>
            <c:idx val="1"/>
            <c:invertIfNegative val="0"/>
            <c:bubble3D val="0"/>
            <c:spPr>
              <a:solidFill>
                <a:schemeClr val="bg1">
                  <a:lumMod val="65000"/>
                </a:schemeClr>
              </a:solidFill>
              <a:ln>
                <a:solidFill>
                  <a:schemeClr val="bg1"/>
                </a:solidFill>
              </a:ln>
              <a:effectLst>
                <a:outerShdw blurRad="50800" dist="38100" dir="2700000" algn="tl" rotWithShape="0">
                  <a:prstClr val="black">
                    <a:alpha val="40000"/>
                  </a:prstClr>
                </a:outerShdw>
              </a:effectLst>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舒莱  组</c:v>
                </c:pt>
                <c:pt idx="1">
                  <c:v>ATG组</c:v>
                </c:pt>
              </c:strCache>
            </c:strRef>
          </c:cat>
          <c:val>
            <c:numRef>
              <c:f>Sheet1!$B$2:$B$3</c:f>
              <c:numCache>
                <c:formatCode>0%</c:formatCode>
                <c:ptCount val="2"/>
                <c:pt idx="0">
                  <c:v>0.98</c:v>
                </c:pt>
                <c:pt idx="1">
                  <c:v>1</c:v>
                </c:pt>
              </c:numCache>
            </c:numRef>
          </c:val>
        </c:ser>
        <c:dLbls>
          <c:showLegendKey val="0"/>
          <c:showVal val="0"/>
          <c:showCatName val="0"/>
          <c:showSerName val="0"/>
          <c:showPercent val="0"/>
          <c:showBubbleSize val="0"/>
        </c:dLbls>
        <c:gapWidth val="150"/>
        <c:axId val="409437696"/>
        <c:axId val="409439232"/>
      </c:barChart>
      <c:catAx>
        <c:axId val="409437696"/>
        <c:scaling>
          <c:orientation val="minMax"/>
        </c:scaling>
        <c:delete val="0"/>
        <c:axPos val="b"/>
        <c:numFmt formatCode="General" sourceLinked="0"/>
        <c:majorTickMark val="in"/>
        <c:minorTickMark val="none"/>
        <c:tickLblPos val="nextTo"/>
        <c:crossAx val="409439232"/>
        <c:crosses val="autoZero"/>
        <c:auto val="1"/>
        <c:lblAlgn val="ctr"/>
        <c:lblOffset val="100"/>
        <c:noMultiLvlLbl val="0"/>
      </c:catAx>
      <c:valAx>
        <c:axId val="409439232"/>
        <c:scaling>
          <c:orientation val="minMax"/>
          <c:max val="1"/>
          <c:min val="0"/>
        </c:scaling>
        <c:delete val="0"/>
        <c:axPos val="l"/>
        <c:numFmt formatCode="0%" sourceLinked="1"/>
        <c:majorTickMark val="out"/>
        <c:minorTickMark val="none"/>
        <c:tickLblPos val="nextTo"/>
        <c:crossAx val="409437696"/>
        <c:crosses val="autoZero"/>
        <c:crossBetween val="between"/>
        <c:majorUnit val="0.2"/>
      </c:valAx>
    </c:plotArea>
    <c:plotVisOnly val="1"/>
    <c:dispBlanksAs val="gap"/>
    <c:showDLblsOverMax val="0"/>
  </c:chart>
  <c:txPr>
    <a:bodyPr/>
    <a:lstStyle/>
    <a:p>
      <a:pPr>
        <a:defRPr sz="14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82133327075272"/>
          <c:y val="0.19677344873249061"/>
          <c:w val="0.66764465684643537"/>
          <c:h val="0.68144554256562984"/>
        </c:manualLayout>
      </c:layout>
      <c:barChart>
        <c:barDir val="col"/>
        <c:grouping val="clustered"/>
        <c:varyColors val="0"/>
        <c:ser>
          <c:idx val="0"/>
          <c:order val="0"/>
          <c:tx>
            <c:strRef>
              <c:f>Sheet1!$B$1</c:f>
              <c:strCache>
                <c:ptCount val="1"/>
                <c:pt idx="0">
                  <c:v>系列 1</c:v>
                </c:pt>
              </c:strCache>
            </c:strRef>
          </c:tx>
          <c:invertIfNegative val="0"/>
          <c:dPt>
            <c:idx val="0"/>
            <c:invertIfNegative val="0"/>
            <c:bubble3D val="0"/>
            <c:spPr>
              <a:solidFill>
                <a:srgbClr val="42A68C"/>
              </a:solidFill>
              <a:ln>
                <a:solidFill>
                  <a:schemeClr val="bg1"/>
                </a:solidFill>
              </a:ln>
              <a:effectLst>
                <a:outerShdw blurRad="50800" dist="38100" dir="2700000" algn="tl" rotWithShape="0">
                  <a:prstClr val="black">
                    <a:alpha val="40000"/>
                  </a:prstClr>
                </a:outerShdw>
              </a:effectLst>
            </c:spPr>
          </c:dPt>
          <c:dPt>
            <c:idx val="1"/>
            <c:invertIfNegative val="0"/>
            <c:bubble3D val="0"/>
            <c:spPr>
              <a:solidFill>
                <a:schemeClr val="bg1">
                  <a:lumMod val="65000"/>
                </a:schemeClr>
              </a:solidFill>
              <a:ln>
                <a:solidFill>
                  <a:schemeClr val="bg1"/>
                </a:solidFill>
              </a:ln>
              <a:effectLst>
                <a:outerShdw blurRad="50800" dist="38100" dir="2700000" algn="tl" rotWithShape="0">
                  <a:prstClr val="black">
                    <a:alpha val="40000"/>
                  </a:prstClr>
                </a:outerShdw>
              </a:effectLst>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舒莱  组</c:v>
                </c:pt>
                <c:pt idx="1">
                  <c:v>ATG组</c:v>
                </c:pt>
              </c:strCache>
            </c:strRef>
          </c:cat>
          <c:val>
            <c:numRef>
              <c:f>Sheet1!$B$2:$B$3</c:f>
              <c:numCache>
                <c:formatCode>0%</c:formatCode>
                <c:ptCount val="2"/>
                <c:pt idx="0">
                  <c:v>0.94</c:v>
                </c:pt>
                <c:pt idx="1">
                  <c:v>0.96</c:v>
                </c:pt>
              </c:numCache>
            </c:numRef>
          </c:val>
        </c:ser>
        <c:dLbls>
          <c:showLegendKey val="0"/>
          <c:showVal val="0"/>
          <c:showCatName val="0"/>
          <c:showSerName val="0"/>
          <c:showPercent val="0"/>
          <c:showBubbleSize val="0"/>
        </c:dLbls>
        <c:gapWidth val="150"/>
        <c:axId val="409563136"/>
        <c:axId val="409564672"/>
      </c:barChart>
      <c:catAx>
        <c:axId val="409563136"/>
        <c:scaling>
          <c:orientation val="minMax"/>
        </c:scaling>
        <c:delete val="0"/>
        <c:axPos val="b"/>
        <c:numFmt formatCode="General" sourceLinked="0"/>
        <c:majorTickMark val="in"/>
        <c:minorTickMark val="none"/>
        <c:tickLblPos val="nextTo"/>
        <c:crossAx val="409564672"/>
        <c:crosses val="autoZero"/>
        <c:auto val="1"/>
        <c:lblAlgn val="ctr"/>
        <c:lblOffset val="100"/>
        <c:noMultiLvlLbl val="0"/>
      </c:catAx>
      <c:valAx>
        <c:axId val="409564672"/>
        <c:scaling>
          <c:orientation val="minMax"/>
          <c:max val="1"/>
          <c:min val="0"/>
        </c:scaling>
        <c:delete val="0"/>
        <c:axPos val="l"/>
        <c:numFmt formatCode="0%" sourceLinked="1"/>
        <c:majorTickMark val="out"/>
        <c:minorTickMark val="none"/>
        <c:tickLblPos val="nextTo"/>
        <c:crossAx val="409563136"/>
        <c:crosses val="autoZero"/>
        <c:crossBetween val="between"/>
        <c:majorUnit val="0.2"/>
      </c:valAx>
    </c:plotArea>
    <c:plotVisOnly val="1"/>
    <c:dispBlanksAs val="gap"/>
    <c:showDLblsOverMax val="0"/>
  </c:chart>
  <c:txPr>
    <a:bodyPr/>
    <a:lstStyle/>
    <a:p>
      <a:pPr>
        <a:defRPr sz="14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急性排斥反应</c:v>
                </c:pt>
              </c:strCache>
            </c:strRef>
          </c:tx>
          <c:invertIfNegative val="0"/>
          <c:dPt>
            <c:idx val="0"/>
            <c:invertIfNegative val="0"/>
            <c:bubble3D val="0"/>
            <c:spPr>
              <a:solidFill>
                <a:srgbClr val="42A68C"/>
              </a:solidFill>
              <a:ln>
                <a:solidFill>
                  <a:schemeClr val="bg1"/>
                </a:solidFill>
              </a:ln>
              <a:effectLst>
                <a:outerShdw blurRad="50800" dist="38100" dir="2700000" algn="tl" rotWithShape="0">
                  <a:prstClr val="black">
                    <a:alpha val="40000"/>
                  </a:prstClr>
                </a:outerShdw>
              </a:effectLst>
            </c:spPr>
          </c:dPt>
          <c:dPt>
            <c:idx val="1"/>
            <c:invertIfNegative val="0"/>
            <c:bubble3D val="0"/>
            <c:spPr>
              <a:solidFill>
                <a:schemeClr val="bg1">
                  <a:lumMod val="65000"/>
                </a:schemeClr>
              </a:solidFill>
              <a:ln>
                <a:solidFill>
                  <a:schemeClr val="bg1"/>
                </a:solidFill>
              </a:ln>
              <a:effectLst>
                <a:outerShdw blurRad="50800" dist="38100" dir="2700000" algn="tl" rotWithShape="0">
                  <a:prstClr val="black">
                    <a:alpha val="40000"/>
                  </a:prstClr>
                </a:outerShdw>
              </a:effectLst>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舒莱  组</c:v>
                </c:pt>
                <c:pt idx="1">
                  <c:v>ATG组</c:v>
                </c:pt>
              </c:strCache>
            </c:strRef>
          </c:cat>
          <c:val>
            <c:numRef>
              <c:f>Sheet1!$B$2:$B$3</c:f>
              <c:numCache>
                <c:formatCode>0%</c:formatCode>
                <c:ptCount val="2"/>
                <c:pt idx="0">
                  <c:v>0.08</c:v>
                </c:pt>
                <c:pt idx="1">
                  <c:v>0.08</c:v>
                </c:pt>
              </c:numCache>
            </c:numRef>
          </c:val>
        </c:ser>
        <c:dLbls>
          <c:showLegendKey val="0"/>
          <c:showVal val="0"/>
          <c:showCatName val="0"/>
          <c:showSerName val="0"/>
          <c:showPercent val="0"/>
          <c:showBubbleSize val="0"/>
        </c:dLbls>
        <c:gapWidth val="150"/>
        <c:axId val="409590016"/>
        <c:axId val="409595904"/>
      </c:barChart>
      <c:catAx>
        <c:axId val="409590016"/>
        <c:scaling>
          <c:orientation val="minMax"/>
        </c:scaling>
        <c:delete val="0"/>
        <c:axPos val="b"/>
        <c:numFmt formatCode="General" sourceLinked="0"/>
        <c:majorTickMark val="in"/>
        <c:minorTickMark val="none"/>
        <c:tickLblPos val="nextTo"/>
        <c:crossAx val="409595904"/>
        <c:crosses val="autoZero"/>
        <c:auto val="1"/>
        <c:lblAlgn val="ctr"/>
        <c:lblOffset val="100"/>
        <c:noMultiLvlLbl val="0"/>
      </c:catAx>
      <c:valAx>
        <c:axId val="409595904"/>
        <c:scaling>
          <c:orientation val="minMax"/>
          <c:max val="0.1"/>
          <c:min val="0"/>
        </c:scaling>
        <c:delete val="0"/>
        <c:axPos val="l"/>
        <c:numFmt formatCode="0%" sourceLinked="1"/>
        <c:majorTickMark val="out"/>
        <c:minorTickMark val="none"/>
        <c:tickLblPos val="nextTo"/>
        <c:crossAx val="409590016"/>
        <c:crosses val="autoZero"/>
        <c:crossBetween val="between"/>
        <c:majorUnit val="2.0000000000000004E-2"/>
      </c:valAx>
    </c:plotArea>
    <c:plotVisOnly val="1"/>
    <c:dispBlanksAs val="gap"/>
    <c:showDLblsOverMax val="0"/>
  </c:chart>
  <c:txPr>
    <a:bodyPr/>
    <a:lstStyle/>
    <a:p>
      <a:pPr>
        <a:defRPr sz="14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998322986651778"/>
          <c:y val="0.21053692711205649"/>
          <c:w val="0.6383534418770821"/>
          <c:h val="0.65153598133469737"/>
        </c:manualLayout>
      </c:layout>
      <c:barChart>
        <c:barDir val="col"/>
        <c:grouping val="clustered"/>
        <c:varyColors val="0"/>
        <c:ser>
          <c:idx val="0"/>
          <c:order val="0"/>
          <c:tx>
            <c:strRef>
              <c:f>Sheet1!$B$1</c:f>
              <c:strCache>
                <c:ptCount val="1"/>
                <c:pt idx="0">
                  <c:v>患者存活率</c:v>
                </c:pt>
              </c:strCache>
            </c:strRef>
          </c:tx>
          <c:invertIfNegative val="0"/>
          <c:dPt>
            <c:idx val="0"/>
            <c:invertIfNegative val="0"/>
            <c:bubble3D val="0"/>
            <c:spPr>
              <a:solidFill>
                <a:srgbClr val="42A68C"/>
              </a:solidFill>
              <a:ln>
                <a:solidFill>
                  <a:schemeClr val="bg1"/>
                </a:solidFill>
              </a:ln>
              <a:effectLst>
                <a:outerShdw blurRad="50800" dist="38100" dir="2700000" algn="tl" rotWithShape="0">
                  <a:prstClr val="black">
                    <a:alpha val="40000"/>
                  </a:prstClr>
                </a:outerShdw>
              </a:effectLst>
            </c:spPr>
          </c:dPt>
          <c:dPt>
            <c:idx val="1"/>
            <c:invertIfNegative val="0"/>
            <c:bubble3D val="0"/>
            <c:spPr>
              <a:solidFill>
                <a:schemeClr val="bg1">
                  <a:lumMod val="65000"/>
                </a:schemeClr>
              </a:solidFill>
              <a:ln>
                <a:solidFill>
                  <a:schemeClr val="bg1"/>
                </a:solidFill>
              </a:ln>
              <a:effectLst>
                <a:outerShdw blurRad="50800" dist="38100" dir="2700000" algn="tl" rotWithShape="0">
                  <a:prstClr val="black">
                    <a:alpha val="40000"/>
                  </a:prstClr>
                </a:outerShdw>
              </a:effectLst>
            </c:spPr>
          </c:dPt>
          <c:dLbls>
            <c:numFmt formatCode="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舒莱  组</c:v>
                </c:pt>
                <c:pt idx="1">
                  <c:v>ATG组</c:v>
                </c:pt>
              </c:strCache>
            </c:strRef>
          </c:cat>
          <c:val>
            <c:numRef>
              <c:f>Sheet1!$B$2:$B$3</c:f>
              <c:numCache>
                <c:formatCode>0.00%</c:formatCode>
                <c:ptCount val="2"/>
                <c:pt idx="0">
                  <c:v>0.98099999999999998</c:v>
                </c:pt>
                <c:pt idx="1">
                  <c:v>0.98099999999999998</c:v>
                </c:pt>
              </c:numCache>
            </c:numRef>
          </c:val>
        </c:ser>
        <c:dLbls>
          <c:showLegendKey val="0"/>
          <c:showVal val="0"/>
          <c:showCatName val="0"/>
          <c:showSerName val="0"/>
          <c:showPercent val="0"/>
          <c:showBubbleSize val="0"/>
        </c:dLbls>
        <c:gapWidth val="150"/>
        <c:axId val="409640960"/>
        <c:axId val="409642496"/>
      </c:barChart>
      <c:catAx>
        <c:axId val="409640960"/>
        <c:scaling>
          <c:orientation val="minMax"/>
        </c:scaling>
        <c:delete val="0"/>
        <c:axPos val="b"/>
        <c:numFmt formatCode="General" sourceLinked="0"/>
        <c:majorTickMark val="in"/>
        <c:minorTickMark val="none"/>
        <c:tickLblPos val="nextTo"/>
        <c:crossAx val="409642496"/>
        <c:crosses val="autoZero"/>
        <c:auto val="1"/>
        <c:lblAlgn val="ctr"/>
        <c:lblOffset val="100"/>
        <c:noMultiLvlLbl val="0"/>
      </c:catAx>
      <c:valAx>
        <c:axId val="409642496"/>
        <c:scaling>
          <c:orientation val="minMax"/>
          <c:max val="1"/>
          <c:min val="0"/>
        </c:scaling>
        <c:delete val="0"/>
        <c:axPos val="l"/>
        <c:numFmt formatCode="0%" sourceLinked="0"/>
        <c:majorTickMark val="out"/>
        <c:minorTickMark val="none"/>
        <c:tickLblPos val="nextTo"/>
        <c:crossAx val="409640960"/>
        <c:crosses val="autoZero"/>
        <c:crossBetween val="between"/>
        <c:majorUnit val="0.2"/>
      </c:valAx>
    </c:plotArea>
    <c:plotVisOnly val="1"/>
    <c:dispBlanksAs val="gap"/>
    <c:showDLblsOverMax val="0"/>
  </c:chart>
  <c:txPr>
    <a:bodyPr/>
    <a:lstStyle/>
    <a:p>
      <a:pPr>
        <a:defRPr sz="14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257241054352949"/>
          <c:y val="0.22783140453983647"/>
          <c:w val="0.62591658472704181"/>
          <c:h val="0.63424124104494994"/>
        </c:manualLayout>
      </c:layout>
      <c:barChart>
        <c:barDir val="col"/>
        <c:grouping val="clustered"/>
        <c:varyColors val="0"/>
        <c:ser>
          <c:idx val="0"/>
          <c:order val="0"/>
          <c:tx>
            <c:strRef>
              <c:f>Sheet1!$B$1</c:f>
              <c:strCache>
                <c:ptCount val="1"/>
                <c:pt idx="0">
                  <c:v>移植物存活率</c:v>
                </c:pt>
              </c:strCache>
            </c:strRef>
          </c:tx>
          <c:invertIfNegative val="0"/>
          <c:dPt>
            <c:idx val="0"/>
            <c:invertIfNegative val="0"/>
            <c:bubble3D val="0"/>
            <c:spPr>
              <a:solidFill>
                <a:srgbClr val="42A68C"/>
              </a:solidFill>
              <a:ln>
                <a:solidFill>
                  <a:schemeClr val="bg1"/>
                </a:solidFill>
              </a:ln>
              <a:effectLst>
                <a:outerShdw blurRad="50800" dist="38100" dir="2700000" algn="tl" rotWithShape="0">
                  <a:prstClr val="black">
                    <a:alpha val="40000"/>
                  </a:prstClr>
                </a:outerShdw>
              </a:effectLst>
            </c:spPr>
          </c:dPt>
          <c:dPt>
            <c:idx val="1"/>
            <c:invertIfNegative val="0"/>
            <c:bubble3D val="0"/>
            <c:spPr>
              <a:solidFill>
                <a:schemeClr val="bg1">
                  <a:lumMod val="65000"/>
                </a:schemeClr>
              </a:solidFill>
              <a:ln>
                <a:solidFill>
                  <a:schemeClr val="bg1"/>
                </a:solidFill>
              </a:ln>
              <a:effectLst>
                <a:outerShdw blurRad="50800" dist="38100" dir="2700000" algn="tl" rotWithShape="0">
                  <a:prstClr val="black">
                    <a:alpha val="40000"/>
                  </a:prstClr>
                </a:outerShdw>
              </a:effectLst>
            </c:spPr>
          </c:dPt>
          <c:dLbls>
            <c:numFmt formatCode="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舒莱  组</c:v>
                </c:pt>
                <c:pt idx="1">
                  <c:v>ATG组</c:v>
                </c:pt>
              </c:strCache>
            </c:strRef>
          </c:cat>
          <c:val>
            <c:numRef>
              <c:f>Sheet1!$B$2:$B$3</c:f>
              <c:numCache>
                <c:formatCode>0.00%</c:formatCode>
                <c:ptCount val="2"/>
                <c:pt idx="0">
                  <c:v>0.94199999999999995</c:v>
                </c:pt>
                <c:pt idx="1">
                  <c:v>0.96199999999999997</c:v>
                </c:pt>
              </c:numCache>
            </c:numRef>
          </c:val>
        </c:ser>
        <c:dLbls>
          <c:showLegendKey val="0"/>
          <c:showVal val="0"/>
          <c:showCatName val="0"/>
          <c:showSerName val="0"/>
          <c:showPercent val="0"/>
          <c:showBubbleSize val="0"/>
        </c:dLbls>
        <c:gapWidth val="150"/>
        <c:axId val="410269952"/>
        <c:axId val="410271744"/>
      </c:barChart>
      <c:catAx>
        <c:axId val="410269952"/>
        <c:scaling>
          <c:orientation val="minMax"/>
        </c:scaling>
        <c:delete val="0"/>
        <c:axPos val="b"/>
        <c:numFmt formatCode="General" sourceLinked="0"/>
        <c:majorTickMark val="in"/>
        <c:minorTickMark val="none"/>
        <c:tickLblPos val="nextTo"/>
        <c:crossAx val="410271744"/>
        <c:crosses val="autoZero"/>
        <c:auto val="1"/>
        <c:lblAlgn val="ctr"/>
        <c:lblOffset val="100"/>
        <c:noMultiLvlLbl val="0"/>
      </c:catAx>
      <c:valAx>
        <c:axId val="410271744"/>
        <c:scaling>
          <c:orientation val="minMax"/>
          <c:max val="1"/>
          <c:min val="0"/>
        </c:scaling>
        <c:delete val="0"/>
        <c:axPos val="l"/>
        <c:numFmt formatCode="0%" sourceLinked="0"/>
        <c:majorTickMark val="out"/>
        <c:minorTickMark val="none"/>
        <c:tickLblPos val="nextTo"/>
        <c:crossAx val="410269952"/>
        <c:crosses val="autoZero"/>
        <c:crossBetween val="between"/>
        <c:majorUnit val="0.2"/>
      </c:valAx>
    </c:plotArea>
    <c:plotVisOnly val="1"/>
    <c:dispBlanksAs val="gap"/>
    <c:showDLblsOverMax val="0"/>
  </c:chart>
  <c:txPr>
    <a:bodyPr/>
    <a:lstStyle/>
    <a:p>
      <a:pPr>
        <a:defRPr sz="14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 值</c:v>
                </c:pt>
              </c:strCache>
            </c:strRef>
          </c:tx>
          <c:spPr>
            <a:ln w="28575">
              <a:noFill/>
            </a:ln>
          </c:spPr>
          <c:marker>
            <c:spPr>
              <a:solidFill>
                <a:schemeClr val="bg1">
                  <a:lumMod val="65000"/>
                </a:schemeClr>
              </a:solidFill>
              <a:ln>
                <a:noFill/>
              </a:ln>
            </c:spPr>
          </c:marker>
          <c:dPt>
            <c:idx val="9"/>
            <c:marker>
              <c:spPr>
                <a:solidFill>
                  <a:srgbClr val="42A68C"/>
                </a:solidFill>
                <a:ln>
                  <a:noFill/>
                </a:ln>
              </c:spPr>
            </c:marker>
            <c:bubble3D val="0"/>
          </c:dPt>
          <c:dPt>
            <c:idx val="10"/>
            <c:marker>
              <c:spPr>
                <a:solidFill>
                  <a:srgbClr val="42A68C"/>
                </a:solidFill>
                <a:ln>
                  <a:noFill/>
                </a:ln>
              </c:spPr>
            </c:marker>
            <c:bubble3D val="0"/>
          </c:dPt>
          <c:dPt>
            <c:idx val="11"/>
            <c:marker>
              <c:spPr>
                <a:solidFill>
                  <a:srgbClr val="42A68C"/>
                </a:solidFill>
                <a:ln>
                  <a:noFill/>
                </a:ln>
              </c:spPr>
            </c:marker>
            <c:bubble3D val="0"/>
          </c:dPt>
          <c:xVal>
            <c:numRef>
              <c:f>Sheet1!$A$2:$A$13</c:f>
              <c:numCache>
                <c:formatCode>General</c:formatCode>
                <c:ptCount val="12"/>
                <c:pt idx="0">
                  <c:v>1.7150000000000001</c:v>
                </c:pt>
                <c:pt idx="1">
                  <c:v>2.2469999999999999</c:v>
                </c:pt>
                <c:pt idx="2">
                  <c:v>4.5860000000000003</c:v>
                </c:pt>
                <c:pt idx="3">
                  <c:v>1.2150000000000001</c:v>
                </c:pt>
                <c:pt idx="4">
                  <c:v>1.645</c:v>
                </c:pt>
                <c:pt idx="5">
                  <c:v>2.1179999999999999</c:v>
                </c:pt>
                <c:pt idx="6">
                  <c:v>1.3140000000000001</c:v>
                </c:pt>
                <c:pt idx="7">
                  <c:v>1.552</c:v>
                </c:pt>
                <c:pt idx="8">
                  <c:v>1.883</c:v>
                </c:pt>
                <c:pt idx="9">
                  <c:v>1.321</c:v>
                </c:pt>
                <c:pt idx="10">
                  <c:v>1.524</c:v>
                </c:pt>
                <c:pt idx="11">
                  <c:v>1.776</c:v>
                </c:pt>
              </c:numCache>
            </c:numRef>
          </c:xVal>
          <c:yVal>
            <c:numRef>
              <c:f>Sheet1!$B$2:$B$13</c:f>
              <c:numCache>
                <c:formatCode>General</c:formatCode>
                <c:ptCount val="12"/>
                <c:pt idx="0">
                  <c:v>1</c:v>
                </c:pt>
                <c:pt idx="1">
                  <c:v>1</c:v>
                </c:pt>
                <c:pt idx="2">
                  <c:v>1</c:v>
                </c:pt>
                <c:pt idx="3">
                  <c:v>2</c:v>
                </c:pt>
                <c:pt idx="4">
                  <c:v>2</c:v>
                </c:pt>
                <c:pt idx="5">
                  <c:v>2</c:v>
                </c:pt>
                <c:pt idx="6">
                  <c:v>3</c:v>
                </c:pt>
                <c:pt idx="7">
                  <c:v>3</c:v>
                </c:pt>
                <c:pt idx="8">
                  <c:v>3</c:v>
                </c:pt>
                <c:pt idx="9">
                  <c:v>4</c:v>
                </c:pt>
                <c:pt idx="10">
                  <c:v>4</c:v>
                </c:pt>
                <c:pt idx="11">
                  <c:v>4</c:v>
                </c:pt>
              </c:numCache>
            </c:numRef>
          </c:yVal>
          <c:smooth val="0"/>
        </c:ser>
        <c:dLbls>
          <c:showLegendKey val="0"/>
          <c:showVal val="0"/>
          <c:showCatName val="0"/>
          <c:showSerName val="0"/>
          <c:showPercent val="0"/>
          <c:showBubbleSize val="0"/>
        </c:dLbls>
        <c:axId val="404777984"/>
        <c:axId val="404779776"/>
      </c:scatterChart>
      <c:valAx>
        <c:axId val="404777984"/>
        <c:scaling>
          <c:orientation val="minMax"/>
          <c:min val="1"/>
        </c:scaling>
        <c:delete val="0"/>
        <c:axPos val="b"/>
        <c:numFmt formatCode="General" sourceLinked="1"/>
        <c:majorTickMark val="in"/>
        <c:minorTickMark val="none"/>
        <c:tickLblPos val="nextTo"/>
        <c:spPr>
          <a:ln>
            <a:solidFill>
              <a:schemeClr val="tx1"/>
            </a:solidFill>
          </a:ln>
        </c:spPr>
        <c:txPr>
          <a:bodyPr/>
          <a:lstStyle/>
          <a:p>
            <a:pPr>
              <a:defRPr sz="1600"/>
            </a:pPr>
            <a:endParaRPr lang="en-US"/>
          </a:p>
        </c:txPr>
        <c:crossAx val="404779776"/>
        <c:crosses val="autoZero"/>
        <c:crossBetween val="midCat"/>
        <c:majorUnit val="1"/>
      </c:valAx>
      <c:valAx>
        <c:axId val="404779776"/>
        <c:scaling>
          <c:orientation val="minMax"/>
        </c:scaling>
        <c:delete val="1"/>
        <c:axPos val="l"/>
        <c:numFmt formatCode="General" sourceLinked="1"/>
        <c:majorTickMark val="out"/>
        <c:minorTickMark val="none"/>
        <c:tickLblPos val="nextTo"/>
        <c:crossAx val="404777984"/>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858273767967953"/>
          <c:y val="0.21053692711205649"/>
          <c:w val="0.73139849274631707"/>
          <c:h val="0.65153598133469737"/>
        </c:manualLayout>
      </c:layout>
      <c:barChart>
        <c:barDir val="col"/>
        <c:grouping val="clustered"/>
        <c:varyColors val="0"/>
        <c:ser>
          <c:idx val="0"/>
          <c:order val="0"/>
          <c:tx>
            <c:strRef>
              <c:f>Sheet1!$B$1</c:f>
              <c:strCache>
                <c:ptCount val="1"/>
                <c:pt idx="0">
                  <c:v>急排</c:v>
                </c:pt>
              </c:strCache>
            </c:strRef>
          </c:tx>
          <c:invertIfNegative val="0"/>
          <c:dPt>
            <c:idx val="0"/>
            <c:invertIfNegative val="0"/>
            <c:bubble3D val="0"/>
            <c:spPr>
              <a:solidFill>
                <a:srgbClr val="42A68C"/>
              </a:solidFill>
              <a:ln>
                <a:solidFill>
                  <a:schemeClr val="bg1"/>
                </a:solidFill>
              </a:ln>
              <a:effectLst>
                <a:outerShdw blurRad="50800" dist="38100" dir="2700000" algn="tl" rotWithShape="0">
                  <a:prstClr val="black">
                    <a:alpha val="40000"/>
                  </a:prstClr>
                </a:outerShdw>
              </a:effectLst>
            </c:spPr>
          </c:dPt>
          <c:dPt>
            <c:idx val="1"/>
            <c:invertIfNegative val="0"/>
            <c:bubble3D val="0"/>
            <c:spPr>
              <a:solidFill>
                <a:schemeClr val="bg1">
                  <a:lumMod val="65000"/>
                </a:schemeClr>
              </a:solidFill>
              <a:ln>
                <a:solidFill>
                  <a:schemeClr val="bg1"/>
                </a:solidFill>
              </a:ln>
              <a:effectLst>
                <a:outerShdw blurRad="50800" dist="38100" dir="2700000" algn="tl" rotWithShape="0">
                  <a:prstClr val="black">
                    <a:alpha val="40000"/>
                  </a:prstClr>
                </a:outerShdw>
              </a:effectLst>
            </c:spPr>
          </c:dPt>
          <c:dLbls>
            <c:numFmt formatCode="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舒莱  组</c:v>
                </c:pt>
                <c:pt idx="1">
                  <c:v>ATG组</c:v>
                </c:pt>
              </c:strCache>
            </c:strRef>
          </c:cat>
          <c:val>
            <c:numRef>
              <c:f>Sheet1!$B$2:$B$3</c:f>
              <c:numCache>
                <c:formatCode>0.00%</c:formatCode>
                <c:ptCount val="2"/>
                <c:pt idx="0">
                  <c:v>9.6000000000000002E-2</c:v>
                </c:pt>
                <c:pt idx="1">
                  <c:v>9.4E-2</c:v>
                </c:pt>
              </c:numCache>
            </c:numRef>
          </c:val>
        </c:ser>
        <c:dLbls>
          <c:showLegendKey val="0"/>
          <c:showVal val="0"/>
          <c:showCatName val="0"/>
          <c:showSerName val="0"/>
          <c:showPercent val="0"/>
          <c:showBubbleSize val="0"/>
        </c:dLbls>
        <c:gapWidth val="150"/>
        <c:axId val="410305280"/>
        <c:axId val="410306816"/>
      </c:barChart>
      <c:catAx>
        <c:axId val="410305280"/>
        <c:scaling>
          <c:orientation val="minMax"/>
        </c:scaling>
        <c:delete val="0"/>
        <c:axPos val="b"/>
        <c:numFmt formatCode="General" sourceLinked="0"/>
        <c:majorTickMark val="in"/>
        <c:minorTickMark val="none"/>
        <c:tickLblPos val="nextTo"/>
        <c:crossAx val="410306816"/>
        <c:crosses val="autoZero"/>
        <c:auto val="1"/>
        <c:lblAlgn val="ctr"/>
        <c:lblOffset val="100"/>
        <c:noMultiLvlLbl val="0"/>
      </c:catAx>
      <c:valAx>
        <c:axId val="410306816"/>
        <c:scaling>
          <c:orientation val="minMax"/>
          <c:max val="0.1"/>
          <c:min val="0"/>
        </c:scaling>
        <c:delete val="0"/>
        <c:axPos val="l"/>
        <c:numFmt formatCode="0%" sourceLinked="0"/>
        <c:majorTickMark val="out"/>
        <c:minorTickMark val="none"/>
        <c:tickLblPos val="nextTo"/>
        <c:crossAx val="410305280"/>
        <c:crosses val="autoZero"/>
        <c:crossBetween val="between"/>
        <c:majorUnit val="2.0000000000000004E-2"/>
      </c:valAx>
    </c:plotArea>
    <c:plotVisOnly val="1"/>
    <c:dispBlanksAs val="gap"/>
    <c:showDLblsOverMax val="0"/>
  </c:chart>
  <c:txPr>
    <a:bodyPr/>
    <a:lstStyle/>
    <a:p>
      <a:pPr>
        <a:defRPr sz="14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zh-CN" altLang="en-US" dirty="0" smtClean="0"/>
              <a:t>急性排斥反应</a:t>
            </a:r>
            <a:endParaRPr lang="zh-CN" altLang="en-US" dirty="0"/>
          </a:p>
        </c:rich>
      </c:tx>
      <c:layout>
        <c:manualLayout>
          <c:xMode val="edge"/>
          <c:yMode val="edge"/>
          <c:x val="0.30606292888573244"/>
          <c:y val="2.9241117426870158E-2"/>
        </c:manualLayout>
      </c:layout>
      <c:overlay val="0"/>
    </c:title>
    <c:autoTitleDeleted val="0"/>
    <c:plotArea>
      <c:layout>
        <c:manualLayout>
          <c:layoutTarget val="inner"/>
          <c:xMode val="edge"/>
          <c:yMode val="edge"/>
          <c:x val="0.23784327135484784"/>
          <c:y val="0.2532938445294623"/>
          <c:w val="0.6949763531037505"/>
          <c:h val="0.63358672417191131"/>
        </c:manualLayout>
      </c:layout>
      <c:barChart>
        <c:barDir val="col"/>
        <c:grouping val="clustered"/>
        <c:varyColors val="0"/>
        <c:ser>
          <c:idx val="0"/>
          <c:order val="0"/>
          <c:tx>
            <c:strRef>
              <c:f>Sheet1!$B$1</c:f>
              <c:strCache>
                <c:ptCount val="1"/>
                <c:pt idx="0">
                  <c:v>急排</c:v>
                </c:pt>
              </c:strCache>
            </c:strRef>
          </c:tx>
          <c:spPr>
            <a:gradFill>
              <a:gsLst>
                <a:gs pos="0">
                  <a:srgbClr val="FFC000"/>
                </a:gs>
                <a:gs pos="50000">
                  <a:srgbClr val="FCAF17"/>
                </a:gs>
                <a:gs pos="100000">
                  <a:srgbClr val="FCAF17"/>
                </a:gs>
              </a:gsLst>
              <a:lin ang="16200000" scaled="0"/>
            </a:gradFill>
            <a:ln>
              <a:solidFill>
                <a:schemeClr val="bg1"/>
              </a:solidFill>
            </a:ln>
            <a:effectLst>
              <a:outerShdw blurRad="50800" dist="38100" dir="2700000" algn="tl" rotWithShape="0">
                <a:prstClr val="black">
                  <a:alpha val="40000"/>
                </a:prstClr>
              </a:outerShdw>
            </a:effectLst>
            <a:scene3d>
              <a:camera prst="orthographicFront"/>
              <a:lightRig rig="threePt" dir="t"/>
            </a:scene3d>
            <a:sp3d/>
          </c:spPr>
          <c:invertIfNegative val="0"/>
          <c:dPt>
            <c:idx val="0"/>
            <c:invertIfNegative val="0"/>
            <c:bubble3D val="0"/>
            <c:spPr>
              <a:solidFill>
                <a:srgbClr val="42A68C"/>
              </a:solidFill>
              <a:ln w="9525" cap="flat" cmpd="sng" algn="ctr">
                <a:solidFill>
                  <a:schemeClr val="bg1"/>
                </a:solidFill>
                <a:prstDash val="solid"/>
              </a:ln>
              <a:effectLst>
                <a:outerShdw blurRad="50800" dist="38100" dir="2700000" algn="tl" rotWithShape="0">
                  <a:prstClr val="black">
                    <a:alpha val="40000"/>
                  </a:prstClr>
                </a:outerShdw>
              </a:effectLst>
            </c:spPr>
          </c:dPt>
          <c:dPt>
            <c:idx val="1"/>
            <c:invertIfNegative val="0"/>
            <c:bubble3D val="0"/>
            <c:spPr>
              <a:solidFill>
                <a:schemeClr val="bg1">
                  <a:lumMod val="65000"/>
                </a:schemeClr>
              </a:solidFill>
              <a:ln w="9525" cap="flat" cmpd="sng" algn="ctr">
                <a:solidFill>
                  <a:schemeClr val="bg1"/>
                </a:solidFill>
                <a:prstDash val="solid"/>
              </a:ln>
              <a:effectLst>
                <a:outerShdw blurRad="50800" dist="38100" dir="2700000" algn="tl" rotWithShape="0">
                  <a:prstClr val="black">
                    <a:alpha val="40000"/>
                  </a:prstClr>
                </a:outerShdw>
              </a:effectLst>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IL2RA</c:v>
                </c:pt>
                <c:pt idx="1">
                  <c:v>RATG</c:v>
                </c:pt>
              </c:strCache>
            </c:strRef>
          </c:cat>
          <c:val>
            <c:numRef>
              <c:f>Sheet1!$B$2:$B$3</c:f>
              <c:numCache>
                <c:formatCode>0%</c:formatCode>
                <c:ptCount val="2"/>
                <c:pt idx="0">
                  <c:v>0.1</c:v>
                </c:pt>
                <c:pt idx="1">
                  <c:v>0.06</c:v>
                </c:pt>
              </c:numCache>
            </c:numRef>
          </c:val>
        </c:ser>
        <c:dLbls>
          <c:showLegendKey val="0"/>
          <c:showVal val="0"/>
          <c:showCatName val="0"/>
          <c:showSerName val="0"/>
          <c:showPercent val="0"/>
          <c:showBubbleSize val="0"/>
        </c:dLbls>
        <c:gapWidth val="144"/>
        <c:axId val="410167552"/>
        <c:axId val="410185728"/>
      </c:barChart>
      <c:catAx>
        <c:axId val="410167552"/>
        <c:scaling>
          <c:orientation val="minMax"/>
        </c:scaling>
        <c:delete val="0"/>
        <c:axPos val="b"/>
        <c:numFmt formatCode="General" sourceLinked="0"/>
        <c:majorTickMark val="in"/>
        <c:minorTickMark val="none"/>
        <c:tickLblPos val="nextTo"/>
        <c:txPr>
          <a:bodyPr/>
          <a:lstStyle/>
          <a:p>
            <a:pPr>
              <a:defRPr sz="1600"/>
            </a:pPr>
            <a:endParaRPr lang="en-US"/>
          </a:p>
        </c:txPr>
        <c:crossAx val="410185728"/>
        <c:crosses val="autoZero"/>
        <c:auto val="1"/>
        <c:lblAlgn val="ctr"/>
        <c:lblOffset val="100"/>
        <c:noMultiLvlLbl val="0"/>
      </c:catAx>
      <c:valAx>
        <c:axId val="410185728"/>
        <c:scaling>
          <c:orientation val="minMax"/>
          <c:max val="0.12000000000000001"/>
          <c:min val="0"/>
        </c:scaling>
        <c:delete val="0"/>
        <c:axPos val="l"/>
        <c:numFmt formatCode="0%" sourceLinked="1"/>
        <c:majorTickMark val="out"/>
        <c:minorTickMark val="none"/>
        <c:tickLblPos val="nextTo"/>
        <c:crossAx val="410167552"/>
        <c:crosses val="autoZero"/>
        <c:crossBetween val="between"/>
        <c:majorUnit val="2.0000000000000004E-2"/>
      </c:valAx>
    </c:plotArea>
    <c:plotVisOnly val="1"/>
    <c:dispBlanksAs val="gap"/>
    <c:showDLblsOverMax val="0"/>
  </c:chart>
  <c:txPr>
    <a:bodyPr/>
    <a:lstStyle/>
    <a:p>
      <a:pPr>
        <a:defRPr sz="1400" baseline="0">
          <a:latin typeface="Arial" pitchFamily="34" charset="0"/>
          <a:ea typeface="微软雅黑" pitchFamily="34" charset="-122"/>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5734671456257945"/>
          <c:y val="3.6752002349666205E-2"/>
        </c:manualLayout>
      </c:layout>
      <c:overlay val="0"/>
      <c:txPr>
        <a:bodyPr/>
        <a:lstStyle/>
        <a:p>
          <a:pPr>
            <a:defRPr sz="1600"/>
          </a:pPr>
          <a:endParaRPr lang="en-US"/>
        </a:p>
      </c:txPr>
    </c:title>
    <c:autoTitleDeleted val="0"/>
    <c:plotArea>
      <c:layout>
        <c:manualLayout>
          <c:layoutTarget val="inner"/>
          <c:xMode val="edge"/>
          <c:yMode val="edge"/>
          <c:x val="0.1987957589598173"/>
          <c:y val="0.26268462359205219"/>
          <c:w val="0.54604056339419071"/>
          <c:h val="0.6184282448591305"/>
        </c:manualLayout>
      </c:layout>
      <c:barChart>
        <c:barDir val="col"/>
        <c:grouping val="clustered"/>
        <c:varyColors val="0"/>
        <c:ser>
          <c:idx val="0"/>
          <c:order val="0"/>
          <c:tx>
            <c:strRef>
              <c:f>Sheet1!$B$1</c:f>
              <c:strCache>
                <c:ptCount val="1"/>
                <c:pt idx="0">
                  <c:v>死亡删失移植物存活率</c:v>
                </c:pt>
              </c:strCache>
            </c:strRef>
          </c:tx>
          <c:spPr>
            <a:solidFill>
              <a:srgbClr val="FFC000"/>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c:spPr>
          <c:invertIfNegative val="0"/>
          <c:dPt>
            <c:idx val="0"/>
            <c:invertIfNegative val="0"/>
            <c:bubble3D val="0"/>
            <c:spPr>
              <a:solidFill>
                <a:srgbClr val="42A68C"/>
              </a:solidFill>
              <a:ln w="9525" cap="flat" cmpd="sng" algn="ctr">
                <a:solidFill>
                  <a:schemeClr val="bg1"/>
                </a:solidFill>
                <a:prstDash val="solid"/>
              </a:ln>
              <a:effectLst>
                <a:outerShdw blurRad="50800" dist="38100" dir="2700000" algn="tl" rotWithShape="0">
                  <a:prstClr val="black">
                    <a:alpha val="40000"/>
                  </a:prstClr>
                </a:outerShdw>
              </a:effectLst>
            </c:spPr>
          </c:dPt>
          <c:dPt>
            <c:idx val="1"/>
            <c:invertIfNegative val="0"/>
            <c:bubble3D val="0"/>
            <c:spPr>
              <a:solidFill>
                <a:schemeClr val="bg1">
                  <a:lumMod val="65000"/>
                </a:schemeClr>
              </a:solidFill>
              <a:ln w="9525" cap="flat" cmpd="sng" algn="ctr">
                <a:solidFill>
                  <a:schemeClr val="bg1"/>
                </a:solidFill>
                <a:prstDash val="solid"/>
              </a:ln>
              <a:effectLst>
                <a:outerShdw blurRad="50800" dist="38100" dir="2700000" algn="tl" rotWithShape="0">
                  <a:prstClr val="black">
                    <a:alpha val="40000"/>
                  </a:prstClr>
                </a:outerShdw>
              </a:effectLst>
            </c:spPr>
          </c:dPt>
          <c:dLbls>
            <c:spPr>
              <a:noFill/>
              <a:ln>
                <a:noFill/>
              </a:ln>
              <a:effectLst/>
            </c:spPr>
            <c:txPr>
              <a:bodyPr/>
              <a:lstStyle/>
              <a:p>
                <a:pPr>
                  <a:defRPr lang="en-US"/>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IL2RA</c:v>
                </c:pt>
                <c:pt idx="1">
                  <c:v>RATG</c:v>
                </c:pt>
              </c:strCache>
            </c:strRef>
          </c:cat>
          <c:val>
            <c:numRef>
              <c:f>Sheet1!$B$2:$B$3</c:f>
              <c:numCache>
                <c:formatCode>0%</c:formatCode>
                <c:ptCount val="2"/>
                <c:pt idx="0">
                  <c:v>0.96</c:v>
                </c:pt>
                <c:pt idx="1">
                  <c:v>0.95</c:v>
                </c:pt>
              </c:numCache>
            </c:numRef>
          </c:val>
        </c:ser>
        <c:dLbls>
          <c:showLegendKey val="0"/>
          <c:showVal val="0"/>
          <c:showCatName val="0"/>
          <c:showSerName val="0"/>
          <c:showPercent val="0"/>
          <c:showBubbleSize val="0"/>
        </c:dLbls>
        <c:gapWidth val="106"/>
        <c:axId val="410084480"/>
        <c:axId val="410086016"/>
      </c:barChart>
      <c:catAx>
        <c:axId val="410084480"/>
        <c:scaling>
          <c:orientation val="minMax"/>
        </c:scaling>
        <c:delete val="0"/>
        <c:axPos val="b"/>
        <c:numFmt formatCode="General" sourceLinked="0"/>
        <c:majorTickMark val="in"/>
        <c:minorTickMark val="none"/>
        <c:tickLblPos val="nextTo"/>
        <c:txPr>
          <a:bodyPr/>
          <a:lstStyle/>
          <a:p>
            <a:pPr>
              <a:defRPr lang="en-US"/>
            </a:pPr>
            <a:endParaRPr lang="en-US"/>
          </a:p>
        </c:txPr>
        <c:crossAx val="410086016"/>
        <c:crosses val="autoZero"/>
        <c:auto val="1"/>
        <c:lblAlgn val="ctr"/>
        <c:lblOffset val="100"/>
        <c:noMultiLvlLbl val="0"/>
      </c:catAx>
      <c:valAx>
        <c:axId val="410086016"/>
        <c:scaling>
          <c:orientation val="minMax"/>
          <c:max val="1"/>
          <c:min val="0"/>
        </c:scaling>
        <c:delete val="0"/>
        <c:axPos val="l"/>
        <c:numFmt formatCode="0%" sourceLinked="1"/>
        <c:majorTickMark val="out"/>
        <c:minorTickMark val="none"/>
        <c:tickLblPos val="nextTo"/>
        <c:txPr>
          <a:bodyPr/>
          <a:lstStyle/>
          <a:p>
            <a:pPr>
              <a:defRPr lang="en-US"/>
            </a:pPr>
            <a:endParaRPr lang="en-US"/>
          </a:p>
        </c:txPr>
        <c:crossAx val="410084480"/>
        <c:crosses val="autoZero"/>
        <c:crossBetween val="between"/>
        <c:majorUnit val="0.2"/>
      </c:valAx>
    </c:plotArea>
    <c:plotVisOnly val="1"/>
    <c:dispBlanksAs val="gap"/>
    <c:showDLblsOverMax val="0"/>
  </c:chart>
  <c:txPr>
    <a:bodyPr/>
    <a:lstStyle/>
    <a:p>
      <a:pPr>
        <a:defRPr sz="1600" baseline="0">
          <a:latin typeface="Arial" pitchFamily="34" charset="0"/>
          <a:ea typeface="微软雅黑" pitchFamily="34" charset="-122"/>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6736377671043979"/>
          <c:y val="3.0074620388173313E-2"/>
        </c:manualLayout>
      </c:layout>
      <c:overlay val="0"/>
      <c:txPr>
        <a:bodyPr/>
        <a:lstStyle/>
        <a:p>
          <a:pPr>
            <a:defRPr sz="1600"/>
          </a:pPr>
          <a:endParaRPr lang="en-US"/>
        </a:p>
      </c:txPr>
    </c:title>
    <c:autoTitleDeleted val="0"/>
    <c:plotArea>
      <c:layout>
        <c:manualLayout>
          <c:layoutTarget val="inner"/>
          <c:xMode val="edge"/>
          <c:yMode val="edge"/>
          <c:x val="0.23784327135484784"/>
          <c:y val="0.26538187384761869"/>
          <c:w val="0.6949763531037505"/>
          <c:h val="0.62149866777488161"/>
        </c:manualLayout>
      </c:layout>
      <c:barChart>
        <c:barDir val="col"/>
        <c:grouping val="clustered"/>
        <c:varyColors val="0"/>
        <c:ser>
          <c:idx val="0"/>
          <c:order val="0"/>
          <c:tx>
            <c:strRef>
              <c:f>Sheet1!$B$1</c:f>
              <c:strCache>
                <c:ptCount val="1"/>
                <c:pt idx="0">
                  <c:v>患者存活率</c:v>
                </c:pt>
              </c:strCache>
            </c:strRef>
          </c:tx>
          <c:spPr>
            <a:gradFill>
              <a:gsLst>
                <a:gs pos="0">
                  <a:srgbClr val="EC8026"/>
                </a:gs>
                <a:gs pos="80000">
                  <a:srgbClr val="FCAF17"/>
                </a:gs>
                <a:gs pos="100000">
                  <a:srgbClr val="FCAF17"/>
                </a:gs>
              </a:gsLst>
              <a:lin ang="16200000" scaled="0"/>
            </a:gradFill>
            <a:ln>
              <a:solidFill>
                <a:schemeClr val="bg1"/>
              </a:solidFill>
            </a:ln>
            <a:effectLst>
              <a:outerShdw blurRad="50800" dist="38100" dir="2700000" algn="tl" rotWithShape="0">
                <a:prstClr val="black">
                  <a:alpha val="40000"/>
                </a:prstClr>
              </a:outerShdw>
            </a:effectLst>
            <a:scene3d>
              <a:camera prst="orthographicFront"/>
              <a:lightRig rig="threePt" dir="t"/>
            </a:scene3d>
            <a:sp3d/>
          </c:spPr>
          <c:invertIfNegative val="0"/>
          <c:dPt>
            <c:idx val="0"/>
            <c:invertIfNegative val="0"/>
            <c:bubble3D val="0"/>
            <c:spPr>
              <a:solidFill>
                <a:srgbClr val="42A68C"/>
              </a:solidFill>
              <a:ln w="9525" cap="flat" cmpd="sng" algn="ctr">
                <a:solidFill>
                  <a:schemeClr val="bg1"/>
                </a:solidFill>
                <a:prstDash val="solid"/>
              </a:ln>
              <a:effectLst>
                <a:outerShdw blurRad="50800" dist="38100" dir="2700000" algn="tl" rotWithShape="0">
                  <a:prstClr val="black">
                    <a:alpha val="40000"/>
                  </a:prstClr>
                </a:outerShdw>
              </a:effectLst>
            </c:spPr>
          </c:dPt>
          <c:dPt>
            <c:idx val="1"/>
            <c:invertIfNegative val="0"/>
            <c:bubble3D val="0"/>
            <c:spPr>
              <a:solidFill>
                <a:schemeClr val="bg1">
                  <a:lumMod val="65000"/>
                </a:schemeClr>
              </a:solidFill>
              <a:ln w="9525" cap="flat" cmpd="sng" algn="ctr">
                <a:solidFill>
                  <a:schemeClr val="bg1"/>
                </a:solidFill>
                <a:prstDash val="solid"/>
              </a:ln>
              <a:effectLst>
                <a:outerShdw blurRad="50800" dist="38100" dir="2700000" algn="tl" rotWithShape="0">
                  <a:prstClr val="black">
                    <a:alpha val="40000"/>
                  </a:prstClr>
                </a:outerShdw>
              </a:effectLst>
            </c:spPr>
          </c:dPt>
          <c:dLbls>
            <c:spPr>
              <a:noFill/>
              <a:ln>
                <a:noFill/>
              </a:ln>
              <a:effectLst/>
            </c:spPr>
            <c:txPr>
              <a:bodyPr/>
              <a:lstStyle/>
              <a:p>
                <a:pPr>
                  <a:defRPr lang="en-US"/>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IL2RA</c:v>
                </c:pt>
                <c:pt idx="1">
                  <c:v>RATG</c:v>
                </c:pt>
              </c:strCache>
            </c:strRef>
          </c:cat>
          <c:val>
            <c:numRef>
              <c:f>Sheet1!$B$2:$B$3</c:f>
              <c:numCache>
                <c:formatCode>0%</c:formatCode>
                <c:ptCount val="2"/>
                <c:pt idx="0">
                  <c:v>0.97</c:v>
                </c:pt>
                <c:pt idx="1">
                  <c:v>0.99</c:v>
                </c:pt>
              </c:numCache>
            </c:numRef>
          </c:val>
        </c:ser>
        <c:dLbls>
          <c:showLegendKey val="0"/>
          <c:showVal val="0"/>
          <c:showCatName val="0"/>
          <c:showSerName val="0"/>
          <c:showPercent val="0"/>
          <c:showBubbleSize val="0"/>
        </c:dLbls>
        <c:gapWidth val="144"/>
        <c:axId val="376791040"/>
        <c:axId val="376792576"/>
      </c:barChart>
      <c:catAx>
        <c:axId val="376791040"/>
        <c:scaling>
          <c:orientation val="minMax"/>
        </c:scaling>
        <c:delete val="0"/>
        <c:axPos val="b"/>
        <c:numFmt formatCode="General" sourceLinked="0"/>
        <c:majorTickMark val="in"/>
        <c:minorTickMark val="none"/>
        <c:tickLblPos val="nextTo"/>
        <c:txPr>
          <a:bodyPr/>
          <a:lstStyle/>
          <a:p>
            <a:pPr>
              <a:defRPr lang="en-US"/>
            </a:pPr>
            <a:endParaRPr lang="en-US"/>
          </a:p>
        </c:txPr>
        <c:crossAx val="376792576"/>
        <c:crosses val="autoZero"/>
        <c:auto val="1"/>
        <c:lblAlgn val="ctr"/>
        <c:lblOffset val="100"/>
        <c:noMultiLvlLbl val="0"/>
      </c:catAx>
      <c:valAx>
        <c:axId val="376792576"/>
        <c:scaling>
          <c:orientation val="minMax"/>
          <c:max val="1"/>
          <c:min val="0"/>
        </c:scaling>
        <c:delete val="0"/>
        <c:axPos val="l"/>
        <c:numFmt formatCode="0%" sourceLinked="1"/>
        <c:majorTickMark val="out"/>
        <c:minorTickMark val="none"/>
        <c:tickLblPos val="nextTo"/>
        <c:txPr>
          <a:bodyPr/>
          <a:lstStyle/>
          <a:p>
            <a:pPr>
              <a:defRPr lang="en-US"/>
            </a:pPr>
            <a:endParaRPr lang="en-US"/>
          </a:p>
        </c:txPr>
        <c:crossAx val="376791040"/>
        <c:crosses val="autoZero"/>
        <c:crossBetween val="between"/>
        <c:majorUnit val="0.2"/>
      </c:valAx>
    </c:plotArea>
    <c:plotVisOnly val="1"/>
    <c:dispBlanksAs val="gap"/>
    <c:showDLblsOverMax val="0"/>
  </c:chart>
  <c:txPr>
    <a:bodyPr/>
    <a:lstStyle/>
    <a:p>
      <a:pPr>
        <a:defRPr sz="1600" baseline="0">
          <a:latin typeface="Arial" pitchFamily="34" charset="0"/>
          <a:ea typeface="微软雅黑" pitchFamily="34" charset="-122"/>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Sheet1!$B$1</c:f>
              <c:strCache>
                <c:ptCount val="1"/>
                <c:pt idx="0">
                  <c:v>Y 值</c:v>
                </c:pt>
              </c:strCache>
            </c:strRef>
          </c:tx>
          <c:spPr>
            <a:ln w="28575">
              <a:noFill/>
            </a:ln>
          </c:spPr>
          <c:marker>
            <c:spPr>
              <a:solidFill>
                <a:schemeClr val="bg1">
                  <a:lumMod val="65000"/>
                </a:schemeClr>
              </a:solidFill>
              <a:ln>
                <a:noFill/>
              </a:ln>
            </c:spPr>
          </c:marker>
          <c:dPt>
            <c:idx val="9"/>
            <c:marker>
              <c:spPr>
                <a:solidFill>
                  <a:srgbClr val="42A68C"/>
                </a:solidFill>
                <a:ln>
                  <a:noFill/>
                </a:ln>
              </c:spPr>
            </c:marker>
            <c:bubble3D val="0"/>
          </c:dPt>
          <c:dPt>
            <c:idx val="10"/>
            <c:marker>
              <c:spPr>
                <a:solidFill>
                  <a:srgbClr val="42A68C"/>
                </a:solidFill>
                <a:ln>
                  <a:noFill/>
                </a:ln>
              </c:spPr>
            </c:marker>
            <c:bubble3D val="0"/>
          </c:dPt>
          <c:dPt>
            <c:idx val="11"/>
            <c:marker>
              <c:spPr>
                <a:solidFill>
                  <a:srgbClr val="42A68C"/>
                </a:solidFill>
                <a:ln>
                  <a:noFill/>
                </a:ln>
              </c:spPr>
            </c:marker>
            <c:bubble3D val="0"/>
          </c:dPt>
          <c:xVal>
            <c:numRef>
              <c:f>Sheet1!$A$2:$A$13</c:f>
              <c:numCache>
                <c:formatCode>General</c:formatCode>
                <c:ptCount val="12"/>
                <c:pt idx="0">
                  <c:v>9.2149999999999999</c:v>
                </c:pt>
                <c:pt idx="1">
                  <c:v>11.645</c:v>
                </c:pt>
                <c:pt idx="2">
                  <c:v>18.117999999999999</c:v>
                </c:pt>
                <c:pt idx="3">
                  <c:v>8.0549999999999997</c:v>
                </c:pt>
                <c:pt idx="4">
                  <c:v>10.366</c:v>
                </c:pt>
                <c:pt idx="5">
                  <c:v>15.698</c:v>
                </c:pt>
                <c:pt idx="6">
                  <c:v>6.1150000000000002</c:v>
                </c:pt>
                <c:pt idx="7">
                  <c:v>6.9470000000000001</c:v>
                </c:pt>
                <c:pt idx="8">
                  <c:v>8.5860000000000003</c:v>
                </c:pt>
                <c:pt idx="9">
                  <c:v>3.3210000000000002</c:v>
                </c:pt>
                <c:pt idx="10">
                  <c:v>3.524</c:v>
                </c:pt>
                <c:pt idx="11">
                  <c:v>5.7759999999999998</c:v>
                </c:pt>
              </c:numCache>
            </c:numRef>
          </c:xVal>
          <c:yVal>
            <c:numRef>
              <c:f>Sheet1!$B$2:$B$13</c:f>
              <c:numCache>
                <c:formatCode>General</c:formatCode>
                <c:ptCount val="12"/>
                <c:pt idx="0">
                  <c:v>1</c:v>
                </c:pt>
                <c:pt idx="1">
                  <c:v>1</c:v>
                </c:pt>
                <c:pt idx="2">
                  <c:v>1</c:v>
                </c:pt>
                <c:pt idx="3">
                  <c:v>2</c:v>
                </c:pt>
                <c:pt idx="4">
                  <c:v>2</c:v>
                </c:pt>
                <c:pt idx="5">
                  <c:v>2</c:v>
                </c:pt>
                <c:pt idx="6">
                  <c:v>3</c:v>
                </c:pt>
                <c:pt idx="7">
                  <c:v>3</c:v>
                </c:pt>
                <c:pt idx="8">
                  <c:v>3</c:v>
                </c:pt>
                <c:pt idx="9">
                  <c:v>4</c:v>
                </c:pt>
                <c:pt idx="10">
                  <c:v>4</c:v>
                </c:pt>
                <c:pt idx="11">
                  <c:v>4</c:v>
                </c:pt>
              </c:numCache>
            </c:numRef>
          </c:yVal>
          <c:smooth val="0"/>
        </c:ser>
        <c:dLbls>
          <c:showLegendKey val="0"/>
          <c:showVal val="0"/>
          <c:showCatName val="0"/>
          <c:showSerName val="0"/>
          <c:showPercent val="0"/>
          <c:showBubbleSize val="0"/>
        </c:dLbls>
        <c:axId val="404853888"/>
        <c:axId val="404855424"/>
      </c:scatterChart>
      <c:valAx>
        <c:axId val="404853888"/>
        <c:scaling>
          <c:orientation val="minMax"/>
          <c:min val="1"/>
        </c:scaling>
        <c:delete val="0"/>
        <c:axPos val="b"/>
        <c:numFmt formatCode="General" sourceLinked="1"/>
        <c:majorTickMark val="in"/>
        <c:minorTickMark val="none"/>
        <c:tickLblPos val="nextTo"/>
        <c:spPr>
          <a:ln>
            <a:solidFill>
              <a:schemeClr val="tx1"/>
            </a:solidFill>
          </a:ln>
        </c:spPr>
        <c:txPr>
          <a:bodyPr/>
          <a:lstStyle/>
          <a:p>
            <a:pPr>
              <a:defRPr sz="1600"/>
            </a:pPr>
            <a:endParaRPr lang="en-US"/>
          </a:p>
        </c:txPr>
        <c:crossAx val="404855424"/>
        <c:crosses val="autoZero"/>
        <c:crossBetween val="midCat"/>
        <c:majorUnit val="3"/>
      </c:valAx>
      <c:valAx>
        <c:axId val="404855424"/>
        <c:scaling>
          <c:orientation val="minMax"/>
        </c:scaling>
        <c:delete val="1"/>
        <c:axPos val="l"/>
        <c:numFmt formatCode="General" sourceLinked="1"/>
        <c:majorTickMark val="out"/>
        <c:minorTickMark val="none"/>
        <c:tickLblPos val="nextTo"/>
        <c:crossAx val="404853888"/>
        <c:crosses val="autoZero"/>
        <c:crossBetween val="midCat"/>
      </c:valAx>
    </c:plotArea>
    <c:plotVisOnly val="1"/>
    <c:dispBlanksAs val="gap"/>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gradFill>
              <a:gsLst>
                <a:gs pos="0">
                  <a:srgbClr val="0070C0"/>
                </a:gs>
                <a:gs pos="80000">
                  <a:srgbClr val="04AFFC"/>
                </a:gs>
                <a:gs pos="100000">
                  <a:srgbClr val="07BFF9"/>
                </a:gs>
              </a:gsLst>
              <a:lin ang="16200000" scaled="0"/>
            </a:gradFill>
            <a:ln>
              <a:solidFill>
                <a:schemeClr val="bg1"/>
              </a:solidFill>
            </a:ln>
            <a:effectLst>
              <a:outerShdw blurRad="50800" dist="38100" dir="2700000" algn="tl" rotWithShape="0">
                <a:prstClr val="black">
                  <a:alpha val="40000"/>
                </a:prstClr>
              </a:outerShdw>
            </a:effectLst>
          </c:spPr>
          <c:invertIfNegative val="0"/>
          <c:dPt>
            <c:idx val="0"/>
            <c:invertIfNegative val="0"/>
            <c:bubble3D val="0"/>
            <c:spPr>
              <a:solidFill>
                <a:srgbClr val="42A68C"/>
              </a:solidFill>
              <a:ln>
                <a:solidFill>
                  <a:schemeClr val="bg1"/>
                </a:solidFill>
              </a:ln>
              <a:effectLst>
                <a:outerShdw blurRad="50800" dist="38100" dir="2700000" algn="tl" rotWithShape="0">
                  <a:prstClr val="black">
                    <a:alpha val="40000"/>
                  </a:prstClr>
                </a:outerShdw>
              </a:effectLst>
            </c:spPr>
          </c:dPt>
          <c:dPt>
            <c:idx val="1"/>
            <c:invertIfNegative val="0"/>
            <c:bubble3D val="0"/>
            <c:spPr>
              <a:solidFill>
                <a:schemeClr val="bg1">
                  <a:lumMod val="65000"/>
                </a:schemeClr>
              </a:solidFill>
              <a:ln>
                <a:solidFill>
                  <a:schemeClr val="bg1"/>
                </a:solidFill>
              </a:ln>
              <a:effectLst>
                <a:outerShdw blurRad="50800" dist="38100" dir="2700000" algn="tl" rotWithShape="0">
                  <a:prstClr val="black">
                    <a:alpha val="40000"/>
                  </a:prstClr>
                </a:outerShdw>
              </a:effectLst>
            </c:spPr>
          </c:dPt>
          <c:dLbls>
            <c:numFmt formatCode="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舒莱</c:v>
                </c:pt>
                <c:pt idx="1">
                  <c:v>ATG组</c:v>
                </c:pt>
              </c:strCache>
            </c:strRef>
          </c:cat>
          <c:val>
            <c:numRef>
              <c:f>Sheet1!$B$2:$B$3</c:f>
              <c:numCache>
                <c:formatCode>0.00%</c:formatCode>
                <c:ptCount val="2"/>
                <c:pt idx="0">
                  <c:v>0.752</c:v>
                </c:pt>
                <c:pt idx="1">
                  <c:v>0.85799999999999998</c:v>
                </c:pt>
              </c:numCache>
            </c:numRef>
          </c:val>
        </c:ser>
        <c:dLbls>
          <c:showLegendKey val="0"/>
          <c:showVal val="0"/>
          <c:showCatName val="0"/>
          <c:showSerName val="0"/>
          <c:showPercent val="0"/>
          <c:showBubbleSize val="0"/>
        </c:dLbls>
        <c:gapWidth val="150"/>
        <c:axId val="190811520"/>
        <c:axId val="404917248"/>
      </c:barChart>
      <c:catAx>
        <c:axId val="190811520"/>
        <c:scaling>
          <c:orientation val="minMax"/>
        </c:scaling>
        <c:delete val="0"/>
        <c:axPos val="b"/>
        <c:numFmt formatCode="General" sourceLinked="0"/>
        <c:majorTickMark val="in"/>
        <c:minorTickMark val="none"/>
        <c:tickLblPos val="nextTo"/>
        <c:crossAx val="404917248"/>
        <c:crosses val="autoZero"/>
        <c:auto val="1"/>
        <c:lblAlgn val="ctr"/>
        <c:lblOffset val="100"/>
        <c:noMultiLvlLbl val="0"/>
      </c:catAx>
      <c:valAx>
        <c:axId val="404917248"/>
        <c:scaling>
          <c:orientation val="minMax"/>
          <c:max val="0.9"/>
          <c:min val="0"/>
        </c:scaling>
        <c:delete val="0"/>
        <c:axPos val="l"/>
        <c:numFmt formatCode="0%" sourceLinked="0"/>
        <c:majorTickMark val="out"/>
        <c:minorTickMark val="none"/>
        <c:tickLblPos val="nextTo"/>
        <c:crossAx val="190811520"/>
        <c:crosses val="autoZero"/>
        <c:crossBetween val="between"/>
        <c:majorUnit val="0.1"/>
      </c:valAx>
    </c:plotArea>
    <c:plotVisOnly val="1"/>
    <c:dispBlanksAs val="gap"/>
    <c:showDLblsOverMax val="0"/>
  </c:chart>
  <c:txPr>
    <a:bodyPr/>
    <a:lstStyle/>
    <a:p>
      <a:pPr>
        <a:defRPr sz="16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gradFill>
              <a:gsLst>
                <a:gs pos="0">
                  <a:srgbClr val="881F0E"/>
                </a:gs>
                <a:gs pos="80000">
                  <a:srgbClr val="DA3014"/>
                </a:gs>
                <a:gs pos="100000">
                  <a:schemeClr val="accent3">
                    <a:shade val="94000"/>
                    <a:satMod val="135000"/>
                  </a:schemeClr>
                </a:gs>
              </a:gsLst>
              <a:lin ang="16200000" scaled="0"/>
            </a:gradFill>
            <a:ln>
              <a:solidFill>
                <a:schemeClr val="bg1"/>
              </a:solidFill>
            </a:ln>
            <a:effectLst>
              <a:outerShdw blurRad="50800" dist="38100" dir="2700000" algn="tl" rotWithShape="0">
                <a:prstClr val="black">
                  <a:alpha val="40000"/>
                </a:prstClr>
              </a:outerShdw>
            </a:effectLst>
          </c:spPr>
          <c:invertIfNegative val="0"/>
          <c:dPt>
            <c:idx val="0"/>
            <c:invertIfNegative val="0"/>
            <c:bubble3D val="0"/>
            <c:spPr>
              <a:solidFill>
                <a:srgbClr val="42A68C"/>
              </a:solidFill>
              <a:ln>
                <a:solidFill>
                  <a:schemeClr val="bg1"/>
                </a:solidFill>
              </a:ln>
              <a:effectLst>
                <a:outerShdw blurRad="50800" dist="38100" dir="2700000" algn="tl" rotWithShape="0">
                  <a:prstClr val="black">
                    <a:alpha val="40000"/>
                  </a:prstClr>
                </a:outerShdw>
              </a:effectLst>
            </c:spPr>
          </c:dPt>
          <c:dPt>
            <c:idx val="1"/>
            <c:invertIfNegative val="0"/>
            <c:bubble3D val="0"/>
            <c:spPr>
              <a:solidFill>
                <a:schemeClr val="bg1">
                  <a:lumMod val="65000"/>
                </a:schemeClr>
              </a:solidFill>
              <a:ln>
                <a:solidFill>
                  <a:schemeClr val="bg1"/>
                </a:solidFill>
              </a:ln>
              <a:effectLst>
                <a:outerShdw blurRad="50800" dist="38100" dir="2700000" algn="tl" rotWithShape="0">
                  <a:prstClr val="black">
                    <a:alpha val="40000"/>
                  </a:prstClr>
                </a:outerShdw>
              </a:effectLst>
            </c:spPr>
          </c:dPt>
          <c:dLbls>
            <c:numFmt formatCode="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Sheet1!$A$2:$A$3</c:f>
              <c:strCache>
                <c:ptCount val="2"/>
                <c:pt idx="0">
                  <c:v>舒莱</c:v>
                </c:pt>
                <c:pt idx="1">
                  <c:v>ATG组</c:v>
                </c:pt>
              </c:strCache>
            </c:strRef>
          </c:cat>
          <c:val>
            <c:numRef>
              <c:f>Sheet1!$B$2:$B$3</c:f>
              <c:numCache>
                <c:formatCode>0.00%</c:formatCode>
                <c:ptCount val="2"/>
                <c:pt idx="0">
                  <c:v>0.21199999999999999</c:v>
                </c:pt>
                <c:pt idx="1">
                  <c:v>0.41499999999999998</c:v>
                </c:pt>
              </c:numCache>
            </c:numRef>
          </c:val>
        </c:ser>
        <c:dLbls>
          <c:showLegendKey val="0"/>
          <c:showVal val="0"/>
          <c:showCatName val="0"/>
          <c:showSerName val="0"/>
          <c:showPercent val="0"/>
          <c:showBubbleSize val="0"/>
        </c:dLbls>
        <c:gapWidth val="150"/>
        <c:axId val="404664320"/>
        <c:axId val="404665856"/>
      </c:barChart>
      <c:catAx>
        <c:axId val="404664320"/>
        <c:scaling>
          <c:orientation val="minMax"/>
        </c:scaling>
        <c:delete val="0"/>
        <c:axPos val="b"/>
        <c:numFmt formatCode="General" sourceLinked="0"/>
        <c:majorTickMark val="in"/>
        <c:minorTickMark val="none"/>
        <c:tickLblPos val="nextTo"/>
        <c:crossAx val="404665856"/>
        <c:crosses val="autoZero"/>
        <c:auto val="1"/>
        <c:lblAlgn val="ctr"/>
        <c:lblOffset val="100"/>
        <c:noMultiLvlLbl val="0"/>
      </c:catAx>
      <c:valAx>
        <c:axId val="404665856"/>
        <c:scaling>
          <c:orientation val="minMax"/>
          <c:max val="0.5"/>
          <c:min val="0"/>
        </c:scaling>
        <c:delete val="0"/>
        <c:axPos val="l"/>
        <c:numFmt formatCode="0%" sourceLinked="0"/>
        <c:majorTickMark val="out"/>
        <c:minorTickMark val="none"/>
        <c:tickLblPos val="nextTo"/>
        <c:crossAx val="404664320"/>
        <c:crosses val="autoZero"/>
        <c:crossBetween val="between"/>
        <c:majorUnit val="0.1"/>
      </c:valAx>
    </c:plotArea>
    <c:plotVisOnly val="1"/>
    <c:dispBlanksAs val="gap"/>
    <c:showDLblsOverMax val="0"/>
  </c:chart>
  <c:txPr>
    <a:bodyPr/>
    <a:lstStyle/>
    <a:p>
      <a:pPr>
        <a:defRPr sz="16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816241589443528"/>
          <c:y val="0.15684354792146332"/>
          <c:w val="0.76952066888574222"/>
          <c:h val="0.55445698063249405"/>
        </c:manualLayout>
      </c:layout>
      <c:barChart>
        <c:barDir val="col"/>
        <c:grouping val="clustered"/>
        <c:varyColors val="0"/>
        <c:ser>
          <c:idx val="0"/>
          <c:order val="0"/>
          <c:tx>
            <c:strRef>
              <c:f>Sheet1!$B$1</c:f>
              <c:strCache>
                <c:ptCount val="1"/>
                <c:pt idx="0">
                  <c:v>巴昔利单抗</c:v>
                </c:pt>
              </c:strCache>
            </c:strRef>
          </c:tx>
          <c:spPr>
            <a:solidFill>
              <a:srgbClr val="42A68C"/>
            </a:solidFill>
            <a:ln>
              <a:solidFill>
                <a:schemeClr val="bg1"/>
              </a:solidFill>
            </a:ln>
            <a:effectLst>
              <a:outerShdw blurRad="50800" dist="38100" dir="2700000" algn="tl" rotWithShape="0">
                <a:prstClr val="black">
                  <a:alpha val="40000"/>
                </a:prstClr>
              </a:outerShdw>
            </a:effectLst>
            <a:scene3d>
              <a:camera prst="orthographicFront"/>
              <a:lightRig rig="threePt" dir="t"/>
            </a:scene3d>
          </c:spPr>
          <c:invertIfNegative val="0"/>
          <c:dLbls>
            <c:dLbl>
              <c:idx val="0"/>
              <c:showLegendKey val="0"/>
              <c:showVal val="1"/>
              <c:showCatName val="0"/>
              <c:showSerName val="0"/>
              <c:showPercent val="0"/>
              <c:showBubbleSize val="0"/>
              <c:extLst>
                <c:ext xmlns:c15="http://schemas.microsoft.com/office/drawing/2012/chart" uri="{CE6537A1-D6FC-4f65-9D91-7224C49458BB}">
                  <c15:layout/>
                </c:ext>
              </c:extLst>
            </c:dLbl>
            <c:dLbl>
              <c:idx val="1"/>
              <c:showLegendKey val="0"/>
              <c:showVal val="1"/>
              <c:showCatName val="0"/>
              <c:showSerName val="0"/>
              <c:showPercent val="0"/>
              <c:showBubbleSize val="0"/>
              <c:extLst>
                <c:ext xmlns:c15="http://schemas.microsoft.com/office/drawing/2012/chart" uri="{CE6537A1-D6FC-4f65-9D91-7224C49458BB}">
                  <c15:layout/>
                </c:ext>
              </c:extLst>
            </c:dLbl>
            <c:dLbl>
              <c:idx val="2"/>
              <c:showLegendKey val="0"/>
              <c:showVal val="1"/>
              <c:showCatName val="0"/>
              <c:showSerName val="0"/>
              <c:showPercent val="0"/>
              <c:showBubbleSize val="0"/>
              <c:extLst>
                <c:ext xmlns:c15="http://schemas.microsoft.com/office/drawing/2012/chart" uri="{CE6537A1-D6FC-4f65-9D91-7224C49458BB}">
                  <c15:layout/>
                </c:ext>
              </c:extLst>
            </c:dLbl>
            <c:dLbl>
              <c:idx val="3"/>
              <c:showLegendKey val="0"/>
              <c:showVal val="1"/>
              <c:showCatName val="0"/>
              <c:showSerName val="0"/>
              <c:showPercent val="0"/>
              <c:showBubbleSize val="0"/>
              <c:extLst>
                <c:ext xmlns:c15="http://schemas.microsoft.com/office/drawing/2012/chart" uri="{CE6537A1-D6FC-4f65-9D91-7224C49458BB}">
                  <c15:layout/>
                </c:ext>
              </c:extLst>
            </c:dLbl>
            <c:dLbl>
              <c:idx val="4"/>
              <c:showLegendKey val="0"/>
              <c:showVal val="1"/>
              <c:showCatName val="0"/>
              <c:showSerName val="0"/>
              <c:showPercent val="0"/>
              <c:showBubbleSize val="0"/>
              <c:extLst>
                <c:ext xmlns:c15="http://schemas.microsoft.com/office/drawing/2012/chart" uri="{CE6537A1-D6FC-4f65-9D91-7224C49458BB}"/>
              </c:extLst>
            </c:dLbl>
            <c:dLbl>
              <c:idx val="5"/>
              <c:showLegendKey val="0"/>
              <c:showVal val="1"/>
              <c:showCatName val="0"/>
              <c:showSerName val="0"/>
              <c:showPercent val="0"/>
              <c:showBubbleSize val="0"/>
              <c:extLst>
                <c:ext xmlns:c15="http://schemas.microsoft.com/office/drawing/2012/chart" uri="{CE6537A1-D6FC-4f65-9D91-7224C49458BB}"/>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Sheet1!$A$2:$A$5</c:f>
              <c:strCache>
                <c:ptCount val="4"/>
                <c:pt idx="0">
                  <c:v>Mourad G
(2004)</c:v>
                </c:pt>
                <c:pt idx="1">
                  <c:v>Lebranchu Y
(2006)</c:v>
                </c:pt>
                <c:pt idx="2">
                  <c:v>Brennan DC
(2006)</c:v>
                </c:pt>
                <c:pt idx="3">
                  <c:v>Kyllönen LE
(2007)</c:v>
                </c:pt>
              </c:strCache>
            </c:strRef>
          </c:cat>
          <c:val>
            <c:numRef>
              <c:f>Sheet1!$B$2:$B$5</c:f>
              <c:numCache>
                <c:formatCode>0.0_);[Red]\(0.0\)</c:formatCode>
                <c:ptCount val="4"/>
                <c:pt idx="0">
                  <c:v>42.307692307692307</c:v>
                </c:pt>
                <c:pt idx="1">
                  <c:v>66</c:v>
                </c:pt>
                <c:pt idx="2">
                  <c:v>75.18248175182481</c:v>
                </c:pt>
                <c:pt idx="3">
                  <c:v>31.03448275862069</c:v>
                </c:pt>
              </c:numCache>
            </c:numRef>
          </c:val>
        </c:ser>
        <c:ser>
          <c:idx val="1"/>
          <c:order val="1"/>
          <c:tx>
            <c:strRef>
              <c:f>Sheet1!$C$1</c:f>
              <c:strCache>
                <c:ptCount val="1"/>
                <c:pt idx="0">
                  <c:v>ATG组</c:v>
                </c:pt>
              </c:strCache>
            </c:strRef>
          </c:tx>
          <c:spPr>
            <a:solidFill>
              <a:schemeClr val="bg1">
                <a:lumMod val="6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Mourad G
(2004)</c:v>
                </c:pt>
                <c:pt idx="1">
                  <c:v>Lebranchu Y
(2006)</c:v>
                </c:pt>
                <c:pt idx="2">
                  <c:v>Brennan DC
(2006)</c:v>
                </c:pt>
                <c:pt idx="3">
                  <c:v>Kyllönen LE
(2007)</c:v>
                </c:pt>
              </c:strCache>
            </c:strRef>
          </c:cat>
          <c:val>
            <c:numRef>
              <c:f>Sheet1!$C$2:$C$5</c:f>
              <c:numCache>
                <c:formatCode>0.0_);[Red]\(0.0\)</c:formatCode>
                <c:ptCount val="4"/>
                <c:pt idx="0">
                  <c:v>52.830188679245282</c:v>
                </c:pt>
                <c:pt idx="1">
                  <c:v>86</c:v>
                </c:pt>
                <c:pt idx="2">
                  <c:v>85.815602836879435</c:v>
                </c:pt>
                <c:pt idx="3">
                  <c:v>22.641509433962266</c:v>
                </c:pt>
              </c:numCache>
            </c:numRef>
          </c:val>
        </c:ser>
        <c:dLbls>
          <c:showLegendKey val="0"/>
          <c:showVal val="0"/>
          <c:showCatName val="0"/>
          <c:showSerName val="0"/>
          <c:showPercent val="0"/>
          <c:showBubbleSize val="0"/>
        </c:dLbls>
        <c:gapWidth val="150"/>
        <c:overlap val="-10"/>
        <c:axId val="404701568"/>
        <c:axId val="404704256"/>
      </c:barChart>
      <c:catAx>
        <c:axId val="404701568"/>
        <c:scaling>
          <c:orientation val="minMax"/>
        </c:scaling>
        <c:delete val="0"/>
        <c:axPos val="b"/>
        <c:numFmt formatCode="General" sourceLinked="0"/>
        <c:majorTickMark val="in"/>
        <c:minorTickMark val="none"/>
        <c:tickLblPos val="nextTo"/>
        <c:crossAx val="404704256"/>
        <c:crosses val="autoZero"/>
        <c:auto val="1"/>
        <c:lblAlgn val="ctr"/>
        <c:lblOffset val="100"/>
        <c:noMultiLvlLbl val="0"/>
      </c:catAx>
      <c:valAx>
        <c:axId val="404704256"/>
        <c:scaling>
          <c:orientation val="minMax"/>
        </c:scaling>
        <c:delete val="0"/>
        <c:axPos val="l"/>
        <c:numFmt formatCode="0.0_);[Red]\(0.0\)" sourceLinked="1"/>
        <c:majorTickMark val="out"/>
        <c:minorTickMark val="none"/>
        <c:tickLblPos val="nextTo"/>
        <c:crossAx val="404701568"/>
        <c:crosses val="autoZero"/>
        <c:crossBetween val="between"/>
        <c:majorUnit val="20"/>
        <c:minorUnit val="10"/>
      </c:valAx>
    </c:plotArea>
    <c:legend>
      <c:legendPos val="r"/>
      <c:layout>
        <c:manualLayout>
          <c:xMode val="edge"/>
          <c:yMode val="edge"/>
          <c:x val="0.81724798291537815"/>
          <c:y val="2.2832738775922412E-3"/>
          <c:w val="0.15817838361125805"/>
          <c:h val="0.14846998031496192"/>
        </c:manualLayout>
      </c:layout>
      <c:overlay val="0"/>
    </c:legend>
    <c:plotVisOnly val="1"/>
    <c:dispBlanksAs val="gap"/>
    <c:showDLblsOverMax val="0"/>
  </c:chart>
  <c:txPr>
    <a:bodyPr/>
    <a:lstStyle/>
    <a:p>
      <a:pPr>
        <a:defRPr sz="1400" b="0">
          <a:latin typeface="+mn-lt"/>
          <a:ea typeface="+mn-ea"/>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列1</c:v>
                </c:pt>
              </c:strCache>
            </c:strRef>
          </c:tx>
          <c:spPr>
            <a:solidFill>
              <a:schemeClr val="accent5"/>
            </a:solidFill>
            <a:scene3d>
              <a:camera prst="orthographicFront"/>
              <a:lightRig rig="threePt" dir="t"/>
            </a:scene3d>
            <a:sp3d>
              <a:bevelT w="190500" h="38100"/>
            </a:sp3d>
          </c:spPr>
          <c:invertIfNegative val="0"/>
          <c:dPt>
            <c:idx val="0"/>
            <c:invertIfNegative val="0"/>
            <c:bubble3D val="0"/>
            <c:spPr>
              <a:solidFill>
                <a:srgbClr val="42A68C"/>
              </a:solidFill>
              <a:ln>
                <a:solidFill>
                  <a:schemeClr val="bg1"/>
                </a:solidFill>
              </a:ln>
              <a:effectLst>
                <a:outerShdw blurRad="50800" dist="38100" dir="2700000" algn="tl" rotWithShape="0">
                  <a:prstClr val="black">
                    <a:alpha val="40000"/>
                  </a:prstClr>
                </a:outerShdw>
              </a:effectLst>
              <a:scene3d>
                <a:camera prst="orthographicFront"/>
                <a:lightRig rig="threePt" dir="t"/>
              </a:scene3d>
            </c:spPr>
          </c:dPt>
          <c:dPt>
            <c:idx val="1"/>
            <c:invertIfNegative val="0"/>
            <c:bubble3D val="0"/>
            <c:spPr>
              <a:solidFill>
                <a:schemeClr val="bg1">
                  <a:lumMod val="6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c:spPr>
          </c:dPt>
          <c:dLbls>
            <c:dLbl>
              <c:idx val="0"/>
              <c:layout>
                <c:manualLayout>
                  <c:x val="2.9157632673968517E-3"/>
                  <c:y val="-1.3241963401037249E-2"/>
                </c:manualLayout>
              </c:layout>
              <c:tx>
                <c:rich>
                  <a:bodyPr/>
                  <a:lstStyle/>
                  <a:p>
                    <a:r>
                      <a:rPr lang="en-US" altLang="en-US" b="0" dirty="0">
                        <a:latin typeface="+mn-lt"/>
                        <a:ea typeface="微软雅黑" panose="020B0503020204020204" pitchFamily="34" charset="-122"/>
                      </a:rPr>
                      <a:t>12.93</a:t>
                    </a:r>
                    <a:endParaRPr lang="en-US" altLang="en-US" dirty="0">
                      <a:ea typeface="微软雅黑" panose="020B0503020204020204" pitchFamily="34" charset="-122"/>
                    </a:endParaRPr>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2597040894305656E-2"/>
                  <c:y val="-1.7923407306111881E-2"/>
                </c:manualLayout>
              </c:layout>
              <c:tx>
                <c:rich>
                  <a:bodyPr/>
                  <a:lstStyle/>
                  <a:p>
                    <a:r>
                      <a:rPr lang="en-US" altLang="en-US" b="0" dirty="0">
                        <a:latin typeface="+mn-lt"/>
                        <a:ea typeface="微软雅黑" panose="020B0503020204020204" pitchFamily="34" charset="-122"/>
                      </a:rPr>
                      <a:t>5.48</a:t>
                    </a:r>
                    <a:endParaRPr lang="en-US" altLang="en-US" dirty="0">
                      <a:ea typeface="微软雅黑" panose="020B0503020204020204" pitchFamily="34" charset="-122"/>
                    </a:endParaRPr>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b="0">
                    <a:latin typeface="+mn-lt"/>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舒莱</c:v>
                </c:pt>
                <c:pt idx="1">
                  <c:v>ATG组</c:v>
                </c:pt>
              </c:strCache>
            </c:strRef>
          </c:cat>
          <c:val>
            <c:numRef>
              <c:f>Sheet1!$B$2:$B$3</c:f>
              <c:numCache>
                <c:formatCode>General</c:formatCode>
                <c:ptCount val="2"/>
                <c:pt idx="0">
                  <c:v>5.48</c:v>
                </c:pt>
                <c:pt idx="1">
                  <c:v>12.93</c:v>
                </c:pt>
              </c:numCache>
            </c:numRef>
          </c:val>
        </c:ser>
        <c:dLbls>
          <c:showLegendKey val="0"/>
          <c:showVal val="0"/>
          <c:showCatName val="0"/>
          <c:showSerName val="0"/>
          <c:showPercent val="0"/>
          <c:showBubbleSize val="0"/>
        </c:dLbls>
        <c:gapWidth val="150"/>
        <c:axId val="405002112"/>
        <c:axId val="405003648"/>
      </c:barChart>
      <c:catAx>
        <c:axId val="405002112"/>
        <c:scaling>
          <c:orientation val="minMax"/>
        </c:scaling>
        <c:delete val="0"/>
        <c:axPos val="b"/>
        <c:numFmt formatCode="General" sourceLinked="1"/>
        <c:majorTickMark val="in"/>
        <c:minorTickMark val="none"/>
        <c:tickLblPos val="nextTo"/>
        <c:crossAx val="405003648"/>
        <c:crosses val="autoZero"/>
        <c:auto val="1"/>
        <c:lblAlgn val="ctr"/>
        <c:lblOffset val="100"/>
        <c:noMultiLvlLbl val="0"/>
      </c:catAx>
      <c:valAx>
        <c:axId val="405003648"/>
        <c:scaling>
          <c:orientation val="minMax"/>
        </c:scaling>
        <c:delete val="0"/>
        <c:axPos val="l"/>
        <c:numFmt formatCode="General" sourceLinked="1"/>
        <c:majorTickMark val="out"/>
        <c:minorTickMark val="none"/>
        <c:tickLblPos val="nextTo"/>
        <c:crossAx val="405002112"/>
        <c:crosses val="autoZero"/>
        <c:crossBetween val="between"/>
      </c:valAx>
      <c:spPr>
        <a:noFill/>
        <a:ln w="25400">
          <a:noFill/>
        </a:ln>
      </c:spPr>
    </c:plotArea>
    <c:plotVisOnly val="1"/>
    <c:dispBlanksAs val="gap"/>
    <c:showDLblsOverMax val="0"/>
  </c:chart>
  <c:spPr>
    <a:noFill/>
  </c:spPr>
  <c:txPr>
    <a:bodyPr/>
    <a:lstStyle/>
    <a:p>
      <a:pPr>
        <a:defRPr sz="1600" b="0">
          <a:latin typeface="+mn-lt"/>
          <a:ea typeface="+mn-ea"/>
          <a:cs typeface="Arial" pitchFamily="34" charset="0"/>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73578708663088"/>
          <c:y val="4.4653786016503473E-2"/>
          <c:w val="0.81495646083488904"/>
          <c:h val="0.80915932762885467"/>
        </c:manualLayout>
      </c:layout>
      <c:barChart>
        <c:barDir val="col"/>
        <c:grouping val="clustered"/>
        <c:varyColors val="0"/>
        <c:ser>
          <c:idx val="0"/>
          <c:order val="0"/>
          <c:tx>
            <c:strRef>
              <c:f>Sheet1!$B$1</c:f>
              <c:strCache>
                <c:ptCount val="1"/>
                <c:pt idx="0">
                  <c:v>列1</c:v>
                </c:pt>
              </c:strCache>
            </c:strRef>
          </c:tx>
          <c:spPr>
            <a:solidFill>
              <a:schemeClr val="accent5"/>
            </a:solidFill>
            <a:scene3d>
              <a:camera prst="orthographicFront"/>
              <a:lightRig rig="threePt" dir="t"/>
            </a:scene3d>
            <a:sp3d>
              <a:bevelT w="190500" h="38100"/>
            </a:sp3d>
          </c:spPr>
          <c:invertIfNegative val="0"/>
          <c:dPt>
            <c:idx val="0"/>
            <c:invertIfNegative val="0"/>
            <c:bubble3D val="0"/>
            <c:spPr>
              <a:solidFill>
                <a:srgbClr val="42A68C"/>
              </a:solidFill>
              <a:ln>
                <a:solidFill>
                  <a:schemeClr val="bg1"/>
                </a:solidFill>
              </a:ln>
              <a:effectLst>
                <a:outerShdw blurRad="50800" dist="38100" dir="2700000" algn="tl" rotWithShape="0">
                  <a:prstClr val="black">
                    <a:alpha val="40000"/>
                  </a:prstClr>
                </a:outerShdw>
              </a:effectLst>
              <a:scene3d>
                <a:camera prst="orthographicFront"/>
                <a:lightRig rig="threePt" dir="t"/>
              </a:scene3d>
            </c:spPr>
          </c:dPt>
          <c:dPt>
            <c:idx val="1"/>
            <c:invertIfNegative val="0"/>
            <c:bubble3D val="0"/>
            <c:spPr>
              <a:solidFill>
                <a:schemeClr val="bg1">
                  <a:lumMod val="6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c:spPr>
          </c:dPt>
          <c:dLbls>
            <c:dLbl>
              <c:idx val="0"/>
              <c:layout>
                <c:manualLayout>
                  <c:x val="-2.2824355606112625E-3"/>
                  <c:y val="-3.0988927745800284E-3"/>
                </c:manualLayout>
              </c:layout>
              <c:tx>
                <c:rich>
                  <a:bodyPr/>
                  <a:lstStyle/>
                  <a:p>
                    <a:r>
                      <a:rPr lang="en-US" altLang="en-US" b="0" dirty="0">
                        <a:latin typeface="+mn-lt"/>
                        <a:ea typeface="微软雅黑" panose="020B0503020204020204" pitchFamily="34" charset="-122"/>
                      </a:rPr>
                      <a:t>6.9</a:t>
                    </a:r>
                    <a:endParaRPr lang="en-US" altLang="en-US" dirty="0">
                      <a:ea typeface="微软雅黑" panose="020B0503020204020204" pitchFamily="34" charset="-122"/>
                    </a:endParaRPr>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5126599780057103E-2"/>
                  <c:y val="-1.4804967772776753E-2"/>
                </c:manualLayout>
              </c:layout>
              <c:tx>
                <c:rich>
                  <a:bodyPr/>
                  <a:lstStyle/>
                  <a:p>
                    <a:r>
                      <a:rPr lang="en-US" altLang="en-US" b="0" dirty="0">
                        <a:latin typeface="+mn-lt"/>
                        <a:ea typeface="微软雅黑" panose="020B0503020204020204" pitchFamily="34" charset="-122"/>
                      </a:rPr>
                      <a:t>1.37</a:t>
                    </a:r>
                    <a:endParaRPr lang="en-US" altLang="en-US" dirty="0">
                      <a:ea typeface="微软雅黑" panose="020B0503020204020204" pitchFamily="34" charset="-122"/>
                    </a:endParaRPr>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b="0">
                    <a:latin typeface="+mn-lt"/>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舒莱</c:v>
                </c:pt>
                <c:pt idx="1">
                  <c:v>ATG组</c:v>
                </c:pt>
              </c:strCache>
            </c:strRef>
          </c:cat>
          <c:val>
            <c:numRef>
              <c:f>Sheet1!$B$2:$B$3</c:f>
              <c:numCache>
                <c:formatCode>General</c:formatCode>
                <c:ptCount val="2"/>
                <c:pt idx="0">
                  <c:v>1.37</c:v>
                </c:pt>
                <c:pt idx="1">
                  <c:v>6.9</c:v>
                </c:pt>
              </c:numCache>
            </c:numRef>
          </c:val>
        </c:ser>
        <c:dLbls>
          <c:showLegendKey val="0"/>
          <c:showVal val="0"/>
          <c:showCatName val="0"/>
          <c:showSerName val="0"/>
          <c:showPercent val="0"/>
          <c:showBubbleSize val="0"/>
        </c:dLbls>
        <c:gapWidth val="150"/>
        <c:axId val="407707648"/>
        <c:axId val="407709184"/>
      </c:barChart>
      <c:catAx>
        <c:axId val="407707648"/>
        <c:scaling>
          <c:orientation val="minMax"/>
        </c:scaling>
        <c:delete val="0"/>
        <c:axPos val="b"/>
        <c:numFmt formatCode="General" sourceLinked="1"/>
        <c:majorTickMark val="in"/>
        <c:minorTickMark val="none"/>
        <c:tickLblPos val="nextTo"/>
        <c:crossAx val="407709184"/>
        <c:crosses val="autoZero"/>
        <c:auto val="1"/>
        <c:lblAlgn val="ctr"/>
        <c:lblOffset val="100"/>
        <c:noMultiLvlLbl val="0"/>
      </c:catAx>
      <c:valAx>
        <c:axId val="407709184"/>
        <c:scaling>
          <c:orientation val="minMax"/>
        </c:scaling>
        <c:delete val="0"/>
        <c:axPos val="l"/>
        <c:numFmt formatCode="General" sourceLinked="1"/>
        <c:majorTickMark val="out"/>
        <c:minorTickMark val="none"/>
        <c:tickLblPos val="nextTo"/>
        <c:crossAx val="407707648"/>
        <c:crosses val="autoZero"/>
        <c:crossBetween val="between"/>
      </c:valAx>
      <c:spPr>
        <a:noFill/>
        <a:ln w="25400">
          <a:noFill/>
        </a:ln>
      </c:spPr>
    </c:plotArea>
    <c:plotVisOnly val="1"/>
    <c:dispBlanksAs val="gap"/>
    <c:showDLblsOverMax val="0"/>
  </c:chart>
  <c:spPr>
    <a:noFill/>
  </c:spPr>
  <c:txPr>
    <a:bodyPr/>
    <a:lstStyle/>
    <a:p>
      <a:pPr>
        <a:defRPr sz="1600">
          <a:latin typeface="+mn-lt"/>
          <a:ea typeface="+mn-ea"/>
          <a:cs typeface="Arial" pitchFamily="34"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80C22A-16A2-49BD-92EB-3BE2FD0358A5}" type="datetimeFigureOut">
              <a:rPr lang="zh-CN" altLang="en-US" smtClean="0"/>
              <a:pPr/>
              <a:t>2016/3/16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DCEDEB-661C-4645-A4DA-2B485D82B279}" type="slidenum">
              <a:rPr lang="zh-CN" altLang="en-US" smtClean="0"/>
              <a:pPr/>
              <a:t>‹#›</a:t>
            </a:fld>
            <a:endParaRPr lang="zh-CN" altLang="en-US"/>
          </a:p>
        </p:txBody>
      </p:sp>
    </p:spTree>
    <p:extLst>
      <p:ext uri="{BB962C8B-B14F-4D97-AF65-F5344CB8AC3E}">
        <p14:creationId xmlns:p14="http://schemas.microsoft.com/office/powerpoint/2010/main" val="263896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95D573-A35A-44A9-993B-6CAC26B2DB0D}" type="slidenum">
              <a:rPr lang="zh-CN" altLang="en-US" smtClean="0"/>
              <a:t>2</a:t>
            </a:fld>
            <a:endParaRPr lang="zh-CN" altLang="en-US"/>
          </a:p>
        </p:txBody>
      </p:sp>
    </p:spTree>
    <p:extLst>
      <p:ext uri="{BB962C8B-B14F-4D97-AF65-F5344CB8AC3E}">
        <p14:creationId xmlns:p14="http://schemas.microsoft.com/office/powerpoint/2010/main" val="1877999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强调巴利昔单抗在术后感染方面的优势</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Arial" pitchFamily="34" charset="0"/>
              <a:ea typeface="微软雅黑" panose="020B0503020204020204" pitchFamily="34" charset="-122"/>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Arial" pitchFamily="34" charset="0"/>
              <a:ea typeface="微软雅黑" panose="020B0503020204020204" pitchFamily="34" charset="-122"/>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Arial" pitchFamily="34" charset="0"/>
                <a:ea typeface="微软雅黑" panose="020B0503020204020204" pitchFamily="34" charset="-122"/>
                <a:cs typeface="Arial" pitchFamily="34" charset="0"/>
              </a:rPr>
              <a:t>这是一项纳入</a:t>
            </a:r>
            <a:r>
              <a:rPr lang="en-US" altLang="zh-CN" sz="1200" dirty="0" smtClean="0">
                <a:latin typeface="Arial" pitchFamily="34" charset="0"/>
                <a:ea typeface="微软雅黑" panose="020B0503020204020204" pitchFamily="34" charset="-122"/>
                <a:cs typeface="Arial" pitchFamily="34" charset="0"/>
              </a:rPr>
              <a:t>262</a:t>
            </a:r>
            <a:r>
              <a:rPr lang="zh-CN" altLang="en-US" sz="1200" dirty="0" smtClean="0">
                <a:latin typeface="Arial" pitchFamily="34" charset="0"/>
                <a:ea typeface="微软雅黑" panose="020B0503020204020204" pitchFamily="34" charset="-122"/>
                <a:cs typeface="Arial" pitchFamily="34" charset="0"/>
              </a:rPr>
              <a:t>名肾移植患者的回顾性研究。其中</a:t>
            </a:r>
            <a:r>
              <a:rPr lang="en-US" altLang="zh-CN" sz="1200" dirty="0" smtClean="0">
                <a:latin typeface="Arial" pitchFamily="34" charset="0"/>
                <a:ea typeface="微软雅黑" panose="020B0503020204020204" pitchFamily="34" charset="-122"/>
                <a:cs typeface="Arial" pitchFamily="34" charset="0"/>
              </a:rPr>
              <a:t>146</a:t>
            </a:r>
            <a:r>
              <a:rPr lang="zh-CN" altLang="en-US" sz="1200" dirty="0" smtClean="0">
                <a:latin typeface="Arial" pitchFamily="34" charset="0"/>
                <a:ea typeface="微软雅黑" panose="020B0503020204020204" pitchFamily="34" charset="-122"/>
                <a:cs typeface="Arial" pitchFamily="34" charset="0"/>
              </a:rPr>
              <a:t>名患者接受巴利昔单抗诱导治疗，</a:t>
            </a:r>
            <a:r>
              <a:rPr lang="en-US" altLang="zh-CN" sz="1200" dirty="0" smtClean="0">
                <a:latin typeface="Arial" pitchFamily="34" charset="0"/>
                <a:ea typeface="微软雅黑" panose="020B0503020204020204" pitchFamily="34" charset="-122"/>
                <a:cs typeface="Arial" pitchFamily="34" charset="0"/>
              </a:rPr>
              <a:t>116</a:t>
            </a:r>
            <a:r>
              <a:rPr lang="zh-CN" altLang="en-US" sz="1200" dirty="0" smtClean="0">
                <a:latin typeface="Arial" pitchFamily="34" charset="0"/>
                <a:ea typeface="微软雅黑" panose="020B0503020204020204" pitchFamily="34" charset="-122"/>
                <a:cs typeface="Arial" pitchFamily="34" charset="0"/>
              </a:rPr>
              <a:t>名患者接受</a:t>
            </a:r>
            <a:r>
              <a:rPr lang="en-US" altLang="zh-CN" sz="1200" dirty="0" smtClean="0">
                <a:latin typeface="Arial" pitchFamily="34" charset="0"/>
                <a:ea typeface="微软雅黑" panose="020B0503020204020204" pitchFamily="34" charset="-122"/>
                <a:cs typeface="Arial" pitchFamily="34" charset="0"/>
              </a:rPr>
              <a:t>ATG</a:t>
            </a:r>
            <a:r>
              <a:rPr lang="zh-CN" altLang="en-US" sz="1200" dirty="0" smtClean="0">
                <a:latin typeface="Arial" pitchFamily="34" charset="0"/>
                <a:ea typeface="微软雅黑" panose="020B0503020204020204" pitchFamily="34" charset="-122"/>
                <a:cs typeface="Arial" pitchFamily="34" charset="0"/>
              </a:rPr>
              <a:t>诱导治疗，结果显示舒莱组中由多种病原体引起的肺部感染的发生率显著低于</a:t>
            </a:r>
            <a:r>
              <a:rPr lang="en-US" altLang="zh-CN" sz="1200" dirty="0" smtClean="0">
                <a:latin typeface="Arial" pitchFamily="34" charset="0"/>
                <a:ea typeface="微软雅黑" panose="020B0503020204020204" pitchFamily="34" charset="-122"/>
                <a:cs typeface="Arial" pitchFamily="34" charset="0"/>
              </a:rPr>
              <a:t>ATG</a:t>
            </a:r>
            <a:r>
              <a:rPr lang="zh-CN" altLang="en-US" sz="1200" dirty="0" smtClean="0">
                <a:latin typeface="Arial" pitchFamily="34" charset="0"/>
                <a:ea typeface="微软雅黑" panose="020B0503020204020204" pitchFamily="34" charset="-122"/>
                <a:cs typeface="Arial" pitchFamily="34" charset="0"/>
              </a:rPr>
              <a:t>组。</a:t>
            </a:r>
            <a:endParaRPr lang="en-US" altLang="zh-CN" sz="1200" dirty="0" smtClean="0">
              <a:latin typeface="Arial" pitchFamily="34" charset="0"/>
              <a:ea typeface="微软雅黑" panose="020B0503020204020204" pitchFamily="34" charset="-122"/>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latin typeface="Arial" pitchFamily="34" charset="0"/>
              <a:ea typeface="微软雅黑" panose="020B0503020204020204" pitchFamily="34" charset="-122"/>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Arial" pitchFamily="34" charset="0"/>
                <a:ea typeface="微软雅黑" panose="020B0503020204020204" pitchFamily="34" charset="-122"/>
                <a:cs typeface="Arial" pitchFamily="34" charset="0"/>
              </a:rPr>
              <a:t>肺部感染包括肺孢子虫病、</a:t>
            </a:r>
            <a:r>
              <a:rPr lang="en-US" altLang="zh-CN" sz="1200" dirty="0" smtClean="0">
                <a:latin typeface="Arial" pitchFamily="34" charset="0"/>
                <a:ea typeface="微软雅黑" panose="020B0503020204020204" pitchFamily="34" charset="-122"/>
                <a:cs typeface="Arial" pitchFamily="34" charset="0"/>
              </a:rPr>
              <a:t>CMV</a:t>
            </a:r>
            <a:r>
              <a:rPr lang="zh-CN" altLang="en-US" sz="1200" dirty="0" smtClean="0">
                <a:latin typeface="Arial" pitchFamily="34" charset="0"/>
                <a:ea typeface="微软雅黑" panose="020B0503020204020204" pitchFamily="34" charset="-122"/>
                <a:cs typeface="Arial" pitchFamily="34" charset="0"/>
              </a:rPr>
              <a:t>感染、肺结核、侵袭性肺曲霉菌病。</a:t>
            </a:r>
            <a:endParaRPr lang="en-US" altLang="zh-CN" sz="1200" dirty="0" smtClean="0">
              <a:latin typeface="Arial" pitchFamily="34" charset="0"/>
              <a:ea typeface="微软雅黑" panose="020B0503020204020204" pitchFamily="34" charset="-122"/>
              <a:cs typeface="Arial" pitchFamily="34" charset="0"/>
            </a:endParaRPr>
          </a:p>
          <a:p>
            <a:endParaRPr lang="zh-CN" altLang="en-US" dirty="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12</a:t>
            </a:fld>
            <a:endParaRPr lang="zh-CN" altLang="en-US"/>
          </a:p>
        </p:txBody>
      </p:sp>
    </p:spTree>
    <p:extLst>
      <p:ext uri="{BB962C8B-B14F-4D97-AF65-F5344CB8AC3E}">
        <p14:creationId xmlns:p14="http://schemas.microsoft.com/office/powerpoint/2010/main" val="3831248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胸腺来源</a:t>
            </a:r>
            <a:r>
              <a:rPr lang="en-US" altLang="zh-CN" dirty="0" smtClean="0"/>
              <a:t>T</a:t>
            </a:r>
            <a:r>
              <a:rPr lang="zh-CN" altLang="en-US" dirty="0" smtClean="0"/>
              <a:t>细胞由</a:t>
            </a:r>
            <a:r>
              <a:rPr lang="en-US" altLang="zh-CN" dirty="0" smtClean="0"/>
              <a:t>RTE(recent thymus emigrant)</a:t>
            </a:r>
            <a:r>
              <a:rPr lang="zh-CN" altLang="en-US" dirty="0" smtClean="0"/>
              <a:t>表示，体现胸腺的分化复制能力</a:t>
            </a:r>
            <a:endParaRPr lang="en-US" altLang="zh-CN" dirty="0" smtClean="0"/>
          </a:p>
          <a:p>
            <a:r>
              <a:rPr lang="zh-CN" altLang="en-US" dirty="0" smtClean="0"/>
              <a:t>循环淋巴祖细胞来源于骨髓：说明</a:t>
            </a:r>
            <a:r>
              <a:rPr lang="en-US" altLang="zh-CN" dirty="0" smtClean="0"/>
              <a:t>ATG</a:t>
            </a:r>
            <a:r>
              <a:rPr lang="zh-CN" altLang="en-US" dirty="0" smtClean="0"/>
              <a:t>会作用于胸腺的上游</a:t>
            </a:r>
            <a:endParaRPr lang="en-US" altLang="zh-CN" dirty="0" smtClean="0"/>
          </a:p>
          <a:p>
            <a:r>
              <a:rPr lang="zh-CN" altLang="en-US" dirty="0" smtClean="0"/>
              <a:t>端粒变短是细胞老化的标志，端粒酶的作用的修复延长端粒。故端粒变短、端粒酶活性降低均是细胞老化的标志</a:t>
            </a:r>
            <a:endParaRPr lang="en-US" altLang="zh-CN" dirty="0" smtClean="0"/>
          </a:p>
          <a:p>
            <a:endParaRPr lang="en-US" altLang="zh-CN" dirty="0" smtClean="0"/>
          </a:p>
          <a:p>
            <a:r>
              <a:rPr lang="zh-CN" altLang="en-US" dirty="0" smtClean="0"/>
              <a:t>两组的淋巴细胞祖细胞在</a:t>
            </a:r>
            <a:r>
              <a:rPr lang="en-US" altLang="zh-CN" dirty="0" smtClean="0"/>
              <a:t>90</a:t>
            </a:r>
            <a:r>
              <a:rPr lang="zh-CN" altLang="en-US" dirty="0" smtClean="0"/>
              <a:t>都减少，</a:t>
            </a:r>
            <a:r>
              <a:rPr lang="en-US" altLang="zh-CN" dirty="0" smtClean="0"/>
              <a:t>1</a:t>
            </a:r>
            <a:r>
              <a:rPr lang="zh-CN" altLang="en-US" dirty="0" smtClean="0"/>
              <a:t>年时</a:t>
            </a:r>
            <a:r>
              <a:rPr lang="en-US" altLang="zh-CN" dirty="0" smtClean="0"/>
              <a:t>CD25</a:t>
            </a:r>
            <a:r>
              <a:rPr lang="zh-CN" altLang="en-US" dirty="0" smtClean="0"/>
              <a:t>单抗组恢复至移植前</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14</a:t>
            </a:fld>
            <a:endParaRPr lang="zh-CN" altLang="en-US"/>
          </a:p>
        </p:txBody>
      </p:sp>
    </p:spTree>
    <p:extLst>
      <p:ext uri="{BB962C8B-B14F-4D97-AF65-F5344CB8AC3E}">
        <p14:creationId xmlns:p14="http://schemas.microsoft.com/office/powerpoint/2010/main" val="1651938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心死亡的</a:t>
            </a:r>
            <a:r>
              <a:rPr lang="en-US" altLang="zh-CN" b="1" dirty="0" smtClean="0"/>
              <a:t>AR</a:t>
            </a:r>
            <a:r>
              <a:rPr lang="zh-CN" altLang="en-US" b="1" dirty="0" smtClean="0"/>
              <a:t>发生率并不高于脑死亡</a:t>
            </a:r>
            <a:r>
              <a:rPr lang="en-US" altLang="zh-CN" b="1" dirty="0" smtClean="0"/>
              <a:t>(</a:t>
            </a:r>
            <a:r>
              <a:rPr lang="zh-CN" altLang="en-US" b="1" dirty="0" smtClean="0"/>
              <a:t>诱导治疗相当的情况下也是相当</a:t>
            </a:r>
            <a:r>
              <a:rPr lang="en-US" altLang="zh-CN" b="1" dirty="0" smtClean="0"/>
              <a:t>)</a:t>
            </a:r>
            <a:r>
              <a:rPr lang="zh-CN" altLang="en-US" b="1" dirty="0" smtClean="0"/>
              <a:t>，所以不应该把器官来源作为选择诱导治疗的标准</a:t>
            </a:r>
            <a:endParaRPr lang="en-US" altLang="zh-CN" b="1" dirty="0" smtClean="0"/>
          </a:p>
          <a:p>
            <a:endParaRPr lang="en-US" altLang="zh-CN" dirty="0" smtClean="0"/>
          </a:p>
          <a:p>
            <a:r>
              <a:rPr lang="en-US" altLang="zh-CN" dirty="0" smtClean="0"/>
              <a:t>MORE</a:t>
            </a:r>
            <a:r>
              <a:rPr lang="zh-CN" altLang="en-US" dirty="0" smtClean="0"/>
              <a:t>研究二次分析中，</a:t>
            </a:r>
            <a:r>
              <a:rPr lang="en-US" altLang="zh-CN" dirty="0" smtClean="0"/>
              <a:t>DCD</a:t>
            </a:r>
            <a:r>
              <a:rPr lang="zh-CN" altLang="en-US" dirty="0" smtClean="0"/>
              <a:t>和</a:t>
            </a:r>
            <a:r>
              <a:rPr lang="en-US" altLang="zh-CN" dirty="0" smtClean="0"/>
              <a:t>DBD</a:t>
            </a:r>
            <a:r>
              <a:rPr lang="zh-CN" altLang="en-US" dirty="0" smtClean="0"/>
              <a:t>中诱导治疗的用药情况相当</a:t>
            </a:r>
            <a:r>
              <a:rPr lang="en-US" altLang="zh-CN" dirty="0" smtClean="0"/>
              <a:t>(</a:t>
            </a:r>
            <a:r>
              <a:rPr lang="zh-CN" altLang="en-US" dirty="0" smtClean="0"/>
              <a:t>数据未发表</a:t>
            </a:r>
            <a:r>
              <a:rPr lang="en-US" altLang="zh-CN" dirty="0" smtClean="0"/>
              <a:t>)</a:t>
            </a:r>
            <a:endParaRPr lang="en-US" dirty="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16</a:t>
            </a:fld>
            <a:endParaRPr lang="zh-CN" altLang="en-US"/>
          </a:p>
        </p:txBody>
      </p:sp>
    </p:spTree>
    <p:extLst>
      <p:ext uri="{BB962C8B-B14F-4D97-AF65-F5344CB8AC3E}">
        <p14:creationId xmlns:p14="http://schemas.microsoft.com/office/powerpoint/2010/main" val="2977308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心死亡的</a:t>
            </a:r>
            <a:r>
              <a:rPr lang="en-US" altLang="zh-CN" b="1" dirty="0" smtClean="0"/>
              <a:t>AR</a:t>
            </a:r>
            <a:r>
              <a:rPr lang="zh-CN" altLang="en-US" b="1" dirty="0" smtClean="0"/>
              <a:t>发生率以及严重程度并不高于脑死亡</a:t>
            </a:r>
            <a:r>
              <a:rPr lang="en-US" altLang="zh-CN" b="1" dirty="0" smtClean="0"/>
              <a:t>(</a:t>
            </a:r>
            <a:r>
              <a:rPr lang="zh-CN" altLang="en-US" b="1" dirty="0" smtClean="0"/>
              <a:t>诱导治疗相当的情况下也是相当</a:t>
            </a:r>
            <a:r>
              <a:rPr lang="en-US" altLang="zh-CN" b="1" dirty="0" smtClean="0"/>
              <a:t>)</a:t>
            </a:r>
            <a:r>
              <a:rPr lang="zh-CN" altLang="en-US" b="1" dirty="0" smtClean="0"/>
              <a:t>，所以不应该把器官来源作为选择诱导治疗的标准</a:t>
            </a:r>
            <a:endParaRPr lang="en-US" altLang="zh-CN" b="1" dirty="0" smtClean="0"/>
          </a:p>
          <a:p>
            <a:endParaRPr lang="en-US" dirty="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17</a:t>
            </a:fld>
            <a:endParaRPr lang="zh-CN" altLang="en-US"/>
          </a:p>
        </p:txBody>
      </p:sp>
    </p:spTree>
    <p:extLst>
      <p:ext uri="{BB962C8B-B14F-4D97-AF65-F5344CB8AC3E}">
        <p14:creationId xmlns:p14="http://schemas.microsoft.com/office/powerpoint/2010/main" val="3869047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dirty="0" smtClean="0">
                <a:latin typeface="+mn-ea"/>
                <a:cs typeface="Arial" pitchFamily="34" charset="0"/>
              </a:rPr>
              <a:t>在前两页的前提下，再次强调巴利昔单抗的预防急排的疗效</a:t>
            </a:r>
            <a:endParaRPr lang="en-US" altLang="zh-CN" sz="1200" b="1" dirty="0" smtClean="0">
              <a:latin typeface="+mn-ea"/>
              <a:cs typeface="Arial" pitchFamily="34" charset="0"/>
            </a:endParaRPr>
          </a:p>
          <a:p>
            <a:endParaRPr lang="en-US" altLang="zh-CN" sz="1200" dirty="0" smtClean="0">
              <a:latin typeface="+mn-ea"/>
              <a:cs typeface="Arial" pitchFamily="34" charset="0"/>
            </a:endParaRPr>
          </a:p>
          <a:p>
            <a:r>
              <a:rPr lang="zh-CN" altLang="en-US" sz="1200" dirty="0" smtClean="0">
                <a:latin typeface="+mn-ea"/>
                <a:cs typeface="Arial" pitchFamily="34" charset="0"/>
              </a:rPr>
              <a:t>荟萃分析：</a:t>
            </a:r>
            <a:r>
              <a:rPr lang="en-US" altLang="zh-CN" sz="1200" dirty="0" smtClean="0">
                <a:latin typeface="+mn-ea"/>
                <a:cs typeface="Arial" pitchFamily="34" charset="0"/>
              </a:rPr>
              <a:t>2001~2007</a:t>
            </a:r>
            <a:r>
              <a:rPr lang="zh-CN" altLang="en-US" sz="1200" dirty="0" smtClean="0">
                <a:latin typeface="+mn-ea"/>
              </a:rPr>
              <a:t>年在美国、法国等</a:t>
            </a:r>
            <a:r>
              <a:rPr lang="en-US" altLang="zh-CN" sz="1200" dirty="0" smtClean="0">
                <a:latin typeface="+mn-ea"/>
              </a:rPr>
              <a:t>4</a:t>
            </a:r>
            <a:r>
              <a:rPr lang="zh-CN" altLang="en-US" sz="1200" dirty="0" smtClean="0">
                <a:latin typeface="+mn-ea"/>
              </a:rPr>
              <a:t>个国家进行的</a:t>
            </a:r>
            <a:r>
              <a:rPr lang="en-US" altLang="zh-CN" sz="1200" dirty="0" smtClean="0">
                <a:latin typeface="+mn-ea"/>
                <a:cs typeface="Arial" pitchFamily="34" charset="0"/>
              </a:rPr>
              <a:t>6</a:t>
            </a:r>
            <a:r>
              <a:rPr lang="zh-CN" altLang="en-US" sz="1200" dirty="0" smtClean="0">
                <a:latin typeface="+mn-ea"/>
              </a:rPr>
              <a:t>组随机对照试验，对比巴利昔单抗和</a:t>
            </a:r>
            <a:r>
              <a:rPr lang="en-US" altLang="zh-CN" sz="1200" dirty="0" smtClean="0">
                <a:latin typeface="+mn-ea"/>
                <a:cs typeface="Arial" pitchFamily="34" charset="0"/>
              </a:rPr>
              <a:t>ATG</a:t>
            </a:r>
            <a:r>
              <a:rPr lang="zh-CN" altLang="en-US" sz="1200" dirty="0" smtClean="0">
                <a:latin typeface="+mn-ea"/>
              </a:rPr>
              <a:t>诱导治疗在肾移植中的疗效。</a:t>
            </a:r>
            <a:endParaRPr lang="en-US" altLang="zh-CN" sz="1200" dirty="0" smtClean="0">
              <a:latin typeface="+mn-ea"/>
            </a:endParaRPr>
          </a:p>
          <a:p>
            <a:pPr marL="266700" marR="0" indent="-180975" algn="l" defTabSz="914400" rtl="0" eaLnBrk="1" fontAlgn="base" latinLnBrk="0" hangingPunct="1">
              <a:lnSpc>
                <a:spcPct val="100000"/>
              </a:lnSpc>
              <a:spcBef>
                <a:spcPct val="30000"/>
              </a:spcBef>
              <a:spcAft>
                <a:spcPct val="0"/>
              </a:spcAft>
              <a:buClrTx/>
              <a:buSzTx/>
              <a:buFont typeface="Wingdings" panose="05000000000000000000" pitchFamily="2" charset="2"/>
              <a:buChar char="ü"/>
              <a:tabLst/>
              <a:defRPr/>
            </a:pPr>
            <a:r>
              <a:rPr lang="zh-CN" altLang="en-US" dirty="0" smtClean="0">
                <a:effectLst/>
              </a:rPr>
              <a:t>入选标准包括：前瞻性随机对照临床试验，随访时间≥</a:t>
            </a:r>
            <a:r>
              <a:rPr lang="en-US" altLang="zh-CN" dirty="0" smtClean="0">
                <a:effectLst/>
              </a:rPr>
              <a:t>12</a:t>
            </a:r>
            <a:r>
              <a:rPr lang="zh-CN" altLang="en-US" dirty="0" smtClean="0">
                <a:effectLst/>
              </a:rPr>
              <a:t>个月，</a:t>
            </a:r>
            <a:r>
              <a:rPr lang="en-US" altLang="zh-CN" dirty="0" smtClean="0">
                <a:effectLst/>
              </a:rPr>
              <a:t>ATG</a:t>
            </a:r>
            <a:r>
              <a:rPr lang="zh-CN" altLang="en-US" dirty="0" smtClean="0">
                <a:effectLst/>
              </a:rPr>
              <a:t>与巴利昔单抗在肾移植诱导治疗的随机比较研究</a:t>
            </a:r>
            <a:endParaRPr lang="en-US" altLang="zh-CN" sz="1200" dirty="0" smtClean="0">
              <a:latin typeface="+mn-ea"/>
            </a:endParaRPr>
          </a:p>
          <a:p>
            <a:r>
              <a:rPr lang="zh-CN" altLang="en-US" dirty="0" smtClean="0"/>
              <a:t>如图所示，</a:t>
            </a:r>
            <a:r>
              <a:rPr lang="en-US" altLang="zh-CN" dirty="0" smtClean="0"/>
              <a:t>6</a:t>
            </a:r>
            <a:r>
              <a:rPr lang="zh-CN" altLang="en-US" dirty="0" smtClean="0"/>
              <a:t>项研究中接受舒莱</a:t>
            </a:r>
            <a:r>
              <a:rPr lang="en-US" altLang="zh-CN" baseline="30000" dirty="0" smtClean="0"/>
              <a:t>®</a:t>
            </a:r>
            <a:r>
              <a:rPr lang="zh-CN" altLang="en-US" dirty="0" smtClean="0"/>
              <a:t>或</a:t>
            </a:r>
            <a:r>
              <a:rPr lang="en-US" altLang="zh-CN" dirty="0" smtClean="0"/>
              <a:t>ATG</a:t>
            </a:r>
            <a:r>
              <a:rPr lang="zh-CN" altLang="en-US" dirty="0" smtClean="0"/>
              <a:t>诱导治疗的患者发生急排反应的比例无显著性差异</a:t>
            </a:r>
            <a:r>
              <a:rPr lang="en-US" altLang="zh-CN" dirty="0" smtClean="0"/>
              <a:t>(RR 1.15</a:t>
            </a:r>
            <a:r>
              <a:rPr lang="zh-CN" altLang="en-US" dirty="0" smtClean="0"/>
              <a:t>，</a:t>
            </a:r>
            <a:r>
              <a:rPr lang="en-US" altLang="zh-CN" dirty="0" smtClean="0"/>
              <a:t>95%CI 0.88-1.52</a:t>
            </a:r>
            <a:r>
              <a:rPr lang="zh-CN" altLang="en-US" dirty="0" smtClean="0"/>
              <a:t>，</a:t>
            </a:r>
            <a:r>
              <a:rPr lang="en-US" altLang="zh-CN" i="1" dirty="0" smtClean="0"/>
              <a:t>P</a:t>
            </a:r>
            <a:r>
              <a:rPr lang="en-US" altLang="zh-CN" dirty="0" smtClean="0"/>
              <a:t>=0.31)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18</a:t>
            </a:fld>
            <a:endParaRPr lang="zh-CN" altLang="en-US"/>
          </a:p>
        </p:txBody>
      </p:sp>
    </p:spTree>
    <p:extLst>
      <p:ext uri="{BB962C8B-B14F-4D97-AF65-F5344CB8AC3E}">
        <p14:creationId xmlns:p14="http://schemas.microsoft.com/office/powerpoint/2010/main" val="2839118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即使在纯心死亡</a:t>
            </a:r>
            <a:r>
              <a:rPr lang="en-US" altLang="zh-CN" b="1" dirty="0" smtClean="0"/>
              <a:t>(</a:t>
            </a:r>
            <a:r>
              <a:rPr lang="zh-CN" altLang="en-US" b="1" dirty="0" smtClean="0"/>
              <a:t>美国的心死亡捐献肾移植数据</a:t>
            </a:r>
            <a:r>
              <a:rPr lang="en-US" altLang="zh-CN" b="1" dirty="0" smtClean="0"/>
              <a:t>)</a:t>
            </a:r>
            <a:r>
              <a:rPr lang="zh-CN" altLang="en-US" b="1" dirty="0" smtClean="0"/>
              <a:t>，</a:t>
            </a:r>
            <a:r>
              <a:rPr lang="en-US" altLang="zh-CN" b="1" dirty="0" smtClean="0"/>
              <a:t>IL-2RA</a:t>
            </a:r>
            <a:r>
              <a:rPr lang="zh-CN" altLang="en-US" b="1" dirty="0" smtClean="0"/>
              <a:t>预防急排的疗效也与</a:t>
            </a:r>
            <a:r>
              <a:rPr lang="en-US" altLang="zh-CN" b="1" dirty="0" smtClean="0"/>
              <a:t>ATG</a:t>
            </a:r>
            <a:r>
              <a:rPr lang="zh-CN" altLang="en-US" b="1" dirty="0" smtClean="0"/>
              <a:t>相当</a:t>
            </a:r>
            <a:endParaRPr lang="en-US" altLang="zh-CN" b="1" dirty="0" smtClean="0"/>
          </a:p>
          <a:p>
            <a:endParaRPr lang="en-US" altLang="zh-CN" dirty="0" smtClean="0"/>
          </a:p>
          <a:p>
            <a:r>
              <a:rPr lang="zh-CN" altLang="en-US" dirty="0" smtClean="0"/>
              <a:t>两组基线资料匹配</a:t>
            </a:r>
            <a:r>
              <a:rPr lang="en-US" altLang="zh-CN" dirty="0" smtClean="0"/>
              <a:t>(</a:t>
            </a:r>
            <a:r>
              <a:rPr lang="zh-CN" altLang="en-US" dirty="0" smtClean="0"/>
              <a:t>数据未发表</a:t>
            </a:r>
            <a:r>
              <a:rPr lang="en-US" altLang="zh-CN" dirty="0" smtClean="0"/>
              <a:t>)</a:t>
            </a:r>
            <a:endParaRPr lang="en-US" dirty="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20</a:t>
            </a:fld>
            <a:endParaRPr lang="zh-CN" altLang="en-US"/>
          </a:p>
        </p:txBody>
      </p:sp>
    </p:spTree>
    <p:extLst>
      <p:ext uri="{BB962C8B-B14F-4D97-AF65-F5344CB8AC3E}">
        <p14:creationId xmlns:p14="http://schemas.microsoft.com/office/powerpoint/2010/main" val="104320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DGF</a:t>
            </a:r>
            <a:r>
              <a:rPr lang="zh-CN" altLang="en-US" dirty="0" smtClean="0"/>
              <a:t>是中国</a:t>
            </a:r>
            <a:r>
              <a:rPr lang="en-US" altLang="zh-CN" dirty="0" smtClean="0"/>
              <a:t>DCD</a:t>
            </a:r>
            <a:r>
              <a:rPr lang="zh-CN" altLang="en-US" dirty="0" smtClean="0"/>
              <a:t>肾移植中备受重视的事件，但</a:t>
            </a:r>
            <a:r>
              <a:rPr lang="en-US" altLang="zh-CN" dirty="0" smtClean="0"/>
              <a:t>DGF</a:t>
            </a:r>
            <a:r>
              <a:rPr lang="zh-CN" altLang="en-US" dirty="0" smtClean="0"/>
              <a:t>对移植预后的影响与供体来源有关</a:t>
            </a:r>
            <a:endParaRPr lang="en-US" dirty="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21</a:t>
            </a:fld>
            <a:endParaRPr lang="zh-CN" altLang="en-US"/>
          </a:p>
        </p:txBody>
      </p:sp>
    </p:spTree>
    <p:extLst>
      <p:ext uri="{BB962C8B-B14F-4D97-AF65-F5344CB8AC3E}">
        <p14:creationId xmlns:p14="http://schemas.microsoft.com/office/powerpoint/2010/main" val="3180549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DGF</a:t>
            </a:r>
            <a:r>
              <a:rPr lang="zh-CN" altLang="en-US" b="1" dirty="0" smtClean="0"/>
              <a:t>的发生与诱导治疗的种类无关</a:t>
            </a:r>
            <a:r>
              <a:rPr lang="en-US" altLang="zh-CN" b="1" dirty="0" smtClean="0"/>
              <a:t>(</a:t>
            </a:r>
            <a:r>
              <a:rPr lang="zh-CN" altLang="en-US" b="1" dirty="0" smtClean="0"/>
              <a:t>国外数据</a:t>
            </a:r>
            <a:r>
              <a:rPr lang="en-US" altLang="zh-CN" b="1" dirty="0" smtClean="0"/>
              <a:t>)</a:t>
            </a:r>
          </a:p>
          <a:p>
            <a:endParaRPr lang="en-US" altLang="zh-CN" dirty="0" smtClean="0"/>
          </a:p>
          <a:p>
            <a:r>
              <a:rPr lang="zh-CN" altLang="en-US" dirty="0" smtClean="0"/>
              <a:t>荟萃分析结果显示舒莱</a:t>
            </a:r>
            <a:r>
              <a:rPr lang="en-US" altLang="zh-CN" baseline="30000" dirty="0" smtClean="0"/>
              <a:t>®</a:t>
            </a:r>
            <a:r>
              <a:rPr lang="zh-CN" altLang="en-US" dirty="0" smtClean="0"/>
              <a:t>预防</a:t>
            </a:r>
            <a:r>
              <a:rPr lang="en-US" altLang="zh-CN" dirty="0" smtClean="0"/>
              <a:t>DGF</a:t>
            </a:r>
            <a:r>
              <a:rPr lang="zh-CN" altLang="en-US" dirty="0" smtClean="0"/>
              <a:t>的疗效与</a:t>
            </a:r>
            <a:r>
              <a:rPr lang="en-US" altLang="zh-CN" dirty="0" smtClean="0"/>
              <a:t>ATG</a:t>
            </a:r>
            <a:r>
              <a:rPr lang="zh-CN" altLang="en-US" b="0" dirty="0" smtClean="0"/>
              <a:t>相当</a:t>
            </a:r>
            <a:r>
              <a:rPr lang="en-US" altLang="zh-CN" b="0" dirty="0" smtClean="0"/>
              <a:t>(</a:t>
            </a:r>
            <a:r>
              <a:rPr lang="en-US" altLang="zh-CN" sz="1200" b="0" i="0" u="none" strike="noStrike" kern="1200" baseline="0" dirty="0" smtClean="0">
                <a:solidFill>
                  <a:schemeClr val="tx1"/>
                </a:solidFill>
                <a:latin typeface="+mn-lt"/>
                <a:ea typeface="+mn-ea"/>
                <a:cs typeface="+mn-cs"/>
              </a:rPr>
              <a:t>(RR 1.02, 95% CI 0.69–1.51, </a:t>
            </a:r>
            <a:r>
              <a:rPr lang="en-US" altLang="zh-CN" sz="1200" b="0" i="1" dirty="0" smtClean="0">
                <a:latin typeface="微软雅黑" pitchFamily="34" charset="-122"/>
                <a:ea typeface="微软雅黑" pitchFamily="34" charset="-122"/>
              </a:rPr>
              <a:t>P</a:t>
            </a:r>
            <a:r>
              <a:rPr lang="en-US" altLang="zh-CN" sz="1200" b="0" dirty="0" smtClean="0">
                <a:latin typeface="微软雅黑" pitchFamily="34" charset="-122"/>
                <a:ea typeface="微软雅黑" pitchFamily="34" charset="-122"/>
              </a:rPr>
              <a:t>=0.93</a:t>
            </a:r>
            <a:r>
              <a:rPr lang="en-US" altLang="zh-CN" sz="1200" b="0" dirty="0" smtClean="0">
                <a:latin typeface="+mn-lt"/>
                <a:ea typeface="+mn-ea"/>
              </a:rPr>
              <a:t>)</a:t>
            </a:r>
            <a:r>
              <a:rPr lang="zh-CN" altLang="en-US" sz="1200" b="0" dirty="0" smtClean="0">
                <a:latin typeface="+mn-lt"/>
                <a:ea typeface="+mn-ea"/>
              </a:rPr>
              <a:t>。</a:t>
            </a:r>
            <a:endParaRPr lang="zh-CN" altLang="en-US" sz="1200" b="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22</a:t>
            </a:fld>
            <a:endParaRPr lang="zh-CN" altLang="en-US"/>
          </a:p>
        </p:txBody>
      </p:sp>
    </p:spTree>
    <p:extLst>
      <p:ext uri="{BB962C8B-B14F-4D97-AF65-F5344CB8AC3E}">
        <p14:creationId xmlns:p14="http://schemas.microsoft.com/office/powerpoint/2010/main" val="3245765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DGF</a:t>
            </a:r>
            <a:r>
              <a:rPr lang="zh-CN" altLang="en-US" b="1" dirty="0" smtClean="0"/>
              <a:t>的发生与诱导治疗的种类无关</a:t>
            </a:r>
            <a:r>
              <a:rPr lang="en-US" altLang="zh-CN" b="1" dirty="0" smtClean="0"/>
              <a:t>(</a:t>
            </a:r>
            <a:r>
              <a:rPr lang="zh-CN" altLang="en-US" b="1" dirty="0" smtClean="0"/>
              <a:t>国内数据</a:t>
            </a:r>
            <a:r>
              <a:rPr lang="en-US" altLang="zh-CN" b="1"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在国内，舒莱</a:t>
            </a:r>
            <a:r>
              <a:rPr lang="en-US" altLang="zh-CN" baseline="30000" dirty="0" smtClean="0"/>
              <a:t>®</a:t>
            </a:r>
            <a:r>
              <a:rPr lang="zh-CN" altLang="en-US" sz="1200" dirty="0" smtClean="0"/>
              <a:t>感染发生率低于</a:t>
            </a:r>
            <a:r>
              <a:rPr lang="en-US" altLang="zh-CN" sz="1200" dirty="0" smtClean="0"/>
              <a:t>ATG</a:t>
            </a:r>
            <a:r>
              <a:rPr lang="zh-CN" altLang="en-US" sz="1200" dirty="0" smtClean="0"/>
              <a:t>，在</a:t>
            </a:r>
            <a:r>
              <a:rPr lang="en-US" altLang="zh-CN" sz="1200" dirty="0" smtClean="0"/>
              <a:t>DGF</a:t>
            </a:r>
            <a:r>
              <a:rPr lang="zh-CN" altLang="en-US" sz="1200" dirty="0" smtClean="0"/>
              <a:t>发生方面，舒莱与</a:t>
            </a:r>
            <a:r>
              <a:rPr lang="en-US" altLang="zh-CN" sz="1200" dirty="0" smtClean="0"/>
              <a:t>ATG</a:t>
            </a:r>
            <a:r>
              <a:rPr lang="zh-CN" altLang="en-US" sz="1200" dirty="0" smtClean="0"/>
              <a:t>相当。</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巴利昔单抗组与</a:t>
            </a:r>
            <a:r>
              <a:rPr lang="en-US" altLang="zh-CN" sz="1200" dirty="0" smtClean="0"/>
              <a:t>ATG</a:t>
            </a:r>
            <a:r>
              <a:rPr lang="zh-CN" altLang="en-US" sz="1200" dirty="0" smtClean="0"/>
              <a:t>组供者特征的比较：年龄，</a:t>
            </a:r>
            <a:r>
              <a:rPr lang="en-US" altLang="zh-CN" sz="1200" dirty="0" smtClean="0"/>
              <a:t>43 vs 42</a:t>
            </a:r>
            <a:r>
              <a:rPr lang="zh-CN" altLang="en-US" sz="1200" dirty="0" smtClean="0"/>
              <a:t>岁</a:t>
            </a:r>
            <a:r>
              <a:rPr lang="en-US" altLang="zh-CN" sz="1200" dirty="0" smtClean="0"/>
              <a:t>(</a:t>
            </a:r>
            <a:r>
              <a:rPr lang="en-US" altLang="zh-CN" sz="1200" i="1" dirty="0" smtClean="0"/>
              <a:t>P</a:t>
            </a:r>
            <a:r>
              <a:rPr lang="en-US" altLang="zh-CN" sz="1200" dirty="0" smtClean="0"/>
              <a:t>=0.760) </a:t>
            </a:r>
            <a:r>
              <a:rPr lang="zh-CN" altLang="en-US" sz="1200" dirty="0" smtClean="0"/>
              <a:t>；移植前血液透析时间，</a:t>
            </a:r>
            <a:r>
              <a:rPr lang="en-US" altLang="zh-CN" sz="1200" dirty="0" smtClean="0"/>
              <a:t>23.40 vs 24.97</a:t>
            </a:r>
            <a:r>
              <a:rPr lang="zh-CN" altLang="en-US" sz="1200" dirty="0" smtClean="0"/>
              <a:t>月</a:t>
            </a:r>
            <a:r>
              <a:rPr lang="en-US" altLang="zh-CN" sz="1200" dirty="0" smtClean="0"/>
              <a:t>(</a:t>
            </a:r>
            <a:r>
              <a:rPr lang="en-US" altLang="zh-CN" sz="1200" i="1" dirty="0" smtClean="0"/>
              <a:t>P</a:t>
            </a:r>
            <a:r>
              <a:rPr lang="en-US" altLang="zh-CN" sz="1200" dirty="0" smtClean="0"/>
              <a:t>=0.494)</a:t>
            </a:r>
            <a:r>
              <a:rPr lang="zh-CN" altLang="en-US" sz="1200" dirty="0" smtClean="0"/>
              <a:t>；</a:t>
            </a:r>
            <a:r>
              <a:rPr lang="en-US" altLang="zh-CN" sz="1200" dirty="0" smtClean="0"/>
              <a:t>HLA</a:t>
            </a:r>
            <a:r>
              <a:rPr lang="zh-CN" altLang="en-US" sz="1200" dirty="0" smtClean="0"/>
              <a:t>配型，</a:t>
            </a:r>
            <a:r>
              <a:rPr lang="en-US" altLang="zh-CN" sz="1200" dirty="0" smtClean="0"/>
              <a:t>3.88 vs 3.73 (</a:t>
            </a:r>
            <a:r>
              <a:rPr lang="en-US" altLang="zh-CN" sz="1200" i="1" dirty="0" smtClean="0"/>
              <a:t>P</a:t>
            </a:r>
            <a:r>
              <a:rPr lang="en-US" altLang="zh-CN" sz="1200" dirty="0" smtClean="0"/>
              <a:t>=0.729)</a:t>
            </a:r>
            <a:r>
              <a:rPr lang="zh-CN" altLang="en-US" sz="1200" dirty="0" smtClean="0"/>
              <a:t>；淋巴毒检测，</a:t>
            </a:r>
            <a:r>
              <a:rPr lang="en-US" altLang="zh-CN" sz="1200" dirty="0" smtClean="0"/>
              <a:t>2.83 vs 2.79 (</a:t>
            </a:r>
            <a:r>
              <a:rPr lang="en-US" altLang="zh-CN" sz="1200" i="1" dirty="0" smtClean="0"/>
              <a:t>P</a:t>
            </a:r>
            <a:r>
              <a:rPr lang="en-US" altLang="zh-CN" sz="1200" dirty="0" smtClean="0"/>
              <a:t>=0.482) </a:t>
            </a:r>
            <a:r>
              <a:rPr lang="zh-CN" altLang="en-US" sz="1200" dirty="0" smtClean="0"/>
              <a:t>；冷缺血时间，</a:t>
            </a:r>
            <a:r>
              <a:rPr lang="en-US" altLang="zh-CN" sz="1200" dirty="0" smtClean="0"/>
              <a:t>7.17 vs 6.93 (</a:t>
            </a:r>
            <a:r>
              <a:rPr lang="en-US" altLang="zh-CN" sz="1200" i="1" dirty="0" smtClean="0"/>
              <a:t>P</a:t>
            </a:r>
            <a:r>
              <a:rPr lang="en-US" altLang="zh-CN" sz="1200" dirty="0" smtClean="0"/>
              <a:t>=0.069)</a:t>
            </a:r>
            <a:r>
              <a:rPr lang="zh-CN" altLang="en-US" sz="1200" dirty="0" smtClean="0"/>
              <a:t> 。</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24</a:t>
            </a:fld>
            <a:endParaRPr lang="zh-CN" altLang="en-US"/>
          </a:p>
        </p:txBody>
      </p:sp>
    </p:spTree>
    <p:extLst>
      <p:ext uri="{BB962C8B-B14F-4D97-AF65-F5344CB8AC3E}">
        <p14:creationId xmlns:p14="http://schemas.microsoft.com/office/powerpoint/2010/main" val="4223245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DGF</a:t>
            </a:r>
            <a:r>
              <a:rPr lang="zh-CN" altLang="en-US" b="1" dirty="0" smtClean="0"/>
              <a:t>的发生与诱导治疗的种类无关</a:t>
            </a:r>
            <a:r>
              <a:rPr lang="en-US" altLang="zh-CN" b="1" dirty="0" smtClean="0"/>
              <a:t>(</a:t>
            </a:r>
            <a:r>
              <a:rPr lang="zh-CN" altLang="en-US" b="1" dirty="0" smtClean="0"/>
              <a:t>美国的纯心死亡数据</a:t>
            </a:r>
            <a:r>
              <a:rPr lang="en-US" altLang="zh-CN" b="1" dirty="0" smtClean="0"/>
              <a:t>)</a:t>
            </a:r>
          </a:p>
          <a:p>
            <a:endParaRPr lang="en-US" dirty="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25</a:t>
            </a:fld>
            <a:endParaRPr lang="zh-CN" altLang="en-US"/>
          </a:p>
        </p:txBody>
      </p:sp>
    </p:spTree>
    <p:extLst>
      <p:ext uri="{BB962C8B-B14F-4D97-AF65-F5344CB8AC3E}">
        <p14:creationId xmlns:p14="http://schemas.microsoft.com/office/powerpoint/2010/main" val="831075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smtClean="0">
                <a:solidFill>
                  <a:schemeClr val="tx1"/>
                </a:solidFill>
                <a:latin typeface="+mn-lt"/>
                <a:ea typeface="+mn-ea"/>
                <a:cs typeface="+mn-cs"/>
              </a:rPr>
              <a:t>2011</a:t>
            </a:r>
            <a:r>
              <a:rPr lang="zh-CN" altLang="en-US" sz="1200" b="0" i="0" u="none" strike="noStrike" kern="1200" baseline="0" dirty="0" smtClean="0">
                <a:solidFill>
                  <a:schemeClr val="tx1"/>
                </a:solidFill>
                <a:latin typeface="+mn-lt"/>
                <a:ea typeface="+mn-ea"/>
                <a:cs typeface="+mn-cs"/>
              </a:rPr>
              <a:t>年</a:t>
            </a:r>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月</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中国人体器官移植技术临床应用委员会通过并公布了中国人体器官捐献分类标准</a:t>
            </a:r>
            <a:r>
              <a:rPr lang="zh-CN" altLang="en-US" sz="1200" b="0" dirty="0" smtClean="0">
                <a:solidFill>
                  <a:srgbClr val="014052"/>
                </a:solidFill>
                <a:latin typeface="+mn-lt"/>
                <a:ea typeface="+mn-ea"/>
              </a:rPr>
              <a:t>：</a:t>
            </a:r>
            <a:r>
              <a:rPr lang="zh-CN" altLang="en-US" sz="1200" b="0" i="0" u="none" strike="noStrike" kern="1200" baseline="0" dirty="0" smtClean="0">
                <a:solidFill>
                  <a:schemeClr val="tx1"/>
                </a:solidFill>
                <a:latin typeface="+mn-lt"/>
                <a:ea typeface="+mn-ea"/>
                <a:cs typeface="+mn-cs"/>
              </a:rPr>
              <a:t>称 中国标准</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 即</a:t>
            </a:r>
            <a:r>
              <a:rPr lang="en-US" altLang="zh-CN" sz="1200" b="0" i="0" u="none" strike="noStrike"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smtClean="0">
                <a:solidFill>
                  <a:schemeClr val="tx1"/>
                </a:solidFill>
                <a:latin typeface="+mn-lt"/>
                <a:ea typeface="+mn-ea"/>
                <a:cs typeface="+mn-cs"/>
              </a:rPr>
              <a:t>中国一类</a:t>
            </a:r>
            <a:r>
              <a:rPr lang="en-US" altLang="zh-CN" sz="1200" b="0" i="0" u="none" strike="noStrike" kern="1200" baseline="0" dirty="0" smtClean="0">
                <a:solidFill>
                  <a:schemeClr val="tx1"/>
                </a:solidFill>
                <a:latin typeface="+mn-lt"/>
                <a:ea typeface="+mn-ea"/>
                <a:cs typeface="+mn-cs"/>
              </a:rPr>
              <a:t>(C-</a:t>
            </a:r>
            <a:r>
              <a:rPr lang="en-US" altLang="zh-CN" b="0" dirty="0" smtClean="0">
                <a:solidFill>
                  <a:srgbClr val="FFFFFF"/>
                </a:solidFill>
                <a:latin typeface="+mn-lt"/>
                <a:ea typeface="+mn-ea"/>
              </a:rPr>
              <a:t>Ⅰ)</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国际标准化脑死亡器官捐献 </a:t>
            </a:r>
            <a:r>
              <a:rPr lang="en-US" altLang="zh-CN" sz="1200" b="0" i="0" u="none" strike="noStrike" kern="1200" baseline="0" dirty="0" smtClean="0">
                <a:solidFill>
                  <a:schemeClr val="tx1"/>
                </a:solidFill>
                <a:latin typeface="+mn-lt"/>
                <a:ea typeface="+mn-ea"/>
                <a:cs typeface="+mn-cs"/>
              </a:rPr>
              <a:t>(donation </a:t>
            </a:r>
            <a:r>
              <a:rPr lang="en-US" altLang="zh-CN" sz="1200" b="0" i="0" u="none" strike="noStrike" kern="1200" baseline="0" dirty="0" err="1" smtClean="0">
                <a:solidFill>
                  <a:schemeClr val="tx1"/>
                </a:solidFill>
                <a:latin typeface="+mn-lt"/>
                <a:ea typeface="+mn-ea"/>
                <a:cs typeface="+mn-cs"/>
              </a:rPr>
              <a:t>afterbrain</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err="1" smtClean="0">
                <a:solidFill>
                  <a:schemeClr val="tx1"/>
                </a:solidFill>
                <a:latin typeface="+mn-lt"/>
                <a:ea typeface="+mn-ea"/>
                <a:cs typeface="+mn-cs"/>
              </a:rPr>
              <a:t>death,DBD</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smtClean="0">
                <a:solidFill>
                  <a:schemeClr val="tx1"/>
                </a:solidFill>
                <a:latin typeface="+mn-lt"/>
                <a:ea typeface="+mn-ea"/>
                <a:cs typeface="+mn-cs"/>
              </a:rPr>
              <a:t>中国二类</a:t>
            </a:r>
            <a:r>
              <a:rPr lang="en-US" altLang="zh-CN" sz="1200" b="0" i="0" u="none" strike="noStrike" kern="1200" baseline="0" dirty="0" smtClean="0">
                <a:solidFill>
                  <a:schemeClr val="tx1"/>
                </a:solidFill>
                <a:latin typeface="+mn-lt"/>
                <a:ea typeface="+mn-ea"/>
                <a:cs typeface="+mn-cs"/>
              </a:rPr>
              <a:t>(C-</a:t>
            </a:r>
            <a:r>
              <a:rPr lang="en-US" altLang="zh-CN" b="0" dirty="0" smtClean="0">
                <a:solidFill>
                  <a:srgbClr val="FFFFFF"/>
                </a:solidFill>
                <a:latin typeface="+mn-lt"/>
                <a:ea typeface="+mn-ea"/>
              </a:rPr>
              <a:t>Ⅱ)</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国际标准化心脏死亡器官捐献</a:t>
            </a:r>
            <a:r>
              <a:rPr lang="en-US" altLang="zh-CN" sz="1200" b="0" i="0" u="none" strike="noStrike" kern="1200" baseline="0" dirty="0" smtClean="0">
                <a:solidFill>
                  <a:schemeClr val="tx1"/>
                </a:solidFill>
                <a:latin typeface="+mn-lt"/>
                <a:ea typeface="+mn-ea"/>
                <a:cs typeface="+mn-cs"/>
              </a:rPr>
              <a:t>(DCD)</a:t>
            </a:r>
            <a:r>
              <a:rPr lang="zh-CN" altLang="en-US" sz="1200" b="0" i="0" u="none" strike="noStrike" kern="1200" baseline="0" dirty="0" smtClean="0">
                <a:solidFill>
                  <a:schemeClr val="tx1"/>
                </a:solidFill>
                <a:latin typeface="+mn-lt"/>
                <a:ea typeface="+mn-ea"/>
                <a:cs typeface="+mn-cs"/>
              </a:rPr>
              <a:t>，即包括</a:t>
            </a:r>
            <a:r>
              <a:rPr lang="en-US" altLang="zh-CN" sz="1200" b="0" i="0" u="none" strike="noStrike" kern="1200" baseline="0" dirty="0" smtClean="0">
                <a:solidFill>
                  <a:schemeClr val="tx1"/>
                </a:solidFill>
                <a:latin typeface="+mn-lt"/>
                <a:ea typeface="+mn-ea"/>
                <a:cs typeface="+mn-cs"/>
              </a:rPr>
              <a:t>Maastricht</a:t>
            </a:r>
            <a:r>
              <a:rPr lang="zh-CN" altLang="en-US" sz="1200" b="0" i="0" u="none" strike="noStrike" kern="1200" baseline="0" dirty="0" smtClean="0">
                <a:solidFill>
                  <a:schemeClr val="tx1"/>
                </a:solidFill>
                <a:latin typeface="+mn-lt"/>
                <a:ea typeface="+mn-ea"/>
                <a:cs typeface="+mn-cs"/>
              </a:rPr>
              <a:t>标准分类中的</a:t>
            </a:r>
            <a:r>
              <a:rPr lang="en-US" altLang="zh-CN" sz="1200" b="0" dirty="0" smtClean="0">
                <a:latin typeface="+mn-lt"/>
                <a:ea typeface="+mn-ea"/>
              </a:rPr>
              <a:t>Ⅰ-Ⅳ</a:t>
            </a:r>
            <a:r>
              <a:rPr lang="zh-CN" altLang="en-US" sz="1200" b="0" i="0" u="none" strike="noStrike" kern="1200" baseline="0" dirty="0" smtClean="0">
                <a:solidFill>
                  <a:schemeClr val="tx1"/>
                </a:solidFill>
                <a:latin typeface="+mn-lt"/>
                <a:ea typeface="+mn-ea"/>
                <a:cs typeface="+mn-cs"/>
              </a:rPr>
              <a:t>类；</a:t>
            </a:r>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smtClean="0">
                <a:solidFill>
                  <a:schemeClr val="tx1"/>
                </a:solidFill>
                <a:latin typeface="+mn-lt"/>
                <a:ea typeface="+mn-ea"/>
                <a:cs typeface="+mn-cs"/>
              </a:rPr>
              <a:t>中国三类</a:t>
            </a:r>
            <a:r>
              <a:rPr lang="en-US" altLang="zh-CN" sz="1200" b="0" i="0" u="none" strike="noStrike" kern="1200" baseline="0" dirty="0" smtClean="0">
                <a:solidFill>
                  <a:schemeClr val="tx1"/>
                </a:solidFill>
                <a:latin typeface="+mn-lt"/>
                <a:ea typeface="+mn-ea"/>
                <a:cs typeface="+mn-cs"/>
              </a:rPr>
              <a:t>(C-</a:t>
            </a:r>
            <a:r>
              <a:rPr lang="en-US" altLang="zh-CN" b="0" dirty="0" smtClean="0">
                <a:solidFill>
                  <a:srgbClr val="FFFFFF"/>
                </a:solidFill>
              </a:rPr>
              <a:t>Ⅲ)</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中国过渡时期脑</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心双死亡标准器官捐献</a:t>
            </a:r>
            <a:r>
              <a:rPr lang="en-US" altLang="zh-CN" sz="1200" b="0" i="0" u="none" strike="noStrike" kern="1200" baseline="0" dirty="0" smtClean="0">
                <a:solidFill>
                  <a:schemeClr val="tx1"/>
                </a:solidFill>
                <a:latin typeface="+mn-lt"/>
                <a:ea typeface="+mn-ea"/>
                <a:cs typeface="+mn-cs"/>
              </a:rPr>
              <a:t>( donation </a:t>
            </a:r>
            <a:r>
              <a:rPr lang="en-US" altLang="zh-CN" sz="1200" b="0" i="0" u="none" strike="noStrike" kern="1200" baseline="0" dirty="0" err="1" smtClean="0">
                <a:solidFill>
                  <a:schemeClr val="tx1"/>
                </a:solidFill>
                <a:latin typeface="+mn-lt"/>
                <a:ea typeface="+mn-ea"/>
                <a:cs typeface="+mn-cs"/>
              </a:rPr>
              <a:t>afterbrain</a:t>
            </a:r>
            <a:r>
              <a:rPr lang="en-US" altLang="zh-CN" sz="1200" b="0" i="0" u="none" strike="noStrike" kern="1200" baseline="0" dirty="0" smtClean="0">
                <a:solidFill>
                  <a:schemeClr val="tx1"/>
                </a:solidFill>
                <a:latin typeface="+mn-lt"/>
                <a:ea typeface="+mn-ea"/>
                <a:cs typeface="+mn-cs"/>
              </a:rPr>
              <a:t> death awaiting </a:t>
            </a:r>
            <a:r>
              <a:rPr lang="en-US" altLang="zh-CN" sz="1200" b="0" i="0" u="none" strike="noStrike" kern="1200" baseline="0" dirty="0" err="1" smtClean="0">
                <a:solidFill>
                  <a:schemeClr val="tx1"/>
                </a:solidFill>
                <a:latin typeface="+mn-lt"/>
                <a:ea typeface="+mn-ea"/>
                <a:cs typeface="+mn-cs"/>
              </a:rPr>
              <a:t>cardiacdeath</a:t>
            </a:r>
            <a:r>
              <a:rPr lang="en-US" altLang="zh-CN" sz="1200" b="0" i="0" u="none" strike="noStrike" kern="1200" baseline="0" dirty="0" smtClean="0">
                <a:solidFill>
                  <a:schemeClr val="tx1"/>
                </a:solidFill>
                <a:latin typeface="+mn-lt"/>
                <a:ea typeface="+mn-ea"/>
                <a:cs typeface="+mn-cs"/>
              </a:rPr>
              <a:t>, DBCD),</a:t>
            </a:r>
            <a:r>
              <a:rPr lang="zh-CN" altLang="en-US" sz="1200" b="0" i="0" u="none" strike="noStrike" kern="1200" baseline="0" dirty="0" smtClean="0">
                <a:solidFill>
                  <a:schemeClr val="tx1"/>
                </a:solidFill>
                <a:latin typeface="+mn-lt"/>
                <a:ea typeface="+mn-ea"/>
                <a:cs typeface="+mn-cs"/>
              </a:rPr>
              <a:t>与</a:t>
            </a:r>
            <a:r>
              <a:rPr lang="en-US" altLang="zh-CN" sz="1200" b="0" i="0" u="none" strike="noStrike" kern="1200" baseline="0" dirty="0" smtClean="0">
                <a:solidFill>
                  <a:schemeClr val="tx1"/>
                </a:solidFill>
                <a:latin typeface="+mn-lt"/>
                <a:ea typeface="+mn-ea"/>
                <a:cs typeface="+mn-cs"/>
              </a:rPr>
              <a:t>Maastricht</a:t>
            </a:r>
            <a:r>
              <a:rPr lang="zh-CN" altLang="en-US" sz="1200" b="0" i="0" u="none" strike="noStrike" kern="1200" baseline="0" dirty="0" smtClean="0">
                <a:solidFill>
                  <a:schemeClr val="tx1"/>
                </a:solidFill>
                <a:latin typeface="+mn-lt"/>
                <a:ea typeface="+mn-ea"/>
                <a:cs typeface="+mn-cs"/>
              </a:rPr>
              <a:t>标准的</a:t>
            </a:r>
            <a:r>
              <a:rPr lang="en-US" altLang="zh-CN" sz="1200" b="0" dirty="0" smtClean="0">
                <a:solidFill>
                  <a:srgbClr val="C00000"/>
                </a:solidFill>
              </a:rPr>
              <a:t>Ⅳ</a:t>
            </a:r>
            <a:r>
              <a:rPr lang="zh-CN" altLang="en-US" sz="1200" b="0" i="0" u="none" strike="noStrike" kern="1200" baseline="0" dirty="0" smtClean="0">
                <a:solidFill>
                  <a:schemeClr val="tx1"/>
                </a:solidFill>
                <a:latin typeface="+mn-lt"/>
                <a:ea typeface="+mn-ea"/>
                <a:cs typeface="+mn-cs"/>
              </a:rPr>
              <a:t>类相似，属可控制类型，符合脑死亡诊断标准。</a:t>
            </a:r>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solidFill>
                  <a:srgbClr val="FF0000"/>
                </a:solidFill>
              </a:rPr>
              <a:t>DBCD</a:t>
            </a:r>
            <a:r>
              <a:rPr lang="zh-CN" altLang="en-US" sz="1200" b="0" dirty="0" smtClean="0">
                <a:solidFill>
                  <a:srgbClr val="FF0000"/>
                </a:solidFill>
              </a:rPr>
              <a:t>已完全符合</a:t>
            </a:r>
            <a:r>
              <a:rPr lang="en-US" altLang="zh-CN" sz="1200" b="0" dirty="0" smtClean="0">
                <a:solidFill>
                  <a:srgbClr val="FF0000"/>
                </a:solidFill>
              </a:rPr>
              <a:t>DBD</a:t>
            </a:r>
            <a:r>
              <a:rPr lang="zh-CN" altLang="en-US" sz="1200" b="0" dirty="0" smtClean="0">
                <a:solidFill>
                  <a:srgbClr val="FF0000"/>
                </a:solidFill>
              </a:rPr>
              <a:t>标准</a:t>
            </a:r>
            <a:r>
              <a:rPr lang="zh-CN" altLang="en-US" sz="1200" b="0" dirty="0" smtClean="0"/>
              <a:t>，但鉴于对脑死亡法律支持框架缺位，现依严格程序按</a:t>
            </a:r>
            <a:r>
              <a:rPr lang="en-US" altLang="zh-CN" sz="1200" b="0" dirty="0" smtClean="0"/>
              <a:t>DCD</a:t>
            </a:r>
            <a:r>
              <a:rPr lang="zh-CN" altLang="en-US" sz="1200" b="0" dirty="0" smtClean="0"/>
              <a:t>实施；这样做实际上是</a:t>
            </a:r>
            <a:r>
              <a:rPr lang="zh-CN" altLang="en-US" sz="1200" b="0" dirty="0" smtClean="0">
                <a:solidFill>
                  <a:srgbClr val="FF0000"/>
                </a:solidFill>
              </a:rPr>
              <a:t>将</a:t>
            </a:r>
            <a:r>
              <a:rPr lang="en-US" altLang="zh-CN" sz="1200" b="0" dirty="0" smtClean="0">
                <a:solidFill>
                  <a:srgbClr val="FF0000"/>
                </a:solidFill>
              </a:rPr>
              <a:t>C-Ⅰ</a:t>
            </a:r>
            <a:r>
              <a:rPr lang="zh-CN" altLang="en-US" sz="1200" b="0" dirty="0" smtClean="0">
                <a:solidFill>
                  <a:srgbClr val="FF0000"/>
                </a:solidFill>
              </a:rPr>
              <a:t>类案例按</a:t>
            </a:r>
            <a:r>
              <a:rPr lang="en-US" altLang="zh-CN" sz="1200" b="0" dirty="0" smtClean="0">
                <a:solidFill>
                  <a:srgbClr val="FF0000"/>
                </a:solidFill>
              </a:rPr>
              <a:t>C-Ⅱ</a:t>
            </a:r>
            <a:r>
              <a:rPr lang="zh-CN" altLang="en-US" sz="1200" b="0" dirty="0" smtClean="0">
                <a:solidFill>
                  <a:srgbClr val="FF0000"/>
                </a:solidFill>
              </a:rPr>
              <a:t>类处理</a:t>
            </a:r>
            <a:r>
              <a:rPr lang="zh-CN" altLang="en-US" sz="1200" b="0" dirty="0" smtClean="0"/>
              <a:t>，既类似</a:t>
            </a:r>
            <a:r>
              <a:rPr lang="en-US" altLang="zh-CN" sz="1200" b="0" dirty="0" smtClean="0"/>
              <a:t>M-Ⅳ</a:t>
            </a:r>
            <a:r>
              <a:rPr lang="zh-CN" altLang="en-US" sz="1200" b="0" dirty="0" smtClean="0"/>
              <a:t>类，又不同于</a:t>
            </a:r>
            <a:r>
              <a:rPr lang="en-US" altLang="zh-CN" sz="1200" b="0" dirty="0" smtClean="0"/>
              <a:t>M-Ⅳ</a:t>
            </a:r>
            <a:r>
              <a:rPr lang="zh-CN" altLang="en-US" sz="1200" b="0" dirty="0" smtClean="0"/>
              <a:t>类</a:t>
            </a:r>
            <a:r>
              <a:rPr lang="en-US" altLang="zh-CN" sz="1200" b="0" dirty="0" smtClean="0"/>
              <a:t>(M-Ⅳ</a:t>
            </a:r>
            <a:r>
              <a:rPr lang="zh-CN" altLang="en-US" sz="1200" b="0" dirty="0" smtClean="0"/>
              <a:t>为非计划性、非预见性脑死亡后心脏停搏</a:t>
            </a:r>
            <a:r>
              <a:rPr lang="en-US" altLang="zh-CN" sz="1200" b="0" dirty="0" smtClean="0"/>
              <a:t>)</a:t>
            </a:r>
            <a:r>
              <a:rPr lang="zh-CN" altLang="en-US" sz="1200" b="0" dirty="0" smtClean="0"/>
              <a:t>。</a:t>
            </a:r>
            <a:r>
              <a:rPr lang="en-US" altLang="zh-CN" sz="1200" b="0" dirty="0" smtClean="0"/>
              <a:t>C-Ⅲ</a:t>
            </a:r>
            <a:r>
              <a:rPr lang="zh-CN" altLang="en-US" sz="1200" b="0" dirty="0" smtClean="0"/>
              <a:t>符合中国国情。</a:t>
            </a:r>
            <a:endParaRPr lang="en-US" altLang="zh-CN" sz="1200" b="0" kern="0"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3</a:t>
            </a:fld>
            <a:endParaRPr lang="zh-CN" altLang="en-US"/>
          </a:p>
        </p:txBody>
      </p:sp>
    </p:spTree>
    <p:extLst>
      <p:ext uri="{BB962C8B-B14F-4D97-AF65-F5344CB8AC3E}">
        <p14:creationId xmlns:p14="http://schemas.microsoft.com/office/powerpoint/2010/main" val="3310701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强调巴利昔单抗的安全性优势</a:t>
            </a:r>
            <a:endParaRPr lang="en-US" b="1" dirty="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26</a:t>
            </a:fld>
            <a:endParaRPr lang="zh-CN" altLang="en-US"/>
          </a:p>
        </p:txBody>
      </p:sp>
    </p:spTree>
    <p:extLst>
      <p:ext uri="{BB962C8B-B14F-4D97-AF65-F5344CB8AC3E}">
        <p14:creationId xmlns:p14="http://schemas.microsoft.com/office/powerpoint/2010/main" val="3253227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dirty="0" smtClean="0">
                <a:latin typeface="Arial" pitchFamily="34" charset="0"/>
                <a:ea typeface="微软雅黑" panose="020B0503020204020204" pitchFamily="34" charset="-122"/>
                <a:cs typeface="Arial" pitchFamily="34" charset="0"/>
              </a:rPr>
              <a:t>疗效相当</a:t>
            </a:r>
            <a:r>
              <a:rPr lang="en-US" altLang="zh-CN" sz="1200" b="1" dirty="0" smtClean="0">
                <a:latin typeface="Arial" pitchFamily="34" charset="0"/>
                <a:ea typeface="微软雅黑" panose="020B0503020204020204" pitchFamily="34" charset="-122"/>
                <a:cs typeface="Arial" pitchFamily="34" charset="0"/>
              </a:rPr>
              <a:t>+</a:t>
            </a:r>
            <a:r>
              <a:rPr lang="zh-CN" altLang="en-US" sz="1200" b="1" dirty="0" smtClean="0">
                <a:latin typeface="Arial" pitchFamily="34" charset="0"/>
                <a:ea typeface="微软雅黑" panose="020B0503020204020204" pitchFamily="34" charset="-122"/>
                <a:cs typeface="Arial" pitchFamily="34" charset="0"/>
              </a:rPr>
              <a:t>安全性优势</a:t>
            </a:r>
            <a:r>
              <a:rPr lang="en-US" altLang="zh-CN" sz="1200" b="1" dirty="0" smtClean="0">
                <a:latin typeface="Arial" pitchFamily="34" charset="0"/>
                <a:ea typeface="微软雅黑" panose="020B0503020204020204" pitchFamily="34" charset="-122"/>
                <a:cs typeface="Arial" pitchFamily="34" charset="0"/>
              </a:rPr>
              <a:t>-</a:t>
            </a:r>
            <a:r>
              <a:rPr lang="en-US" altLang="zh-CN" sz="1200" b="1" dirty="0" smtClean="0">
                <a:latin typeface="Arial" pitchFamily="34" charset="0"/>
                <a:ea typeface="微软雅黑" panose="020B0503020204020204" pitchFamily="34" charset="-122"/>
                <a:cs typeface="Arial" pitchFamily="34" charset="0"/>
                <a:sym typeface="Wingdings" panose="05000000000000000000" pitchFamily="2" charset="2"/>
              </a:rPr>
              <a:t></a:t>
            </a:r>
            <a:r>
              <a:rPr lang="zh-CN" altLang="en-US" sz="1200" b="1" dirty="0" smtClean="0">
                <a:latin typeface="Arial" pitchFamily="34" charset="0"/>
                <a:ea typeface="微软雅黑" panose="020B0503020204020204" pitchFamily="34" charset="-122"/>
                <a:cs typeface="Arial" pitchFamily="34" charset="0"/>
                <a:sym typeface="Wingdings" panose="05000000000000000000" pitchFamily="2" charset="2"/>
              </a:rPr>
              <a:t>预后优势</a:t>
            </a:r>
            <a:endParaRPr lang="en-US" altLang="zh-CN" sz="1200" b="1" dirty="0" smtClean="0">
              <a:latin typeface="Arial" pitchFamily="34" charset="0"/>
              <a:ea typeface="微软雅黑" panose="020B0503020204020204" pitchFamily="34" charset="-122"/>
              <a:cs typeface="Arial" pitchFamily="34" charset="0"/>
            </a:endParaRPr>
          </a:p>
          <a:p>
            <a:endParaRPr lang="en-US" altLang="zh-CN" sz="1200" dirty="0" smtClean="0">
              <a:latin typeface="Arial" pitchFamily="34" charset="0"/>
              <a:ea typeface="微软雅黑" panose="020B0503020204020204" pitchFamily="34" charset="-122"/>
              <a:cs typeface="Arial" pitchFamily="34" charset="0"/>
            </a:endParaRPr>
          </a:p>
          <a:p>
            <a:r>
              <a:rPr lang="en-US" altLang="zh-CN" sz="1200" dirty="0" smtClean="0">
                <a:latin typeface="Arial" pitchFamily="34" charset="0"/>
                <a:ea typeface="微软雅黑" panose="020B0503020204020204" pitchFamily="34" charset="-122"/>
                <a:cs typeface="Arial" pitchFamily="34" charset="0"/>
              </a:rPr>
              <a:t>1995</a:t>
            </a:r>
            <a:r>
              <a:rPr lang="zh-CN" altLang="en-US" sz="1200" dirty="0" smtClean="0">
                <a:latin typeface="Arial" pitchFamily="34" charset="0"/>
                <a:ea typeface="微软雅黑" panose="020B0503020204020204" pitchFamily="34" charset="-122"/>
                <a:cs typeface="Arial" pitchFamily="34" charset="0"/>
              </a:rPr>
              <a:t>年</a:t>
            </a:r>
            <a:r>
              <a:rPr lang="en-US" altLang="zh-CN" sz="1200" dirty="0" smtClean="0">
                <a:latin typeface="Arial" pitchFamily="34" charset="0"/>
                <a:ea typeface="微软雅黑" panose="020B0503020204020204" pitchFamily="34" charset="-122"/>
                <a:cs typeface="Arial" pitchFamily="34" charset="0"/>
              </a:rPr>
              <a:t>4</a:t>
            </a:r>
            <a:r>
              <a:rPr lang="zh-CN" altLang="en-US" sz="1200" dirty="0" smtClean="0">
                <a:latin typeface="Arial" pitchFamily="34" charset="0"/>
                <a:ea typeface="微软雅黑" panose="020B0503020204020204" pitchFamily="34" charset="-122"/>
                <a:cs typeface="Arial" pitchFamily="34" charset="0"/>
              </a:rPr>
              <a:t>月至</a:t>
            </a:r>
            <a:r>
              <a:rPr lang="en-US" altLang="zh-CN" sz="1200" dirty="0" smtClean="0">
                <a:latin typeface="Arial" pitchFamily="34" charset="0"/>
                <a:ea typeface="微软雅黑" panose="020B0503020204020204" pitchFamily="34" charset="-122"/>
                <a:cs typeface="Arial" pitchFamily="34" charset="0"/>
              </a:rPr>
              <a:t>2003</a:t>
            </a:r>
            <a:r>
              <a:rPr lang="zh-CN" altLang="en-US" sz="1200" dirty="0" smtClean="0">
                <a:latin typeface="Arial" pitchFamily="34" charset="0"/>
                <a:ea typeface="微软雅黑" panose="020B0503020204020204" pitchFamily="34" charset="-122"/>
                <a:cs typeface="Arial" pitchFamily="34" charset="0"/>
              </a:rPr>
              <a:t>年</a:t>
            </a:r>
            <a:r>
              <a:rPr lang="en-US" altLang="zh-CN" sz="1200" dirty="0" smtClean="0">
                <a:latin typeface="Arial" pitchFamily="34" charset="0"/>
                <a:ea typeface="微软雅黑" panose="020B0503020204020204" pitchFamily="34" charset="-122"/>
                <a:cs typeface="Arial" pitchFamily="34" charset="0"/>
              </a:rPr>
              <a:t>12</a:t>
            </a:r>
            <a:r>
              <a:rPr lang="zh-CN" altLang="en-US" sz="1200" dirty="0" smtClean="0">
                <a:latin typeface="Arial" pitchFamily="34" charset="0"/>
                <a:ea typeface="微软雅黑" panose="020B0503020204020204" pitchFamily="34" charset="-122"/>
                <a:cs typeface="Arial" pitchFamily="34" charset="0"/>
              </a:rPr>
              <a:t>月，纳入日本</a:t>
            </a:r>
            <a:r>
              <a:rPr lang="en-US" altLang="zh-CN" sz="1200" dirty="0" smtClean="0">
                <a:latin typeface="Arial" pitchFamily="34" charset="0"/>
                <a:ea typeface="微软雅黑" panose="020B0503020204020204" pitchFamily="34" charset="-122"/>
                <a:cs typeface="Arial" pitchFamily="34" charset="0"/>
              </a:rPr>
              <a:t>139</a:t>
            </a:r>
            <a:r>
              <a:rPr lang="zh-CN" altLang="en-US" sz="1200" dirty="0" smtClean="0">
                <a:latin typeface="Arial" pitchFamily="34" charset="0"/>
                <a:ea typeface="微软雅黑" panose="020B0503020204020204" pitchFamily="34" charset="-122"/>
                <a:cs typeface="Arial" pitchFamily="34" charset="0"/>
              </a:rPr>
              <a:t>例移植研究所的</a:t>
            </a:r>
            <a:r>
              <a:rPr lang="en-US" altLang="zh-CN" sz="1200" dirty="0" smtClean="0">
                <a:latin typeface="Arial" pitchFamily="34" charset="0"/>
                <a:ea typeface="微软雅黑" panose="020B0503020204020204" pitchFamily="34" charset="-122"/>
                <a:cs typeface="Arial" pitchFamily="34" charset="0"/>
              </a:rPr>
              <a:t>1324</a:t>
            </a:r>
            <a:r>
              <a:rPr lang="zh-CN" altLang="en-US" sz="1200" dirty="0" smtClean="0">
                <a:latin typeface="Arial" pitchFamily="34" charset="0"/>
                <a:ea typeface="微软雅黑" panose="020B0503020204020204" pitchFamily="34" charset="-122"/>
                <a:cs typeface="Arial" pitchFamily="34" charset="0"/>
              </a:rPr>
              <a:t>例尸体供肾移植。其中，心脏跳动死亡和非心脏跳动死亡的供者</a:t>
            </a:r>
            <a:r>
              <a:rPr lang="en-US" altLang="zh-CN" sz="1200" dirty="0" smtClean="0">
                <a:latin typeface="Arial" pitchFamily="34" charset="0"/>
                <a:ea typeface="微软雅黑" panose="020B0503020204020204" pitchFamily="34" charset="-122"/>
                <a:cs typeface="Arial" pitchFamily="34" charset="0"/>
              </a:rPr>
              <a:t>(NHBDD)</a:t>
            </a:r>
            <a:r>
              <a:rPr lang="zh-CN" altLang="en-US" sz="1200" dirty="0" smtClean="0">
                <a:latin typeface="Arial" pitchFamily="34" charset="0"/>
                <a:ea typeface="微软雅黑" panose="020B0503020204020204" pitchFamily="34" charset="-122"/>
                <a:cs typeface="Arial" pitchFamily="34" charset="0"/>
              </a:rPr>
              <a:t>分别为</a:t>
            </a:r>
            <a:r>
              <a:rPr lang="en-US" altLang="zh-CN" sz="1200" dirty="0" smtClean="0">
                <a:latin typeface="Arial" pitchFamily="34" charset="0"/>
                <a:ea typeface="微软雅黑" panose="020B0503020204020204" pitchFamily="34" charset="-122"/>
                <a:cs typeface="Arial" pitchFamily="34" charset="0"/>
              </a:rPr>
              <a:t>454</a:t>
            </a:r>
            <a:r>
              <a:rPr lang="zh-CN" altLang="en-US" sz="1200" dirty="0" smtClean="0">
                <a:latin typeface="Arial" pitchFamily="34" charset="0"/>
                <a:ea typeface="微软雅黑" panose="020B0503020204020204" pitchFamily="34" charset="-122"/>
                <a:cs typeface="Arial" pitchFamily="34" charset="0"/>
              </a:rPr>
              <a:t>例和</a:t>
            </a:r>
            <a:r>
              <a:rPr lang="en-US" altLang="zh-CN" sz="1200" dirty="0" smtClean="0">
                <a:latin typeface="Arial" pitchFamily="34" charset="0"/>
                <a:ea typeface="微软雅黑" panose="020B0503020204020204" pitchFamily="34" charset="-122"/>
                <a:cs typeface="Arial" pitchFamily="34" charset="0"/>
              </a:rPr>
              <a:t>1279</a:t>
            </a:r>
            <a:r>
              <a:rPr lang="zh-CN" altLang="en-US" sz="1200" dirty="0" smtClean="0">
                <a:latin typeface="Arial" pitchFamily="34" charset="0"/>
                <a:ea typeface="微软雅黑" panose="020B0503020204020204" pitchFamily="34" charset="-122"/>
                <a:cs typeface="Arial" pitchFamily="34" charset="0"/>
              </a:rPr>
              <a:t>例，对</a:t>
            </a:r>
            <a:r>
              <a:rPr lang="en-US" altLang="zh-CN" sz="1200" dirty="0" smtClean="0">
                <a:latin typeface="Arial" pitchFamily="34" charset="0"/>
                <a:ea typeface="微软雅黑" panose="020B0503020204020204" pitchFamily="34" charset="-122"/>
                <a:cs typeface="Arial" pitchFamily="34" charset="0"/>
              </a:rPr>
              <a:t>1279</a:t>
            </a:r>
            <a:r>
              <a:rPr lang="zh-CN" altLang="en-US" sz="1200" dirty="0" smtClean="0">
                <a:latin typeface="Arial" pitchFamily="34" charset="0"/>
                <a:ea typeface="微软雅黑" panose="020B0503020204020204" pitchFamily="34" charset="-122"/>
                <a:cs typeface="Arial" pitchFamily="34" charset="0"/>
              </a:rPr>
              <a:t>例</a:t>
            </a:r>
            <a:r>
              <a:rPr lang="en-US" altLang="zh-CN" sz="1200" dirty="0" smtClean="0">
                <a:latin typeface="Arial" pitchFamily="34" charset="0"/>
                <a:ea typeface="微软雅黑" panose="020B0503020204020204" pitchFamily="34" charset="-122"/>
                <a:cs typeface="Arial" pitchFamily="34" charset="0"/>
              </a:rPr>
              <a:t>NHBDD</a:t>
            </a:r>
            <a:r>
              <a:rPr lang="zh-CN" altLang="en-US" sz="1200" dirty="0" smtClean="0">
                <a:latin typeface="Arial" pitchFamily="34" charset="0"/>
                <a:ea typeface="微软雅黑" panose="020B0503020204020204" pitchFamily="34" charset="-122"/>
                <a:cs typeface="Arial" pitchFamily="34" charset="0"/>
              </a:rPr>
              <a:t>供者的临床结果进行了研究。</a:t>
            </a:r>
            <a:endParaRPr lang="en-US" altLang="zh-CN" sz="1200" dirty="0" smtClean="0">
              <a:latin typeface="Arial" pitchFamily="34" charset="0"/>
              <a:ea typeface="微软雅黑" panose="020B0503020204020204" pitchFamily="34" charset="-122"/>
              <a:cs typeface="Arial" pitchFamily="34" charset="0"/>
            </a:endParaRPr>
          </a:p>
          <a:p>
            <a:r>
              <a:rPr lang="zh-CN" altLang="en-US" sz="1200" dirty="0" smtClean="0">
                <a:latin typeface="Arial" pitchFamily="34" charset="0"/>
                <a:ea typeface="微软雅黑" panose="020B0503020204020204" pitchFamily="34" charset="-122"/>
                <a:cs typeface="Arial" pitchFamily="34" charset="0"/>
              </a:rPr>
              <a:t>治疗药物分别为</a:t>
            </a:r>
            <a:r>
              <a:rPr lang="en-US" altLang="zh-CN" sz="1200" dirty="0" err="1" smtClean="0">
                <a:latin typeface="Arial" pitchFamily="34" charset="0"/>
                <a:ea typeface="微软雅黑" panose="020B0503020204020204" pitchFamily="34" charset="-122"/>
                <a:cs typeface="Arial" pitchFamily="34" charset="0"/>
              </a:rPr>
              <a:t>CsA</a:t>
            </a:r>
            <a:r>
              <a:rPr lang="zh-CN" altLang="en-US" sz="1200" dirty="0" smtClean="0">
                <a:latin typeface="Arial" pitchFamily="34" charset="0"/>
                <a:ea typeface="微软雅黑" panose="020B0503020204020204" pitchFamily="34" charset="-122"/>
                <a:cs typeface="Arial" pitchFamily="34" charset="0"/>
              </a:rPr>
              <a:t>或他克莫司</a:t>
            </a:r>
            <a:r>
              <a:rPr lang="en-US" altLang="zh-CN" sz="1200" dirty="0" smtClean="0">
                <a:latin typeface="Arial" pitchFamily="34" charset="0"/>
                <a:ea typeface="微软雅黑" panose="020B0503020204020204" pitchFamily="34" charset="-122"/>
                <a:cs typeface="Arial" pitchFamily="34" charset="0"/>
              </a:rPr>
              <a:t>+MMF</a:t>
            </a:r>
            <a:r>
              <a:rPr lang="zh-CN" altLang="en-US" sz="1200" dirty="0" smtClean="0">
                <a:latin typeface="Arial" pitchFamily="34" charset="0"/>
                <a:ea typeface="微软雅黑" panose="020B0503020204020204" pitchFamily="34" charset="-122"/>
                <a:cs typeface="Arial" pitchFamily="34" charset="0"/>
              </a:rPr>
              <a:t>诱导加免疫抑制剂维持治疗，</a:t>
            </a:r>
            <a:r>
              <a:rPr lang="en-US" altLang="zh-CN" sz="1200" dirty="0" smtClean="0">
                <a:latin typeface="Arial" pitchFamily="34" charset="0"/>
                <a:ea typeface="微软雅黑" panose="020B0503020204020204" pitchFamily="34" charset="-122"/>
                <a:cs typeface="Arial" pitchFamily="34" charset="0"/>
              </a:rPr>
              <a:t>ATG/</a:t>
            </a:r>
            <a:r>
              <a:rPr lang="zh-CN" altLang="en-US" sz="1200" dirty="0" smtClean="0">
                <a:latin typeface="Arial" pitchFamily="34" charset="0"/>
                <a:ea typeface="微软雅黑" panose="020B0503020204020204" pitchFamily="34" charset="-122"/>
                <a:cs typeface="Arial" pitchFamily="34" charset="0"/>
              </a:rPr>
              <a:t>巴利昔单抗</a:t>
            </a:r>
            <a:r>
              <a:rPr lang="en-US" altLang="zh-CN" sz="1200" dirty="0" smtClean="0">
                <a:latin typeface="Arial" pitchFamily="34" charset="0"/>
                <a:ea typeface="微软雅黑" panose="020B0503020204020204" pitchFamily="34" charset="-122"/>
                <a:cs typeface="Arial" pitchFamily="34" charset="0"/>
              </a:rPr>
              <a:t>(</a:t>
            </a:r>
            <a:r>
              <a:rPr lang="zh-CN" altLang="en-US" sz="1200" dirty="0" smtClean="0">
                <a:latin typeface="Arial" pitchFamily="34" charset="0"/>
                <a:ea typeface="微软雅黑" panose="020B0503020204020204" pitchFamily="34" charset="-122"/>
                <a:cs typeface="Arial" pitchFamily="34" charset="0"/>
              </a:rPr>
              <a:t>舒莱</a:t>
            </a:r>
            <a:r>
              <a:rPr lang="en-US" altLang="zh-CN" sz="1200" baseline="30000" dirty="0" smtClean="0">
                <a:latin typeface="Arial" pitchFamily="34" charset="0"/>
                <a:ea typeface="微软雅黑" panose="020B0503020204020204" pitchFamily="34" charset="-122"/>
                <a:cs typeface="Arial" pitchFamily="34" charset="0"/>
              </a:rPr>
              <a:t>®</a:t>
            </a:r>
            <a:r>
              <a:rPr lang="en-US" altLang="zh-CN" sz="1200" dirty="0" smtClean="0">
                <a:latin typeface="Arial" pitchFamily="34" charset="0"/>
                <a:ea typeface="微软雅黑" panose="020B0503020204020204" pitchFamily="34" charset="-122"/>
                <a:cs typeface="Arial" pitchFamily="34" charset="0"/>
              </a:rPr>
              <a:t>)+</a:t>
            </a:r>
            <a:r>
              <a:rPr lang="en-US" altLang="zh-CN" sz="1200" dirty="0" err="1" smtClean="0">
                <a:latin typeface="Arial" pitchFamily="34" charset="0"/>
                <a:ea typeface="微软雅黑" panose="020B0503020204020204" pitchFamily="34" charset="-122"/>
                <a:cs typeface="Arial" pitchFamily="34" charset="0"/>
              </a:rPr>
              <a:t>CsA+MMF</a:t>
            </a:r>
            <a:r>
              <a:rPr lang="zh-CN" altLang="en-US" sz="1200" dirty="0" smtClean="0">
                <a:latin typeface="Arial" pitchFamily="34" charset="0"/>
                <a:ea typeface="微软雅黑" panose="020B0503020204020204" pitchFamily="34" charset="-122"/>
                <a:cs typeface="Arial" pitchFamily="34" charset="0"/>
              </a:rPr>
              <a:t>诱导加免疫抑制剂维持治疗。结果显示，舒莱</a:t>
            </a:r>
            <a:r>
              <a:rPr lang="en-US" altLang="zh-CN" sz="1200" baseline="30000" dirty="0" smtClean="0">
                <a:latin typeface="Arial" pitchFamily="34" charset="0"/>
                <a:ea typeface="微软雅黑" panose="020B0503020204020204" pitchFamily="34" charset="-122"/>
                <a:cs typeface="Arial" pitchFamily="34" charset="0"/>
              </a:rPr>
              <a:t>®</a:t>
            </a:r>
            <a:r>
              <a:rPr lang="zh-CN" altLang="en-US" sz="1200" dirty="0" smtClean="0">
                <a:latin typeface="Arial" pitchFamily="34" charset="0"/>
                <a:ea typeface="微软雅黑" panose="020B0503020204020204" pitchFamily="34" charset="-122"/>
                <a:cs typeface="Arial" pitchFamily="34" charset="0"/>
              </a:rPr>
              <a:t>诱导治疗组的肾移植存活率高，第</a:t>
            </a:r>
            <a:r>
              <a:rPr lang="en-US" altLang="zh-CN" sz="1200" dirty="0" smtClean="0">
                <a:latin typeface="Arial" pitchFamily="34" charset="0"/>
                <a:ea typeface="微软雅黑" panose="020B0503020204020204" pitchFamily="34" charset="-122"/>
                <a:cs typeface="Arial" pitchFamily="34" charset="0"/>
              </a:rPr>
              <a:t>1</a:t>
            </a:r>
            <a:r>
              <a:rPr lang="zh-CN" altLang="en-US" sz="1200" dirty="0" smtClean="0">
                <a:latin typeface="Arial" pitchFamily="34" charset="0"/>
                <a:ea typeface="微软雅黑" panose="020B0503020204020204" pitchFamily="34" charset="-122"/>
                <a:cs typeface="Arial" pitchFamily="34" charset="0"/>
              </a:rPr>
              <a:t>年及第</a:t>
            </a:r>
            <a:r>
              <a:rPr lang="en-US" altLang="zh-CN" sz="1200" dirty="0" smtClean="0">
                <a:latin typeface="Arial" pitchFamily="34" charset="0"/>
                <a:ea typeface="微软雅黑" panose="020B0503020204020204" pitchFamily="34" charset="-122"/>
                <a:cs typeface="Arial" pitchFamily="34" charset="0"/>
              </a:rPr>
              <a:t>2</a:t>
            </a:r>
            <a:r>
              <a:rPr lang="zh-CN" altLang="en-US" sz="1200" dirty="0" smtClean="0">
                <a:latin typeface="Arial" pitchFamily="34" charset="0"/>
                <a:ea typeface="微软雅黑" panose="020B0503020204020204" pitchFamily="34" charset="-122"/>
                <a:cs typeface="Arial" pitchFamily="34" charset="0"/>
              </a:rPr>
              <a:t>年分别为</a:t>
            </a:r>
            <a:r>
              <a:rPr lang="en-US" altLang="zh-CN" sz="1200" dirty="0" smtClean="0">
                <a:latin typeface="Arial" pitchFamily="34" charset="0"/>
                <a:ea typeface="微软雅黑" panose="020B0503020204020204" pitchFamily="34" charset="-122"/>
                <a:cs typeface="Arial" pitchFamily="34" charset="0"/>
              </a:rPr>
              <a:t>98%</a:t>
            </a:r>
          </a:p>
          <a:p>
            <a:endParaRPr lang="zh-CN" altLang="en-US" dirty="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27</a:t>
            </a:fld>
            <a:endParaRPr lang="zh-CN" altLang="en-US"/>
          </a:p>
        </p:txBody>
      </p:sp>
    </p:spTree>
    <p:extLst>
      <p:ext uri="{BB962C8B-B14F-4D97-AF65-F5344CB8AC3E}">
        <p14:creationId xmlns:p14="http://schemas.microsoft.com/office/powerpoint/2010/main" val="3850972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胸腺来源</a:t>
            </a:r>
            <a:r>
              <a:rPr lang="en-US" altLang="zh-CN" dirty="0" smtClean="0"/>
              <a:t>T</a:t>
            </a:r>
            <a:r>
              <a:rPr lang="zh-CN" altLang="en-US" dirty="0" smtClean="0"/>
              <a:t>细胞由</a:t>
            </a:r>
            <a:r>
              <a:rPr lang="en-US" altLang="zh-CN" dirty="0" smtClean="0"/>
              <a:t>RTE(recent thymus emigrant)</a:t>
            </a:r>
            <a:r>
              <a:rPr lang="zh-CN" altLang="en-US" dirty="0" smtClean="0"/>
              <a:t>表示，体现胸腺的分化复制能力</a:t>
            </a:r>
            <a:endParaRPr lang="en-US" altLang="zh-CN" dirty="0" smtClean="0"/>
          </a:p>
          <a:p>
            <a:r>
              <a:rPr lang="zh-CN" altLang="en-US" dirty="0" smtClean="0"/>
              <a:t>循环淋巴祖细胞来源于骨髓：说明</a:t>
            </a:r>
            <a:r>
              <a:rPr lang="en-US" altLang="zh-CN" dirty="0" smtClean="0"/>
              <a:t>ATG</a:t>
            </a:r>
            <a:r>
              <a:rPr lang="zh-CN" altLang="en-US" dirty="0" smtClean="0"/>
              <a:t>会作用于胸腺的上游</a:t>
            </a:r>
            <a:endParaRPr lang="en-US" altLang="zh-CN" dirty="0" smtClean="0"/>
          </a:p>
          <a:p>
            <a:r>
              <a:rPr lang="zh-CN" altLang="en-US" dirty="0" smtClean="0"/>
              <a:t>端粒变短是细胞老化的标志，端粒酶的作用的修复延长端粒。故端粒变短、端粒酶活性降低均是细胞老化的标志</a:t>
            </a:r>
            <a:endParaRPr lang="en-US" altLang="zh-CN" dirty="0" smtClean="0"/>
          </a:p>
          <a:p>
            <a:endParaRPr lang="en-US" altLang="zh-CN" dirty="0" smtClean="0"/>
          </a:p>
          <a:p>
            <a:r>
              <a:rPr lang="zh-CN" altLang="en-US" dirty="0" smtClean="0"/>
              <a:t>两组的淋巴细胞祖细胞在</a:t>
            </a:r>
            <a:r>
              <a:rPr lang="en-US" altLang="zh-CN" dirty="0" smtClean="0"/>
              <a:t>90</a:t>
            </a:r>
            <a:r>
              <a:rPr lang="zh-CN" altLang="en-US" dirty="0" smtClean="0"/>
              <a:t>都减少，</a:t>
            </a:r>
            <a:r>
              <a:rPr lang="en-US" altLang="zh-CN" dirty="0" smtClean="0"/>
              <a:t>1</a:t>
            </a:r>
            <a:r>
              <a:rPr lang="zh-CN" altLang="en-US" dirty="0" smtClean="0"/>
              <a:t>年时</a:t>
            </a:r>
            <a:r>
              <a:rPr lang="en-US" altLang="zh-CN" dirty="0" smtClean="0"/>
              <a:t>CD25</a:t>
            </a:r>
            <a:r>
              <a:rPr lang="zh-CN" altLang="en-US" dirty="0" smtClean="0"/>
              <a:t>单抗组恢复至移植前</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28</a:t>
            </a:fld>
            <a:endParaRPr lang="zh-CN" altLang="en-US"/>
          </a:p>
        </p:txBody>
      </p:sp>
    </p:spTree>
    <p:extLst>
      <p:ext uri="{BB962C8B-B14F-4D97-AF65-F5344CB8AC3E}">
        <p14:creationId xmlns:p14="http://schemas.microsoft.com/office/powerpoint/2010/main" val="1651938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95D573-A35A-44A9-993B-6CAC26B2DB0D}" type="slidenum">
              <a:rPr lang="zh-CN" altLang="en-US" smtClean="0"/>
              <a:t>29</a:t>
            </a:fld>
            <a:endParaRPr lang="zh-CN" altLang="en-US"/>
          </a:p>
        </p:txBody>
      </p:sp>
    </p:spTree>
    <p:extLst>
      <p:ext uri="{BB962C8B-B14F-4D97-AF65-F5344CB8AC3E}">
        <p14:creationId xmlns:p14="http://schemas.microsoft.com/office/powerpoint/2010/main" val="1877999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非高危病人中，巴利昔单抗疗效肯定。虽然</a:t>
            </a:r>
            <a:r>
              <a:rPr lang="en-US" altLang="zh-CN" b="1" dirty="0" smtClean="0"/>
              <a:t>CNI</a:t>
            </a:r>
            <a:r>
              <a:rPr lang="zh-CN" altLang="en-US" b="1" dirty="0" smtClean="0"/>
              <a:t>使用量略大，但未带来肾功能的影响</a:t>
            </a:r>
            <a:endParaRPr lang="en-US" altLang="zh-CN" b="1" dirty="0" smtClean="0"/>
          </a:p>
          <a:p>
            <a:endParaRPr lang="en-US" altLang="zh-CN" b="1" dirty="0" smtClean="0"/>
          </a:p>
          <a:p>
            <a:r>
              <a:rPr lang="zh-CN" altLang="en-US" b="1" dirty="0" smtClean="0"/>
              <a:t>除术后</a:t>
            </a:r>
            <a:r>
              <a:rPr lang="en-US" altLang="zh-CN" b="1" dirty="0" smtClean="0"/>
              <a:t>1</a:t>
            </a:r>
            <a:r>
              <a:rPr lang="zh-CN" altLang="en-US" b="1" dirty="0" smtClean="0"/>
              <a:t>周，本研究实际</a:t>
            </a:r>
            <a:r>
              <a:rPr lang="en-US" altLang="zh-CN" b="1" dirty="0" smtClean="0"/>
              <a:t>CNI</a:t>
            </a:r>
            <a:r>
              <a:rPr lang="zh-CN" altLang="en-US" b="1" dirty="0" smtClean="0"/>
              <a:t>使用两组无差异，巴利昔单抗组肾功能等于或优于</a:t>
            </a:r>
            <a:r>
              <a:rPr lang="en-US" altLang="zh-CN" b="1" dirty="0" smtClean="0"/>
              <a:t>ATG</a:t>
            </a:r>
            <a:r>
              <a:rPr lang="zh-CN" altLang="en-US" b="1" dirty="0" smtClean="0"/>
              <a:t>组</a:t>
            </a:r>
            <a:r>
              <a:rPr lang="en-US" altLang="zh-CN" b="1" dirty="0" smtClean="0"/>
              <a:t>(</a:t>
            </a:r>
            <a:r>
              <a:rPr lang="zh-CN" altLang="en-US" b="1" dirty="0" smtClean="0"/>
              <a:t>详见备用</a:t>
            </a:r>
            <a:r>
              <a:rPr lang="en-US" altLang="zh-CN" b="1" dirty="0" err="1" smtClean="0"/>
              <a:t>ppt</a:t>
            </a:r>
            <a:r>
              <a:rPr lang="en-US" altLang="zh-CN" b="1" dirty="0" smtClean="0"/>
              <a:t>)</a:t>
            </a:r>
          </a:p>
          <a:p>
            <a:endParaRPr lang="en-US" altLang="zh-CN" dirty="0" smtClean="0"/>
          </a:p>
          <a:p>
            <a:r>
              <a:rPr lang="zh-CN" altLang="en-US" dirty="0" smtClean="0"/>
              <a:t>纳入标准：</a:t>
            </a:r>
            <a:r>
              <a:rPr lang="en-US" altLang="zh-CN" dirty="0" smtClean="0"/>
              <a:t>18-60</a:t>
            </a:r>
            <a:r>
              <a:rPr lang="zh-CN" altLang="en-US" dirty="0" smtClean="0"/>
              <a:t>岁患者，首次肾移植，尸体供肾</a:t>
            </a:r>
            <a:endParaRPr lang="en-US" altLang="zh-CN" dirty="0" smtClean="0"/>
          </a:p>
          <a:p>
            <a:r>
              <a:rPr lang="zh-CN" altLang="en-US" dirty="0" smtClean="0"/>
              <a:t>排除标准：二次肾移植，其他器官移植史，多器官移植，计划接受</a:t>
            </a:r>
            <a:r>
              <a:rPr lang="en-US" altLang="zh-CN" dirty="0" smtClean="0"/>
              <a:t>ALG</a:t>
            </a:r>
            <a:r>
              <a:rPr lang="zh-CN" altLang="en-US" dirty="0" smtClean="0"/>
              <a:t>、</a:t>
            </a:r>
            <a:r>
              <a:rPr lang="en-US" altLang="zh-CN" dirty="0" smtClean="0"/>
              <a:t>ATG</a:t>
            </a:r>
            <a:r>
              <a:rPr lang="zh-CN" altLang="en-US" dirty="0" smtClean="0"/>
              <a:t>、单克隆抗体诱导治疗，近</a:t>
            </a:r>
            <a:r>
              <a:rPr lang="en-US" altLang="zh-CN" dirty="0" smtClean="0"/>
              <a:t>5</a:t>
            </a:r>
            <a:r>
              <a:rPr lang="zh-CN" altLang="en-US" dirty="0" smtClean="0"/>
              <a:t>年内有肿瘤史</a:t>
            </a:r>
            <a:r>
              <a:rPr lang="en-US" altLang="zh-CN" dirty="0" smtClean="0"/>
              <a:t>(</a:t>
            </a:r>
            <a:r>
              <a:rPr lang="zh-CN" altLang="en-US" dirty="0" smtClean="0"/>
              <a:t>排除</a:t>
            </a:r>
            <a:r>
              <a:rPr lang="zh-CN" altLang="en-US" sz="1200" kern="1200" dirty="0" smtClean="0">
                <a:solidFill>
                  <a:schemeClr val="tx1"/>
                </a:solidFill>
                <a:effectLst/>
                <a:latin typeface="+mn-lt"/>
                <a:ea typeface="+mn-ea"/>
                <a:cs typeface="+mn-cs"/>
              </a:rPr>
              <a:t>成功切除皮肤鳞状或基底细胞癌</a:t>
            </a:r>
            <a:r>
              <a:rPr lang="en-US" altLang="zh-CN" dirty="0" smtClean="0"/>
              <a:t>)</a:t>
            </a:r>
            <a:r>
              <a:rPr lang="zh-CN" altLang="en-US" dirty="0" smtClean="0"/>
              <a:t>；</a:t>
            </a:r>
            <a:r>
              <a:rPr lang="en-US" altLang="zh-CN" dirty="0" smtClean="0"/>
              <a:t>CIT&gt;36h</a:t>
            </a:r>
            <a:r>
              <a:rPr lang="zh-CN" altLang="en-US" dirty="0" smtClean="0"/>
              <a:t>，</a:t>
            </a:r>
            <a:r>
              <a:rPr lang="en-US" altLang="zh-CN" dirty="0" smtClean="0"/>
              <a:t>PRA&gt;25%</a:t>
            </a:r>
            <a:r>
              <a:rPr lang="zh-CN" altLang="en-US" dirty="0" smtClean="0"/>
              <a:t>，</a:t>
            </a:r>
            <a:r>
              <a:rPr lang="en-US" altLang="zh-CN" dirty="0" smtClean="0"/>
              <a:t>T</a:t>
            </a:r>
            <a:r>
              <a:rPr lang="zh-CN" altLang="en-US" dirty="0" smtClean="0"/>
              <a:t>细胞交叉配型阳性或</a:t>
            </a:r>
            <a:r>
              <a:rPr lang="en-US" altLang="zh-CN" dirty="0" smtClean="0"/>
              <a:t>ABO</a:t>
            </a:r>
            <a:r>
              <a:rPr lang="zh-CN" altLang="en-US" dirty="0" smtClean="0"/>
              <a:t>血型不匹配，</a:t>
            </a:r>
            <a:r>
              <a:rPr lang="en-US" altLang="zh-CN" dirty="0" smtClean="0"/>
              <a:t>EBV</a:t>
            </a:r>
            <a:r>
              <a:rPr lang="zh-CN" altLang="en-US" dirty="0" smtClean="0"/>
              <a:t>阴性，育龄期不避孕的女性</a:t>
            </a:r>
            <a:endParaRPr lang="en-US" altLang="zh-CN" dirty="0" smtClean="0"/>
          </a:p>
          <a:p>
            <a:r>
              <a:rPr lang="zh-CN" altLang="en-US" dirty="0" smtClean="0"/>
              <a:t>未提及死亡供者类型。</a:t>
            </a:r>
            <a:endParaRPr lang="en-US" altLang="zh-CN" dirty="0" smtClean="0"/>
          </a:p>
          <a:p>
            <a:r>
              <a:rPr lang="zh-CN" altLang="en-US" dirty="0" smtClean="0"/>
              <a:t>两组的</a:t>
            </a:r>
            <a:r>
              <a:rPr lang="en-US" altLang="zh-CN" dirty="0" err="1" smtClean="0"/>
              <a:t>CyA</a:t>
            </a:r>
            <a:r>
              <a:rPr lang="zh-CN" altLang="en-US" dirty="0" smtClean="0"/>
              <a:t>剂量和浓度在术后</a:t>
            </a:r>
            <a:r>
              <a:rPr lang="en-US" altLang="zh-CN" dirty="0" smtClean="0"/>
              <a:t>1</a:t>
            </a:r>
            <a:r>
              <a:rPr lang="zh-CN" altLang="en-US" dirty="0" smtClean="0"/>
              <a:t>周后的各点相当</a:t>
            </a:r>
          </a:p>
          <a:p>
            <a:endParaRPr lang="zh-CN" altLang="en-US" dirty="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30</a:t>
            </a:fld>
            <a:endParaRPr lang="zh-CN" altLang="en-US"/>
          </a:p>
        </p:txBody>
      </p:sp>
    </p:spTree>
    <p:extLst>
      <p:ext uri="{BB962C8B-B14F-4D97-AF65-F5344CB8AC3E}">
        <p14:creationId xmlns:p14="http://schemas.microsoft.com/office/powerpoint/2010/main" val="158334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非高危病人中，巴利昔单抗疗效肯定。本研究实际</a:t>
            </a:r>
            <a:r>
              <a:rPr lang="en-US" altLang="zh-CN" b="1" dirty="0" smtClean="0"/>
              <a:t>CNI</a:t>
            </a:r>
            <a:r>
              <a:rPr lang="zh-CN" altLang="en-US" b="1" dirty="0" smtClean="0"/>
              <a:t>使用两组无差异，巴利昔单抗组肾功能与</a:t>
            </a:r>
            <a:r>
              <a:rPr lang="en-US" altLang="zh-CN" b="1" dirty="0" smtClean="0"/>
              <a:t>ATG</a:t>
            </a:r>
            <a:r>
              <a:rPr lang="zh-CN" altLang="en-US" b="1" dirty="0" smtClean="0"/>
              <a:t>组相当</a:t>
            </a:r>
            <a:r>
              <a:rPr lang="en-US" altLang="zh-CN" b="1" dirty="0" smtClean="0"/>
              <a:t>(</a:t>
            </a:r>
            <a:r>
              <a:rPr lang="zh-CN" altLang="en-US" b="1" dirty="0" smtClean="0"/>
              <a:t>详见备用</a:t>
            </a:r>
            <a:r>
              <a:rPr lang="en-US" altLang="zh-CN" b="1" dirty="0" err="1" smtClean="0"/>
              <a:t>ppt</a:t>
            </a:r>
            <a:r>
              <a:rPr lang="en-US" altLang="zh-CN" b="1" dirty="0" smtClean="0"/>
              <a:t>)</a:t>
            </a:r>
          </a:p>
          <a:p>
            <a:endParaRPr lang="en-US" altLang="zh-CN" dirty="0" smtClean="0"/>
          </a:p>
          <a:p>
            <a:endParaRPr lang="en-US" altLang="zh-CN" dirty="0" smtClean="0"/>
          </a:p>
          <a:p>
            <a:r>
              <a:rPr lang="zh-CN" altLang="en-US" dirty="0" smtClean="0"/>
              <a:t>尸体肾移植，或</a:t>
            </a:r>
            <a:r>
              <a:rPr lang="en-US" altLang="zh-CN" dirty="0" smtClean="0"/>
              <a:t>HLA</a:t>
            </a:r>
            <a:r>
              <a:rPr lang="zh-CN" altLang="en-US" dirty="0" smtClean="0"/>
              <a:t>有错配的活体肾移植</a:t>
            </a:r>
            <a:endParaRPr lang="en-US" dirty="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31</a:t>
            </a:fld>
            <a:endParaRPr lang="zh-CN" altLang="en-US"/>
          </a:p>
        </p:txBody>
      </p:sp>
    </p:spTree>
    <p:extLst>
      <p:ext uri="{BB962C8B-B14F-4D97-AF65-F5344CB8AC3E}">
        <p14:creationId xmlns:p14="http://schemas.microsoft.com/office/powerpoint/2010/main" val="839722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20000"/>
              </a:lnSpc>
              <a:spcBef>
                <a:spcPts val="500"/>
              </a:spcBef>
              <a:buFont typeface="Arial" panose="020B0604020202020204" pitchFamily="34" charset="0"/>
              <a:buNone/>
            </a:pPr>
            <a:r>
              <a:rPr lang="en-US" altLang="zh-CN" sz="1200" b="1" dirty="0" smtClean="0">
                <a:solidFill>
                  <a:schemeClr val="bg1"/>
                </a:solidFill>
                <a:latin typeface="Arial" pitchFamily="34" charset="0"/>
                <a:ea typeface="微软雅黑" pitchFamily="34" charset="-122"/>
              </a:rPr>
              <a:t>IL-2RA</a:t>
            </a:r>
            <a:r>
              <a:rPr lang="zh-CN" altLang="en-US" sz="1200" b="1" dirty="0" smtClean="0">
                <a:solidFill>
                  <a:schemeClr val="bg1"/>
                </a:solidFill>
                <a:latin typeface="Arial" pitchFamily="34" charset="0"/>
                <a:ea typeface="微软雅黑" pitchFamily="34" charset="-122"/>
              </a:rPr>
              <a:t>不仅在非高危有肯定疗效，在</a:t>
            </a:r>
            <a:r>
              <a:rPr lang="en-US" altLang="zh-CN" sz="1200" b="1" dirty="0" smtClean="0">
                <a:solidFill>
                  <a:schemeClr val="bg1"/>
                </a:solidFill>
                <a:latin typeface="Arial" pitchFamily="34" charset="0"/>
                <a:ea typeface="微软雅黑" pitchFamily="34" charset="-122"/>
              </a:rPr>
              <a:t>PRA&gt;20%</a:t>
            </a:r>
            <a:r>
              <a:rPr lang="zh-CN" altLang="en-US" sz="1200" b="1" dirty="0" smtClean="0">
                <a:solidFill>
                  <a:schemeClr val="bg1"/>
                </a:solidFill>
                <a:latin typeface="Arial" pitchFamily="34" charset="0"/>
                <a:ea typeface="微软雅黑" pitchFamily="34" charset="-122"/>
              </a:rPr>
              <a:t>的高危病人也有满意疗效。</a:t>
            </a:r>
            <a:r>
              <a:rPr lang="en-US" altLang="zh-CN" sz="1200" b="1" dirty="0" smtClean="0">
                <a:solidFill>
                  <a:schemeClr val="bg1"/>
                </a:solidFill>
                <a:latin typeface="Arial" pitchFamily="34" charset="0"/>
                <a:ea typeface="微软雅黑" pitchFamily="34" charset="-122"/>
              </a:rPr>
              <a:t>IL-2RA</a:t>
            </a:r>
            <a:r>
              <a:rPr lang="zh-CN" altLang="en-US" sz="1200" b="1" dirty="0" smtClean="0">
                <a:solidFill>
                  <a:schemeClr val="bg1"/>
                </a:solidFill>
                <a:latin typeface="Arial" pitchFamily="34" charset="0"/>
                <a:ea typeface="微软雅黑" pitchFamily="34" charset="-122"/>
              </a:rPr>
              <a:t>仅在术后第</a:t>
            </a:r>
            <a:r>
              <a:rPr lang="en-US" altLang="zh-CN" sz="1200" b="1" dirty="0" smtClean="0">
                <a:solidFill>
                  <a:schemeClr val="bg1"/>
                </a:solidFill>
                <a:latin typeface="Arial" pitchFamily="34" charset="0"/>
                <a:ea typeface="微软雅黑" pitchFamily="34" charset="-122"/>
              </a:rPr>
              <a:t>3</a:t>
            </a:r>
            <a:r>
              <a:rPr lang="zh-CN" altLang="en-US" sz="1200" b="1" dirty="0" smtClean="0">
                <a:solidFill>
                  <a:schemeClr val="bg1"/>
                </a:solidFill>
                <a:latin typeface="Arial" pitchFamily="34" charset="0"/>
                <a:ea typeface="微软雅黑" pitchFamily="34" charset="-122"/>
              </a:rPr>
              <a:t>天的</a:t>
            </a:r>
            <a:r>
              <a:rPr lang="en-US" altLang="zh-CN" sz="1200" b="1" dirty="0" smtClean="0">
                <a:solidFill>
                  <a:schemeClr val="bg1"/>
                </a:solidFill>
                <a:latin typeface="Arial" pitchFamily="34" charset="0"/>
                <a:ea typeface="微软雅黑" pitchFamily="34" charset="-122"/>
              </a:rPr>
              <a:t>CNI</a:t>
            </a:r>
            <a:r>
              <a:rPr lang="zh-CN" altLang="en-US" sz="1200" b="1" dirty="0" smtClean="0">
                <a:solidFill>
                  <a:schemeClr val="bg1"/>
                </a:solidFill>
                <a:latin typeface="Arial" pitchFamily="34" charset="0"/>
                <a:ea typeface="微软雅黑" pitchFamily="34" charset="-122"/>
              </a:rPr>
              <a:t>浓度高于</a:t>
            </a:r>
            <a:r>
              <a:rPr lang="en-US" altLang="zh-CN" sz="1200" b="1" dirty="0" smtClean="0">
                <a:solidFill>
                  <a:schemeClr val="bg1"/>
                </a:solidFill>
                <a:latin typeface="Arial" pitchFamily="34" charset="0"/>
                <a:ea typeface="微软雅黑" pitchFamily="34" charset="-122"/>
              </a:rPr>
              <a:t>ATG</a:t>
            </a:r>
            <a:r>
              <a:rPr lang="zh-CN" altLang="en-US" sz="1200" b="1" dirty="0" smtClean="0">
                <a:solidFill>
                  <a:schemeClr val="bg1"/>
                </a:solidFill>
                <a:latin typeface="Arial" pitchFamily="34" charset="0"/>
                <a:ea typeface="微软雅黑" pitchFamily="34" charset="-122"/>
              </a:rPr>
              <a:t>，其他时间点两组相当</a:t>
            </a:r>
            <a:r>
              <a:rPr lang="en-US" altLang="zh-CN" sz="1200" b="1" dirty="0" smtClean="0">
                <a:solidFill>
                  <a:schemeClr val="bg1"/>
                </a:solidFill>
                <a:latin typeface="Arial" pitchFamily="34" charset="0"/>
                <a:ea typeface="微软雅黑" pitchFamily="34" charset="-122"/>
              </a:rPr>
              <a:t>(</a:t>
            </a:r>
            <a:r>
              <a:rPr lang="zh-CN" altLang="en-US" sz="1200" b="1" dirty="0" smtClean="0">
                <a:solidFill>
                  <a:schemeClr val="bg1"/>
                </a:solidFill>
                <a:latin typeface="Arial" pitchFamily="34" charset="0"/>
                <a:ea typeface="微软雅黑" pitchFamily="34" charset="-122"/>
              </a:rPr>
              <a:t>详见备用</a:t>
            </a:r>
            <a:r>
              <a:rPr lang="en-US" altLang="zh-CN" sz="1200" b="1" dirty="0" err="1" smtClean="0">
                <a:solidFill>
                  <a:schemeClr val="bg1"/>
                </a:solidFill>
                <a:latin typeface="Arial" pitchFamily="34" charset="0"/>
                <a:ea typeface="微软雅黑" pitchFamily="34" charset="-122"/>
              </a:rPr>
              <a:t>ppt</a:t>
            </a:r>
            <a:r>
              <a:rPr lang="en-US" altLang="zh-CN" sz="1200" b="1" dirty="0" smtClean="0">
                <a:solidFill>
                  <a:schemeClr val="bg1"/>
                </a:solidFill>
                <a:latin typeface="Arial" pitchFamily="34" charset="0"/>
                <a:ea typeface="微软雅黑" pitchFamily="34" charset="-122"/>
              </a:rPr>
              <a:t>)</a:t>
            </a:r>
          </a:p>
          <a:p>
            <a:pPr marL="0" indent="0">
              <a:lnSpc>
                <a:spcPct val="120000"/>
              </a:lnSpc>
              <a:spcBef>
                <a:spcPts val="500"/>
              </a:spcBef>
              <a:buFont typeface="Arial" panose="020B0604020202020204" pitchFamily="34" charset="0"/>
              <a:buNone/>
            </a:pPr>
            <a:endParaRPr lang="en-US" altLang="zh-CN" sz="1200" dirty="0" smtClean="0">
              <a:solidFill>
                <a:schemeClr val="bg1"/>
              </a:solidFill>
              <a:latin typeface="Arial" pitchFamily="34" charset="0"/>
              <a:ea typeface="微软雅黑" pitchFamily="34" charset="-122"/>
            </a:endParaRPr>
          </a:p>
          <a:p>
            <a:pPr marL="0" indent="0">
              <a:lnSpc>
                <a:spcPct val="120000"/>
              </a:lnSpc>
              <a:spcBef>
                <a:spcPts val="500"/>
              </a:spcBef>
              <a:buFont typeface="Arial" panose="020B0604020202020204" pitchFamily="34" charset="0"/>
              <a:buNone/>
            </a:pPr>
            <a:r>
              <a:rPr lang="zh-CN" altLang="en-US" sz="1200" dirty="0" smtClean="0">
                <a:solidFill>
                  <a:schemeClr val="bg1"/>
                </a:solidFill>
                <a:latin typeface="Arial" pitchFamily="34" charset="0"/>
                <a:ea typeface="微软雅黑" pitchFamily="34" charset="-122"/>
              </a:rPr>
              <a:t>入选标准：</a:t>
            </a:r>
            <a:r>
              <a:rPr lang="en-US" altLang="zh-CN" sz="1200" dirty="0" smtClean="0">
                <a:solidFill>
                  <a:schemeClr val="bg1"/>
                </a:solidFill>
                <a:latin typeface="Arial" pitchFamily="34" charset="0"/>
                <a:ea typeface="微软雅黑" pitchFamily="34" charset="-122"/>
              </a:rPr>
              <a:t> 18-75</a:t>
            </a:r>
            <a:r>
              <a:rPr lang="zh-CN" altLang="en-US" sz="1200" dirty="0" smtClean="0">
                <a:solidFill>
                  <a:schemeClr val="bg1"/>
                </a:solidFill>
                <a:latin typeface="Arial" pitchFamily="34" charset="0"/>
                <a:ea typeface="微软雅黑" pitchFamily="34" charset="-122"/>
              </a:rPr>
              <a:t>岁肾移植受者，排除标准：正在接受或以前接受过非肾脏器官移植的患者、交叉配合试验阳性，或</a:t>
            </a:r>
            <a:r>
              <a:rPr lang="en-US" altLang="zh-CN" sz="1200" dirty="0" smtClean="0">
                <a:solidFill>
                  <a:schemeClr val="bg1"/>
                </a:solidFill>
                <a:latin typeface="Arial" pitchFamily="34" charset="0"/>
                <a:ea typeface="微软雅黑" pitchFamily="34" charset="-122"/>
              </a:rPr>
              <a:t>HLA</a:t>
            </a:r>
            <a:r>
              <a:rPr lang="zh-CN" altLang="en-US" sz="1200" dirty="0" smtClean="0">
                <a:solidFill>
                  <a:schemeClr val="bg1"/>
                </a:solidFill>
                <a:latin typeface="Arial" pitchFamily="34" charset="0"/>
                <a:ea typeface="微软雅黑" pitchFamily="34" charset="-122"/>
              </a:rPr>
              <a:t>配型全相合的活体肾移植</a:t>
            </a:r>
            <a:endParaRPr lang="en-US" altLang="zh-CN" sz="1200" dirty="0" smtClean="0">
              <a:solidFill>
                <a:schemeClr val="bg1"/>
              </a:solidFill>
              <a:latin typeface="Arial" pitchFamily="34" charset="0"/>
              <a:ea typeface="微软雅黑" pitchFamily="34" charset="-122"/>
            </a:endParaRPr>
          </a:p>
          <a:p>
            <a:pPr marL="0" indent="0">
              <a:lnSpc>
                <a:spcPct val="120000"/>
              </a:lnSpc>
              <a:buFont typeface="Arial" panose="020B0604020202020204" pitchFamily="34" charset="0"/>
              <a:buNone/>
              <a:tabLst>
                <a:tab pos="266700" algn="l"/>
              </a:tabLst>
            </a:pPr>
            <a:r>
              <a:rPr lang="zh-CN" altLang="en-US" sz="1400" dirty="0" smtClean="0">
                <a:latin typeface="Arial" pitchFamily="34" charset="0"/>
                <a:ea typeface="微软雅黑" pitchFamily="34" charset="-122"/>
              </a:rPr>
              <a:t>两组患者均联合激素治疗：</a:t>
            </a:r>
            <a:r>
              <a:rPr lang="zh-CN" altLang="en-US" sz="1200" dirty="0" smtClean="0">
                <a:latin typeface="Arial" pitchFamily="34" charset="0"/>
                <a:ea typeface="微软雅黑" pitchFamily="34" charset="-122"/>
              </a:rPr>
              <a:t>口服霉酚酸酯</a:t>
            </a:r>
            <a:r>
              <a:rPr lang="en-US" altLang="zh-CN" sz="1200" dirty="0" smtClean="0">
                <a:latin typeface="Arial" pitchFamily="34" charset="0"/>
                <a:ea typeface="微软雅黑" pitchFamily="34" charset="-122"/>
              </a:rPr>
              <a:t>1000mg</a:t>
            </a:r>
            <a:r>
              <a:rPr lang="zh-CN" altLang="en-US" sz="1200" dirty="0" smtClean="0">
                <a:latin typeface="Arial" pitchFamily="34" charset="0"/>
                <a:ea typeface="微软雅黑" pitchFamily="34" charset="-122"/>
              </a:rPr>
              <a:t>，</a:t>
            </a:r>
            <a:r>
              <a:rPr lang="en-US" altLang="zh-CN" sz="1200" dirty="0" smtClean="0">
                <a:latin typeface="Arial" pitchFamily="34" charset="0"/>
                <a:ea typeface="微软雅黑" pitchFamily="34" charset="-122"/>
              </a:rPr>
              <a:t>2</a:t>
            </a:r>
            <a:r>
              <a:rPr lang="zh-CN" altLang="en-US" sz="1200" dirty="0" smtClean="0">
                <a:latin typeface="Arial" pitchFamily="34" charset="0"/>
                <a:ea typeface="微软雅黑" pitchFamily="34" charset="-122"/>
              </a:rPr>
              <a:t>次</a:t>
            </a:r>
            <a:r>
              <a:rPr lang="en-US" altLang="zh-CN" sz="1200" dirty="0" smtClean="0">
                <a:latin typeface="Arial" pitchFamily="34" charset="0"/>
                <a:ea typeface="微软雅黑" pitchFamily="34" charset="-122"/>
              </a:rPr>
              <a:t>/d</a:t>
            </a:r>
            <a:r>
              <a:rPr lang="zh-CN" altLang="en-US" sz="1200" dirty="0" smtClean="0">
                <a:latin typeface="Arial" pitchFamily="34" charset="0"/>
                <a:ea typeface="微软雅黑" pitchFamily="34" charset="-122"/>
              </a:rPr>
              <a:t>；他克莫司在移植后</a:t>
            </a:r>
            <a:r>
              <a:rPr lang="en-US" altLang="zh-CN" sz="1200" dirty="0" smtClean="0">
                <a:latin typeface="Arial" pitchFamily="34" charset="0"/>
                <a:ea typeface="微软雅黑" pitchFamily="34" charset="-122"/>
              </a:rPr>
              <a:t>24</a:t>
            </a:r>
            <a:r>
              <a:rPr lang="zh-CN" altLang="en-US" sz="1200" dirty="0" smtClean="0">
                <a:latin typeface="Arial" pitchFamily="34" charset="0"/>
                <a:ea typeface="微软雅黑" pitchFamily="34" charset="-122"/>
              </a:rPr>
              <a:t>小时内给药，</a:t>
            </a:r>
            <a:r>
              <a:rPr lang="en-US" altLang="zh-CN" sz="1200" dirty="0" smtClean="0">
                <a:latin typeface="Arial" pitchFamily="34" charset="0"/>
                <a:ea typeface="微软雅黑" pitchFamily="34" charset="-122"/>
              </a:rPr>
              <a:t>3</a:t>
            </a:r>
            <a:r>
              <a:rPr lang="zh-CN" altLang="en-US" sz="1200" dirty="0" smtClean="0">
                <a:latin typeface="Arial" pitchFamily="34" charset="0"/>
                <a:ea typeface="微软雅黑" pitchFamily="34" charset="-122"/>
              </a:rPr>
              <a:t>个月内目标浓度</a:t>
            </a:r>
            <a:r>
              <a:rPr lang="en-US" altLang="zh-CN" sz="1200" dirty="0" smtClean="0">
                <a:latin typeface="Arial" pitchFamily="34" charset="0"/>
                <a:ea typeface="微软雅黑" pitchFamily="34" charset="-122"/>
              </a:rPr>
              <a:t>6-12ng/ml</a:t>
            </a:r>
            <a:r>
              <a:rPr lang="zh-CN" altLang="en-US" sz="1200" dirty="0" smtClean="0">
                <a:latin typeface="Arial" pitchFamily="34" charset="0"/>
                <a:ea typeface="微软雅黑" pitchFamily="34" charset="-122"/>
              </a:rPr>
              <a:t>，</a:t>
            </a:r>
            <a:r>
              <a:rPr lang="en-US" altLang="zh-CN" sz="1200" dirty="0" smtClean="0">
                <a:latin typeface="Arial" pitchFamily="34" charset="0"/>
                <a:ea typeface="微软雅黑" pitchFamily="34" charset="-122"/>
              </a:rPr>
              <a:t>3</a:t>
            </a:r>
            <a:r>
              <a:rPr lang="zh-CN" altLang="en-US" sz="1200" dirty="0" smtClean="0">
                <a:latin typeface="Arial" pitchFamily="34" charset="0"/>
                <a:ea typeface="微软雅黑" pitchFamily="34" charset="-122"/>
              </a:rPr>
              <a:t>月</a:t>
            </a:r>
            <a:r>
              <a:rPr lang="en-US" altLang="zh-CN" sz="1200" dirty="0" smtClean="0">
                <a:latin typeface="Arial" pitchFamily="34" charset="0"/>
                <a:ea typeface="微软雅黑" pitchFamily="34" charset="-122"/>
              </a:rPr>
              <a:t>-1</a:t>
            </a:r>
            <a:r>
              <a:rPr lang="zh-CN" altLang="en-US" sz="1200" dirty="0" smtClean="0">
                <a:latin typeface="Arial" pitchFamily="34" charset="0"/>
                <a:ea typeface="微软雅黑" pitchFamily="34" charset="-122"/>
              </a:rPr>
              <a:t>年目标浓度</a:t>
            </a:r>
            <a:r>
              <a:rPr lang="en-US" altLang="zh-CN" sz="1200" dirty="0" smtClean="0">
                <a:latin typeface="Arial" pitchFamily="34" charset="0"/>
                <a:ea typeface="微软雅黑" pitchFamily="34" charset="-122"/>
              </a:rPr>
              <a:t>5-10ng/ml</a:t>
            </a:r>
          </a:p>
          <a:p>
            <a:pPr marL="0" indent="0">
              <a:lnSpc>
                <a:spcPct val="120000"/>
              </a:lnSpc>
              <a:buFont typeface="Arial" panose="020B0604020202020204" pitchFamily="34" charset="0"/>
              <a:buNone/>
              <a:tabLst>
                <a:tab pos="266700" algn="l"/>
              </a:tabLst>
            </a:pPr>
            <a:r>
              <a:rPr lang="zh-CN" altLang="en-US" sz="1200" dirty="0" smtClean="0">
                <a:latin typeface="Arial" pitchFamily="34" charset="0"/>
                <a:ea typeface="微软雅黑" pitchFamily="34" charset="-122"/>
              </a:rPr>
              <a:t>本研究未排除</a:t>
            </a:r>
            <a:r>
              <a:rPr lang="en-US" altLang="zh-CN" sz="1200" dirty="0" smtClean="0">
                <a:latin typeface="Arial" pitchFamily="34" charset="0"/>
                <a:ea typeface="微软雅黑" pitchFamily="34" charset="-122"/>
              </a:rPr>
              <a:t>PRA</a:t>
            </a:r>
            <a:r>
              <a:rPr lang="zh-CN" altLang="en-US" sz="1200" dirty="0" smtClean="0">
                <a:latin typeface="Arial" pitchFamily="34" charset="0"/>
                <a:ea typeface="微软雅黑" pitchFamily="34" charset="-122"/>
              </a:rPr>
              <a:t>阳性的受者。</a:t>
            </a:r>
            <a:r>
              <a:rPr lang="en-US" altLang="zh-CN" sz="1200" dirty="0" smtClean="0">
                <a:latin typeface="Arial" pitchFamily="34" charset="0"/>
                <a:ea typeface="微软雅黑" pitchFamily="34" charset="-122"/>
              </a:rPr>
              <a:t>PRA</a:t>
            </a:r>
            <a:r>
              <a:rPr lang="zh-CN" altLang="en-US" sz="1200" dirty="0" smtClean="0">
                <a:latin typeface="Arial" pitchFamily="34" charset="0"/>
                <a:ea typeface="微软雅黑" pitchFamily="34" charset="-122"/>
              </a:rPr>
              <a:t>阳性病人数：</a:t>
            </a:r>
            <a:r>
              <a:rPr lang="en-US" altLang="zh-CN" sz="1200" dirty="0" smtClean="0">
                <a:latin typeface="Arial" pitchFamily="34" charset="0"/>
                <a:ea typeface="微软雅黑" pitchFamily="34" charset="-122"/>
              </a:rPr>
              <a:t>IL-2RA</a:t>
            </a:r>
            <a:r>
              <a:rPr lang="zh-CN" altLang="en-US" sz="1200" dirty="0" smtClean="0">
                <a:latin typeface="Arial" pitchFamily="34" charset="0"/>
                <a:ea typeface="微软雅黑" pitchFamily="34" charset="-122"/>
              </a:rPr>
              <a:t>组</a:t>
            </a:r>
            <a:r>
              <a:rPr lang="en-US" altLang="zh-CN" sz="1200" dirty="0" smtClean="0">
                <a:latin typeface="Arial" pitchFamily="34" charset="0"/>
                <a:ea typeface="微软雅黑" pitchFamily="34" charset="-122"/>
              </a:rPr>
              <a:t>28</a:t>
            </a:r>
            <a:r>
              <a:rPr lang="zh-CN" altLang="en-US" sz="1200" dirty="0" smtClean="0">
                <a:latin typeface="Arial" pitchFamily="34" charset="0"/>
                <a:ea typeface="微软雅黑" pitchFamily="34" charset="-122"/>
              </a:rPr>
              <a:t>例，</a:t>
            </a:r>
            <a:r>
              <a:rPr lang="en-US" altLang="zh-CN" sz="1200" dirty="0" smtClean="0">
                <a:latin typeface="Arial" pitchFamily="34" charset="0"/>
                <a:ea typeface="微软雅黑" pitchFamily="34" charset="-122"/>
              </a:rPr>
              <a:t>ATG</a:t>
            </a:r>
            <a:r>
              <a:rPr lang="zh-CN" altLang="en-US" sz="1200" dirty="0" smtClean="0">
                <a:latin typeface="Arial" pitchFamily="34" charset="0"/>
                <a:ea typeface="微软雅黑" pitchFamily="34" charset="-122"/>
              </a:rPr>
              <a:t>组</a:t>
            </a:r>
            <a:r>
              <a:rPr lang="en-US" altLang="zh-CN" sz="1200" dirty="0" smtClean="0">
                <a:latin typeface="Arial" pitchFamily="34" charset="0"/>
                <a:ea typeface="微软雅黑" pitchFamily="34" charset="-122"/>
              </a:rPr>
              <a:t>35</a:t>
            </a:r>
            <a:r>
              <a:rPr lang="zh-CN" altLang="en-US" sz="1200" dirty="0" smtClean="0">
                <a:latin typeface="Arial" pitchFamily="34" charset="0"/>
                <a:ea typeface="微软雅黑" pitchFamily="34" charset="-122"/>
              </a:rPr>
              <a:t>例</a:t>
            </a:r>
            <a:endParaRPr lang="en-US" altLang="zh-CN" sz="1200" dirty="0" smtClean="0">
              <a:latin typeface="Arial" pitchFamily="34" charset="0"/>
              <a:ea typeface="微软雅黑" pitchFamily="34" charset="-122"/>
            </a:endParaRPr>
          </a:p>
          <a:p>
            <a:pPr marL="285750" indent="-285750">
              <a:lnSpc>
                <a:spcPct val="120000"/>
              </a:lnSpc>
              <a:spcBef>
                <a:spcPts val="500"/>
              </a:spcBef>
              <a:buFont typeface="Arial" panose="020B0604020202020204" pitchFamily="34" charset="0"/>
              <a:buChar char="•"/>
            </a:pPr>
            <a:endParaRPr lang="zh-CN" altLang="en-US" sz="1200" dirty="0" smtClean="0">
              <a:solidFill>
                <a:schemeClr val="bg1"/>
              </a:solidFill>
              <a:latin typeface="Arial" pitchFamily="34" charset="0"/>
              <a:ea typeface="微软雅黑" pitchFamily="34" charset="-122"/>
            </a:endParaRPr>
          </a:p>
          <a:p>
            <a:endParaRPr lang="zh-CN" altLang="en-US" dirty="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32</a:t>
            </a:fld>
            <a:endParaRPr lang="zh-CN" altLang="en-US"/>
          </a:p>
        </p:txBody>
      </p:sp>
    </p:spTree>
    <p:extLst>
      <p:ext uri="{BB962C8B-B14F-4D97-AF65-F5344CB8AC3E}">
        <p14:creationId xmlns:p14="http://schemas.microsoft.com/office/powerpoint/2010/main" val="11838498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headEnd/>
            <a:tailEnd/>
          </a:ln>
        </p:spPr>
      </p:sp>
      <p:sp>
        <p:nvSpPr>
          <p:cNvPr id="2560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dirty="0" smtClean="0">
                <a:latin typeface="Arial" charset="0"/>
                <a:ea typeface="微软雅黑" panose="020B0503020204020204" pitchFamily="34" charset="-122"/>
                <a:cs typeface="Arial" charset="0"/>
              </a:rPr>
              <a:t>2009</a:t>
            </a:r>
            <a:r>
              <a:rPr lang="zh-CN" altLang="en-US" dirty="0" smtClean="0">
                <a:latin typeface="Arial" charset="0"/>
                <a:ea typeface="微软雅黑" panose="020B0503020204020204" pitchFamily="34" charset="-122"/>
                <a:cs typeface="Arial" charset="0"/>
              </a:rPr>
              <a:t>年，由</a:t>
            </a:r>
            <a:r>
              <a:rPr lang="zh-CN" altLang="en-US" dirty="0" smtClean="0">
                <a:ea typeface="微软雅黑" panose="020B0503020204020204" pitchFamily="34" charset="-122"/>
                <a:cs typeface="Arial" charset="0"/>
              </a:rPr>
              <a:t>美国移植学会和美国移植外科学会联合发布的</a:t>
            </a:r>
            <a:r>
              <a:rPr lang="en-US" altLang="zh-CN" dirty="0" smtClean="0">
                <a:latin typeface="Arial" charset="0"/>
                <a:ea typeface="微软雅黑" panose="020B0503020204020204" pitchFamily="34" charset="-122"/>
                <a:cs typeface="Arial" charset="0"/>
              </a:rPr>
              <a:t>KDIGO</a:t>
            </a:r>
            <a:r>
              <a:rPr lang="zh-CN" altLang="en-US" dirty="0" smtClean="0">
                <a:ea typeface="微软雅黑" panose="020B0503020204020204" pitchFamily="34" charset="-122"/>
                <a:cs typeface="Arial" charset="0"/>
              </a:rPr>
              <a:t>肾移植受者临床实践指南中将</a:t>
            </a:r>
            <a:r>
              <a:rPr lang="en-US" altLang="zh-CN" dirty="0" smtClean="0">
                <a:latin typeface="Arial" charset="0"/>
                <a:ea typeface="微软雅黑" panose="020B0503020204020204" pitchFamily="34" charset="-122"/>
                <a:cs typeface="Arial" charset="0"/>
              </a:rPr>
              <a:t>IL-2R</a:t>
            </a:r>
            <a:r>
              <a:rPr lang="zh-CN" altLang="en-US" dirty="0" smtClean="0">
                <a:latin typeface="Arial" charset="0"/>
                <a:ea typeface="微软雅黑" panose="020B0503020204020204" pitchFamily="34" charset="-122"/>
                <a:cs typeface="Arial" charset="0"/>
              </a:rPr>
              <a:t>拮抗剂为一线药物</a:t>
            </a:r>
            <a:r>
              <a:rPr lang="en-US" altLang="zh-CN" dirty="0" smtClean="0">
                <a:latin typeface="Arial" charset="0"/>
                <a:ea typeface="微软雅黑" panose="020B0503020204020204" pitchFamily="34" charset="-122"/>
                <a:cs typeface="Arial" charset="0"/>
              </a:rPr>
              <a:t>(1</a:t>
            </a:r>
            <a:r>
              <a:rPr lang="zh-CN" altLang="en-US" dirty="0" smtClean="0">
                <a:latin typeface="Arial" charset="0"/>
                <a:ea typeface="微软雅黑" panose="020B0503020204020204" pitchFamily="34" charset="-122"/>
                <a:cs typeface="Arial" charset="0"/>
              </a:rPr>
              <a:t>级</a:t>
            </a:r>
            <a:r>
              <a:rPr lang="en-US" altLang="zh-CN" dirty="0" smtClean="0">
                <a:latin typeface="Arial" charset="0"/>
                <a:ea typeface="微软雅黑" panose="020B0503020204020204" pitchFamily="34" charset="-122"/>
                <a:cs typeface="Arial" charset="0"/>
              </a:rPr>
              <a:t>)</a:t>
            </a:r>
            <a:endParaRPr lang="en-US" altLang="zh-CN" dirty="0" smtClean="0">
              <a:ea typeface="微软雅黑" panose="020B0503020204020204" pitchFamily="34" charset="-122"/>
              <a:cs typeface="Arial" charset="0"/>
            </a:endParaRPr>
          </a:p>
          <a:p>
            <a:pPr>
              <a:spcBef>
                <a:spcPct val="0"/>
              </a:spcBef>
            </a:pPr>
            <a:r>
              <a:rPr lang="zh-CN" altLang="en-US" dirty="0" smtClean="0">
                <a:ea typeface="微软雅黑" panose="020B0503020204020204" pitchFamily="34" charset="-122"/>
                <a:cs typeface="Arial" charset="0"/>
              </a:rPr>
              <a:t>具体推荐：</a:t>
            </a:r>
            <a:endParaRPr lang="en-US" altLang="zh-CN" dirty="0" smtClean="0">
              <a:ea typeface="微软雅黑" panose="020B0503020204020204" pitchFamily="34" charset="-122"/>
              <a:cs typeface="Arial" charset="0"/>
            </a:endParaRPr>
          </a:p>
          <a:p>
            <a:pPr>
              <a:spcBef>
                <a:spcPct val="0"/>
              </a:spcBef>
              <a:buFont typeface="Wingdings" pitchFamily="2" charset="2"/>
              <a:buChar char="l"/>
            </a:pPr>
            <a:r>
              <a:rPr lang="zh-CN" altLang="en-US" dirty="0" smtClean="0">
                <a:latin typeface="Arial" charset="0"/>
                <a:ea typeface="微软雅黑" panose="020B0503020204020204" pitchFamily="34" charset="-122"/>
                <a:cs typeface="Arial" charset="0"/>
              </a:rPr>
              <a:t>推荐术前或肾移植术时开始免疫抑制剂联合治疗</a:t>
            </a:r>
            <a:r>
              <a:rPr lang="en-US" altLang="zh-CN" dirty="0" smtClean="0">
                <a:latin typeface="Arial" charset="0"/>
                <a:ea typeface="微软雅黑" panose="020B0503020204020204" pitchFamily="34" charset="-122"/>
                <a:cs typeface="Arial" charset="0"/>
              </a:rPr>
              <a:t>,</a:t>
            </a:r>
            <a:r>
              <a:rPr lang="zh-CN" altLang="en-US" dirty="0" smtClean="0">
                <a:latin typeface="Arial" charset="0"/>
                <a:ea typeface="微软雅黑" panose="020B0503020204020204" pitchFamily="34" charset="-122"/>
                <a:cs typeface="Arial" charset="0"/>
              </a:rPr>
              <a:t>级别</a:t>
            </a:r>
            <a:r>
              <a:rPr lang="en-US" altLang="zh-CN" dirty="0" smtClean="0">
                <a:latin typeface="Arial" charset="0"/>
                <a:ea typeface="微软雅黑" panose="020B0503020204020204" pitchFamily="34" charset="-122"/>
                <a:cs typeface="Arial" charset="0"/>
              </a:rPr>
              <a:t>1A</a:t>
            </a:r>
            <a:r>
              <a:rPr lang="zh-CN" altLang="en-US" dirty="0" smtClean="0">
                <a:latin typeface="Arial" charset="0"/>
                <a:ea typeface="微软雅黑" panose="020B0503020204020204" pitchFamily="34" charset="-122"/>
                <a:cs typeface="Arial" charset="0"/>
              </a:rPr>
              <a:t>；</a:t>
            </a:r>
            <a:endParaRPr lang="en-US" altLang="zh-CN" dirty="0" smtClean="0">
              <a:latin typeface="Arial" charset="0"/>
              <a:ea typeface="微软雅黑" panose="020B0503020204020204" pitchFamily="34" charset="-122"/>
              <a:cs typeface="Arial" charset="0"/>
            </a:endParaRPr>
          </a:p>
          <a:p>
            <a:pPr>
              <a:spcBef>
                <a:spcPct val="0"/>
              </a:spcBef>
              <a:buFont typeface="Wingdings" pitchFamily="2" charset="2"/>
              <a:buChar char="l"/>
            </a:pPr>
            <a:r>
              <a:rPr lang="zh-CN" altLang="en-US" dirty="0" smtClean="0">
                <a:latin typeface="Arial" charset="0"/>
                <a:ea typeface="微软雅黑" panose="020B0503020204020204" pitchFamily="34" charset="-122"/>
                <a:cs typeface="Arial" charset="0"/>
              </a:rPr>
              <a:t>推荐生物制剂诱导治疗作为肾移植受者免疫抑制初始治疗方案的一部分，级别</a:t>
            </a:r>
            <a:r>
              <a:rPr lang="en-US" altLang="zh-CN" dirty="0" smtClean="0">
                <a:latin typeface="Arial" charset="0"/>
                <a:ea typeface="微软雅黑" panose="020B0503020204020204" pitchFamily="34" charset="-122"/>
                <a:cs typeface="Arial" charset="0"/>
              </a:rPr>
              <a:t>1A</a:t>
            </a:r>
            <a:r>
              <a:rPr lang="zh-CN" altLang="en-US" dirty="0" smtClean="0">
                <a:latin typeface="Arial" charset="0"/>
                <a:ea typeface="微软雅黑" panose="020B0503020204020204" pitchFamily="34" charset="-122"/>
                <a:cs typeface="Arial" charset="0"/>
              </a:rPr>
              <a:t>；</a:t>
            </a:r>
            <a:endParaRPr lang="en-US" altLang="zh-CN" dirty="0" smtClean="0">
              <a:latin typeface="Arial" charset="0"/>
              <a:ea typeface="微软雅黑" panose="020B0503020204020204" pitchFamily="34" charset="-122"/>
              <a:cs typeface="Arial" charset="0"/>
            </a:endParaRPr>
          </a:p>
          <a:p>
            <a:pPr>
              <a:spcBef>
                <a:spcPct val="0"/>
              </a:spcBef>
              <a:buFont typeface="Wingdings" pitchFamily="2" charset="2"/>
              <a:buChar char="l"/>
            </a:pPr>
            <a:r>
              <a:rPr lang="zh-CN" altLang="en-US" dirty="0" smtClean="0">
                <a:solidFill>
                  <a:srgbClr val="000000"/>
                </a:solidFill>
                <a:latin typeface="Arial" charset="0"/>
                <a:ea typeface="微软雅黑" panose="020B0503020204020204" pitchFamily="34" charset="-122"/>
                <a:cs typeface="Arial" charset="0"/>
              </a:rPr>
              <a:t>对高排斥反应风险肾移植受者考虑使用淋巴细胞清除性药物，</a:t>
            </a:r>
            <a:r>
              <a:rPr lang="zh-CN" altLang="en-US" dirty="0" smtClean="0">
                <a:latin typeface="Arial" charset="0"/>
                <a:ea typeface="微软雅黑" panose="020B0503020204020204" pitchFamily="34" charset="-122"/>
                <a:cs typeface="Arial" charset="0"/>
              </a:rPr>
              <a:t>级别</a:t>
            </a:r>
            <a:r>
              <a:rPr lang="en-US" altLang="zh-CN" dirty="0" smtClean="0">
                <a:latin typeface="Arial" charset="0"/>
                <a:ea typeface="微软雅黑" panose="020B0503020204020204" pitchFamily="34" charset="-122"/>
                <a:cs typeface="Arial" charset="0"/>
              </a:rPr>
              <a:t>2B</a:t>
            </a:r>
            <a:r>
              <a:rPr lang="zh-CN" altLang="en-US" dirty="0" smtClean="0">
                <a:latin typeface="Arial" charset="0"/>
                <a:ea typeface="微软雅黑" panose="020B0503020204020204" pitchFamily="34" charset="-122"/>
                <a:cs typeface="Arial" charset="0"/>
              </a:rPr>
              <a:t>；</a:t>
            </a:r>
            <a:endParaRPr lang="zh-CN" altLang="en-US" dirty="0" smtClean="0">
              <a:solidFill>
                <a:srgbClr val="000000"/>
              </a:solidFill>
              <a:latin typeface="Arial" charset="0"/>
              <a:ea typeface="微软雅黑" panose="020B0503020204020204" pitchFamily="34" charset="-122"/>
              <a:cs typeface="Arial" charset="0"/>
            </a:endParaRPr>
          </a:p>
          <a:p>
            <a:pPr>
              <a:spcBef>
                <a:spcPct val="0"/>
              </a:spcBef>
            </a:pPr>
            <a:endParaRPr lang="zh-CN" altLang="en-US" dirty="0" smtClean="0">
              <a:latin typeface="Arial" charset="0"/>
              <a:ea typeface="微软雅黑" panose="020B0503020204020204" pitchFamily="34" charset="-122"/>
              <a:cs typeface="Arial" charset="0"/>
            </a:endParaRPr>
          </a:p>
          <a:p>
            <a:pPr>
              <a:spcBef>
                <a:spcPct val="0"/>
              </a:spcBef>
            </a:pPr>
            <a:endParaRPr lang="zh-CN" altLang="en-US" dirty="0" smtClean="0">
              <a:latin typeface="Arial" charset="0"/>
              <a:ea typeface="微软雅黑" panose="020B0503020204020204" pitchFamily="34" charset="-122"/>
              <a:cs typeface="Arial" charset="0"/>
            </a:endParaRPr>
          </a:p>
          <a:p>
            <a:pPr>
              <a:spcBef>
                <a:spcPct val="0"/>
              </a:spcBef>
            </a:pPr>
            <a:endParaRPr lang="en-US" altLang="zh-CN" dirty="0" smtClean="0">
              <a:ea typeface="微软雅黑" panose="020B0503020204020204" pitchFamily="34" charset="-122"/>
              <a:cs typeface="Arial" charset="0"/>
            </a:endParaRPr>
          </a:p>
          <a:p>
            <a:pPr>
              <a:spcBef>
                <a:spcPct val="0"/>
              </a:spcBef>
            </a:pPr>
            <a:endParaRPr lang="zh-CN" altLang="en-US" dirty="0" smtClean="0">
              <a:cs typeface="Arial" charset="0"/>
            </a:endParaRPr>
          </a:p>
          <a:p>
            <a:pPr>
              <a:spcBef>
                <a:spcPct val="0"/>
              </a:spcBef>
            </a:pPr>
            <a:endParaRPr lang="zh-CN" altLang="en-US" dirty="0" smtClean="0">
              <a:cs typeface="Arial" charset="0"/>
            </a:endParaRPr>
          </a:p>
        </p:txBody>
      </p:sp>
      <p:sp>
        <p:nvSpPr>
          <p:cNvPr id="2560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D5CBF2-2FB0-4AE7-998D-702D6500A132}" type="slidenum">
              <a:rPr lang="zh-CN" altLang="en-US"/>
              <a:pPr fontAlgn="base">
                <a:spcBef>
                  <a:spcPct val="0"/>
                </a:spcBef>
                <a:spcAft>
                  <a:spcPct val="0"/>
                </a:spcAft>
              </a:pPr>
              <a:t>33</a:t>
            </a:fld>
            <a:endParaRPr lang="en-US" altLang="zh-CN"/>
          </a:p>
        </p:txBody>
      </p:sp>
    </p:spTree>
    <p:extLst>
      <p:ext uri="{BB962C8B-B14F-4D97-AF65-F5344CB8AC3E}">
        <p14:creationId xmlns:p14="http://schemas.microsoft.com/office/powerpoint/2010/main" val="3797764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altLang="zh-CN" b="1" dirty="0" smtClean="0">
                <a:latin typeface="Arial" charset="0"/>
                <a:ea typeface="微软雅黑" panose="020B0503020204020204" pitchFamily="34" charset="-122"/>
                <a:cs typeface="Arial" charset="0"/>
              </a:rPr>
              <a:t>2009</a:t>
            </a:r>
            <a:r>
              <a:rPr lang="zh-CN" altLang="en-US" b="1" dirty="0" smtClean="0">
                <a:latin typeface="Arial" charset="0"/>
                <a:ea typeface="微软雅黑" panose="020B0503020204020204" pitchFamily="34" charset="-122"/>
                <a:cs typeface="Arial" charset="0"/>
              </a:rPr>
              <a:t>年</a:t>
            </a:r>
            <a:r>
              <a:rPr lang="en-US" altLang="zh-CN" b="1" dirty="0" smtClean="0">
                <a:latin typeface="Arial" charset="0"/>
                <a:ea typeface="微软雅黑" panose="020B0503020204020204" pitchFamily="34" charset="-122"/>
                <a:cs typeface="Arial" charset="0"/>
              </a:rPr>
              <a:t>EAU</a:t>
            </a:r>
            <a:r>
              <a:rPr lang="zh-CN" altLang="en-US" b="1" dirty="0" smtClean="0">
                <a:latin typeface="Arial" charset="0"/>
                <a:ea typeface="微软雅黑" panose="020B0503020204020204" pitchFamily="34" charset="-122"/>
                <a:cs typeface="Arial" charset="0"/>
              </a:rPr>
              <a:t>肾移植指南中也对</a:t>
            </a:r>
            <a:r>
              <a:rPr lang="en-US" altLang="zh-CN" b="1" dirty="0" smtClean="0">
                <a:ea typeface="微软雅黑" panose="020B0503020204020204" pitchFamily="34" charset="-122"/>
                <a:cs typeface="Arial" charset="0"/>
              </a:rPr>
              <a:t>IL-2R</a:t>
            </a:r>
            <a:r>
              <a:rPr lang="zh-CN" altLang="en-US" b="1" dirty="0" smtClean="0">
                <a:ea typeface="微软雅黑" panose="020B0503020204020204" pitchFamily="34" charset="-122"/>
                <a:cs typeface="Arial" charset="0"/>
              </a:rPr>
              <a:t>拮抗剂做</a:t>
            </a:r>
            <a:r>
              <a:rPr lang="zh-CN" altLang="en-US" b="1" dirty="0" smtClean="0">
                <a:latin typeface="Arial" charset="0"/>
                <a:ea typeface="微软雅黑" panose="020B0503020204020204" pitchFamily="34" charset="-122"/>
                <a:cs typeface="Arial" charset="0"/>
              </a:rPr>
              <a:t>为</a:t>
            </a:r>
            <a:r>
              <a:rPr lang="en-US" altLang="zh-CN" b="1" dirty="0" smtClean="0">
                <a:latin typeface="Arial" charset="0"/>
                <a:ea typeface="微软雅黑" panose="020B0503020204020204" pitchFamily="34" charset="-122"/>
                <a:cs typeface="Arial" charset="0"/>
              </a:rPr>
              <a:t>A</a:t>
            </a:r>
            <a:r>
              <a:rPr lang="zh-CN" altLang="en-US" b="1" dirty="0" smtClean="0">
                <a:latin typeface="Arial" charset="0"/>
                <a:ea typeface="微软雅黑" panose="020B0503020204020204" pitchFamily="34" charset="-122"/>
                <a:cs typeface="Arial" charset="0"/>
              </a:rPr>
              <a:t>级推荐，具估推荐：</a:t>
            </a:r>
            <a:endParaRPr lang="en-US" altLang="zh-CN" b="1" dirty="0" smtClean="0">
              <a:latin typeface="Arial" charset="0"/>
              <a:ea typeface="微软雅黑" panose="020B0503020204020204" pitchFamily="34" charset="-122"/>
              <a:cs typeface="Arial" charset="0"/>
            </a:endParaRPr>
          </a:p>
          <a:p>
            <a:pPr>
              <a:spcBef>
                <a:spcPct val="0"/>
              </a:spcBef>
              <a:buFontTx/>
              <a:buChar char="•"/>
            </a:pPr>
            <a:r>
              <a:rPr lang="zh-CN" altLang="en-US" dirty="0" smtClean="0">
                <a:latin typeface="Arial" charset="0"/>
                <a:ea typeface="微软雅黑" panose="020B0503020204020204" pitchFamily="34" charset="-122"/>
                <a:cs typeface="Arial" charset="0"/>
              </a:rPr>
              <a:t>  对</a:t>
            </a:r>
            <a:r>
              <a:rPr lang="en-US" altLang="zh-CN" dirty="0" smtClean="0">
                <a:latin typeface="Arial" charset="0"/>
                <a:ea typeface="微软雅黑" panose="020B0503020204020204" pitchFamily="34" charset="-122"/>
                <a:cs typeface="Arial" charset="0"/>
              </a:rPr>
              <a:t>IL-2R</a:t>
            </a:r>
            <a:r>
              <a:rPr lang="zh-CN" altLang="en-US" dirty="0" smtClean="0">
                <a:latin typeface="Arial" charset="0"/>
                <a:ea typeface="微软雅黑" panose="020B0503020204020204" pitchFamily="34" charset="-122"/>
                <a:cs typeface="Arial" charset="0"/>
              </a:rPr>
              <a:t>拮抗剂的临床推荐   </a:t>
            </a:r>
            <a:r>
              <a:rPr lang="en-US" altLang="zh-CN" dirty="0" smtClean="0">
                <a:latin typeface="Arial" charset="0"/>
                <a:ea typeface="微软雅黑" panose="020B0503020204020204" pitchFamily="34" charset="-122"/>
                <a:cs typeface="Arial" charset="0"/>
              </a:rPr>
              <a:t>A</a:t>
            </a:r>
            <a:r>
              <a:rPr lang="zh-CN" altLang="en-US" dirty="0" smtClean="0">
                <a:latin typeface="Arial" charset="0"/>
                <a:ea typeface="微软雅黑" panose="020B0503020204020204" pitchFamily="34" charset="-122"/>
                <a:cs typeface="Arial" charset="0"/>
              </a:rPr>
              <a:t>级</a:t>
            </a:r>
            <a:endParaRPr lang="en-US" altLang="zh-CN" dirty="0" smtClean="0">
              <a:latin typeface="Arial" charset="0"/>
              <a:ea typeface="微软雅黑" panose="020B0503020204020204" pitchFamily="34" charset="-122"/>
              <a:cs typeface="Arial" charset="0"/>
            </a:endParaRPr>
          </a:p>
          <a:p>
            <a:pPr>
              <a:spcBef>
                <a:spcPct val="0"/>
              </a:spcBef>
              <a:buFont typeface="Wingdings" pitchFamily="2" charset="2"/>
              <a:buChar char="ü"/>
            </a:pPr>
            <a:r>
              <a:rPr lang="en-US" altLang="zh-CN" dirty="0" smtClean="0">
                <a:latin typeface="Arial" charset="0"/>
                <a:ea typeface="微软雅黑" panose="020B0503020204020204" pitchFamily="34" charset="-122"/>
                <a:cs typeface="Arial" charset="0"/>
              </a:rPr>
              <a:t>IL-2R</a:t>
            </a:r>
            <a:r>
              <a:rPr lang="zh-CN" altLang="en-US" dirty="0" smtClean="0">
                <a:latin typeface="Arial" charset="0"/>
                <a:ea typeface="微软雅黑" panose="020B0503020204020204" pitchFamily="34" charset="-122"/>
                <a:cs typeface="Arial" charset="0"/>
              </a:rPr>
              <a:t>拮抗剂预防排斥反应有效安全，可有效降低急排反应发生率，可降低</a:t>
            </a:r>
            <a:r>
              <a:rPr lang="en-US" altLang="zh-CN" dirty="0" smtClean="0">
                <a:latin typeface="Arial" charset="0"/>
                <a:ea typeface="微软雅黑" panose="020B0503020204020204" pitchFamily="34" charset="-122"/>
                <a:cs typeface="Arial" charset="0"/>
              </a:rPr>
              <a:t>CNI</a:t>
            </a:r>
            <a:r>
              <a:rPr lang="zh-CN" altLang="en-US" dirty="0" smtClean="0">
                <a:latin typeface="Arial" charset="0"/>
                <a:ea typeface="微软雅黑" panose="020B0503020204020204" pitchFamily="34" charset="-122"/>
                <a:cs typeface="Arial" charset="0"/>
              </a:rPr>
              <a:t>和激素治疗剂量</a:t>
            </a:r>
            <a:endParaRPr lang="zh-CN" altLang="en-US" sz="1600" dirty="0" smtClean="0">
              <a:latin typeface="Arial" charset="0"/>
              <a:ea typeface="微软雅黑" panose="020B0503020204020204" pitchFamily="34" charset="-122"/>
              <a:cs typeface="Arial" charset="0"/>
            </a:endParaRPr>
          </a:p>
          <a:p>
            <a:pPr>
              <a:spcBef>
                <a:spcPct val="0"/>
              </a:spcBef>
              <a:buFont typeface="Wingdings" pitchFamily="2" charset="2"/>
              <a:buChar char="ü"/>
            </a:pPr>
            <a:r>
              <a:rPr lang="zh-CN" altLang="en-US" dirty="0" smtClean="0">
                <a:latin typeface="Arial" charset="0"/>
                <a:ea typeface="微软雅黑" panose="020B0503020204020204" pitchFamily="34" charset="-122"/>
                <a:cs typeface="Arial" charset="0"/>
              </a:rPr>
              <a:t>近期有大型临床研究提示</a:t>
            </a:r>
            <a:r>
              <a:rPr lang="en-US" altLang="zh-CN" dirty="0" smtClean="0">
                <a:latin typeface="Arial" charset="0"/>
                <a:ea typeface="微软雅黑" panose="020B0503020204020204" pitchFamily="34" charset="-122"/>
                <a:cs typeface="Arial" charset="0"/>
              </a:rPr>
              <a:t>IL-2R</a:t>
            </a:r>
            <a:r>
              <a:rPr lang="zh-CN" altLang="en-US" dirty="0" smtClean="0">
                <a:latin typeface="Arial" charset="0"/>
                <a:ea typeface="微软雅黑" panose="020B0503020204020204" pitchFamily="34" charset="-122"/>
                <a:cs typeface="Arial" charset="0"/>
              </a:rPr>
              <a:t>拮抗剂可改善受者存活和移植物预后</a:t>
            </a:r>
            <a:endParaRPr lang="en-US" altLang="zh-CN" dirty="0" smtClean="0">
              <a:latin typeface="Arial" charset="0"/>
              <a:ea typeface="微软雅黑" panose="020B0503020204020204" pitchFamily="34" charset="-122"/>
              <a:cs typeface="Arial" charset="0"/>
            </a:endParaRPr>
          </a:p>
          <a:p>
            <a:pPr>
              <a:spcBef>
                <a:spcPct val="0"/>
              </a:spcBef>
              <a:buFontTx/>
              <a:buChar char="•"/>
            </a:pPr>
            <a:r>
              <a:rPr lang="zh-CN" altLang="en-US" dirty="0" smtClean="0">
                <a:latin typeface="Arial" charset="0"/>
                <a:ea typeface="微软雅黑" panose="020B0503020204020204" pitchFamily="34" charset="-122"/>
                <a:cs typeface="Arial" charset="0"/>
              </a:rPr>
              <a:t>  对</a:t>
            </a:r>
            <a:r>
              <a:rPr lang="en-US" altLang="zh-CN" dirty="0" smtClean="0">
                <a:latin typeface="Arial" charset="0"/>
                <a:ea typeface="微软雅黑" panose="020B0503020204020204" pitchFamily="34" charset="-122"/>
                <a:cs typeface="Arial" charset="0"/>
              </a:rPr>
              <a:t>T</a:t>
            </a:r>
            <a:r>
              <a:rPr lang="zh-CN" altLang="en-US" dirty="0" smtClean="0">
                <a:latin typeface="Arial" charset="0"/>
                <a:ea typeface="微软雅黑" panose="020B0503020204020204" pitchFamily="34" charset="-122"/>
                <a:cs typeface="Arial" charset="0"/>
              </a:rPr>
              <a:t>细胞清除性药物的临床推荐  </a:t>
            </a:r>
            <a:r>
              <a:rPr lang="en-US" altLang="zh-CN" dirty="0" smtClean="0">
                <a:solidFill>
                  <a:srgbClr val="FF0000"/>
                </a:solidFill>
                <a:latin typeface="Arial" charset="0"/>
                <a:ea typeface="微软雅黑" panose="020B0503020204020204" pitchFamily="34" charset="-122"/>
                <a:cs typeface="Arial" charset="0"/>
              </a:rPr>
              <a:t>B</a:t>
            </a:r>
            <a:r>
              <a:rPr lang="zh-CN" altLang="en-US" dirty="0" smtClean="0">
                <a:solidFill>
                  <a:srgbClr val="FF0000"/>
                </a:solidFill>
                <a:latin typeface="Arial" charset="0"/>
                <a:ea typeface="微软雅黑" panose="020B0503020204020204" pitchFamily="34" charset="-122"/>
                <a:cs typeface="Arial" charset="0"/>
              </a:rPr>
              <a:t>级</a:t>
            </a:r>
            <a:endParaRPr lang="en-US" altLang="zh-CN" dirty="0" smtClean="0">
              <a:solidFill>
                <a:srgbClr val="FF0000"/>
              </a:solidFill>
              <a:latin typeface="Arial" charset="0"/>
              <a:ea typeface="微软雅黑" panose="020B0503020204020204" pitchFamily="34" charset="-122"/>
              <a:cs typeface="Arial" charset="0"/>
            </a:endParaRPr>
          </a:p>
          <a:p>
            <a:pPr>
              <a:spcBef>
                <a:spcPct val="0"/>
              </a:spcBef>
              <a:buFont typeface="Wingdings" pitchFamily="2" charset="2"/>
              <a:buChar char="ü"/>
            </a:pPr>
            <a:r>
              <a:rPr lang="en-US" altLang="zh-CN" dirty="0" smtClean="0">
                <a:latin typeface="Arial" charset="0"/>
                <a:ea typeface="微软雅黑" panose="020B0503020204020204" pitchFamily="34" charset="-122"/>
                <a:cs typeface="Arial" charset="0"/>
              </a:rPr>
              <a:t>T</a:t>
            </a:r>
            <a:r>
              <a:rPr lang="zh-CN" altLang="en-US" dirty="0" smtClean="0">
                <a:latin typeface="Arial" charset="0"/>
                <a:ea typeface="微软雅黑" panose="020B0503020204020204" pitchFamily="34" charset="-122"/>
                <a:cs typeface="Arial" charset="0"/>
              </a:rPr>
              <a:t>细胞清除性诱导治疗增加严重的机会性感染和恶性肿瘤的发生风险，特别是移植后淋巴增殖性疾病</a:t>
            </a:r>
          </a:p>
          <a:p>
            <a:pPr>
              <a:spcBef>
                <a:spcPct val="0"/>
              </a:spcBef>
              <a:buFont typeface="Wingdings" pitchFamily="2" charset="2"/>
              <a:buChar char="ü"/>
            </a:pPr>
            <a:r>
              <a:rPr lang="zh-CN" altLang="en-US" dirty="0" smtClean="0">
                <a:latin typeface="Arial" charset="0"/>
                <a:ea typeface="微软雅黑" panose="020B0503020204020204" pitchFamily="34" charset="-122"/>
                <a:cs typeface="Arial" charset="0"/>
              </a:rPr>
              <a:t>使用</a:t>
            </a:r>
            <a:r>
              <a:rPr lang="en-US" altLang="zh-CN" dirty="0" smtClean="0">
                <a:latin typeface="Arial" charset="0"/>
                <a:ea typeface="微软雅黑" panose="020B0503020204020204" pitchFamily="34" charset="-122"/>
                <a:cs typeface="Arial" charset="0"/>
              </a:rPr>
              <a:t>T</a:t>
            </a:r>
            <a:r>
              <a:rPr lang="zh-CN" altLang="en-US" dirty="0" smtClean="0">
                <a:latin typeface="Arial" charset="0"/>
                <a:ea typeface="微软雅黑" panose="020B0503020204020204" pitchFamily="34" charset="-122"/>
                <a:cs typeface="Arial" charset="0"/>
              </a:rPr>
              <a:t>细胞清除性抗体对于整体人群的预后并无改善</a:t>
            </a:r>
          </a:p>
          <a:p>
            <a:pPr>
              <a:spcBef>
                <a:spcPct val="0"/>
              </a:spcBef>
              <a:buFont typeface="Wingdings" pitchFamily="2" charset="2"/>
              <a:buChar char="ü"/>
            </a:pPr>
            <a:r>
              <a:rPr lang="zh-CN" altLang="en-US" dirty="0" smtClean="0">
                <a:latin typeface="Arial" charset="0"/>
                <a:ea typeface="微软雅黑" panose="020B0503020204020204" pitchFamily="34" charset="-122"/>
                <a:cs typeface="Arial" charset="0"/>
              </a:rPr>
              <a:t>如果采用此诱导治疗，必须在开始治疗前向受者说明可能增加感染和肿瘤风险</a:t>
            </a:r>
          </a:p>
          <a:p>
            <a:pPr>
              <a:spcBef>
                <a:spcPct val="0"/>
              </a:spcBef>
              <a:buFontTx/>
              <a:buChar char="•"/>
            </a:pPr>
            <a:endParaRPr lang="zh-CN" altLang="en-US" dirty="0" smtClean="0">
              <a:latin typeface="Arial" charset="0"/>
              <a:ea typeface="微软雅黑" panose="020B0503020204020204" pitchFamily="34" charset="-122"/>
              <a:cs typeface="Arial" charset="0"/>
            </a:endParaRPr>
          </a:p>
          <a:p>
            <a:pPr>
              <a:spcBef>
                <a:spcPct val="0"/>
              </a:spcBef>
              <a:buFont typeface="Wingdings" pitchFamily="2" charset="2"/>
              <a:buNone/>
            </a:pPr>
            <a:endParaRPr lang="zh-CN" altLang="en-US" dirty="0" smtClean="0">
              <a:latin typeface="Arial" charset="0"/>
              <a:ea typeface="微软雅黑" panose="020B0503020204020204" pitchFamily="34" charset="-122"/>
              <a:cs typeface="Arial" charset="0"/>
            </a:endParaRPr>
          </a:p>
          <a:p>
            <a:pPr>
              <a:spcBef>
                <a:spcPct val="0"/>
              </a:spcBef>
            </a:pPr>
            <a:endParaRPr lang="zh-CN" altLang="en-US" dirty="0" smtClean="0">
              <a:latin typeface="Arial" charset="0"/>
              <a:ea typeface="微软雅黑" panose="020B0503020204020204" pitchFamily="34" charset="-122"/>
              <a:cs typeface="Arial" charset="0"/>
            </a:endParaRPr>
          </a:p>
          <a:p>
            <a:pPr>
              <a:spcBef>
                <a:spcPct val="0"/>
              </a:spcBef>
            </a:pPr>
            <a:endParaRPr lang="en-US" altLang="zh-CN" b="1" dirty="0" smtClean="0">
              <a:latin typeface="Arial" charset="0"/>
              <a:ea typeface="微软雅黑" panose="020B0503020204020204" pitchFamily="34" charset="-122"/>
              <a:cs typeface="Arial" charset="0"/>
            </a:endParaRPr>
          </a:p>
          <a:p>
            <a:pPr>
              <a:spcBef>
                <a:spcPct val="0"/>
              </a:spcBef>
            </a:pPr>
            <a:endParaRPr lang="zh-CN" altLang="en-US" dirty="0" smtClean="0"/>
          </a:p>
          <a:p>
            <a:pPr>
              <a:spcBef>
                <a:spcPct val="0"/>
              </a:spcBef>
            </a:pPr>
            <a:endParaRPr lang="zh-CN" altLang="en-US" dirty="0" smtClean="0"/>
          </a:p>
        </p:txBody>
      </p:sp>
      <p:sp>
        <p:nvSpPr>
          <p:cNvPr id="2765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6C15604-808A-425C-94F1-1B5FBDAB16B5}" type="slidenum">
              <a:rPr lang="zh-CN" altLang="en-US"/>
              <a:pPr fontAlgn="base">
                <a:spcBef>
                  <a:spcPct val="0"/>
                </a:spcBef>
                <a:spcAft>
                  <a:spcPct val="0"/>
                </a:spcAft>
              </a:pPr>
              <a:t>34</a:t>
            </a:fld>
            <a:endParaRPr lang="en-US" altLang="zh-CN"/>
          </a:p>
        </p:txBody>
      </p:sp>
    </p:spTree>
    <p:extLst>
      <p:ext uri="{BB962C8B-B14F-4D97-AF65-F5344CB8AC3E}">
        <p14:creationId xmlns:p14="http://schemas.microsoft.com/office/powerpoint/2010/main" val="811676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200" dirty="0" smtClean="0">
                <a:latin typeface="Arial" pitchFamily="34" charset="0"/>
                <a:ea typeface="微软雅黑" panose="020B0503020204020204" pitchFamily="34" charset="-122"/>
                <a:cs typeface="Arial" pitchFamily="34" charset="0"/>
              </a:rPr>
              <a:t>我来总结一下今天分享的内容：</a:t>
            </a:r>
            <a:endParaRPr lang="en-US" altLang="zh-CN" sz="1200" dirty="0" smtClean="0">
              <a:latin typeface="Arial" pitchFamily="34" charset="0"/>
              <a:ea typeface="微软雅黑" panose="020B0503020204020204" pitchFamily="34" charset="-122"/>
              <a:cs typeface="Arial" pitchFamily="34"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200" b="0" dirty="0" smtClean="0">
                <a:latin typeface="Arial" pitchFamily="34" charset="0"/>
                <a:ea typeface="微软雅黑" panose="020B0503020204020204" pitchFamily="34" charset="-122"/>
                <a:cs typeface="Arial" pitchFamily="34" charset="0"/>
              </a:rPr>
              <a:t>国内外数据显示，等待肾移植的患者不断增多，而原有的器官来源不断缩小，所以</a:t>
            </a:r>
            <a:r>
              <a:rPr lang="en-US" altLang="zh-CN" sz="1200" b="0" dirty="0" smtClean="0">
                <a:latin typeface="Arial" pitchFamily="34" charset="0"/>
                <a:ea typeface="微软雅黑" panose="020B0503020204020204" pitchFamily="34" charset="-122"/>
                <a:cs typeface="Arial" pitchFamily="34" charset="0"/>
              </a:rPr>
              <a:t>DCD</a:t>
            </a:r>
            <a:r>
              <a:rPr lang="zh-CN" altLang="en-US" sz="1200" b="0" dirty="0" smtClean="0">
                <a:latin typeface="Arial" pitchFamily="34" charset="0"/>
                <a:ea typeface="微软雅黑" panose="020B0503020204020204" pitchFamily="34" charset="-122"/>
                <a:cs typeface="Arial" pitchFamily="34" charset="0"/>
              </a:rPr>
              <a:t>在未来将成为器官移植的重要来源；中国的临床数据显示，国内的</a:t>
            </a:r>
            <a:r>
              <a:rPr lang="en-US" altLang="zh-CN" sz="1200" b="0" dirty="0" smtClean="0">
                <a:latin typeface="Arial" pitchFamily="34" charset="0"/>
                <a:ea typeface="微软雅黑" panose="020B0503020204020204" pitchFamily="34" charset="-122"/>
                <a:cs typeface="Arial" pitchFamily="34" charset="0"/>
              </a:rPr>
              <a:t>DCD</a:t>
            </a:r>
            <a:r>
              <a:rPr lang="zh-CN" altLang="en-US" sz="1200" b="0" dirty="0" smtClean="0">
                <a:latin typeface="Arial" pitchFamily="34" charset="0"/>
                <a:ea typeface="微软雅黑" panose="020B0503020204020204" pitchFamily="34" charset="-122"/>
                <a:cs typeface="Arial" pitchFamily="34" charset="0"/>
              </a:rPr>
              <a:t>移植与国外的</a:t>
            </a:r>
            <a:r>
              <a:rPr lang="en-US" altLang="zh-CN" sz="1200" b="0" dirty="0" smtClean="0">
                <a:latin typeface="Arial" pitchFamily="34" charset="0"/>
                <a:ea typeface="微软雅黑" panose="020B0503020204020204" pitchFamily="34" charset="-122"/>
                <a:cs typeface="Arial" pitchFamily="34" charset="0"/>
              </a:rPr>
              <a:t>DBD</a:t>
            </a:r>
            <a:r>
              <a:rPr lang="zh-CN" altLang="en-US" sz="1200" b="0" dirty="0" smtClean="0">
                <a:latin typeface="Arial" pitchFamily="34" charset="0"/>
                <a:ea typeface="微软雅黑" panose="020B0503020204020204" pitchFamily="34" charset="-122"/>
                <a:cs typeface="Arial" pitchFamily="34" charset="0"/>
              </a:rPr>
              <a:t>预后比较接近，且我国大多数肾移植患者不属于高危肾移植。</a:t>
            </a:r>
            <a:endParaRPr lang="en-US" altLang="zh-CN" sz="1200" b="0" dirty="0" smtClean="0">
              <a:latin typeface="Arial" pitchFamily="34" charset="0"/>
              <a:ea typeface="微软雅黑" panose="020B0503020204020204" pitchFamily="34" charset="-122"/>
              <a:cs typeface="Arial" pitchFamily="34"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200" b="0" dirty="0" smtClean="0">
                <a:latin typeface="Arial" pitchFamily="34" charset="0"/>
                <a:ea typeface="微软雅黑" panose="020B0503020204020204" pitchFamily="34" charset="-122"/>
                <a:cs typeface="Arial" pitchFamily="34" charset="0"/>
              </a:rPr>
              <a:t>舒莱</a:t>
            </a:r>
            <a:r>
              <a:rPr lang="en-US" altLang="zh-CN" sz="1200" b="0" baseline="30000" dirty="0" smtClean="0">
                <a:latin typeface="Arial" pitchFamily="34" charset="0"/>
                <a:ea typeface="微软雅黑" panose="020B0503020204020204" pitchFamily="34" charset="-122"/>
                <a:cs typeface="Arial" pitchFamily="34" charset="0"/>
              </a:rPr>
              <a:t>®</a:t>
            </a:r>
            <a:r>
              <a:rPr lang="zh-CN" altLang="en-US" sz="1200" b="0" baseline="0" dirty="0" smtClean="0">
                <a:latin typeface="Arial" pitchFamily="34" charset="0"/>
                <a:ea typeface="微软雅黑" panose="020B0503020204020204" pitchFamily="34" charset="-122"/>
                <a:cs typeface="Arial" pitchFamily="34" charset="0"/>
              </a:rPr>
              <a:t>和</a:t>
            </a:r>
            <a:r>
              <a:rPr lang="en-US" altLang="zh-CN" sz="1200" b="0" baseline="0" dirty="0" smtClean="0">
                <a:latin typeface="Arial" pitchFamily="34" charset="0"/>
                <a:ea typeface="微软雅黑" panose="020B0503020204020204" pitchFamily="34" charset="-122"/>
                <a:cs typeface="Arial" pitchFamily="34" charset="0"/>
              </a:rPr>
              <a:t>ATG</a:t>
            </a:r>
            <a:r>
              <a:rPr lang="zh-CN" altLang="en-US" sz="1200" b="0" baseline="0" dirty="0" smtClean="0">
                <a:latin typeface="Arial" pitchFamily="34" charset="0"/>
                <a:ea typeface="微软雅黑" panose="020B0503020204020204" pitchFamily="34" charset="-122"/>
                <a:cs typeface="Arial" pitchFamily="34" charset="0"/>
              </a:rPr>
              <a:t>是最常用的诱导治疗药物，对于非高危的肾移植来说，舒莱</a:t>
            </a:r>
            <a:r>
              <a:rPr lang="en-US" altLang="zh-CN" sz="1200" b="0" baseline="30000" dirty="0" smtClean="0">
                <a:latin typeface="Arial" pitchFamily="34" charset="0"/>
                <a:ea typeface="微软雅黑" panose="020B0503020204020204" pitchFamily="34" charset="-122"/>
                <a:cs typeface="Arial" pitchFamily="34" charset="0"/>
              </a:rPr>
              <a:t>®</a:t>
            </a:r>
            <a:r>
              <a:rPr lang="zh-CN" altLang="en-US" sz="1200" b="0" baseline="0" dirty="0" smtClean="0">
                <a:latin typeface="Arial" pitchFamily="34" charset="0"/>
                <a:ea typeface="微软雅黑" panose="020B0503020204020204" pitchFamily="34" charset="-122"/>
                <a:cs typeface="Arial" pitchFamily="34" charset="0"/>
              </a:rPr>
              <a:t>在急排反应、</a:t>
            </a:r>
            <a:r>
              <a:rPr lang="en-US" altLang="zh-CN" sz="1200" b="0" baseline="0" dirty="0" smtClean="0">
                <a:latin typeface="Arial" pitchFamily="34" charset="0"/>
                <a:ea typeface="微软雅黑" panose="020B0503020204020204" pitchFamily="34" charset="-122"/>
                <a:cs typeface="Arial" pitchFamily="34" charset="0"/>
              </a:rPr>
              <a:t>DGF</a:t>
            </a:r>
            <a:r>
              <a:rPr lang="zh-CN" altLang="en-US" sz="1200" b="0" baseline="0" dirty="0" smtClean="0">
                <a:latin typeface="Arial" pitchFamily="34" charset="0"/>
                <a:ea typeface="微软雅黑" panose="020B0503020204020204" pitchFamily="34" charset="-122"/>
                <a:cs typeface="Arial" pitchFamily="34" charset="0"/>
              </a:rPr>
              <a:t>方面相当。</a:t>
            </a:r>
          </a:p>
          <a:p>
            <a:pPr marL="171450" lvl="0" indent="-171450">
              <a:buFont typeface="Arial" panose="020B0604020202020204" pitchFamily="34" charset="0"/>
              <a:buChar char="•"/>
            </a:pPr>
            <a:r>
              <a:rPr lang="zh-CN" altLang="en-US" sz="1200" b="0" dirty="0" smtClean="0">
                <a:latin typeface="Arial" pitchFamily="34" charset="0"/>
                <a:ea typeface="微软雅黑" panose="020B0503020204020204" pitchFamily="34" charset="-122"/>
                <a:cs typeface="Arial" pitchFamily="34" charset="0"/>
              </a:rPr>
              <a:t>与</a:t>
            </a:r>
            <a:r>
              <a:rPr lang="en-US" altLang="zh-CN" sz="1200" b="0" dirty="0" smtClean="0">
                <a:latin typeface="Arial" pitchFamily="34" charset="0"/>
                <a:ea typeface="微软雅黑" panose="020B0503020204020204" pitchFamily="34" charset="-122"/>
                <a:cs typeface="Arial" pitchFamily="34" charset="0"/>
              </a:rPr>
              <a:t>ATG</a:t>
            </a:r>
            <a:r>
              <a:rPr lang="zh-CN" altLang="en-US" sz="1200" b="0" dirty="0" smtClean="0">
                <a:latin typeface="Arial" pitchFamily="34" charset="0"/>
                <a:ea typeface="微软雅黑" panose="020B0503020204020204" pitchFamily="34" charset="-122"/>
                <a:cs typeface="Arial" pitchFamily="34" charset="0"/>
              </a:rPr>
              <a:t>相比，舒莱</a:t>
            </a:r>
            <a:r>
              <a:rPr lang="en-US" altLang="zh-CN" sz="1200" b="0" baseline="30000" dirty="0" smtClean="0">
                <a:latin typeface="Arial" pitchFamily="34" charset="0"/>
                <a:ea typeface="微软雅黑" panose="020B0503020204020204" pitchFamily="34" charset="-122"/>
                <a:cs typeface="Arial" pitchFamily="34" charset="0"/>
              </a:rPr>
              <a:t>®</a:t>
            </a:r>
            <a:r>
              <a:rPr lang="zh-CN" altLang="en-US" sz="1200" b="0" baseline="0" dirty="0" smtClean="0">
                <a:latin typeface="Arial" pitchFamily="34" charset="0"/>
                <a:ea typeface="微软雅黑" panose="020B0503020204020204" pitchFamily="34" charset="-122"/>
                <a:cs typeface="Arial" pitchFamily="34" charset="0"/>
              </a:rPr>
              <a:t>显著降低移植后感染率。</a:t>
            </a:r>
          </a:p>
          <a:p>
            <a:pPr marL="171450" lvl="0" indent="-171450">
              <a:buFont typeface="Arial" panose="020B0604020202020204" pitchFamily="34" charset="0"/>
              <a:buChar char="•"/>
            </a:pPr>
            <a:r>
              <a:rPr lang="zh-CN" altLang="en-US" sz="1200" b="0" baseline="0" dirty="0" smtClean="0">
                <a:latin typeface="Arial" pitchFamily="34" charset="0"/>
                <a:ea typeface="微软雅黑" panose="020B0503020204020204" pitchFamily="34" charset="-122"/>
                <a:cs typeface="Arial" pitchFamily="34" charset="0"/>
              </a:rPr>
              <a:t>有文献表明，</a:t>
            </a:r>
            <a:r>
              <a:rPr lang="zh-CN" altLang="en-US" sz="1200" dirty="0" smtClean="0"/>
              <a:t>舒莱</a:t>
            </a:r>
            <a:r>
              <a:rPr lang="en-US" altLang="zh-CN" sz="1200" baseline="30000" dirty="0" smtClean="0"/>
              <a:t>®</a:t>
            </a:r>
            <a:r>
              <a:rPr lang="zh-CN" altLang="en-US" sz="1200" dirty="0" smtClean="0"/>
              <a:t>与</a:t>
            </a:r>
            <a:r>
              <a:rPr lang="en-US" altLang="zh-CN" sz="1200" dirty="0" err="1" smtClean="0"/>
              <a:t>rATG</a:t>
            </a:r>
            <a:r>
              <a:rPr lang="zh-CN" altLang="en-US" sz="1200" dirty="0" smtClean="0"/>
              <a:t>相比，受者和移植物存活率较高。</a:t>
            </a:r>
            <a:endParaRPr lang="zh-CN" altLang="en-US" sz="1200" b="0" baseline="0" dirty="0" smtClean="0">
              <a:latin typeface="Arial" pitchFamily="34" charset="0"/>
              <a:ea typeface="微软雅黑" panose="020B0503020204020204" pitchFamily="34" charset="-122"/>
              <a:cs typeface="Arial"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zh-CN" altLang="en-US" sz="1200" b="0" dirty="0" smtClean="0">
              <a:latin typeface="Arial" pitchFamily="34" charset="0"/>
              <a:ea typeface="微软雅黑" panose="020B0503020204020204" pitchFamily="34" charset="-122"/>
              <a:cs typeface="Arial" pitchFamily="34" charset="0"/>
            </a:endParaRPr>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35</a:t>
            </a:fld>
            <a:endParaRPr lang="zh-CN" altLang="en-US"/>
          </a:p>
        </p:txBody>
      </p:sp>
    </p:spTree>
    <p:extLst>
      <p:ext uri="{BB962C8B-B14F-4D97-AF65-F5344CB8AC3E}">
        <p14:creationId xmlns:p14="http://schemas.microsoft.com/office/powerpoint/2010/main" val="2483686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b="1" dirty="0" smtClean="0">
                <a:solidFill>
                  <a:srgbClr val="C00000"/>
                </a:solidFill>
                <a:latin typeface="微软雅黑" pitchFamily="34" charset="-122"/>
                <a:ea typeface="微软雅黑" pitchFamily="34" charset="-122"/>
              </a:rPr>
              <a:t>从危险分层的各个因素入手，说明非高危肾移植是大多数</a:t>
            </a:r>
            <a:endParaRPr lang="en-US" altLang="zh-CN" sz="1200" b="1" dirty="0" smtClean="0">
              <a:solidFill>
                <a:srgbClr val="C00000"/>
              </a:solidFill>
              <a:latin typeface="微软雅黑" pitchFamily="34" charset="-122"/>
              <a:ea typeface="微软雅黑" pitchFamily="34" charset="-122"/>
            </a:endParaRPr>
          </a:p>
          <a:p>
            <a:pPr algn="l"/>
            <a:endParaRPr lang="en-US" altLang="zh-CN" sz="1200" dirty="0" smtClean="0">
              <a:latin typeface="微软雅黑" pitchFamily="34" charset="-122"/>
              <a:ea typeface="微软雅黑" pitchFamily="34" charset="-122"/>
            </a:endParaRPr>
          </a:p>
          <a:p>
            <a:pPr algn="l"/>
            <a:r>
              <a:rPr lang="en-US" altLang="zh-CN" sz="1200" dirty="0" smtClean="0">
                <a:latin typeface="微软雅黑" pitchFamily="34" charset="-122"/>
                <a:ea typeface="微软雅黑" pitchFamily="34" charset="-122"/>
              </a:rPr>
              <a:t>2010</a:t>
            </a:r>
            <a:r>
              <a:rPr lang="zh-CN" altLang="en-US" sz="1200" dirty="0" smtClean="0">
                <a:latin typeface="微软雅黑" pitchFamily="34" charset="-122"/>
                <a:ea typeface="微软雅黑" pitchFamily="34" charset="-122"/>
              </a:rPr>
              <a:t>年我国</a:t>
            </a:r>
            <a:r>
              <a:rPr lang="zh-CN" altLang="en-US" sz="1200" dirty="0" smtClean="0"/>
              <a:t>人体器官捐献试点工作启动以后，器官捐献的数量逐年增加，表格中总结了</a:t>
            </a:r>
            <a:r>
              <a:rPr lang="zh-CN" altLang="en-US" dirty="0" smtClean="0"/>
              <a:t>我国</a:t>
            </a:r>
            <a:r>
              <a:rPr lang="en-US" altLang="zh-CN" dirty="0" smtClean="0"/>
              <a:t>DCD</a:t>
            </a:r>
            <a:r>
              <a:rPr lang="zh-CN" altLang="en-US" dirty="0" smtClean="0"/>
              <a:t>移植的供</a:t>
            </a:r>
            <a:r>
              <a:rPr lang="en-US" altLang="zh-CN" dirty="0" smtClean="0"/>
              <a:t>/</a:t>
            </a:r>
            <a:r>
              <a:rPr lang="zh-CN" altLang="en-US" dirty="0" smtClean="0"/>
              <a:t>受者特征</a:t>
            </a:r>
            <a:r>
              <a:rPr lang="zh-CN" altLang="en-US" sz="1200" dirty="0" smtClean="0"/>
              <a:t>。</a:t>
            </a:r>
            <a:endParaRPr lang="en-US" altLang="zh-CN" sz="1200" dirty="0" smtClean="0"/>
          </a:p>
          <a:p>
            <a:pPr algn="l"/>
            <a:r>
              <a:rPr lang="zh-CN" altLang="en-US" sz="1200" dirty="0" smtClean="0">
                <a:latin typeface="微软雅黑" pitchFamily="34" charset="-122"/>
                <a:ea typeface="微软雅黑" pitchFamily="34" charset="-122"/>
              </a:rPr>
              <a:t>从表格中可以看到，我国</a:t>
            </a:r>
            <a:r>
              <a:rPr lang="en-US" altLang="zh-CN" sz="1200" dirty="0" smtClean="0">
                <a:latin typeface="微软雅黑" pitchFamily="34" charset="-122"/>
                <a:ea typeface="微软雅黑" pitchFamily="34" charset="-122"/>
              </a:rPr>
              <a:t>DCD</a:t>
            </a:r>
            <a:r>
              <a:rPr lang="zh-CN" altLang="en-US" sz="1200" dirty="0" smtClean="0">
                <a:latin typeface="微软雅黑" pitchFamily="34" charset="-122"/>
                <a:ea typeface="微软雅黑" pitchFamily="34" charset="-122"/>
              </a:rPr>
              <a:t>供者多为青壮年，受者年龄多在</a:t>
            </a:r>
            <a:r>
              <a:rPr lang="en-US" altLang="zh-CN" sz="1200" dirty="0" smtClean="0">
                <a:latin typeface="微软雅黑" pitchFamily="34" charset="-122"/>
                <a:ea typeface="微软雅黑" pitchFamily="34" charset="-122"/>
              </a:rPr>
              <a:t>40-50</a:t>
            </a:r>
            <a:r>
              <a:rPr lang="zh-CN" altLang="en-US" sz="1200" dirty="0" smtClean="0">
                <a:latin typeface="微软雅黑" pitchFamily="34" charset="-122"/>
                <a:ea typeface="微软雅黑" pitchFamily="34" charset="-122"/>
              </a:rPr>
              <a:t>岁；供者死亡原因多以创伤性死亡为主；</a:t>
            </a:r>
            <a:r>
              <a:rPr lang="en-US" altLang="zh-CN" sz="1200" dirty="0" smtClean="0">
                <a:latin typeface="微软雅黑" pitchFamily="34" charset="-122"/>
                <a:ea typeface="微软雅黑" pitchFamily="34" charset="-122"/>
              </a:rPr>
              <a:t>HLA</a:t>
            </a:r>
            <a:r>
              <a:rPr lang="zh-CN" altLang="en-US" sz="1200" dirty="0" smtClean="0">
                <a:latin typeface="微软雅黑" pitchFamily="34" charset="-122"/>
                <a:ea typeface="微软雅黑" pitchFamily="34" charset="-122"/>
              </a:rPr>
              <a:t>错配数目较高；冷缺血时间基本上＜</a:t>
            </a:r>
            <a:r>
              <a:rPr lang="en-US" altLang="zh-CN" sz="1200" dirty="0" smtClean="0">
                <a:latin typeface="微软雅黑" pitchFamily="34" charset="-122"/>
                <a:ea typeface="微软雅黑" pitchFamily="34" charset="-122"/>
              </a:rPr>
              <a:t>24</a:t>
            </a:r>
            <a:r>
              <a:rPr lang="zh-CN" altLang="en-US" sz="1200" dirty="0" smtClean="0">
                <a:latin typeface="微软雅黑" pitchFamily="34" charset="-122"/>
                <a:ea typeface="微软雅黑" pitchFamily="34" charset="-122"/>
              </a:rPr>
              <a:t>小时。</a:t>
            </a:r>
            <a:endParaRPr lang="en-US" altLang="zh-CN" sz="1200" dirty="0" smtClean="0">
              <a:latin typeface="微软雅黑" pitchFamily="34" charset="-122"/>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u="none" strike="noStrike" kern="1200" baseline="0" dirty="0" smtClean="0"/>
              <a:t>我国</a:t>
            </a:r>
            <a:r>
              <a:rPr lang="en-US" altLang="zh-CN" sz="1200" u="none" strike="noStrike" kern="1200" baseline="0" dirty="0" smtClean="0"/>
              <a:t>DCD</a:t>
            </a:r>
            <a:r>
              <a:rPr lang="zh-CN" altLang="en-US" sz="1200" u="none" strike="noStrike" kern="1200" baseline="0" dirty="0" smtClean="0"/>
              <a:t>移植从供</a:t>
            </a:r>
            <a:r>
              <a:rPr lang="en-US" altLang="zh-CN" sz="1200" u="none" strike="noStrike" kern="1200" baseline="0" dirty="0" smtClean="0"/>
              <a:t>/</a:t>
            </a:r>
            <a:r>
              <a:rPr lang="zh-CN" altLang="en-US" sz="1200" u="none" strike="noStrike" kern="1200" baseline="0" dirty="0" smtClean="0"/>
              <a:t>受者年龄、冷缺血时间方面来看，不符合</a:t>
            </a:r>
            <a:r>
              <a:rPr lang="en-US" altLang="zh-CN" sz="1200" u="none" strike="noStrike" kern="1200" baseline="0" dirty="0" smtClean="0"/>
              <a:t>KDIGO</a:t>
            </a:r>
            <a:r>
              <a:rPr lang="zh-CN" altLang="en-US" sz="1200" u="none" strike="noStrike" kern="1200" baseline="0" dirty="0" smtClean="0"/>
              <a:t>指南对高危患者的定义，而</a:t>
            </a:r>
            <a:r>
              <a:rPr lang="en-US" altLang="zh-CN" sz="1200" u="none" strike="noStrike" kern="1200" baseline="0" dirty="0" smtClean="0"/>
              <a:t>HLA</a:t>
            </a:r>
            <a:r>
              <a:rPr lang="zh-CN" altLang="en-US" sz="1200" u="none" strike="noStrike" kern="1200" baseline="0" dirty="0" smtClean="0"/>
              <a:t>错配和</a:t>
            </a:r>
            <a:r>
              <a:rPr lang="en-US" altLang="zh-CN" sz="1200" u="none" strike="noStrike" kern="1200" baseline="0" dirty="0" smtClean="0"/>
              <a:t>PRA</a:t>
            </a:r>
            <a:r>
              <a:rPr lang="zh-CN" altLang="en-US" sz="1200" u="none" strike="noStrike" kern="1200" baseline="0" dirty="0" smtClean="0"/>
              <a:t>对我国器官移植患者预后的影响还有待进一步研究。</a:t>
            </a:r>
            <a:endParaRPr lang="zh-CN" altLang="en-US" sz="1200" dirty="0" smtClean="0"/>
          </a:p>
          <a:p>
            <a:pPr algn="l"/>
            <a:endParaRPr lang="zh-CN" altLang="en-US" sz="120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4</a:t>
            </a:fld>
            <a:endParaRPr lang="zh-CN" altLang="en-US"/>
          </a:p>
        </p:txBody>
      </p:sp>
    </p:spTree>
    <p:extLst>
      <p:ext uri="{BB962C8B-B14F-4D97-AF65-F5344CB8AC3E}">
        <p14:creationId xmlns:p14="http://schemas.microsoft.com/office/powerpoint/2010/main" val="124745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36</a:t>
            </a:fld>
            <a:endParaRPr lang="zh-CN" altLang="en-US"/>
          </a:p>
        </p:txBody>
      </p:sp>
    </p:spTree>
    <p:extLst>
      <p:ext uri="{BB962C8B-B14F-4D97-AF65-F5344CB8AC3E}">
        <p14:creationId xmlns:p14="http://schemas.microsoft.com/office/powerpoint/2010/main" val="225054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95D573-A35A-44A9-993B-6CAC26B2DB0D}" type="slidenum">
              <a:rPr lang="zh-CN" altLang="en-US" smtClean="0"/>
              <a:t>5</a:t>
            </a:fld>
            <a:endParaRPr lang="zh-CN" altLang="en-US"/>
          </a:p>
        </p:txBody>
      </p:sp>
    </p:spTree>
    <p:extLst>
      <p:ext uri="{BB962C8B-B14F-4D97-AF65-F5344CB8AC3E}">
        <p14:creationId xmlns:p14="http://schemas.microsoft.com/office/powerpoint/2010/main" val="1877999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影响预后的包括术后早期因素和远期因素。但与诱导治疗相关性较大是术后早期的事件</a:t>
            </a:r>
            <a:endParaRPr lang="zh-CN" altLang="en-US" b="1" dirty="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6</a:t>
            </a:fld>
            <a:endParaRPr lang="zh-CN" altLang="en-US"/>
          </a:p>
        </p:txBody>
      </p:sp>
    </p:spTree>
    <p:extLst>
      <p:ext uri="{BB962C8B-B14F-4D97-AF65-F5344CB8AC3E}">
        <p14:creationId xmlns:p14="http://schemas.microsoft.com/office/powerpoint/2010/main" val="43600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微软雅黑" pitchFamily="34" charset="-122"/>
                <a:ea typeface="微软雅黑" pitchFamily="34" charset="-122"/>
              </a:rPr>
              <a:t>中国</a:t>
            </a:r>
            <a:r>
              <a:rPr lang="en-US" altLang="zh-CN" sz="1200" b="1" dirty="0" smtClean="0">
                <a:latin typeface="微软雅黑" pitchFamily="34" charset="-122"/>
                <a:ea typeface="微软雅黑" pitchFamily="34" charset="-122"/>
              </a:rPr>
              <a:t>DCD</a:t>
            </a:r>
            <a:r>
              <a:rPr lang="zh-CN" altLang="en-US" sz="1200" b="1" dirty="0" smtClean="0">
                <a:latin typeface="微软雅黑" pitchFamily="34" charset="-122"/>
                <a:ea typeface="微软雅黑" pitchFamily="34" charset="-122"/>
              </a:rPr>
              <a:t>中，对术后感染的重视高于以往</a:t>
            </a:r>
            <a:r>
              <a:rPr lang="en-US" altLang="zh-CN" sz="1200" b="1" dirty="0" smtClean="0">
                <a:latin typeface="微软雅黑" pitchFamily="34" charset="-122"/>
                <a:ea typeface="微软雅黑" pitchFamily="34" charset="-122"/>
              </a:rPr>
              <a:t>(</a:t>
            </a:r>
            <a:r>
              <a:rPr lang="zh-CN" altLang="en-US" sz="1200" b="1" dirty="0" smtClean="0">
                <a:latin typeface="微软雅黑" pitchFamily="34" charset="-122"/>
                <a:ea typeface="微软雅黑" pitchFamily="34" charset="-122"/>
              </a:rPr>
              <a:t>因为发生率更高</a:t>
            </a:r>
            <a:r>
              <a:rPr lang="en-US" altLang="zh-CN" sz="1200" b="1" dirty="0" smtClean="0">
                <a:latin typeface="微软雅黑" pitchFamily="34" charset="-122"/>
                <a:ea typeface="微软雅黑" pitchFamily="34" charset="-12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微软雅黑" pitchFamily="34" charset="-122"/>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itchFamily="34" charset="-122"/>
                <a:ea typeface="微软雅黑" pitchFamily="34" charset="-122"/>
              </a:rPr>
              <a:t>一项回顾性研究，共纳入</a:t>
            </a:r>
            <a:r>
              <a:rPr lang="en-US" altLang="zh-CN" sz="1200" dirty="0" smtClean="0">
                <a:latin typeface="微软雅黑" pitchFamily="34" charset="-122"/>
                <a:ea typeface="微软雅黑" pitchFamily="34" charset="-122"/>
              </a:rPr>
              <a:t>2007-2012</a:t>
            </a:r>
            <a:r>
              <a:rPr lang="zh-CN" altLang="en-US" sz="1200" dirty="0" smtClean="0">
                <a:latin typeface="微软雅黑" pitchFamily="34" charset="-122"/>
                <a:ea typeface="微软雅黑" pitchFamily="34" charset="-122"/>
              </a:rPr>
              <a:t>年间</a:t>
            </a:r>
            <a:r>
              <a:rPr lang="en-US" altLang="zh-CN" sz="1200" dirty="0" smtClean="0">
                <a:latin typeface="微软雅黑" pitchFamily="34" charset="-122"/>
                <a:ea typeface="微软雅黑" pitchFamily="34" charset="-122"/>
              </a:rPr>
              <a:t>94</a:t>
            </a:r>
            <a:r>
              <a:rPr lang="zh-CN" altLang="en-US" sz="1200" dirty="0" smtClean="0">
                <a:latin typeface="微软雅黑" pitchFamily="34" charset="-122"/>
                <a:ea typeface="微软雅黑" pitchFamily="34" charset="-122"/>
              </a:rPr>
              <a:t>例中国尸体肾移植患者，其中</a:t>
            </a:r>
            <a:r>
              <a:rPr lang="en-US" altLang="zh-CN" sz="1200" dirty="0" smtClean="0">
                <a:latin typeface="微软雅黑" pitchFamily="34" charset="-122"/>
                <a:ea typeface="微软雅黑" pitchFamily="34" charset="-122"/>
              </a:rPr>
              <a:t>DCD</a:t>
            </a:r>
            <a:r>
              <a:rPr lang="zh-CN" altLang="en-US" sz="1200" dirty="0" smtClean="0">
                <a:latin typeface="微软雅黑" pitchFamily="34" charset="-122"/>
                <a:ea typeface="微软雅黑" pitchFamily="34" charset="-122"/>
              </a:rPr>
              <a:t>移植</a:t>
            </a:r>
            <a:r>
              <a:rPr lang="en-US" altLang="zh-CN" sz="1200" dirty="0" smtClean="0">
                <a:latin typeface="微软雅黑" pitchFamily="34" charset="-122"/>
                <a:ea typeface="微软雅黑" pitchFamily="34" charset="-122"/>
              </a:rPr>
              <a:t>44</a:t>
            </a:r>
            <a:r>
              <a:rPr lang="zh-CN" altLang="en-US" sz="1200" dirty="0" smtClean="0">
                <a:latin typeface="微软雅黑" pitchFamily="34" charset="-122"/>
                <a:ea typeface="微软雅黑" pitchFamily="34" charset="-122"/>
              </a:rPr>
              <a:t>例，</a:t>
            </a:r>
            <a:r>
              <a:rPr lang="en-US" altLang="zh-CN" sz="1200" dirty="0" smtClean="0">
                <a:latin typeface="微软雅黑" pitchFamily="34" charset="-122"/>
                <a:ea typeface="微软雅黑" pitchFamily="34" charset="-122"/>
              </a:rPr>
              <a:t>DBD</a:t>
            </a:r>
            <a:r>
              <a:rPr lang="zh-CN" altLang="en-US" sz="1200" dirty="0" smtClean="0">
                <a:latin typeface="微软雅黑" pitchFamily="34" charset="-122"/>
                <a:ea typeface="微软雅黑" pitchFamily="34" charset="-122"/>
              </a:rPr>
              <a:t>移植</a:t>
            </a:r>
            <a:r>
              <a:rPr lang="en-US" altLang="zh-CN" sz="1200" dirty="0" smtClean="0">
                <a:latin typeface="微软雅黑" pitchFamily="34" charset="-122"/>
                <a:ea typeface="微软雅黑" pitchFamily="34" charset="-122"/>
              </a:rPr>
              <a:t>50</a:t>
            </a:r>
            <a:r>
              <a:rPr lang="zh-CN" altLang="en-US" sz="1200" dirty="0" smtClean="0">
                <a:latin typeface="微软雅黑" pitchFamily="34" charset="-122"/>
                <a:ea typeface="微软雅黑" pitchFamily="34" charset="-122"/>
              </a:rPr>
              <a:t>例。</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供者特征：平均年龄为</a:t>
            </a:r>
            <a:r>
              <a:rPr lang="en-US" altLang="zh-CN" sz="1200" dirty="0" smtClean="0"/>
              <a:t>(30.2±12.1)</a:t>
            </a:r>
            <a:r>
              <a:rPr lang="zh-CN" altLang="en-US" sz="1200" dirty="0" smtClean="0"/>
              <a:t>岁</a:t>
            </a:r>
            <a:r>
              <a:rPr lang="en-US" altLang="zh-CN" sz="1200" dirty="0" smtClean="0"/>
              <a:t>(</a:t>
            </a:r>
            <a:r>
              <a:rPr lang="zh-CN" altLang="en-US" sz="1200" dirty="0" smtClean="0"/>
              <a:t>范围</a:t>
            </a:r>
            <a:r>
              <a:rPr lang="en-US" altLang="zh-CN" sz="1200" dirty="0" smtClean="0"/>
              <a:t>6-50</a:t>
            </a:r>
            <a:r>
              <a:rPr lang="zh-CN" altLang="en-US" sz="1200" dirty="0" smtClean="0"/>
              <a:t>岁</a:t>
            </a:r>
            <a:r>
              <a:rPr lang="en-US" altLang="zh-CN" sz="1200" dirty="0" smtClean="0"/>
              <a:t>)</a:t>
            </a:r>
            <a:r>
              <a:rPr lang="zh-CN" altLang="en-US" sz="1200" dirty="0" smtClean="0"/>
              <a:t>；死亡原因为创伤</a:t>
            </a:r>
            <a:r>
              <a:rPr lang="en-US" altLang="zh-CN" sz="1200" dirty="0" smtClean="0"/>
              <a:t>(59.4%)</a:t>
            </a:r>
            <a:r>
              <a:rPr lang="zh-CN" altLang="en-US" sz="1200" dirty="0" smtClean="0"/>
              <a:t>、心血管病</a:t>
            </a:r>
            <a:r>
              <a:rPr lang="en-US" altLang="zh-CN" sz="1200" dirty="0" smtClean="0"/>
              <a:t>(28.6%)</a:t>
            </a:r>
            <a:r>
              <a:rPr lang="zh-CN" altLang="en-US" sz="1200" dirty="0" smtClean="0"/>
              <a:t>和其它</a:t>
            </a:r>
            <a:r>
              <a:rPr lang="en-US" altLang="zh-CN" sz="1200" dirty="0" smtClean="0"/>
              <a:t>(12%)</a:t>
            </a:r>
            <a:r>
              <a:rPr lang="zh-CN" altLang="en-US" sz="1200" dirty="0" smtClean="0"/>
              <a:t>；终末肌酐</a:t>
            </a:r>
            <a:r>
              <a:rPr lang="en-US" altLang="zh-CN" sz="1200" dirty="0" smtClean="0"/>
              <a:t>(terminal </a:t>
            </a:r>
            <a:r>
              <a:rPr lang="en-US" altLang="zh-CN" sz="1200" dirty="0" err="1" smtClean="0"/>
              <a:t>creatinine</a:t>
            </a:r>
            <a:r>
              <a:rPr lang="en-US" altLang="zh-CN" sz="1200" dirty="0" smtClean="0"/>
              <a:t>)</a:t>
            </a:r>
            <a:r>
              <a:rPr lang="zh-CN" altLang="en-US" sz="1200" dirty="0" smtClean="0"/>
              <a:t>为</a:t>
            </a:r>
            <a:r>
              <a:rPr lang="en-US" altLang="zh-CN" sz="1200" dirty="0" smtClean="0"/>
              <a:t>234±102.5 </a:t>
            </a:r>
            <a:r>
              <a:rPr lang="en-US" altLang="zh-CN" sz="1200" dirty="0" err="1" smtClean="0"/>
              <a:t>mol</a:t>
            </a:r>
            <a:r>
              <a:rPr lang="en-US" altLang="zh-CN" sz="1200" dirty="0" smtClean="0"/>
              <a:t>/L</a:t>
            </a:r>
            <a:r>
              <a:rPr lang="zh-CN" altLang="en-US" sz="1200" dirty="0" smtClean="0"/>
              <a:t>；热缺血时间为</a:t>
            </a:r>
            <a:r>
              <a:rPr lang="en-US" altLang="zh-CN" sz="1200" dirty="0" smtClean="0"/>
              <a:t>8.1±3.2 min</a:t>
            </a:r>
            <a:r>
              <a:rPr lang="zh-CN" alt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图中显示，</a:t>
            </a:r>
            <a:r>
              <a:rPr lang="en-US" altLang="zh-CN" dirty="0" smtClean="0"/>
              <a:t>DCD</a:t>
            </a:r>
            <a:r>
              <a:rPr lang="zh-CN" altLang="en-US" dirty="0" smtClean="0"/>
              <a:t>移植发生感染的患者比例高于</a:t>
            </a:r>
            <a:r>
              <a:rPr lang="en-US" altLang="zh-CN" dirty="0" smtClean="0"/>
              <a:t>DBD</a:t>
            </a:r>
            <a:r>
              <a:rPr lang="zh-CN" altLang="en-US" dirty="0" smtClean="0"/>
              <a:t>移植的患者</a:t>
            </a:r>
            <a:r>
              <a:rPr lang="en-US" altLang="zh-CN" dirty="0" smtClean="0"/>
              <a:t>(11.4%</a:t>
            </a:r>
            <a:r>
              <a:rPr lang="en-US" altLang="zh-CN" baseline="0" dirty="0" smtClean="0"/>
              <a:t> vs. 2.0</a:t>
            </a:r>
            <a:r>
              <a:rPr lang="en-US" altLang="zh-CN" b="0" baseline="0" dirty="0" smtClean="0"/>
              <a:t>%,</a:t>
            </a:r>
            <a:r>
              <a:rPr lang="en-US" altLang="zh-CN" sz="1200" b="0" i="1" dirty="0" smtClean="0"/>
              <a:t> P </a:t>
            </a:r>
            <a:r>
              <a:rPr lang="en-US" altLang="zh-CN" sz="1200" b="0" dirty="0" smtClean="0"/>
              <a:t>=0 .095</a:t>
            </a:r>
            <a:r>
              <a:rPr lang="en-US" altLang="zh-CN" b="0" dirty="0" smtClean="0"/>
              <a:t>)</a:t>
            </a:r>
            <a:endParaRPr lang="zh-CN" altLang="en-US" b="0" dirty="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7</a:t>
            </a:fld>
            <a:endParaRPr lang="zh-CN" altLang="en-US"/>
          </a:p>
        </p:txBody>
      </p:sp>
    </p:spTree>
    <p:extLst>
      <p:ext uri="{BB962C8B-B14F-4D97-AF65-F5344CB8AC3E}">
        <p14:creationId xmlns:p14="http://schemas.microsoft.com/office/powerpoint/2010/main" val="2145385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dirty="0" smtClean="0"/>
              <a:t>阐明感染对移植预后的重要性，进一步强调巴利昔单抗在术后感染的优势</a:t>
            </a:r>
            <a:endParaRPr lang="en-US" altLang="zh-CN" sz="1200" b="1"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sz="1200" b="1"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t>一项对单中心肾移植术后</a:t>
            </a:r>
            <a:r>
              <a:rPr lang="en-US" altLang="zh-CN" sz="1200" dirty="0" smtClean="0">
                <a:cs typeface="Arial" pitchFamily="34" charset="0"/>
              </a:rPr>
              <a:t>10</a:t>
            </a:r>
            <a:r>
              <a:rPr lang="zh-CN" altLang="en-US" sz="1200" dirty="0" smtClean="0"/>
              <a:t>年以上的</a:t>
            </a:r>
            <a:r>
              <a:rPr lang="en-US" altLang="zh-CN" sz="1200" dirty="0" smtClean="0">
                <a:cs typeface="Arial" pitchFamily="34" charset="0"/>
              </a:rPr>
              <a:t>989</a:t>
            </a:r>
            <a:r>
              <a:rPr lang="zh-CN" altLang="en-US" sz="1200" dirty="0" smtClean="0"/>
              <a:t>例受者的资料进行回顾性分析，探讨受者长期存活情况及影响长期存活的危险因素。</a:t>
            </a:r>
            <a:endParaRPr lang="en-US" altLang="zh-CN"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t>结果显示，</a:t>
            </a:r>
            <a:r>
              <a:rPr lang="zh-CN" altLang="en-US" dirty="0" smtClean="0"/>
              <a:t>感染是移植肾和受者的长期存活的影响因素之一。</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9</a:t>
            </a:fld>
            <a:endParaRPr lang="zh-CN" altLang="en-US"/>
          </a:p>
        </p:txBody>
      </p:sp>
    </p:spTree>
    <p:extLst>
      <p:ext uri="{BB962C8B-B14F-4D97-AF65-F5344CB8AC3E}">
        <p14:creationId xmlns:p14="http://schemas.microsoft.com/office/powerpoint/2010/main" val="631332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强调巴利昔单抗在术后感染方面的优势</a:t>
            </a:r>
            <a:endParaRPr lang="en-US" b="1" dirty="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10</a:t>
            </a:fld>
            <a:endParaRPr lang="zh-CN" altLang="en-US"/>
          </a:p>
        </p:txBody>
      </p:sp>
    </p:spTree>
    <p:extLst>
      <p:ext uri="{BB962C8B-B14F-4D97-AF65-F5344CB8AC3E}">
        <p14:creationId xmlns:p14="http://schemas.microsoft.com/office/powerpoint/2010/main" val="201123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强调巴利昔单抗在术后感染方面的优势</a:t>
            </a:r>
            <a:endParaRPr lang="en-US" b="1" dirty="0" smtClean="0"/>
          </a:p>
          <a:p>
            <a:endParaRPr lang="en-US" dirty="0"/>
          </a:p>
        </p:txBody>
      </p:sp>
      <p:sp>
        <p:nvSpPr>
          <p:cNvPr id="4" name="灯片编号占位符 3"/>
          <p:cNvSpPr>
            <a:spLocks noGrp="1"/>
          </p:cNvSpPr>
          <p:nvPr>
            <p:ph type="sldNum" sz="quarter" idx="10"/>
          </p:nvPr>
        </p:nvSpPr>
        <p:spPr/>
        <p:txBody>
          <a:bodyPr/>
          <a:lstStyle/>
          <a:p>
            <a:fld id="{66DCEDEB-661C-4645-A4DA-2B485D82B279}" type="slidenum">
              <a:rPr lang="zh-CN" altLang="en-US" smtClean="0"/>
              <a:pPr/>
              <a:t>11</a:t>
            </a:fld>
            <a:endParaRPr lang="zh-CN" altLang="en-US"/>
          </a:p>
        </p:txBody>
      </p:sp>
    </p:spTree>
    <p:extLst>
      <p:ext uri="{BB962C8B-B14F-4D97-AF65-F5344CB8AC3E}">
        <p14:creationId xmlns:p14="http://schemas.microsoft.com/office/powerpoint/2010/main" val="249009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539750" y="235868"/>
            <a:ext cx="8064500" cy="802800"/>
          </a:xfrm>
          <a:prstGeom prst="rect">
            <a:avLst/>
          </a:prstGeom>
        </p:spPr>
        <p:txBody>
          <a:bodyPr tIns="126000" anchor="t" anchorCtr="0"/>
          <a:lstStyle>
            <a:lvl1pPr algn="ctr">
              <a:lnSpc>
                <a:spcPct val="120000"/>
              </a:lnSpc>
              <a:defRPr sz="3200" b="1">
                <a:solidFill>
                  <a:schemeClr val="accent4"/>
                </a:solidFill>
              </a:defRPr>
            </a:lvl1pPr>
          </a:lstStyle>
          <a:p>
            <a:r>
              <a:rPr lang="en-US" noProof="0" dirty="0" smtClean="0"/>
              <a:t>Title</a:t>
            </a:r>
            <a:endParaRPr lang="en-US" noProof="0" dirty="0"/>
          </a:p>
        </p:txBody>
      </p:sp>
    </p:spTree>
    <p:extLst>
      <p:ext uri="{BB962C8B-B14F-4D97-AF65-F5344CB8AC3E}">
        <p14:creationId xmlns:p14="http://schemas.microsoft.com/office/powerpoint/2010/main" val="153597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仅标题">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539750" y="235868"/>
            <a:ext cx="8064500" cy="802800"/>
          </a:xfrm>
          <a:prstGeom prst="rect">
            <a:avLst/>
          </a:prstGeom>
        </p:spPr>
        <p:txBody>
          <a:bodyPr tIns="126000" anchor="t" anchorCtr="0"/>
          <a:lstStyle>
            <a:lvl1pPr algn="ctr">
              <a:lnSpc>
                <a:spcPct val="120000"/>
              </a:lnSpc>
              <a:defRPr sz="3200" b="1">
                <a:solidFill>
                  <a:schemeClr val="accent4"/>
                </a:solidFill>
              </a:defRPr>
            </a:lvl1pPr>
          </a:lstStyle>
          <a:p>
            <a:r>
              <a:rPr lang="en-US" noProof="0" dirty="0" smtClean="0"/>
              <a:t>Title</a:t>
            </a:r>
            <a:endParaRPr lang="en-US" noProof="0" dirty="0"/>
          </a:p>
        </p:txBody>
      </p:sp>
    </p:spTree>
    <p:extLst>
      <p:ext uri="{BB962C8B-B14F-4D97-AF65-F5344CB8AC3E}">
        <p14:creationId xmlns:p14="http://schemas.microsoft.com/office/powerpoint/2010/main" val="153597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el and Content">
    <p:spTree>
      <p:nvGrpSpPr>
        <p:cNvPr id="1" name=""/>
        <p:cNvGrpSpPr/>
        <p:nvPr/>
      </p:nvGrpSpPr>
      <p:grpSpPr>
        <a:xfrm>
          <a:off x="0" y="0"/>
          <a:ext cx="0" cy="0"/>
          <a:chOff x="0" y="0"/>
          <a:chExt cx="0" cy="0"/>
        </a:xfrm>
      </p:grpSpPr>
      <p:pic>
        <p:nvPicPr>
          <p:cNvPr id="11"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35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Slide Number Placeholder 5"/>
          <p:cNvSpPr txBox="1">
            <a:spLocks/>
          </p:cNvSpPr>
          <p:nvPr userDrawn="1"/>
        </p:nvSpPr>
        <p:spPr>
          <a:xfrm>
            <a:off x="5396101" y="6624285"/>
            <a:ext cx="400035" cy="247031"/>
          </a:xfrm>
          <a:prstGeom prst="rect">
            <a:avLst/>
          </a:prstGeom>
        </p:spPr>
        <p:txBody>
          <a:bodyPr vert="horz" lIns="91440" tIns="45720" rIns="91440" bIns="45720" rtlCol="0" anchor="ctr"/>
          <a:lstStyle>
            <a:defPPr>
              <a:defRPr lang="zh-CN"/>
            </a:defPPr>
            <a:lvl1pPr marL="0" algn="r" defTabSz="914400" rtl="0" eaLnBrk="1" latinLnBrk="0" hangingPunct="1">
              <a:lnSpc>
                <a:spcPct val="120000"/>
              </a:lnSpc>
              <a:defRPr sz="900" kern="1200">
                <a:solidFill>
                  <a:srgbClr val="7F7F7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ts val="600"/>
              </a:spcBef>
            </a:pPr>
            <a:fld id="{E66AA3EA-0569-43EF-BBA3-83FDB109D582}" type="slidenum">
              <a:rPr lang="en-US" baseline="0" smtClean="0">
                <a:latin typeface="Arial" panose="020B0604020202020204" pitchFamily="34" charset="0"/>
                <a:ea typeface="微软雅黑" panose="020B0503020204020204" pitchFamily="34" charset="-122"/>
              </a:rPr>
              <a:pPr>
                <a:lnSpc>
                  <a:spcPct val="120000"/>
                </a:lnSpc>
                <a:spcBef>
                  <a:spcPts val="600"/>
                </a:spcBef>
              </a:pPr>
              <a:t>‹#›</a:t>
            </a:fld>
            <a:endParaRPr lang="en-US" baseline="0" dirty="0" smtClean="0">
              <a:latin typeface="Arial" panose="020B0604020202020204" pitchFamily="34" charset="0"/>
              <a:ea typeface="微软雅黑" panose="020B0503020204020204" pitchFamily="34" charset="-122"/>
            </a:endParaRPr>
          </a:p>
        </p:txBody>
      </p:sp>
      <p:sp>
        <p:nvSpPr>
          <p:cNvPr id="23" name="Fußzeilenplatzhalter 2"/>
          <p:cNvSpPr txBox="1">
            <a:spLocks/>
          </p:cNvSpPr>
          <p:nvPr userDrawn="1"/>
        </p:nvSpPr>
        <p:spPr>
          <a:xfrm>
            <a:off x="5796136" y="6606380"/>
            <a:ext cx="3456384" cy="264936"/>
          </a:xfrm>
          <a:prstGeom prst="rect">
            <a:avLst/>
          </a:prstGeom>
        </p:spPr>
        <p:txBody>
          <a:bodyPr/>
          <a:lstStyle>
            <a:defPPr>
              <a:defRPr lang="en-US"/>
            </a:defPPr>
            <a:lvl1pPr algn="l" rtl="0" fontAlgn="base">
              <a:spcBef>
                <a:spcPct val="0"/>
              </a:spcBef>
              <a:spcAft>
                <a:spcPct val="0"/>
              </a:spcAft>
              <a:defRPr sz="900" kern="1200" baseline="0">
                <a:solidFill>
                  <a:srgbClr val="7F7F7F"/>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marL="0" marR="0" lvl="0" indent="0" algn="l" defTabSz="914400" rtl="0" eaLnBrk="1" fontAlgn="base" latinLnBrk="0" hangingPunct="1">
              <a:lnSpc>
                <a:spcPct val="120000"/>
              </a:lnSpc>
              <a:spcBef>
                <a:spcPts val="600"/>
              </a:spcBef>
              <a:spcAft>
                <a:spcPct val="0"/>
              </a:spcAft>
              <a:buClrTx/>
              <a:buSzTx/>
              <a:buFontTx/>
              <a:buNone/>
              <a:tabLst/>
              <a:defRPr/>
            </a:pPr>
            <a:r>
              <a:rPr kumimoji="0" lang="en-US" sz="900" b="0" i="0" u="none" strike="noStrike" kern="1200" cap="none" spc="0" normalizeH="0" baseline="0" noProof="0" dirty="0" smtClean="0">
                <a:ln>
                  <a:noFill/>
                </a:ln>
                <a:solidFill>
                  <a:srgbClr val="7F7F7F"/>
                </a:solidFill>
                <a:effectLst/>
                <a:uLnTx/>
                <a:uFillTx/>
                <a:latin typeface="Arial" panose="020B0604020202020204" pitchFamily="34" charset="0"/>
                <a:ea typeface="微软雅黑" panose="020B0503020204020204" pitchFamily="34" charset="-122"/>
                <a:cs typeface="+mn-cs"/>
              </a:rPr>
              <a:t>| </a:t>
            </a:r>
            <a:r>
              <a:rPr kumimoji="0" lang="en-US" altLang="zh-CN" sz="900" b="0" i="0" u="none" strike="noStrike" kern="1200" cap="none" spc="0" normalizeH="0" baseline="0" noProof="0" dirty="0" smtClean="0">
                <a:ln>
                  <a:noFill/>
                </a:ln>
                <a:solidFill>
                  <a:srgbClr val="9689A6"/>
                </a:solidFill>
                <a:effectLst/>
                <a:uLnTx/>
                <a:uFillTx/>
                <a:latin typeface="Arial" panose="020B0604020202020204" pitchFamily="34" charset="0"/>
                <a:ea typeface="微软雅黑" panose="020B0503020204020204" pitchFamily="34" charset="-122"/>
                <a:cs typeface="+mn-cs"/>
              </a:rPr>
              <a:t>I&amp;D Medical team | GCR MA </a:t>
            </a:r>
            <a:r>
              <a:rPr kumimoji="0" lang="en-US" sz="900" b="0" i="0" u="none" strike="noStrike" kern="1200" cap="none" spc="0" normalizeH="0" baseline="0" noProof="0" dirty="0" smtClean="0">
                <a:ln>
                  <a:noFill/>
                </a:ln>
                <a:solidFill>
                  <a:srgbClr val="7F7F7F"/>
                </a:solidFill>
                <a:effectLst/>
                <a:uLnTx/>
                <a:uFillTx/>
                <a:latin typeface="Arial" panose="020B0604020202020204" pitchFamily="34" charset="0"/>
                <a:ea typeface="微软雅黑" panose="020B0503020204020204" pitchFamily="34" charset="-122"/>
                <a:cs typeface="+mn-cs"/>
              </a:rPr>
              <a:t>| </a:t>
            </a:r>
            <a:fld id="{A014171F-B139-4D49-9288-E2B186923F0E}" type="datetime1">
              <a:rPr kumimoji="0" lang="en-US" sz="900" b="0" i="0" u="none" strike="noStrike" kern="1200" cap="none" spc="0" normalizeH="0" baseline="0" noProof="0" smtClean="0">
                <a:ln>
                  <a:noFill/>
                </a:ln>
                <a:solidFill>
                  <a:srgbClr val="7F7F7F"/>
                </a:solidFill>
                <a:effectLst/>
                <a:uLnTx/>
                <a:uFillTx/>
                <a:latin typeface="Arial" panose="020B0604020202020204" pitchFamily="34" charset="0"/>
                <a:ea typeface="微软雅黑" panose="020B0503020204020204" pitchFamily="34" charset="-122"/>
                <a:cs typeface="+mn-cs"/>
              </a:rPr>
              <a:pPr marL="0" marR="0" lvl="0" indent="0" algn="l" defTabSz="914400" rtl="0" eaLnBrk="1" fontAlgn="base" latinLnBrk="0" hangingPunct="1">
                <a:lnSpc>
                  <a:spcPct val="120000"/>
                </a:lnSpc>
                <a:spcBef>
                  <a:spcPts val="600"/>
                </a:spcBef>
                <a:spcAft>
                  <a:spcPct val="0"/>
                </a:spcAft>
                <a:buClrTx/>
                <a:buSzTx/>
                <a:buFontTx/>
                <a:buNone/>
                <a:tabLst/>
                <a:defRPr/>
              </a:pPr>
              <a:t>3/16/2016</a:t>
            </a:fld>
            <a:r>
              <a:rPr kumimoji="0" lang="en-US" sz="900" b="0" i="0" u="none" strike="noStrike" kern="1200" cap="none" spc="0" normalizeH="0" baseline="0" noProof="0" dirty="0" smtClean="0">
                <a:ln>
                  <a:noFill/>
                </a:ln>
                <a:solidFill>
                  <a:srgbClr val="7F7F7F"/>
                </a:solidFill>
                <a:effectLst/>
                <a:uLnTx/>
                <a:uFillTx/>
                <a:latin typeface="Arial" panose="020B0604020202020204" pitchFamily="34" charset="0"/>
                <a:ea typeface="微软雅黑" panose="020B0503020204020204" pitchFamily="34" charset="-122"/>
                <a:cs typeface="+mn-cs"/>
              </a:rPr>
              <a:t> |  </a:t>
            </a:r>
            <a:r>
              <a:rPr kumimoji="0" lang="en-US" altLang="zh-CN" sz="900" b="0" i="0" u="none" strike="noStrike" kern="1200" cap="none" spc="0" normalizeH="0" baseline="0" noProof="0" dirty="0" smtClean="0">
                <a:ln>
                  <a:noFill/>
                </a:ln>
                <a:solidFill>
                  <a:srgbClr val="7F7F7F"/>
                </a:solidFill>
                <a:effectLst/>
                <a:uLnTx/>
                <a:uFillTx/>
                <a:latin typeface="Arial" panose="020B0604020202020204" pitchFamily="34" charset="0"/>
                <a:ea typeface="微软雅黑" panose="020B0503020204020204" pitchFamily="34" charset="-122"/>
                <a:cs typeface="+mn-cs"/>
              </a:rPr>
              <a:t>SMM </a:t>
            </a:r>
            <a:r>
              <a:rPr kumimoji="0" lang="en-US" sz="900" b="0" i="0" u="none" strike="noStrike" kern="1200" cap="none" spc="0" normalizeH="0" baseline="0" noProof="0" dirty="0" smtClean="0">
                <a:ln>
                  <a:noFill/>
                </a:ln>
                <a:solidFill>
                  <a:srgbClr val="7F7F7F"/>
                </a:solidFill>
                <a:effectLst/>
                <a:uLnTx/>
                <a:uFillTx/>
                <a:latin typeface="Arial" panose="020B0604020202020204" pitchFamily="34" charset="0"/>
                <a:ea typeface="微软雅黑" panose="020B0503020204020204" pitchFamily="34" charset="-122"/>
                <a:cs typeface="+mn-cs"/>
              </a:rPr>
              <a:t>Use Only</a:t>
            </a:r>
            <a:endParaRPr kumimoji="0" lang="en-US" sz="900" b="0" i="0" u="none" strike="noStrike" kern="1200" cap="none" spc="0" normalizeH="0" baseline="0" noProof="0" dirty="0">
              <a:ln>
                <a:noFill/>
              </a:ln>
              <a:solidFill>
                <a:srgbClr val="7F7F7F"/>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794468683"/>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23875" y="1346200"/>
            <a:ext cx="8334405" cy="4940320"/>
          </a:xfrm>
        </p:spPr>
        <p:txBody>
          <a:bodyPr>
            <a:noAutofit/>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smtClean="0"/>
              <a:t>Click to insert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CH" dirty="0"/>
          </a:p>
        </p:txBody>
      </p:sp>
      <p:sp>
        <p:nvSpPr>
          <p:cNvPr id="9" name="Title 1"/>
          <p:cNvSpPr>
            <a:spLocks noGrp="1"/>
          </p:cNvSpPr>
          <p:nvPr>
            <p:ph type="title" hasCustomPrompt="1"/>
          </p:nvPr>
        </p:nvSpPr>
        <p:spPr>
          <a:xfrm>
            <a:off x="539750" y="305999"/>
            <a:ext cx="8318530" cy="802800"/>
          </a:xfrm>
          <a:prstGeom prst="rect">
            <a:avLst/>
          </a:prstGeom>
        </p:spPr>
        <p:txBody>
          <a:bodyPr tIns="126000" anchor="t" anchorCtr="0"/>
          <a:lstStyle>
            <a:lvl1pPr>
              <a:lnSpc>
                <a:spcPct val="75000"/>
              </a:lnSpc>
              <a:defRPr>
                <a:solidFill>
                  <a:srgbClr val="1670BA"/>
                </a:solidFill>
              </a:defRPr>
            </a:lvl1pPr>
          </a:lstStyle>
          <a:p>
            <a:r>
              <a:rPr lang="en-US" noProof="0" dirty="0" smtClean="0"/>
              <a:t>Title</a:t>
            </a:r>
            <a:endParaRPr lang="en-US" noProof="0" dirty="0"/>
          </a:p>
        </p:txBody>
      </p:sp>
      <p:sp>
        <p:nvSpPr>
          <p:cNvPr id="11" name="Textplatzhalter 9" descr="Subtitle" title="Subtitle"/>
          <p:cNvSpPr>
            <a:spLocks noGrp="1"/>
          </p:cNvSpPr>
          <p:nvPr>
            <p:ph type="body" sz="quarter" idx="10" hasCustomPrompt="1"/>
          </p:nvPr>
        </p:nvSpPr>
        <p:spPr>
          <a:xfrm>
            <a:off x="540000" y="738554"/>
            <a:ext cx="8311392" cy="367571"/>
          </a:xfrm>
        </p:spPr>
        <p:txBody>
          <a:bodyPr anchor="b" anchorCtr="0">
            <a:noAutofit/>
          </a:bodyPr>
          <a:lstStyle>
            <a:lvl1pPr marL="0" indent="0">
              <a:lnSpc>
                <a:spcPct val="95000"/>
              </a:lnSpc>
              <a:buNone/>
              <a:defRPr sz="2000" b="0" i="1">
                <a:solidFill>
                  <a:schemeClr val="tx1"/>
                </a:solidFill>
              </a:defRPr>
            </a:lvl1pPr>
          </a:lstStyle>
          <a:p>
            <a:pPr lvl="0"/>
            <a:r>
              <a:rPr lang="en-US" noProof="0" dirty="0" smtClean="0"/>
              <a:t>Subtitle</a:t>
            </a:r>
          </a:p>
        </p:txBody>
      </p:sp>
    </p:spTree>
    <p:extLst>
      <p:ext uri="{BB962C8B-B14F-4D97-AF65-F5344CB8AC3E}">
        <p14:creationId xmlns:p14="http://schemas.microsoft.com/office/powerpoint/2010/main" val="4294434948"/>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el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50" y="305999"/>
            <a:ext cx="8318530" cy="802800"/>
          </a:xfrm>
          <a:prstGeom prst="rect">
            <a:avLst/>
          </a:prstGeom>
        </p:spPr>
        <p:txBody>
          <a:bodyPr tIns="126000" anchor="t" anchorCtr="0"/>
          <a:lstStyle>
            <a:lvl1pPr>
              <a:lnSpc>
                <a:spcPct val="75000"/>
              </a:lnSpc>
              <a:defRPr>
                <a:solidFill>
                  <a:srgbClr val="1670BA"/>
                </a:solidFill>
              </a:defRPr>
            </a:lvl1pPr>
          </a:lstStyle>
          <a:p>
            <a:r>
              <a:rPr lang="en-US" noProof="0" dirty="0" smtClean="0"/>
              <a:t>Title</a:t>
            </a:r>
            <a:endParaRPr lang="en-US" noProof="0" dirty="0"/>
          </a:p>
        </p:txBody>
      </p:sp>
      <p:sp>
        <p:nvSpPr>
          <p:cNvPr id="10" name="Textplatzhalter 9" descr="Subtitle" title="Subtitle"/>
          <p:cNvSpPr>
            <a:spLocks noGrp="1"/>
          </p:cNvSpPr>
          <p:nvPr>
            <p:ph type="body" sz="quarter" idx="10" hasCustomPrompt="1"/>
          </p:nvPr>
        </p:nvSpPr>
        <p:spPr>
          <a:xfrm>
            <a:off x="540000" y="738554"/>
            <a:ext cx="8311392" cy="367571"/>
          </a:xfrm>
        </p:spPr>
        <p:txBody>
          <a:bodyPr anchor="b" anchorCtr="0">
            <a:noAutofit/>
          </a:bodyPr>
          <a:lstStyle>
            <a:lvl1pPr marL="0" indent="0">
              <a:lnSpc>
                <a:spcPct val="95000"/>
              </a:lnSpc>
              <a:buNone/>
              <a:defRPr sz="2000" b="0" i="1">
                <a:solidFill>
                  <a:schemeClr val="tx1"/>
                </a:solidFill>
              </a:defRPr>
            </a:lvl1pPr>
          </a:lstStyle>
          <a:p>
            <a:pPr lvl="0"/>
            <a:r>
              <a:rPr lang="en-US" noProof="0" dirty="0" smtClean="0"/>
              <a:t>Subtitle</a:t>
            </a:r>
          </a:p>
        </p:txBody>
      </p:sp>
      <p:sp>
        <p:nvSpPr>
          <p:cNvPr id="9" name="Content Placeholder 2"/>
          <p:cNvSpPr>
            <a:spLocks noGrp="1"/>
          </p:cNvSpPr>
          <p:nvPr>
            <p:ph idx="1" hasCustomPrompt="1"/>
          </p:nvPr>
        </p:nvSpPr>
        <p:spPr>
          <a:xfrm>
            <a:off x="523875" y="1346200"/>
            <a:ext cx="8334405" cy="4940320"/>
          </a:xfrm>
        </p:spPr>
        <p:txBody>
          <a:bodyPr>
            <a:noAutofit/>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smtClean="0"/>
              <a:t>Click to insert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CH" dirty="0"/>
          </a:p>
        </p:txBody>
      </p:sp>
    </p:spTree>
    <p:extLst>
      <p:ext uri="{BB962C8B-B14F-4D97-AF65-F5344CB8AC3E}">
        <p14:creationId xmlns:p14="http://schemas.microsoft.com/office/powerpoint/2010/main" val="1901495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4478555C-4EEF-4906-BB17-18FA2F94F44F}" type="datetimeFigureOut">
              <a:rPr lang="zh-CN" altLang="en-US" smtClean="0"/>
              <a:t>2016/3/16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4AEAE8E-7736-4593-863C-6BA246BAC565}" type="slidenum">
              <a:rPr lang="zh-CN" altLang="en-US" smtClean="0"/>
              <a:t>‹#›</a:t>
            </a:fld>
            <a:endParaRPr lang="zh-CN" altLang="en-US"/>
          </a:p>
        </p:txBody>
      </p:sp>
    </p:spTree>
    <p:extLst>
      <p:ext uri="{BB962C8B-B14F-4D97-AF65-F5344CB8AC3E}">
        <p14:creationId xmlns:p14="http://schemas.microsoft.com/office/powerpoint/2010/main" val="8922397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4478555C-4EEF-4906-BB17-18FA2F94F44F}" type="datetimeFigureOut">
              <a:rPr lang="zh-CN" altLang="en-US" smtClean="0"/>
              <a:t>2016/3/16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4AEAE8E-7736-4593-863C-6BA246BAC565}" type="slidenum">
              <a:rPr lang="zh-CN" altLang="en-US" smtClean="0"/>
              <a:t>‹#›</a:t>
            </a:fld>
            <a:endParaRPr lang="zh-CN" altLang="en-US"/>
          </a:p>
        </p:txBody>
      </p:sp>
    </p:spTree>
    <p:extLst>
      <p:ext uri="{BB962C8B-B14F-4D97-AF65-F5344CB8AC3E}">
        <p14:creationId xmlns:p14="http://schemas.microsoft.com/office/powerpoint/2010/main" val="2569492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4478555C-4EEF-4906-BB17-18FA2F94F44F}" type="datetimeFigureOut">
              <a:rPr lang="zh-CN" altLang="en-US" smtClean="0"/>
              <a:t>2016/3/16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4AEAE8E-7736-4593-863C-6BA246BAC565}" type="slidenum">
              <a:rPr lang="zh-CN" altLang="en-US" smtClean="0"/>
              <a:t>‹#›</a:t>
            </a:fld>
            <a:endParaRPr lang="zh-CN" altLang="en-US"/>
          </a:p>
        </p:txBody>
      </p:sp>
    </p:spTree>
    <p:extLst>
      <p:ext uri="{BB962C8B-B14F-4D97-AF65-F5344CB8AC3E}">
        <p14:creationId xmlns:p14="http://schemas.microsoft.com/office/powerpoint/2010/main" val="284541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2016/3/16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4478555C-4EEF-4906-BB17-18FA2F94F44F}" type="datetimeFigureOut">
              <a:rPr lang="zh-CN" altLang="en-US" smtClean="0"/>
              <a:t>2016/3/16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E4AEAE8E-7736-4593-863C-6BA246BAC565}" type="slidenum">
              <a:rPr lang="zh-CN" altLang="en-US" smtClean="0"/>
              <a:t>‹#›</a:t>
            </a:fld>
            <a:endParaRPr lang="zh-CN" altLang="en-US"/>
          </a:p>
        </p:txBody>
      </p:sp>
    </p:spTree>
    <p:extLst>
      <p:ext uri="{BB962C8B-B14F-4D97-AF65-F5344CB8AC3E}">
        <p14:creationId xmlns:p14="http://schemas.microsoft.com/office/powerpoint/2010/main" val="2892473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p>
            <a:fld id="{4478555C-4EEF-4906-BB17-18FA2F94F44F}" type="datetimeFigureOut">
              <a:rPr lang="zh-CN" altLang="en-US" smtClean="0"/>
              <a:t>2016/3/16</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E4AEAE8E-7736-4593-863C-6BA246BAC565}" type="slidenum">
              <a:rPr lang="zh-CN" altLang="en-US" smtClean="0"/>
              <a:t>‹#›</a:t>
            </a:fld>
            <a:endParaRPr lang="zh-CN" altLang="en-US"/>
          </a:p>
        </p:txBody>
      </p:sp>
    </p:spTree>
    <p:extLst>
      <p:ext uri="{BB962C8B-B14F-4D97-AF65-F5344CB8AC3E}">
        <p14:creationId xmlns:p14="http://schemas.microsoft.com/office/powerpoint/2010/main" val="42450969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p>
            <a:fld id="{4478555C-4EEF-4906-BB17-18FA2F94F44F}" type="datetimeFigureOut">
              <a:rPr lang="zh-CN" altLang="en-US" smtClean="0"/>
              <a:t>2016/3/16</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E4AEAE8E-7736-4593-863C-6BA246BAC565}" type="slidenum">
              <a:rPr lang="zh-CN" altLang="en-US" smtClean="0"/>
              <a:t>‹#›</a:t>
            </a:fld>
            <a:endParaRPr lang="zh-CN" altLang="en-US"/>
          </a:p>
        </p:txBody>
      </p:sp>
    </p:spTree>
    <p:extLst>
      <p:ext uri="{BB962C8B-B14F-4D97-AF65-F5344CB8AC3E}">
        <p14:creationId xmlns:p14="http://schemas.microsoft.com/office/powerpoint/2010/main" val="29126174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fld id="{4478555C-4EEF-4906-BB17-18FA2F94F44F}" type="datetimeFigureOut">
              <a:rPr lang="zh-CN" altLang="en-US" smtClean="0"/>
              <a:t>2016/3/16</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E4AEAE8E-7736-4593-863C-6BA246BAC565}" type="slidenum">
              <a:rPr lang="zh-CN" altLang="en-US" smtClean="0"/>
              <a:t>‹#›</a:t>
            </a:fld>
            <a:endParaRPr lang="zh-CN" altLang="en-US"/>
          </a:p>
        </p:txBody>
      </p:sp>
    </p:spTree>
    <p:extLst>
      <p:ext uri="{BB962C8B-B14F-4D97-AF65-F5344CB8AC3E}">
        <p14:creationId xmlns:p14="http://schemas.microsoft.com/office/powerpoint/2010/main" val="30473836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4478555C-4EEF-4906-BB17-18FA2F94F44F}" type="datetimeFigureOut">
              <a:rPr lang="zh-CN" altLang="en-US" smtClean="0"/>
              <a:t>2016/3/16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E4AEAE8E-7736-4593-863C-6BA246BAC565}" type="slidenum">
              <a:rPr lang="zh-CN" altLang="en-US" smtClean="0"/>
              <a:t>‹#›</a:t>
            </a:fld>
            <a:endParaRPr lang="zh-CN" altLang="en-US"/>
          </a:p>
        </p:txBody>
      </p:sp>
    </p:spTree>
    <p:extLst>
      <p:ext uri="{BB962C8B-B14F-4D97-AF65-F5344CB8AC3E}">
        <p14:creationId xmlns:p14="http://schemas.microsoft.com/office/powerpoint/2010/main" val="29370668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4478555C-4EEF-4906-BB17-18FA2F94F44F}" type="datetimeFigureOut">
              <a:rPr lang="zh-CN" altLang="en-US" smtClean="0"/>
              <a:t>2016/3/16</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E4AEAE8E-7736-4593-863C-6BA246BAC565}" type="slidenum">
              <a:rPr lang="zh-CN" altLang="en-US" smtClean="0"/>
              <a:t>‹#›</a:t>
            </a:fld>
            <a:endParaRPr lang="zh-CN" altLang="en-US"/>
          </a:p>
        </p:txBody>
      </p:sp>
    </p:spTree>
    <p:extLst>
      <p:ext uri="{BB962C8B-B14F-4D97-AF65-F5344CB8AC3E}">
        <p14:creationId xmlns:p14="http://schemas.microsoft.com/office/powerpoint/2010/main" val="33281054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4478555C-4EEF-4906-BB17-18FA2F94F44F}" type="datetimeFigureOut">
              <a:rPr lang="zh-CN" altLang="en-US" smtClean="0"/>
              <a:t>2016/3/16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4AEAE8E-7736-4593-863C-6BA246BAC565}" type="slidenum">
              <a:rPr lang="zh-CN" altLang="en-US" smtClean="0"/>
              <a:t>‹#›</a:t>
            </a:fld>
            <a:endParaRPr lang="zh-CN" altLang="en-US"/>
          </a:p>
        </p:txBody>
      </p:sp>
    </p:spTree>
    <p:extLst>
      <p:ext uri="{BB962C8B-B14F-4D97-AF65-F5344CB8AC3E}">
        <p14:creationId xmlns:p14="http://schemas.microsoft.com/office/powerpoint/2010/main" val="28575622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4478555C-4EEF-4906-BB17-18FA2F94F44F}" type="datetimeFigureOut">
              <a:rPr lang="zh-CN" altLang="en-US" smtClean="0"/>
              <a:t>2016/3/16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E4AEAE8E-7736-4593-863C-6BA246BAC565}" type="slidenum">
              <a:rPr lang="zh-CN" altLang="en-US" smtClean="0"/>
              <a:t>‹#›</a:t>
            </a:fld>
            <a:endParaRPr lang="zh-CN" altLang="en-US"/>
          </a:p>
        </p:txBody>
      </p:sp>
    </p:spTree>
    <p:extLst>
      <p:ext uri="{BB962C8B-B14F-4D97-AF65-F5344CB8AC3E}">
        <p14:creationId xmlns:p14="http://schemas.microsoft.com/office/powerpoint/2010/main" val="1339346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1143000"/>
          </a:xfrm>
        </p:spPr>
        <p:txBody>
          <a:bodyPr>
            <a:normAutofit/>
          </a:bodyPr>
          <a:lstStyle>
            <a:lvl1pPr>
              <a:defRPr sz="2800" b="1"/>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2016/3/16</a:t>
            </a:fld>
            <a:endParaRPr lang="zh-CN" altLang="en-US"/>
          </a:p>
        </p:txBody>
      </p:sp>
      <p:pic>
        <p:nvPicPr>
          <p:cNvPr id="7" name="Picture 2"/>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635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Slide Number Placeholder 5"/>
          <p:cNvSpPr txBox="1">
            <a:spLocks/>
          </p:cNvSpPr>
          <p:nvPr userDrawn="1"/>
        </p:nvSpPr>
        <p:spPr>
          <a:xfrm>
            <a:off x="5396101" y="6624285"/>
            <a:ext cx="400035" cy="247031"/>
          </a:xfrm>
          <a:prstGeom prst="rect">
            <a:avLst/>
          </a:prstGeom>
        </p:spPr>
        <p:txBody>
          <a:bodyPr vert="horz" lIns="91440" tIns="45720" rIns="91440" bIns="45720" rtlCol="0" anchor="ctr"/>
          <a:lstStyle>
            <a:defPPr>
              <a:defRPr lang="zh-CN"/>
            </a:defPPr>
            <a:lvl1pPr marL="0" algn="r" defTabSz="914400" rtl="0" eaLnBrk="1" latinLnBrk="0" hangingPunct="1">
              <a:lnSpc>
                <a:spcPct val="120000"/>
              </a:lnSpc>
              <a:defRPr sz="900" kern="1200">
                <a:solidFill>
                  <a:srgbClr val="7F7F7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ts val="600"/>
              </a:spcBef>
            </a:pPr>
            <a:fld id="{E66AA3EA-0569-43EF-BBA3-83FDB109D582}" type="slidenum">
              <a:rPr lang="en-US" baseline="0" smtClean="0">
                <a:latin typeface="Arial" panose="020B0604020202020204" pitchFamily="34" charset="0"/>
                <a:ea typeface="微软雅黑" panose="020B0503020204020204" pitchFamily="34" charset="-122"/>
              </a:rPr>
              <a:pPr>
                <a:lnSpc>
                  <a:spcPct val="120000"/>
                </a:lnSpc>
                <a:spcBef>
                  <a:spcPts val="600"/>
                </a:spcBef>
              </a:pPr>
              <a:t>‹#›</a:t>
            </a:fld>
            <a:endParaRPr lang="en-US" baseline="0" dirty="0" smtClean="0">
              <a:latin typeface="Arial" panose="020B0604020202020204" pitchFamily="34" charset="0"/>
              <a:ea typeface="微软雅黑" panose="020B0503020204020204" pitchFamily="34" charset="-122"/>
            </a:endParaRPr>
          </a:p>
        </p:txBody>
      </p:sp>
      <p:sp>
        <p:nvSpPr>
          <p:cNvPr id="11" name="Fußzeilenplatzhalter 2"/>
          <p:cNvSpPr txBox="1">
            <a:spLocks/>
          </p:cNvSpPr>
          <p:nvPr userDrawn="1"/>
        </p:nvSpPr>
        <p:spPr>
          <a:xfrm>
            <a:off x="5796136" y="6606380"/>
            <a:ext cx="3456384" cy="264936"/>
          </a:xfrm>
          <a:prstGeom prst="rect">
            <a:avLst/>
          </a:prstGeom>
        </p:spPr>
        <p:txBody>
          <a:bodyPr/>
          <a:lstStyle>
            <a:defPPr>
              <a:defRPr lang="en-US"/>
            </a:defPPr>
            <a:lvl1pPr algn="l" rtl="0" fontAlgn="base">
              <a:spcBef>
                <a:spcPct val="0"/>
              </a:spcBef>
              <a:spcAft>
                <a:spcPct val="0"/>
              </a:spcAft>
              <a:defRPr sz="900" kern="1200" baseline="0">
                <a:solidFill>
                  <a:srgbClr val="7F7F7F"/>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marL="0" marR="0" lvl="0" indent="0" algn="l" defTabSz="914400" rtl="0" eaLnBrk="1" fontAlgn="base" latinLnBrk="0" hangingPunct="1">
              <a:lnSpc>
                <a:spcPct val="120000"/>
              </a:lnSpc>
              <a:spcBef>
                <a:spcPts val="600"/>
              </a:spcBef>
              <a:spcAft>
                <a:spcPct val="0"/>
              </a:spcAft>
              <a:buClrTx/>
              <a:buSzTx/>
              <a:buFontTx/>
              <a:buNone/>
              <a:tabLst/>
              <a:defRPr/>
            </a:pPr>
            <a:r>
              <a:rPr kumimoji="0" lang="en-US" sz="900" b="0" i="0" u="none" strike="noStrike" kern="1200" cap="none" spc="0" normalizeH="0" baseline="0" noProof="0" dirty="0" smtClean="0">
                <a:ln>
                  <a:noFill/>
                </a:ln>
                <a:solidFill>
                  <a:srgbClr val="7F7F7F"/>
                </a:solidFill>
                <a:effectLst/>
                <a:uLnTx/>
                <a:uFillTx/>
                <a:latin typeface="Arial" panose="020B0604020202020204" pitchFamily="34" charset="0"/>
                <a:ea typeface="微软雅黑" panose="020B0503020204020204" pitchFamily="34" charset="-122"/>
                <a:cs typeface="+mn-cs"/>
              </a:rPr>
              <a:t>| </a:t>
            </a:r>
            <a:r>
              <a:rPr kumimoji="0" lang="en-US" altLang="zh-CN" sz="900" b="0" i="0" u="none" strike="noStrike" kern="1200" cap="none" spc="0" normalizeH="0" baseline="0" noProof="0" dirty="0" smtClean="0">
                <a:ln>
                  <a:noFill/>
                </a:ln>
                <a:solidFill>
                  <a:srgbClr val="9689A6"/>
                </a:solidFill>
                <a:effectLst/>
                <a:uLnTx/>
                <a:uFillTx/>
                <a:latin typeface="Arial" panose="020B0604020202020204" pitchFamily="34" charset="0"/>
                <a:ea typeface="微软雅黑" panose="020B0503020204020204" pitchFamily="34" charset="-122"/>
                <a:cs typeface="+mn-cs"/>
              </a:rPr>
              <a:t>I&amp;D Medical team | GCR MA </a:t>
            </a:r>
            <a:r>
              <a:rPr kumimoji="0" lang="en-US" sz="900" b="0" i="0" u="none" strike="noStrike" kern="1200" cap="none" spc="0" normalizeH="0" baseline="0" noProof="0" dirty="0" smtClean="0">
                <a:ln>
                  <a:noFill/>
                </a:ln>
                <a:solidFill>
                  <a:srgbClr val="7F7F7F"/>
                </a:solidFill>
                <a:effectLst/>
                <a:uLnTx/>
                <a:uFillTx/>
                <a:latin typeface="Arial" panose="020B0604020202020204" pitchFamily="34" charset="0"/>
                <a:ea typeface="微软雅黑" panose="020B0503020204020204" pitchFamily="34" charset="-122"/>
                <a:cs typeface="+mn-cs"/>
              </a:rPr>
              <a:t>| </a:t>
            </a:r>
            <a:fld id="{A014171F-B139-4D49-9288-E2B186923F0E}" type="datetime1">
              <a:rPr kumimoji="0" lang="en-US" sz="900" b="0" i="0" u="none" strike="noStrike" kern="1200" cap="none" spc="0" normalizeH="0" baseline="0" noProof="0" smtClean="0">
                <a:ln>
                  <a:noFill/>
                </a:ln>
                <a:solidFill>
                  <a:srgbClr val="7F7F7F"/>
                </a:solidFill>
                <a:effectLst/>
                <a:uLnTx/>
                <a:uFillTx/>
                <a:latin typeface="Arial" panose="020B0604020202020204" pitchFamily="34" charset="0"/>
                <a:ea typeface="微软雅黑" panose="020B0503020204020204" pitchFamily="34" charset="-122"/>
                <a:cs typeface="+mn-cs"/>
              </a:rPr>
              <a:pPr marL="0" marR="0" lvl="0" indent="0" algn="l" defTabSz="914400" rtl="0" eaLnBrk="1" fontAlgn="base" latinLnBrk="0" hangingPunct="1">
                <a:lnSpc>
                  <a:spcPct val="120000"/>
                </a:lnSpc>
                <a:spcBef>
                  <a:spcPts val="600"/>
                </a:spcBef>
                <a:spcAft>
                  <a:spcPct val="0"/>
                </a:spcAft>
                <a:buClrTx/>
                <a:buSzTx/>
                <a:buFontTx/>
                <a:buNone/>
                <a:tabLst/>
                <a:defRPr/>
              </a:pPr>
              <a:t>3/16/2016</a:t>
            </a:fld>
            <a:r>
              <a:rPr kumimoji="0" lang="en-US" sz="900" b="0" i="0" u="none" strike="noStrike" kern="1200" cap="none" spc="0" normalizeH="0" baseline="0" noProof="0" dirty="0" smtClean="0">
                <a:ln>
                  <a:noFill/>
                </a:ln>
                <a:solidFill>
                  <a:srgbClr val="7F7F7F"/>
                </a:solidFill>
                <a:effectLst/>
                <a:uLnTx/>
                <a:uFillTx/>
                <a:latin typeface="Arial" panose="020B0604020202020204" pitchFamily="34" charset="0"/>
                <a:ea typeface="微软雅黑" panose="020B0503020204020204" pitchFamily="34" charset="-122"/>
                <a:cs typeface="+mn-cs"/>
              </a:rPr>
              <a:t> |  </a:t>
            </a:r>
            <a:r>
              <a:rPr kumimoji="0" lang="en-US" altLang="zh-CN" sz="900" b="0" i="0" u="none" strike="noStrike" kern="1200" cap="none" spc="0" normalizeH="0" baseline="0" noProof="0" dirty="0" smtClean="0">
                <a:ln>
                  <a:noFill/>
                </a:ln>
                <a:solidFill>
                  <a:srgbClr val="7F7F7F"/>
                </a:solidFill>
                <a:effectLst/>
                <a:uLnTx/>
                <a:uFillTx/>
                <a:latin typeface="Arial" panose="020B0604020202020204" pitchFamily="34" charset="0"/>
                <a:ea typeface="微软雅黑" panose="020B0503020204020204" pitchFamily="34" charset="-122"/>
                <a:cs typeface="+mn-cs"/>
              </a:rPr>
              <a:t>SMM </a:t>
            </a:r>
            <a:r>
              <a:rPr kumimoji="0" lang="en-US" sz="900" b="0" i="0" u="none" strike="noStrike" kern="1200" cap="none" spc="0" normalizeH="0" baseline="0" noProof="0" dirty="0" smtClean="0">
                <a:ln>
                  <a:noFill/>
                </a:ln>
                <a:solidFill>
                  <a:srgbClr val="7F7F7F"/>
                </a:solidFill>
                <a:effectLst/>
                <a:uLnTx/>
                <a:uFillTx/>
                <a:latin typeface="Arial" panose="020B0604020202020204" pitchFamily="34" charset="0"/>
                <a:ea typeface="微软雅黑" panose="020B0503020204020204" pitchFamily="34" charset="-122"/>
                <a:cs typeface="+mn-cs"/>
              </a:rPr>
              <a:t>Use Only</a:t>
            </a:r>
            <a:endParaRPr kumimoji="0" lang="en-US" sz="900" b="0" i="0" u="none" strike="noStrike" kern="1200" cap="none" spc="0" normalizeH="0" baseline="0" noProof="0" dirty="0">
              <a:ln>
                <a:noFill/>
              </a:ln>
              <a:solidFill>
                <a:srgbClr val="7F7F7F"/>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673" r:id="rId16"/>
  </p:sldLayoutIdLst>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5168451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chart" Target="../charts/char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tmp"/></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chart" Target="../charts/chart11.xml"/><Relationship Id="rId4" Type="http://schemas.openxmlformats.org/officeDocument/2006/relationships/chart" Target="../charts/chart10.xml"/></Relationships>
</file>

<file path=ppt/slides/_rels/slide17.xml.rels><?xml version="1.0" encoding="UTF-8" standalone="yes"?>
<Relationships xmlns="http://schemas.openxmlformats.org/package/2006/relationships"><Relationship Id="rId3" Type="http://schemas.openxmlformats.org/officeDocument/2006/relationships/chart" Target="../charts/chart12.xml"/><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chart" Target="../charts/chart17.xml"/></Relationships>
</file>

<file path=ppt/slides/_rels/slide23.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hart" Target="../charts/chart23.xml"/><Relationship Id="rId7"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chart" Target="../charts/chart24.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chart" Target="../charts/chart27.xml"/><Relationship Id="rId4" Type="http://schemas.openxmlformats.org/officeDocument/2006/relationships/chart" Target="../charts/chart26.xml"/></Relationships>
</file>

<file path=ppt/slides/_rels/slide31.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chart" Target="../charts/chart30.xml"/><Relationship Id="rId4" Type="http://schemas.openxmlformats.org/officeDocument/2006/relationships/chart" Target="../charts/chart29.xml"/></Relationships>
</file>

<file path=ppt/slides/_rels/slide32.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chart" Target="../charts/chart33.xml"/><Relationship Id="rId4" Type="http://schemas.openxmlformats.org/officeDocument/2006/relationships/chart" Target="../charts/chart3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3131840" y="2636912"/>
            <a:ext cx="5541417" cy="1334951"/>
          </a:xfrm>
          <a:prstGeom prst="rect">
            <a:avLst/>
          </a:prstGeom>
        </p:spPr>
        <p:txBody>
          <a:bodyPr tIns="126000" anchor="t" anchorCtr="0"/>
          <a:lstStyle>
            <a:lvl1pPr algn="l" rtl="0" eaLnBrk="1" fontAlgn="base" hangingPunct="1">
              <a:lnSpc>
                <a:spcPct val="75000"/>
              </a:lnSpc>
              <a:spcBef>
                <a:spcPct val="0"/>
              </a:spcBef>
              <a:spcAft>
                <a:spcPct val="0"/>
              </a:spcAft>
              <a:defRPr sz="2800">
                <a:solidFill>
                  <a:schemeClr val="accent4"/>
                </a:solidFill>
                <a:latin typeface="+mj-lt"/>
                <a:ea typeface="+mj-ea"/>
                <a:cs typeface="+mj-cs"/>
              </a:defRPr>
            </a:lvl1pPr>
            <a:lvl2pPr algn="l" rtl="0" eaLnBrk="1" fontAlgn="base" hangingPunct="1">
              <a:lnSpc>
                <a:spcPct val="95000"/>
              </a:lnSpc>
              <a:spcBef>
                <a:spcPct val="0"/>
              </a:spcBef>
              <a:spcAft>
                <a:spcPct val="0"/>
              </a:spcAft>
              <a:defRPr sz="2800">
                <a:solidFill>
                  <a:schemeClr val="folHlink"/>
                </a:solidFill>
                <a:latin typeface="Arial" charset="0"/>
              </a:defRPr>
            </a:lvl2pPr>
            <a:lvl3pPr algn="l" rtl="0" eaLnBrk="1" fontAlgn="base" hangingPunct="1">
              <a:lnSpc>
                <a:spcPct val="95000"/>
              </a:lnSpc>
              <a:spcBef>
                <a:spcPct val="0"/>
              </a:spcBef>
              <a:spcAft>
                <a:spcPct val="0"/>
              </a:spcAft>
              <a:defRPr sz="2800">
                <a:solidFill>
                  <a:schemeClr val="folHlink"/>
                </a:solidFill>
                <a:latin typeface="Arial" charset="0"/>
              </a:defRPr>
            </a:lvl3pPr>
            <a:lvl4pPr algn="l" rtl="0" eaLnBrk="1" fontAlgn="base" hangingPunct="1">
              <a:lnSpc>
                <a:spcPct val="95000"/>
              </a:lnSpc>
              <a:spcBef>
                <a:spcPct val="0"/>
              </a:spcBef>
              <a:spcAft>
                <a:spcPct val="0"/>
              </a:spcAft>
              <a:defRPr sz="2800">
                <a:solidFill>
                  <a:schemeClr val="folHlink"/>
                </a:solidFill>
                <a:latin typeface="Arial" charset="0"/>
              </a:defRPr>
            </a:lvl4pPr>
            <a:lvl5pPr algn="l" rtl="0" eaLnBrk="1" fontAlgn="base" hangingPunct="1">
              <a:lnSpc>
                <a:spcPct val="95000"/>
              </a:lnSpc>
              <a:spcBef>
                <a:spcPct val="0"/>
              </a:spcBef>
              <a:spcAft>
                <a:spcPct val="0"/>
              </a:spcAft>
              <a:defRPr sz="2800">
                <a:solidFill>
                  <a:schemeClr val="folHlink"/>
                </a:solidFill>
                <a:latin typeface="Arial" charset="0"/>
              </a:defRPr>
            </a:lvl5pPr>
            <a:lvl6pPr marL="457200" algn="l" rtl="0" eaLnBrk="1" fontAlgn="base" hangingPunct="1">
              <a:lnSpc>
                <a:spcPct val="95000"/>
              </a:lnSpc>
              <a:spcBef>
                <a:spcPct val="0"/>
              </a:spcBef>
              <a:spcAft>
                <a:spcPct val="0"/>
              </a:spcAft>
              <a:defRPr sz="2800">
                <a:solidFill>
                  <a:schemeClr val="folHlink"/>
                </a:solidFill>
                <a:latin typeface="Arial" charset="0"/>
              </a:defRPr>
            </a:lvl6pPr>
            <a:lvl7pPr marL="914400" algn="l" rtl="0" eaLnBrk="1" fontAlgn="base" hangingPunct="1">
              <a:lnSpc>
                <a:spcPct val="95000"/>
              </a:lnSpc>
              <a:spcBef>
                <a:spcPct val="0"/>
              </a:spcBef>
              <a:spcAft>
                <a:spcPct val="0"/>
              </a:spcAft>
              <a:defRPr sz="2800">
                <a:solidFill>
                  <a:schemeClr val="folHlink"/>
                </a:solidFill>
                <a:latin typeface="Arial" charset="0"/>
              </a:defRPr>
            </a:lvl7pPr>
            <a:lvl8pPr marL="1371600" algn="l" rtl="0" eaLnBrk="1" fontAlgn="base" hangingPunct="1">
              <a:lnSpc>
                <a:spcPct val="95000"/>
              </a:lnSpc>
              <a:spcBef>
                <a:spcPct val="0"/>
              </a:spcBef>
              <a:spcAft>
                <a:spcPct val="0"/>
              </a:spcAft>
              <a:defRPr sz="2800">
                <a:solidFill>
                  <a:schemeClr val="folHlink"/>
                </a:solidFill>
                <a:latin typeface="Arial" charset="0"/>
              </a:defRPr>
            </a:lvl8pPr>
            <a:lvl9pPr marL="1828800" algn="l" rtl="0" eaLnBrk="1" fontAlgn="base" hangingPunct="1">
              <a:lnSpc>
                <a:spcPct val="95000"/>
              </a:lnSpc>
              <a:spcBef>
                <a:spcPct val="0"/>
              </a:spcBef>
              <a:spcAft>
                <a:spcPct val="0"/>
              </a:spcAft>
              <a:defRPr sz="2800">
                <a:solidFill>
                  <a:schemeClr val="folHlink"/>
                </a:solidFill>
                <a:latin typeface="Arial" charset="0"/>
              </a:defRPr>
            </a:lvl9pPr>
          </a:lstStyle>
          <a:p>
            <a:pPr algn="ctr">
              <a:lnSpc>
                <a:spcPct val="120000"/>
              </a:lnSpc>
            </a:pPr>
            <a:r>
              <a:rPr lang="zh-CN" altLang="en-US" sz="3200" b="1" kern="0" dirty="0">
                <a:solidFill>
                  <a:schemeClr val="tx1"/>
                </a:solidFill>
              </a:rPr>
              <a:t>中国公民逝世后捐献肾移植</a:t>
            </a:r>
            <a:r>
              <a:rPr lang="zh-CN" altLang="en-US" sz="3200" b="1" kern="0" dirty="0" smtClean="0">
                <a:solidFill>
                  <a:schemeClr val="tx1"/>
                </a:solidFill>
              </a:rPr>
              <a:t>的诱导治疗选择</a:t>
            </a:r>
            <a:endParaRPr lang="en-US" sz="3200" b="1" kern="0" dirty="0">
              <a:solidFill>
                <a:schemeClr val="tx1"/>
              </a:solidFill>
            </a:endParaRPr>
          </a:p>
        </p:txBody>
      </p:sp>
      <p:sp>
        <p:nvSpPr>
          <p:cNvPr id="3" name="标题 1"/>
          <p:cNvSpPr txBox="1">
            <a:spLocks/>
          </p:cNvSpPr>
          <p:nvPr/>
        </p:nvSpPr>
        <p:spPr>
          <a:xfrm>
            <a:off x="5220072" y="6174158"/>
            <a:ext cx="4104456" cy="567210"/>
          </a:xfrm>
          <a:prstGeom prst="rect">
            <a:avLst/>
          </a:prstGeom>
        </p:spPr>
        <p:txBody>
          <a:bodyPr vert="horz" lIns="91440" tIns="45720" rIns="91440" bIns="45720" rtlCol="0" anchor="ctr">
            <a:noAutofit/>
          </a:bodyPr>
          <a:lstStyle>
            <a:lvl1pPr algn="ctr" defTabSz="914400" rtl="0" eaLnBrk="1" latinLnBrk="0" hangingPunct="1">
              <a:lnSpc>
                <a:spcPct val="120000"/>
              </a:lnSpc>
              <a:spcBef>
                <a:spcPct val="0"/>
              </a:spcBef>
              <a:buNone/>
              <a:defRPr sz="2800" b="1" kern="1200">
                <a:solidFill>
                  <a:schemeClr val="tx1"/>
                </a:solidFill>
                <a:latin typeface="+mj-lt"/>
                <a:ea typeface="+mj-ea"/>
                <a:cs typeface="+mj-cs"/>
              </a:defRPr>
            </a:lvl1pPr>
          </a:lstStyle>
          <a:p>
            <a:r>
              <a:rPr lang="en-US" altLang="zh-CN" sz="1000" b="0" dirty="0">
                <a:solidFill>
                  <a:schemeClr val="bg1">
                    <a:lumMod val="50000"/>
                  </a:schemeClr>
                </a:solidFill>
              </a:rPr>
              <a:t>MCC</a:t>
            </a:r>
            <a:r>
              <a:rPr lang="zh-CN" altLang="en-US" sz="1000" b="0" dirty="0">
                <a:solidFill>
                  <a:schemeClr val="bg1">
                    <a:lumMod val="50000"/>
                  </a:schemeClr>
                </a:solidFill>
              </a:rPr>
              <a:t>批号</a:t>
            </a:r>
            <a:r>
              <a:rPr lang="en-US" altLang="zh-CN" sz="1000" b="0" dirty="0" smtClean="0">
                <a:solidFill>
                  <a:schemeClr val="bg1">
                    <a:lumMod val="50000"/>
                  </a:schemeClr>
                </a:solidFill>
              </a:rPr>
              <a:t>SIM1603155 </a:t>
            </a:r>
            <a:r>
              <a:rPr lang="zh-CN" altLang="en-US" sz="1000" b="0" dirty="0">
                <a:solidFill>
                  <a:schemeClr val="bg1">
                    <a:lumMod val="50000"/>
                  </a:schemeClr>
                </a:solidFill>
              </a:rPr>
              <a:t>有效期</a:t>
            </a:r>
            <a:r>
              <a:rPr lang="en-US" altLang="zh-CN" sz="1000" b="0" dirty="0">
                <a:solidFill>
                  <a:schemeClr val="bg1">
                    <a:lumMod val="50000"/>
                  </a:schemeClr>
                </a:solidFill>
              </a:rPr>
              <a:t>2017-03-11</a:t>
            </a:r>
            <a:r>
              <a:rPr lang="zh-CN" altLang="en-US" sz="1000" b="0" dirty="0">
                <a:solidFill>
                  <a:schemeClr val="bg1">
                    <a:lumMod val="50000"/>
                  </a:schemeClr>
                </a:solidFill>
              </a:rPr>
              <a:t>，过期资料，视同作废</a:t>
            </a:r>
          </a:p>
        </p:txBody>
      </p:sp>
    </p:spTree>
    <p:extLst>
      <p:ext uri="{BB962C8B-B14F-4D97-AF65-F5344CB8AC3E}">
        <p14:creationId xmlns:p14="http://schemas.microsoft.com/office/powerpoint/2010/main" val="270194672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b="1" dirty="0"/>
              <a:t>与</a:t>
            </a:r>
            <a:r>
              <a:rPr lang="en-US" altLang="zh-CN" b="1" dirty="0"/>
              <a:t>ATG</a:t>
            </a:r>
            <a:r>
              <a:rPr lang="zh-CN" altLang="en-US" b="1" dirty="0"/>
              <a:t>相比</a:t>
            </a:r>
            <a:r>
              <a:rPr lang="zh-CN" altLang="en-US" b="1" dirty="0" smtClean="0"/>
              <a:t>，</a:t>
            </a:r>
            <a:r>
              <a:rPr lang="en-US" altLang="zh-CN" b="1" dirty="0" smtClean="0"/>
              <a:t/>
            </a:r>
            <a:br>
              <a:rPr lang="en-US" altLang="zh-CN" b="1" dirty="0" smtClean="0"/>
            </a:br>
            <a:r>
              <a:rPr lang="zh-CN" altLang="en-US" dirty="0" smtClean="0"/>
              <a:t>巴利</a:t>
            </a:r>
            <a:r>
              <a:rPr lang="zh-CN" altLang="en-US" dirty="0"/>
              <a:t>昔单抗</a:t>
            </a:r>
            <a:r>
              <a:rPr lang="zh-CN" altLang="en-US" b="1" dirty="0" smtClean="0"/>
              <a:t>组移植</a:t>
            </a:r>
            <a:r>
              <a:rPr lang="zh-CN" altLang="en-US" b="1" dirty="0"/>
              <a:t>患者</a:t>
            </a:r>
            <a:r>
              <a:rPr lang="zh-CN" altLang="en-US" b="1" dirty="0" smtClean="0"/>
              <a:t>感染</a:t>
            </a:r>
            <a:r>
              <a:rPr lang="zh-CN" altLang="en-US" b="1" dirty="0"/>
              <a:t>发生率较低</a:t>
            </a:r>
            <a:endParaRPr lang="en-US" b="1" dirty="0"/>
          </a:p>
        </p:txBody>
      </p:sp>
      <p:graphicFrame>
        <p:nvGraphicFramePr>
          <p:cNvPr id="5" name="图表 4"/>
          <p:cNvGraphicFramePr/>
          <p:nvPr>
            <p:extLst>
              <p:ext uri="{D42A27DB-BD31-4B8C-83A1-F6EECF244321}">
                <p14:modId xmlns:p14="http://schemas.microsoft.com/office/powerpoint/2010/main" val="3099616521"/>
              </p:ext>
            </p:extLst>
          </p:nvPr>
        </p:nvGraphicFramePr>
        <p:xfrm>
          <a:off x="4932436" y="1957288"/>
          <a:ext cx="3744020" cy="3487936"/>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6516216" y="1772816"/>
            <a:ext cx="1152128" cy="394210"/>
          </a:xfrm>
          <a:prstGeom prst="rect">
            <a:avLst/>
          </a:prstGeom>
          <a:noFill/>
        </p:spPr>
        <p:txBody>
          <a:bodyPr wrap="square" rtlCol="0">
            <a:spAutoFit/>
          </a:bodyPr>
          <a:lstStyle/>
          <a:p>
            <a:pPr>
              <a:lnSpc>
                <a:spcPct val="120000"/>
              </a:lnSpc>
            </a:pPr>
            <a:r>
              <a:rPr lang="en-US" altLang="zh-CN" dirty="0" smtClean="0">
                <a:solidFill>
                  <a:srgbClr val="C00000"/>
                </a:solidFill>
              </a:rPr>
              <a:t>P=0.03</a:t>
            </a:r>
            <a:endParaRPr lang="zh-CN" altLang="en-US" dirty="0">
              <a:solidFill>
                <a:srgbClr val="C00000"/>
              </a:solidFill>
            </a:endParaRPr>
          </a:p>
        </p:txBody>
      </p:sp>
      <p:sp>
        <p:nvSpPr>
          <p:cNvPr id="3" name="TextBox 2"/>
          <p:cNvSpPr txBox="1"/>
          <p:nvPr/>
        </p:nvSpPr>
        <p:spPr>
          <a:xfrm rot="16200000">
            <a:off x="3673052" y="3391844"/>
            <a:ext cx="2016224" cy="362343"/>
          </a:xfrm>
          <a:prstGeom prst="rect">
            <a:avLst/>
          </a:prstGeom>
          <a:noFill/>
        </p:spPr>
        <p:txBody>
          <a:bodyPr wrap="square" rtlCol="0">
            <a:spAutoFit/>
          </a:bodyPr>
          <a:lstStyle/>
          <a:p>
            <a:pPr algn="ctr">
              <a:lnSpc>
                <a:spcPct val="120000"/>
              </a:lnSpc>
            </a:pPr>
            <a:r>
              <a:rPr lang="zh-CN" altLang="en-US" sz="1600" dirty="0" smtClean="0"/>
              <a:t>感染发生率</a:t>
            </a:r>
            <a:r>
              <a:rPr lang="en-US" altLang="zh-CN" sz="1600" dirty="0" smtClean="0"/>
              <a:t>(%)</a:t>
            </a:r>
            <a:endParaRPr lang="zh-CN" altLang="en-US" sz="1600" dirty="0"/>
          </a:p>
        </p:txBody>
      </p:sp>
      <p:graphicFrame>
        <p:nvGraphicFramePr>
          <p:cNvPr id="7" name="图表 6"/>
          <p:cNvGraphicFramePr/>
          <p:nvPr>
            <p:extLst>
              <p:ext uri="{D42A27DB-BD31-4B8C-83A1-F6EECF244321}">
                <p14:modId xmlns:p14="http://schemas.microsoft.com/office/powerpoint/2010/main" val="477332361"/>
              </p:ext>
            </p:extLst>
          </p:nvPr>
        </p:nvGraphicFramePr>
        <p:xfrm>
          <a:off x="882165" y="1957288"/>
          <a:ext cx="3617827" cy="3487936"/>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rot="16200000">
            <a:off x="-504014" y="3365787"/>
            <a:ext cx="2330915" cy="387798"/>
          </a:xfrm>
          <a:prstGeom prst="rect">
            <a:avLst/>
          </a:prstGeom>
          <a:noFill/>
        </p:spPr>
        <p:txBody>
          <a:bodyPr wrap="square" rtlCol="0">
            <a:spAutoFit/>
          </a:bodyPr>
          <a:lstStyle/>
          <a:p>
            <a:pPr algn="ctr">
              <a:lnSpc>
                <a:spcPct val="120000"/>
              </a:lnSpc>
            </a:pPr>
            <a:r>
              <a:rPr lang="en-US" altLang="zh-CN" sz="1600" dirty="0" smtClean="0"/>
              <a:t>CMV</a:t>
            </a:r>
            <a:r>
              <a:rPr lang="zh-CN" altLang="en-US" sz="1600" dirty="0" smtClean="0"/>
              <a:t>感染发生率</a:t>
            </a:r>
            <a:r>
              <a:rPr lang="en-US" altLang="zh-CN" sz="1600" dirty="0" smtClean="0"/>
              <a:t>(%)</a:t>
            </a:r>
            <a:endParaRPr lang="zh-CN" altLang="en-US" sz="1600" dirty="0"/>
          </a:p>
        </p:txBody>
      </p:sp>
      <p:sp>
        <p:nvSpPr>
          <p:cNvPr id="9" name="TextBox 8"/>
          <p:cNvSpPr txBox="1"/>
          <p:nvPr/>
        </p:nvSpPr>
        <p:spPr>
          <a:xfrm>
            <a:off x="2340056" y="1844824"/>
            <a:ext cx="1152128" cy="394210"/>
          </a:xfrm>
          <a:prstGeom prst="rect">
            <a:avLst/>
          </a:prstGeom>
          <a:noFill/>
        </p:spPr>
        <p:txBody>
          <a:bodyPr wrap="square" rtlCol="0">
            <a:spAutoFit/>
          </a:bodyPr>
          <a:lstStyle/>
          <a:p>
            <a:pPr>
              <a:lnSpc>
                <a:spcPct val="120000"/>
              </a:lnSpc>
            </a:pPr>
            <a:r>
              <a:rPr lang="en-US" altLang="zh-CN" dirty="0" smtClean="0">
                <a:solidFill>
                  <a:srgbClr val="C00000"/>
                </a:solidFill>
              </a:rPr>
              <a:t>P=0.025</a:t>
            </a:r>
            <a:endParaRPr lang="zh-CN" altLang="en-US" dirty="0">
              <a:solidFill>
                <a:srgbClr val="C00000"/>
              </a:solidFill>
            </a:endParaRPr>
          </a:p>
        </p:txBody>
      </p:sp>
      <p:sp>
        <p:nvSpPr>
          <p:cNvPr id="10" name="TextBox 9"/>
          <p:cNvSpPr txBox="1"/>
          <p:nvPr/>
        </p:nvSpPr>
        <p:spPr>
          <a:xfrm>
            <a:off x="4583176" y="5345340"/>
            <a:ext cx="3740430" cy="1107996"/>
          </a:xfrm>
          <a:prstGeom prst="rect">
            <a:avLst/>
          </a:prstGeom>
          <a:noFill/>
        </p:spPr>
        <p:txBody>
          <a:bodyPr wrap="square" rtlCol="0">
            <a:spAutoFit/>
          </a:bodyPr>
          <a:lstStyle/>
          <a:p>
            <a:pPr marL="171450" indent="-171450">
              <a:lnSpc>
                <a:spcPct val="120000"/>
              </a:lnSpc>
              <a:buClr>
                <a:srgbClr val="42A68C"/>
              </a:buClr>
              <a:buFont typeface="Arial" pitchFamily="34" charset="0"/>
              <a:buChar char="•"/>
            </a:pPr>
            <a:r>
              <a:rPr lang="zh-CN" altLang="en-US" sz="1100" dirty="0" smtClean="0"/>
              <a:t>一项前瞻性、随机国际研究，比较短疗程</a:t>
            </a:r>
            <a:r>
              <a:rPr lang="en-US" altLang="zh-CN" sz="1100" dirty="0" smtClean="0"/>
              <a:t>ATG</a:t>
            </a:r>
            <a:r>
              <a:rPr lang="zh-CN" altLang="en-US" sz="1100" dirty="0"/>
              <a:t>和</a:t>
            </a:r>
            <a:r>
              <a:rPr lang="zh-CN" altLang="en-US" sz="1100" dirty="0" smtClean="0"/>
              <a:t>舒莱</a:t>
            </a:r>
            <a:r>
              <a:rPr lang="en-US" altLang="zh-CN" sz="1100" baseline="30000" dirty="0" smtClean="0"/>
              <a:t>®</a:t>
            </a:r>
            <a:r>
              <a:rPr lang="zh-CN" altLang="en-US" sz="1100" dirty="0" smtClean="0"/>
              <a:t>在急排或</a:t>
            </a:r>
            <a:r>
              <a:rPr lang="en-US" altLang="zh-CN" sz="1100" dirty="0" smtClean="0"/>
              <a:t>DGF</a:t>
            </a:r>
            <a:r>
              <a:rPr lang="zh-CN" altLang="en-US" sz="1100" dirty="0" smtClean="0"/>
              <a:t>高危尸体肾移植患者中的疗效</a:t>
            </a:r>
            <a:r>
              <a:rPr lang="zh-CN" altLang="en-US" sz="1100" dirty="0"/>
              <a:t>。</a:t>
            </a:r>
            <a:r>
              <a:rPr lang="zh-CN" altLang="en-US" sz="1100" dirty="0" smtClean="0"/>
              <a:t>所有患者接受</a:t>
            </a:r>
            <a:r>
              <a:rPr lang="en-US" altLang="zh-CN" sz="1100" dirty="0" err="1" smtClean="0"/>
              <a:t>CyA</a:t>
            </a:r>
            <a:r>
              <a:rPr lang="zh-CN" altLang="en-US" sz="1100" dirty="0" smtClean="0"/>
              <a:t>、</a:t>
            </a:r>
            <a:r>
              <a:rPr lang="en-US" altLang="zh-CN" sz="1100" dirty="0" smtClean="0"/>
              <a:t>MMF/AZA</a:t>
            </a:r>
            <a:r>
              <a:rPr lang="zh-CN" altLang="en-US" sz="1100" dirty="0" smtClean="0"/>
              <a:t>和糖皮质激素，随机分为</a:t>
            </a:r>
            <a:r>
              <a:rPr lang="en-US" altLang="zh-CN" sz="1100" dirty="0" smtClean="0"/>
              <a:t>ATG</a:t>
            </a:r>
            <a:r>
              <a:rPr lang="zh-CN" altLang="en-US" sz="1100" dirty="0" smtClean="0"/>
              <a:t>组和舒莱</a:t>
            </a:r>
            <a:r>
              <a:rPr lang="en-US" altLang="zh-CN" sz="1100" baseline="30000" dirty="0" smtClean="0"/>
              <a:t>®</a:t>
            </a:r>
            <a:r>
              <a:rPr lang="zh-CN" altLang="en-US" sz="1100" dirty="0" smtClean="0"/>
              <a:t>组，主要终点是急排、</a:t>
            </a:r>
            <a:r>
              <a:rPr lang="en-US" altLang="zh-CN" sz="1100" dirty="0" smtClean="0"/>
              <a:t>DGF</a:t>
            </a:r>
            <a:r>
              <a:rPr lang="zh-CN" altLang="en-US" sz="1100" dirty="0" smtClean="0"/>
              <a:t>和移植物失功和死亡的复合终点</a:t>
            </a:r>
            <a:endParaRPr lang="zh-CN" altLang="en-US" sz="1100" dirty="0"/>
          </a:p>
        </p:txBody>
      </p:sp>
      <p:sp>
        <p:nvSpPr>
          <p:cNvPr id="11" name="TextBox 10"/>
          <p:cNvSpPr txBox="1"/>
          <p:nvPr/>
        </p:nvSpPr>
        <p:spPr>
          <a:xfrm>
            <a:off x="553000" y="5373216"/>
            <a:ext cx="3888432" cy="498598"/>
          </a:xfrm>
          <a:prstGeom prst="rect">
            <a:avLst/>
          </a:prstGeom>
          <a:noFill/>
        </p:spPr>
        <p:txBody>
          <a:bodyPr wrap="square" rtlCol="0">
            <a:spAutoFit/>
          </a:bodyPr>
          <a:lstStyle/>
          <a:p>
            <a:pPr marL="171450" indent="-171450">
              <a:lnSpc>
                <a:spcPct val="120000"/>
              </a:lnSpc>
              <a:buClr>
                <a:srgbClr val="42A68C"/>
              </a:buClr>
              <a:buFont typeface="Arial" pitchFamily="34" charset="0"/>
              <a:buChar char="•"/>
            </a:pPr>
            <a:r>
              <a:rPr lang="zh-CN" altLang="en-US" sz="1100" dirty="0" smtClean="0"/>
              <a:t>一项开放性、随机、多中心研究，比较接受</a:t>
            </a:r>
            <a:r>
              <a:rPr lang="en-US" altLang="zh-CN" sz="1100" dirty="0" smtClean="0"/>
              <a:t>MMF</a:t>
            </a:r>
            <a:r>
              <a:rPr lang="zh-CN" altLang="en-US" sz="1100" dirty="0" smtClean="0"/>
              <a:t>和糖皮质激素的</a:t>
            </a:r>
            <a:r>
              <a:rPr lang="en-US" altLang="zh-CN" sz="1100" dirty="0" smtClean="0"/>
              <a:t>105</a:t>
            </a:r>
            <a:r>
              <a:rPr lang="zh-CN" altLang="en-US" sz="1100" dirty="0" smtClean="0"/>
              <a:t>例低风险肾移植患者</a:t>
            </a:r>
            <a:r>
              <a:rPr lang="en-US" altLang="zh-CN" sz="1100" dirty="0" smtClean="0"/>
              <a:t>ATG</a:t>
            </a:r>
            <a:r>
              <a:rPr lang="zh-CN" altLang="en-US" sz="1100" dirty="0" smtClean="0"/>
              <a:t>和舒莱</a:t>
            </a:r>
            <a:r>
              <a:rPr lang="en-US" altLang="zh-CN" sz="1100" baseline="30000" dirty="0" smtClean="0"/>
              <a:t>®</a:t>
            </a:r>
            <a:r>
              <a:rPr lang="zh-CN" altLang="en-US" sz="1100" dirty="0" smtClean="0"/>
              <a:t>诱导</a:t>
            </a:r>
            <a:endParaRPr lang="zh-CN" altLang="en-US" sz="1100" dirty="0"/>
          </a:p>
        </p:txBody>
      </p:sp>
      <p:sp>
        <p:nvSpPr>
          <p:cNvPr id="12" name="mh footnote shape"/>
          <p:cNvSpPr>
            <a:spLocks noChangeArrowheads="1"/>
          </p:cNvSpPr>
          <p:nvPr/>
        </p:nvSpPr>
        <p:spPr bwMode="auto">
          <a:xfrm>
            <a:off x="-5448" y="6470179"/>
            <a:ext cx="2821904" cy="402291"/>
          </a:xfrm>
          <a:prstGeom prst="rect">
            <a:avLst/>
          </a:prstGeom>
          <a:noFill/>
          <a:ln w="9525">
            <a:noFill/>
            <a:miter lim="800000"/>
            <a:headEnd/>
            <a:tailEnd/>
          </a:ln>
          <a:effectLst/>
        </p:spPr>
        <p:txBody>
          <a:bodyPr wrap="none" lIns="90000" tIns="46800" rIns="90000" bIns="46800" anchor="b">
            <a:spAutoFit/>
          </a:bodyPr>
          <a:lstStyle/>
          <a:p>
            <a:pPr marL="85725" indent="-85725" fontAlgn="auto">
              <a:spcAft>
                <a:spcPts val="0"/>
              </a:spcAft>
              <a:buClr>
                <a:srgbClr val="FCAF17"/>
              </a:buClr>
              <a:buSzPct val="110000"/>
              <a:tabLst>
                <a:tab pos="85725" algn="l"/>
              </a:tabLst>
            </a:pPr>
            <a:r>
              <a:rPr lang="en-US" sz="1000" dirty="0" err="1"/>
              <a:t>Mourad</a:t>
            </a:r>
            <a:r>
              <a:rPr lang="en-US" sz="1000" dirty="0"/>
              <a:t> G. </a:t>
            </a:r>
            <a:r>
              <a:rPr lang="en-US" sz="1000" dirty="0" smtClean="0"/>
              <a:t>Transplantation </a:t>
            </a:r>
            <a:r>
              <a:rPr lang="en-US" sz="1000" dirty="0"/>
              <a:t>2004;78: </a:t>
            </a:r>
            <a:r>
              <a:rPr lang="en-US" sz="1000" dirty="0" smtClean="0"/>
              <a:t>584–590.</a:t>
            </a:r>
          </a:p>
          <a:p>
            <a:pPr marL="85725" indent="-85725">
              <a:buClr>
                <a:srgbClr val="FCAF17"/>
              </a:buClr>
              <a:buSzPct val="110000"/>
              <a:tabLst>
                <a:tab pos="85725" algn="l"/>
              </a:tabLst>
            </a:pPr>
            <a:r>
              <a:rPr lang="en-US" altLang="zh-CN" sz="1000" dirty="0"/>
              <a:t>Brennan DC. N </a:t>
            </a:r>
            <a:r>
              <a:rPr lang="en-US" altLang="zh-CN" sz="1000" dirty="0" err="1"/>
              <a:t>Engl</a:t>
            </a:r>
            <a:r>
              <a:rPr lang="en-US" altLang="zh-CN" sz="1000" dirty="0"/>
              <a:t> J Med 2006;355:1967-77</a:t>
            </a:r>
            <a:r>
              <a:rPr lang="en-US" altLang="zh-CN" sz="1000" dirty="0" smtClean="0"/>
              <a:t>.</a:t>
            </a:r>
            <a:endParaRPr lang="en-US" altLang="zh-CN" sz="1000" dirty="0"/>
          </a:p>
        </p:txBody>
      </p:sp>
      <p:grpSp>
        <p:nvGrpSpPr>
          <p:cNvPr id="20" name="组合 19"/>
          <p:cNvGrpSpPr/>
          <p:nvPr/>
        </p:nvGrpSpPr>
        <p:grpSpPr>
          <a:xfrm>
            <a:off x="8149905" y="116632"/>
            <a:ext cx="886591" cy="379626"/>
            <a:chOff x="6300192" y="297327"/>
            <a:chExt cx="1102615" cy="379626"/>
          </a:xfrm>
        </p:grpSpPr>
        <p:pic>
          <p:nvPicPr>
            <p:cNvPr id="21" name="Picture 3" descr="E:\ppt学习20130715\美化模板\设计素材\png元素-便签-2013-9-2\34副本.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00192" y="297327"/>
              <a:ext cx="1102615" cy="379626"/>
            </a:xfrm>
            <a:prstGeom prst="rect">
              <a:avLst/>
            </a:prstGeom>
            <a:noFill/>
            <a:extLst>
              <a:ext uri="{909E8E84-426E-40DD-AFC4-6F175D3DCCD1}">
                <a14:hiddenFill xmlns:a14="http://schemas.microsoft.com/office/drawing/2010/main">
                  <a:solidFill>
                    <a:srgbClr val="FFFFFF"/>
                  </a:solidFill>
                </a14:hiddenFill>
              </a:ext>
            </a:extLst>
          </p:spPr>
        </p:pic>
        <p:sp>
          <p:nvSpPr>
            <p:cNvPr id="22" name="矩形 21"/>
            <p:cNvSpPr/>
            <p:nvPr/>
          </p:nvSpPr>
          <p:spPr>
            <a:xfrm>
              <a:off x="6516216" y="301438"/>
              <a:ext cx="740019" cy="338554"/>
            </a:xfrm>
            <a:prstGeom prst="rect">
              <a:avLst/>
            </a:prstGeom>
          </p:spPr>
          <p:txBody>
            <a:bodyPr wrap="none">
              <a:spAutoFit/>
            </a:bodyPr>
            <a:lstStyle/>
            <a:p>
              <a:r>
                <a:rPr lang="zh-CN" altLang="en-US" sz="1600" dirty="0"/>
                <a:t>感染</a:t>
              </a:r>
            </a:p>
          </p:txBody>
        </p:sp>
      </p:grpSp>
      <p:sp>
        <p:nvSpPr>
          <p:cNvPr id="4" name="TextBox 3"/>
          <p:cNvSpPr txBox="1"/>
          <p:nvPr/>
        </p:nvSpPr>
        <p:spPr>
          <a:xfrm>
            <a:off x="6443451" y="4996166"/>
            <a:ext cx="432805" cy="261610"/>
          </a:xfrm>
          <a:prstGeom prst="rect">
            <a:avLst/>
          </a:prstGeom>
          <a:noFill/>
        </p:spPr>
        <p:txBody>
          <a:bodyPr wrap="square" rtlCol="0">
            <a:spAutoFit/>
          </a:bodyPr>
          <a:lstStyle/>
          <a:p>
            <a:r>
              <a:rPr lang="en-US" altLang="zh-CN" sz="1100" dirty="0" smtClean="0"/>
              <a:t>®</a:t>
            </a:r>
            <a:endParaRPr lang="zh-CN" altLang="en-US" sz="1100" dirty="0"/>
          </a:p>
        </p:txBody>
      </p:sp>
      <p:sp>
        <p:nvSpPr>
          <p:cNvPr id="17" name="TextBox 16"/>
          <p:cNvSpPr txBox="1"/>
          <p:nvPr/>
        </p:nvSpPr>
        <p:spPr>
          <a:xfrm>
            <a:off x="2353283" y="4983693"/>
            <a:ext cx="432805" cy="261610"/>
          </a:xfrm>
          <a:prstGeom prst="rect">
            <a:avLst/>
          </a:prstGeom>
          <a:noFill/>
        </p:spPr>
        <p:txBody>
          <a:bodyPr wrap="square" rtlCol="0">
            <a:spAutoFit/>
          </a:bodyPr>
          <a:lstStyle/>
          <a:p>
            <a:r>
              <a:rPr lang="en-US" altLang="zh-CN" sz="1100" dirty="0" smtClean="0"/>
              <a:t>®</a:t>
            </a:r>
            <a:endParaRPr lang="zh-CN" altLang="en-US" sz="1100" dirty="0"/>
          </a:p>
        </p:txBody>
      </p:sp>
    </p:spTree>
    <p:extLst>
      <p:ext uri="{BB962C8B-B14F-4D97-AF65-F5344CB8AC3E}">
        <p14:creationId xmlns:p14="http://schemas.microsoft.com/office/powerpoint/2010/main" val="1946608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p:nvPr>
            <p:extLst>
              <p:ext uri="{D42A27DB-BD31-4B8C-83A1-F6EECF244321}">
                <p14:modId xmlns:p14="http://schemas.microsoft.com/office/powerpoint/2010/main" val="1146095643"/>
              </p:ext>
            </p:extLst>
          </p:nvPr>
        </p:nvGraphicFramePr>
        <p:xfrm>
          <a:off x="500034" y="2359842"/>
          <a:ext cx="8143932" cy="423751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467544" y="2797878"/>
            <a:ext cx="454676" cy="2578038"/>
          </a:xfrm>
          <a:prstGeom prst="rect">
            <a:avLst/>
          </a:prstGeom>
          <a:noFill/>
        </p:spPr>
        <p:txBody>
          <a:bodyPr vert="vert270" wrap="square" rtlCol="0">
            <a:spAutoFit/>
          </a:bodyPr>
          <a:lstStyle/>
          <a:p>
            <a:pPr algn="ctr">
              <a:lnSpc>
                <a:spcPct val="120000"/>
              </a:lnSpc>
            </a:pPr>
            <a:r>
              <a:rPr lang="zh-CN" altLang="en-US" sz="1600" dirty="0" smtClean="0"/>
              <a:t>感染发生率</a:t>
            </a:r>
            <a:r>
              <a:rPr lang="en-US" altLang="zh-CN" sz="1600" dirty="0" smtClean="0"/>
              <a:t>(%)</a:t>
            </a:r>
            <a:endParaRPr lang="zh-CN" altLang="en-US" sz="1600" dirty="0"/>
          </a:p>
        </p:txBody>
      </p:sp>
      <p:sp>
        <p:nvSpPr>
          <p:cNvPr id="12" name="TextBox 11"/>
          <p:cNvSpPr txBox="1"/>
          <p:nvPr/>
        </p:nvSpPr>
        <p:spPr>
          <a:xfrm>
            <a:off x="1691680" y="3301934"/>
            <a:ext cx="1222814" cy="535531"/>
          </a:xfrm>
          <a:prstGeom prst="rect">
            <a:avLst/>
          </a:prstGeom>
          <a:noFill/>
          <a:ln>
            <a:noFill/>
          </a:ln>
        </p:spPr>
        <p:txBody>
          <a:bodyPr wrap="square" rtlCol="0">
            <a:spAutoFit/>
          </a:bodyPr>
          <a:lstStyle/>
          <a:p>
            <a:pPr marL="0" algn="ctr">
              <a:lnSpc>
                <a:spcPct val="120000"/>
              </a:lnSpc>
            </a:pPr>
            <a:r>
              <a:rPr lang="en-US" altLang="zh-CN" sz="1200" dirty="0" smtClean="0"/>
              <a:t>RR 0.80</a:t>
            </a:r>
          </a:p>
          <a:p>
            <a:pPr marL="0" algn="ctr">
              <a:lnSpc>
                <a:spcPct val="120000"/>
              </a:lnSpc>
            </a:pPr>
            <a:r>
              <a:rPr lang="en-US" altLang="zh-CN" sz="1200" dirty="0" smtClean="0"/>
              <a:t>[0.53,1.20]</a:t>
            </a:r>
          </a:p>
        </p:txBody>
      </p:sp>
      <p:sp>
        <p:nvSpPr>
          <p:cNvPr id="13" name="TextBox 12"/>
          <p:cNvSpPr txBox="1"/>
          <p:nvPr/>
        </p:nvSpPr>
        <p:spPr>
          <a:xfrm>
            <a:off x="3312614" y="2480229"/>
            <a:ext cx="1222814" cy="515206"/>
          </a:xfrm>
          <a:prstGeom prst="rect">
            <a:avLst/>
          </a:prstGeom>
          <a:noFill/>
          <a:ln>
            <a:noFill/>
          </a:ln>
        </p:spPr>
        <p:txBody>
          <a:bodyPr wrap="square" rtlCol="0">
            <a:spAutoFit/>
          </a:bodyPr>
          <a:lstStyle/>
          <a:p>
            <a:pPr algn="ctr">
              <a:lnSpc>
                <a:spcPct val="120000"/>
              </a:lnSpc>
            </a:pPr>
            <a:r>
              <a:rPr lang="en-US" altLang="zh-CN" sz="1200" dirty="0"/>
              <a:t>RR </a:t>
            </a:r>
            <a:r>
              <a:rPr lang="en-US" altLang="zh-CN" sz="1200" dirty="0" smtClean="0"/>
              <a:t>0.77</a:t>
            </a:r>
            <a:endParaRPr lang="en-US" altLang="zh-CN" sz="1200" dirty="0"/>
          </a:p>
          <a:p>
            <a:pPr algn="ctr">
              <a:lnSpc>
                <a:spcPct val="120000"/>
              </a:lnSpc>
            </a:pPr>
            <a:r>
              <a:rPr lang="en-US" altLang="zh-CN" sz="1200" dirty="0" smtClean="0"/>
              <a:t>[0.61,0.96]</a:t>
            </a:r>
            <a:endParaRPr lang="en-US" altLang="zh-CN" sz="1200" dirty="0"/>
          </a:p>
        </p:txBody>
      </p:sp>
      <p:sp>
        <p:nvSpPr>
          <p:cNvPr id="15" name="TextBox 14"/>
          <p:cNvSpPr txBox="1"/>
          <p:nvPr/>
        </p:nvSpPr>
        <p:spPr>
          <a:xfrm>
            <a:off x="4860032" y="2480229"/>
            <a:ext cx="1222814" cy="535531"/>
          </a:xfrm>
          <a:prstGeom prst="rect">
            <a:avLst/>
          </a:prstGeom>
          <a:noFill/>
          <a:ln>
            <a:noFill/>
          </a:ln>
        </p:spPr>
        <p:txBody>
          <a:bodyPr wrap="square" rtlCol="0">
            <a:spAutoFit/>
          </a:bodyPr>
          <a:lstStyle/>
          <a:p>
            <a:pPr algn="ctr">
              <a:lnSpc>
                <a:spcPct val="120000"/>
              </a:lnSpc>
            </a:pPr>
            <a:r>
              <a:rPr lang="en-US" altLang="zh-CN" sz="1200" dirty="0"/>
              <a:t>RR </a:t>
            </a:r>
            <a:r>
              <a:rPr lang="en-US" altLang="zh-CN" sz="1200" dirty="0" smtClean="0"/>
              <a:t>0.88</a:t>
            </a:r>
            <a:endParaRPr lang="en-US" altLang="zh-CN" sz="1200" dirty="0"/>
          </a:p>
          <a:p>
            <a:pPr algn="ctr">
              <a:lnSpc>
                <a:spcPct val="120000"/>
              </a:lnSpc>
            </a:pPr>
            <a:r>
              <a:rPr lang="en-US" altLang="zh-CN" sz="1200" dirty="0"/>
              <a:t>[</a:t>
            </a:r>
            <a:r>
              <a:rPr lang="en-US" altLang="zh-CN" sz="1200" dirty="0" smtClean="0"/>
              <a:t>0.78,0.99]</a:t>
            </a:r>
            <a:endParaRPr lang="en-US" altLang="zh-CN" sz="1200" dirty="0"/>
          </a:p>
        </p:txBody>
      </p:sp>
      <p:sp>
        <p:nvSpPr>
          <p:cNvPr id="16" name="TextBox 15"/>
          <p:cNvSpPr txBox="1"/>
          <p:nvPr/>
        </p:nvSpPr>
        <p:spPr>
          <a:xfrm>
            <a:off x="6372200" y="3763731"/>
            <a:ext cx="1222814" cy="535531"/>
          </a:xfrm>
          <a:prstGeom prst="rect">
            <a:avLst/>
          </a:prstGeom>
          <a:noFill/>
          <a:ln>
            <a:noFill/>
          </a:ln>
        </p:spPr>
        <p:txBody>
          <a:bodyPr wrap="square" rtlCol="0">
            <a:spAutoFit/>
          </a:bodyPr>
          <a:lstStyle/>
          <a:p>
            <a:pPr algn="ctr">
              <a:lnSpc>
                <a:spcPct val="120000"/>
              </a:lnSpc>
            </a:pPr>
            <a:r>
              <a:rPr lang="en-US" altLang="zh-CN" sz="1200" dirty="0"/>
              <a:t>RR </a:t>
            </a:r>
            <a:r>
              <a:rPr lang="en-US" altLang="zh-CN" sz="1200" dirty="0" smtClean="0"/>
              <a:t>1.37</a:t>
            </a:r>
            <a:endParaRPr lang="en-US" altLang="zh-CN" sz="1200" dirty="0"/>
          </a:p>
          <a:p>
            <a:pPr algn="ctr">
              <a:lnSpc>
                <a:spcPct val="120000"/>
              </a:lnSpc>
            </a:pPr>
            <a:r>
              <a:rPr lang="en-US" altLang="zh-CN" sz="1200" dirty="0"/>
              <a:t>[</a:t>
            </a:r>
            <a:r>
              <a:rPr lang="en-US" altLang="zh-CN" sz="1200" dirty="0" smtClean="0"/>
              <a:t>0.73,2.57]</a:t>
            </a:r>
            <a:endParaRPr lang="en-US" altLang="zh-CN" sz="1200" dirty="0"/>
          </a:p>
        </p:txBody>
      </p:sp>
      <p:sp>
        <p:nvSpPr>
          <p:cNvPr id="17" name="TextBox 16"/>
          <p:cNvSpPr txBox="1"/>
          <p:nvPr/>
        </p:nvSpPr>
        <p:spPr>
          <a:xfrm>
            <a:off x="6722338" y="3013902"/>
            <a:ext cx="1440358" cy="757130"/>
          </a:xfrm>
          <a:prstGeom prst="rect">
            <a:avLst/>
          </a:prstGeom>
          <a:noFill/>
          <a:ln>
            <a:solidFill>
              <a:schemeClr val="tx1">
                <a:lumMod val="50000"/>
                <a:lumOff val="50000"/>
              </a:schemeClr>
            </a:solidFill>
          </a:ln>
        </p:spPr>
        <p:txBody>
          <a:bodyPr wrap="square" rtlCol="0">
            <a:spAutoFit/>
          </a:bodyPr>
          <a:lstStyle/>
          <a:p>
            <a:pPr marL="0">
              <a:lnSpc>
                <a:spcPct val="120000"/>
              </a:lnSpc>
            </a:pPr>
            <a:r>
              <a:rPr lang="zh-CN" altLang="en-US" sz="1200" dirty="0" smtClean="0">
                <a:solidFill>
                  <a:srgbClr val="C00000"/>
                </a:solidFill>
              </a:rPr>
              <a:t>总体</a:t>
            </a:r>
            <a:r>
              <a:rPr lang="en-US" altLang="zh-CN" sz="1200" dirty="0" smtClean="0">
                <a:solidFill>
                  <a:srgbClr val="C00000"/>
                </a:solidFill>
              </a:rPr>
              <a:t>95% CI</a:t>
            </a:r>
            <a:r>
              <a:rPr lang="zh-CN" altLang="en-US" sz="1200" dirty="0" smtClean="0">
                <a:solidFill>
                  <a:srgbClr val="C00000"/>
                </a:solidFill>
              </a:rPr>
              <a:t>：</a:t>
            </a:r>
            <a:r>
              <a:rPr lang="en-US" altLang="zh-CN" sz="1200" dirty="0" smtClean="0">
                <a:solidFill>
                  <a:srgbClr val="C00000"/>
                </a:solidFill>
              </a:rPr>
              <a:t>0.87[0.78</a:t>
            </a:r>
            <a:r>
              <a:rPr lang="zh-CN" altLang="en-US" sz="1200" dirty="0" smtClean="0">
                <a:solidFill>
                  <a:srgbClr val="C00000"/>
                </a:solidFill>
              </a:rPr>
              <a:t>，</a:t>
            </a:r>
            <a:r>
              <a:rPr lang="en-US" altLang="zh-CN" sz="1200" dirty="0" smtClean="0">
                <a:solidFill>
                  <a:srgbClr val="C00000"/>
                </a:solidFill>
              </a:rPr>
              <a:t>0.97]</a:t>
            </a:r>
          </a:p>
          <a:p>
            <a:pPr marL="0">
              <a:lnSpc>
                <a:spcPct val="120000"/>
              </a:lnSpc>
            </a:pPr>
            <a:r>
              <a:rPr lang="en-US" altLang="zh-CN" sz="1200" i="1" smtClean="0">
                <a:solidFill>
                  <a:srgbClr val="C00000"/>
                </a:solidFill>
              </a:rPr>
              <a:t>P</a:t>
            </a:r>
            <a:r>
              <a:rPr lang="en-US" altLang="zh-CN" sz="1200" smtClean="0">
                <a:solidFill>
                  <a:srgbClr val="C00000"/>
                </a:solidFill>
              </a:rPr>
              <a:t>=0.02</a:t>
            </a:r>
            <a:endParaRPr lang="zh-CN" altLang="en-US" sz="1200" dirty="0" smtClean="0">
              <a:solidFill>
                <a:srgbClr val="C00000"/>
              </a:solidFill>
            </a:endParaRPr>
          </a:p>
        </p:txBody>
      </p:sp>
      <p:sp>
        <p:nvSpPr>
          <p:cNvPr id="14" name="矩形 13"/>
          <p:cNvSpPr/>
          <p:nvPr/>
        </p:nvSpPr>
        <p:spPr>
          <a:xfrm>
            <a:off x="-4030" y="6607558"/>
            <a:ext cx="6335688" cy="260008"/>
          </a:xfrm>
          <a:prstGeom prst="rect">
            <a:avLst/>
          </a:prstGeom>
        </p:spPr>
        <p:txBody>
          <a:bodyPr wrap="square">
            <a:spAutoFit/>
          </a:bodyPr>
          <a:lstStyle/>
          <a:p>
            <a:pPr latinLnBrk="1">
              <a:lnSpc>
                <a:spcPct val="120000"/>
              </a:lnSpc>
            </a:pPr>
            <a:r>
              <a:rPr lang="en-US" altLang="zh-CN" sz="1000" dirty="0">
                <a:cs typeface="Arial" pitchFamily="34" charset="0"/>
              </a:rPr>
              <a:t>Liu </a:t>
            </a:r>
            <a:r>
              <a:rPr lang="en-US" altLang="zh-CN" sz="1000" dirty="0" smtClean="0">
                <a:cs typeface="Arial" pitchFamily="34" charset="0"/>
              </a:rPr>
              <a:t> </a:t>
            </a:r>
            <a:r>
              <a:rPr lang="en-US" altLang="zh-CN" sz="1000" dirty="0" err="1" smtClean="0">
                <a:cs typeface="Arial" pitchFamily="34" charset="0"/>
              </a:rPr>
              <a:t>Y,et</a:t>
            </a:r>
            <a:r>
              <a:rPr lang="en-US" altLang="zh-CN" sz="1000" dirty="0" smtClean="0">
                <a:cs typeface="Arial" pitchFamily="34" charset="0"/>
              </a:rPr>
              <a:t> </a:t>
            </a:r>
            <a:r>
              <a:rPr lang="en-US" altLang="zh-CN" sz="1000" dirty="0" err="1" smtClean="0">
                <a:cs typeface="Arial" pitchFamily="34" charset="0"/>
              </a:rPr>
              <a:t>al.</a:t>
            </a:r>
            <a:r>
              <a:rPr lang="en-US" altLang="zh-CN" sz="1000" dirty="0" err="1" smtClean="0">
                <a:cs typeface="Arial" charset="0"/>
              </a:rPr>
              <a:t>Transplant</a:t>
            </a:r>
            <a:r>
              <a:rPr lang="en-US" altLang="zh-CN" sz="1000" dirty="0" smtClean="0">
                <a:cs typeface="Arial" charset="0"/>
              </a:rPr>
              <a:t> </a:t>
            </a:r>
            <a:r>
              <a:rPr lang="en-US" altLang="zh-CN" sz="1000" dirty="0">
                <a:cs typeface="Arial" charset="0"/>
              </a:rPr>
              <a:t>Proc</a:t>
            </a:r>
            <a:r>
              <a:rPr lang="en-US" altLang="zh-CN" sz="1000" dirty="0" smtClean="0">
                <a:cs typeface="Arial" pitchFamily="34" charset="0"/>
              </a:rPr>
              <a:t>. 2010;42:1667-70.</a:t>
            </a:r>
          </a:p>
        </p:txBody>
      </p:sp>
      <p:sp>
        <p:nvSpPr>
          <p:cNvPr id="9" name="TextBox 8"/>
          <p:cNvSpPr txBox="1"/>
          <p:nvPr/>
        </p:nvSpPr>
        <p:spPr>
          <a:xfrm>
            <a:off x="533082" y="1484784"/>
            <a:ext cx="8215382" cy="587084"/>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1400" dirty="0" smtClean="0">
                <a:cs typeface="Arial" pitchFamily="34" charset="0"/>
              </a:rPr>
              <a:t>2001~2007</a:t>
            </a:r>
            <a:r>
              <a:rPr lang="zh-CN" altLang="en-US" sz="1400" dirty="0" smtClean="0"/>
              <a:t>年在美国、法国等</a:t>
            </a:r>
            <a:r>
              <a:rPr lang="en-US" altLang="zh-CN" sz="1400" dirty="0" smtClean="0"/>
              <a:t>4</a:t>
            </a:r>
            <a:r>
              <a:rPr lang="zh-CN" altLang="en-US" sz="1400" dirty="0" smtClean="0"/>
              <a:t>个国家进行的</a:t>
            </a:r>
            <a:r>
              <a:rPr lang="en-US" altLang="zh-CN" sz="1400" dirty="0" smtClean="0">
                <a:cs typeface="Arial" pitchFamily="34" charset="0"/>
              </a:rPr>
              <a:t>6</a:t>
            </a:r>
            <a:r>
              <a:rPr lang="zh-CN" altLang="en-US" sz="1400" dirty="0" smtClean="0">
                <a:cs typeface="Arial" pitchFamily="34" charset="0"/>
              </a:rPr>
              <a:t>项</a:t>
            </a:r>
            <a:r>
              <a:rPr lang="zh-CN" altLang="en-US" sz="1400" dirty="0" smtClean="0"/>
              <a:t>随机对照</a:t>
            </a:r>
            <a:r>
              <a:rPr lang="zh-CN" altLang="en-US" sz="1400" dirty="0"/>
              <a:t>研究</a:t>
            </a:r>
            <a:r>
              <a:rPr lang="zh-CN" altLang="en-US" sz="1400" dirty="0" smtClean="0"/>
              <a:t>，对比巴利昔单抗和</a:t>
            </a:r>
            <a:r>
              <a:rPr lang="en-US" altLang="zh-CN" sz="1400" dirty="0" err="1" smtClean="0">
                <a:cs typeface="Arial" pitchFamily="34" charset="0"/>
              </a:rPr>
              <a:t>ATG</a:t>
            </a:r>
            <a:r>
              <a:rPr lang="zh-CN" altLang="en-US" sz="1400" dirty="0" smtClean="0"/>
              <a:t>诱导治疗在肾移植中的疗效，其中</a:t>
            </a:r>
            <a:r>
              <a:rPr lang="en-US" altLang="zh-CN" sz="1400" dirty="0" smtClean="0"/>
              <a:t>4</a:t>
            </a:r>
            <a:r>
              <a:rPr lang="zh-CN" altLang="en-US" sz="1400" dirty="0" smtClean="0"/>
              <a:t>项研究共</a:t>
            </a:r>
            <a:r>
              <a:rPr lang="en-US" altLang="zh-CN" sz="1400" dirty="0" smtClean="0"/>
              <a:t>594</a:t>
            </a:r>
            <a:r>
              <a:rPr lang="zh-CN" altLang="en-US" sz="1400" dirty="0" smtClean="0"/>
              <a:t>例患者进行了感染发生风险的分析</a:t>
            </a:r>
            <a:endParaRPr lang="zh-CN" altLang="en-US" sz="1400" dirty="0"/>
          </a:p>
        </p:txBody>
      </p:sp>
      <p:sp>
        <p:nvSpPr>
          <p:cNvPr id="2" name="标题 1"/>
          <p:cNvSpPr>
            <a:spLocks noGrp="1"/>
          </p:cNvSpPr>
          <p:nvPr>
            <p:ph type="title"/>
          </p:nvPr>
        </p:nvSpPr>
        <p:spPr/>
        <p:txBody>
          <a:bodyPr>
            <a:normAutofit/>
          </a:bodyPr>
          <a:lstStyle/>
          <a:p>
            <a:r>
              <a:rPr lang="zh-CN" altLang="en-US" b="1" dirty="0" smtClean="0">
                <a:latin typeface="+mn-lt"/>
                <a:ea typeface="+mn-ea"/>
              </a:rPr>
              <a:t>荟萃分析：</a:t>
            </a:r>
            <a:r>
              <a:rPr lang="en-US" altLang="zh-CN" b="1" dirty="0" smtClean="0">
                <a:latin typeface="+mn-lt"/>
                <a:ea typeface="+mn-ea"/>
              </a:rPr>
              <a:t/>
            </a:r>
            <a:br>
              <a:rPr lang="en-US" altLang="zh-CN" b="1" dirty="0" smtClean="0">
                <a:latin typeface="+mn-lt"/>
                <a:ea typeface="+mn-ea"/>
              </a:rPr>
            </a:br>
            <a:r>
              <a:rPr lang="zh-CN" altLang="en-US" dirty="0" smtClean="0">
                <a:latin typeface="+mn-lt"/>
                <a:ea typeface="+mn-ea"/>
                <a:cs typeface="Arial" charset="0"/>
              </a:rPr>
              <a:t>巴利</a:t>
            </a:r>
            <a:r>
              <a:rPr lang="zh-CN" altLang="en-US" dirty="0">
                <a:latin typeface="+mn-lt"/>
                <a:ea typeface="+mn-ea"/>
                <a:cs typeface="Arial" charset="0"/>
              </a:rPr>
              <a:t>昔单抗</a:t>
            </a:r>
            <a:r>
              <a:rPr lang="zh-CN" altLang="en-US" b="1" dirty="0" smtClean="0">
                <a:latin typeface="+mn-lt"/>
                <a:ea typeface="+mn-ea"/>
              </a:rPr>
              <a:t>组术后感染</a:t>
            </a:r>
            <a:r>
              <a:rPr lang="zh-CN" altLang="en-US" b="1" dirty="0">
                <a:latin typeface="+mn-lt"/>
                <a:ea typeface="+mn-ea"/>
              </a:rPr>
              <a:t>发生</a:t>
            </a:r>
            <a:r>
              <a:rPr lang="zh-CN" altLang="en-US" b="1" dirty="0" smtClean="0">
                <a:latin typeface="+mn-lt"/>
                <a:ea typeface="+mn-ea"/>
              </a:rPr>
              <a:t>风险低于</a:t>
            </a:r>
            <a:r>
              <a:rPr lang="en-US" altLang="zh-CN" b="1" dirty="0" smtClean="0">
                <a:latin typeface="+mn-lt"/>
                <a:ea typeface="+mn-ea"/>
              </a:rPr>
              <a:t>ATG</a:t>
            </a:r>
            <a:endParaRPr lang="zh-CN" altLang="en-US" b="1" dirty="0">
              <a:latin typeface="+mn-lt"/>
              <a:ea typeface="+mn-ea"/>
            </a:endParaRPr>
          </a:p>
        </p:txBody>
      </p:sp>
      <p:grpSp>
        <p:nvGrpSpPr>
          <p:cNvPr id="22" name="组合 21"/>
          <p:cNvGrpSpPr/>
          <p:nvPr/>
        </p:nvGrpSpPr>
        <p:grpSpPr>
          <a:xfrm>
            <a:off x="8149905" y="116632"/>
            <a:ext cx="886591" cy="379626"/>
            <a:chOff x="6300192" y="297327"/>
            <a:chExt cx="1102615" cy="379626"/>
          </a:xfrm>
        </p:grpSpPr>
        <p:pic>
          <p:nvPicPr>
            <p:cNvPr id="23" name="Picture 3" descr="E:\ppt学习20130715\美化模板\设计素材\png元素-便签-2013-9-2\34副本.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192" y="297327"/>
              <a:ext cx="1102615" cy="379626"/>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23"/>
            <p:cNvSpPr/>
            <p:nvPr/>
          </p:nvSpPr>
          <p:spPr>
            <a:xfrm>
              <a:off x="6516216" y="301438"/>
              <a:ext cx="740019" cy="338554"/>
            </a:xfrm>
            <a:prstGeom prst="rect">
              <a:avLst/>
            </a:prstGeom>
          </p:spPr>
          <p:txBody>
            <a:bodyPr wrap="none">
              <a:spAutoFit/>
            </a:bodyPr>
            <a:lstStyle/>
            <a:p>
              <a:r>
                <a:rPr lang="zh-CN" altLang="en-US" sz="1600" dirty="0"/>
                <a:t>感染</a:t>
              </a:r>
            </a:p>
          </p:txBody>
        </p:sp>
      </p:grpSp>
    </p:spTree>
    <p:extLst>
      <p:ext uri="{BB962C8B-B14F-4D97-AF65-F5344CB8AC3E}">
        <p14:creationId xmlns:p14="http://schemas.microsoft.com/office/powerpoint/2010/main" val="233997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188640"/>
            <a:ext cx="8229600" cy="1143000"/>
          </a:xfrm>
        </p:spPr>
        <p:txBody>
          <a:bodyPr>
            <a:normAutofit/>
          </a:bodyPr>
          <a:lstStyle/>
          <a:p>
            <a:r>
              <a:rPr lang="zh-CN" altLang="en-US" sz="2800" b="1" dirty="0">
                <a:latin typeface="+mn-lt"/>
                <a:ea typeface="+mn-ea"/>
              </a:rPr>
              <a:t>巴利昔单抗</a:t>
            </a:r>
            <a:r>
              <a:rPr lang="zh-CN" altLang="en-US" sz="2800" b="1" dirty="0" smtClean="0">
                <a:latin typeface="+mn-lt"/>
                <a:ea typeface="+mn-ea"/>
              </a:rPr>
              <a:t>诱导</a:t>
            </a:r>
            <a:r>
              <a:rPr lang="zh-CN" altLang="en-US" sz="2800" b="1" dirty="0">
                <a:latin typeface="+mn-lt"/>
                <a:ea typeface="+mn-ea"/>
              </a:rPr>
              <a:t>治疗的国内肾移植受者</a:t>
            </a:r>
            <a:r>
              <a:rPr lang="zh-CN" altLang="en-US" sz="2800" b="1" dirty="0" smtClean="0">
                <a:latin typeface="+mn-lt"/>
                <a:ea typeface="+mn-ea"/>
              </a:rPr>
              <a:t>，</a:t>
            </a:r>
            <a:r>
              <a:rPr lang="en-US" altLang="zh-CN" sz="2800" b="1" dirty="0" smtClean="0">
                <a:latin typeface="+mn-lt"/>
                <a:ea typeface="+mn-ea"/>
              </a:rPr>
              <a:t/>
            </a:r>
            <a:br>
              <a:rPr lang="en-US" altLang="zh-CN" sz="2800" b="1" dirty="0" smtClean="0">
                <a:latin typeface="+mn-lt"/>
                <a:ea typeface="+mn-ea"/>
              </a:rPr>
            </a:br>
            <a:r>
              <a:rPr lang="zh-CN" altLang="en-US" sz="2800" b="1" dirty="0" smtClean="0">
                <a:latin typeface="+mn-lt"/>
                <a:ea typeface="+mn-ea"/>
              </a:rPr>
              <a:t>术</a:t>
            </a:r>
            <a:r>
              <a:rPr lang="zh-CN" altLang="en-US" sz="2800" b="1" dirty="0">
                <a:latin typeface="+mn-lt"/>
                <a:ea typeface="+mn-ea"/>
              </a:rPr>
              <a:t>后感染发生率低于</a:t>
            </a:r>
            <a:r>
              <a:rPr lang="en-US" sz="2800" b="1" dirty="0">
                <a:latin typeface="+mn-lt"/>
                <a:ea typeface="+mn-ea"/>
              </a:rPr>
              <a:t>ATG</a:t>
            </a:r>
            <a:endParaRPr lang="zh-CN" altLang="en-US" sz="2800" b="1" dirty="0">
              <a:latin typeface="+mn-lt"/>
              <a:ea typeface="+mn-ea"/>
            </a:endParaRPr>
          </a:p>
        </p:txBody>
      </p:sp>
      <p:graphicFrame>
        <p:nvGraphicFramePr>
          <p:cNvPr id="12" name="内容占位符 3"/>
          <p:cNvGraphicFramePr>
            <a:graphicFrameLocks noGrp="1"/>
          </p:cNvGraphicFramePr>
          <p:nvPr>
            <p:ph idx="4294967295"/>
            <p:extLst>
              <p:ext uri="{D42A27DB-BD31-4B8C-83A1-F6EECF244321}">
                <p14:modId xmlns:p14="http://schemas.microsoft.com/office/powerpoint/2010/main" val="4170201265"/>
              </p:ext>
            </p:extLst>
          </p:nvPr>
        </p:nvGraphicFramePr>
        <p:xfrm>
          <a:off x="820737" y="1825079"/>
          <a:ext cx="3751263" cy="2535237"/>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539552" y="5812896"/>
            <a:ext cx="8007636" cy="674031"/>
          </a:xfrm>
          <a:prstGeom prst="rect">
            <a:avLst/>
          </a:prstGeom>
          <a:noFill/>
        </p:spPr>
        <p:txBody>
          <a:bodyPr wrap="square" rtlCol="0">
            <a:spAutoFit/>
          </a:bodyPr>
          <a:lstStyle/>
          <a:p>
            <a:pPr marL="171450" indent="-171450">
              <a:lnSpc>
                <a:spcPct val="120000"/>
              </a:lnSpc>
              <a:buClr>
                <a:srgbClr val="42A68C"/>
              </a:buClr>
              <a:buFont typeface="Arial" pitchFamily="34" charset="0"/>
              <a:buChar char="•"/>
            </a:pPr>
            <a:r>
              <a:rPr lang="zh-CN" altLang="en-US" sz="1050" dirty="0" smtClean="0">
                <a:cs typeface="Arial" pitchFamily="34" charset="0"/>
              </a:rPr>
              <a:t>一项回顾性研究，纳入</a:t>
            </a:r>
            <a:r>
              <a:rPr lang="en-US" altLang="zh-CN" sz="1050" dirty="0" smtClean="0">
                <a:cs typeface="Arial" pitchFamily="34" charset="0"/>
              </a:rPr>
              <a:t>2001-2010</a:t>
            </a:r>
            <a:r>
              <a:rPr lang="zh-CN" altLang="en-US" sz="1050" dirty="0" smtClean="0">
                <a:cs typeface="Arial" pitchFamily="34" charset="0"/>
              </a:rPr>
              <a:t>年北京朝阳医院接受巴利昔单抗</a:t>
            </a:r>
            <a:r>
              <a:rPr lang="en-US" altLang="zh-CN" sz="1050" dirty="0" smtClean="0">
                <a:cs typeface="Arial" pitchFamily="34" charset="0"/>
              </a:rPr>
              <a:t>(20mg</a:t>
            </a:r>
            <a:r>
              <a:rPr lang="zh-CN" altLang="en-US" sz="1050" dirty="0" smtClean="0">
                <a:cs typeface="Arial" pitchFamily="34" charset="0"/>
              </a:rPr>
              <a:t>，术前</a:t>
            </a:r>
            <a:r>
              <a:rPr lang="en-US" altLang="zh-CN" sz="1050" dirty="0" smtClean="0">
                <a:cs typeface="Arial" pitchFamily="34" charset="0"/>
              </a:rPr>
              <a:t>2h</a:t>
            </a:r>
            <a:r>
              <a:rPr lang="zh-CN" altLang="en-US" sz="1050" dirty="0" smtClean="0">
                <a:cs typeface="Arial" pitchFamily="34" charset="0"/>
              </a:rPr>
              <a:t>和术后第</a:t>
            </a:r>
            <a:r>
              <a:rPr lang="en-US" altLang="zh-CN" sz="1050" dirty="0" smtClean="0">
                <a:cs typeface="Arial" pitchFamily="34" charset="0"/>
              </a:rPr>
              <a:t>4</a:t>
            </a:r>
            <a:r>
              <a:rPr lang="zh-CN" altLang="en-US" sz="1050" dirty="0" smtClean="0">
                <a:cs typeface="Arial" pitchFamily="34" charset="0"/>
              </a:rPr>
              <a:t>天给药</a:t>
            </a:r>
            <a:r>
              <a:rPr lang="en-US" altLang="zh-CN" sz="1050" dirty="0" smtClean="0">
                <a:cs typeface="Arial" pitchFamily="34" charset="0"/>
              </a:rPr>
              <a:t>)</a:t>
            </a:r>
            <a:r>
              <a:rPr lang="zh-CN" altLang="en-US" sz="1050" dirty="0" smtClean="0">
                <a:cs typeface="Arial" pitchFamily="34" charset="0"/>
              </a:rPr>
              <a:t>诱导治疗的肾移植受者</a:t>
            </a:r>
            <a:r>
              <a:rPr lang="en-US" altLang="zh-CN" sz="1050" dirty="0" smtClean="0">
                <a:cs typeface="Arial" pitchFamily="34" charset="0"/>
              </a:rPr>
              <a:t>146</a:t>
            </a:r>
            <a:r>
              <a:rPr lang="zh-CN" altLang="en-US" sz="1050" dirty="0" smtClean="0">
                <a:cs typeface="Arial" pitchFamily="34" charset="0"/>
              </a:rPr>
              <a:t>例</a:t>
            </a:r>
            <a:r>
              <a:rPr lang="zh-CN" altLang="en-US" sz="1050" dirty="0" smtClean="0"/>
              <a:t>；对照组为同期</a:t>
            </a:r>
            <a:r>
              <a:rPr lang="zh-CN" altLang="en-US" sz="1050" dirty="0">
                <a:cs typeface="Arial" pitchFamily="34" charset="0"/>
              </a:rPr>
              <a:t>接受</a:t>
            </a:r>
            <a:r>
              <a:rPr lang="en-US" altLang="zh-CN" sz="1050" dirty="0" smtClean="0">
                <a:cs typeface="Arial" pitchFamily="34" charset="0"/>
              </a:rPr>
              <a:t>ATG(</a:t>
            </a:r>
            <a:r>
              <a:rPr lang="zh-CN" altLang="en-US" sz="1050" dirty="0" smtClean="0">
                <a:cs typeface="Arial" pitchFamily="34" charset="0"/>
              </a:rPr>
              <a:t>术前</a:t>
            </a:r>
            <a:r>
              <a:rPr lang="en-US" altLang="zh-CN" sz="1050" dirty="0" smtClean="0">
                <a:cs typeface="Arial" pitchFamily="34" charset="0"/>
              </a:rPr>
              <a:t>50mg</a:t>
            </a:r>
            <a:r>
              <a:rPr lang="zh-CN" altLang="en-US" sz="1050" dirty="0" smtClean="0">
                <a:cs typeface="Arial" pitchFamily="34" charset="0"/>
              </a:rPr>
              <a:t>，术后</a:t>
            </a:r>
            <a:r>
              <a:rPr lang="en-US" altLang="zh-CN" sz="1050" dirty="0" smtClean="0">
                <a:cs typeface="Arial" pitchFamily="34" charset="0"/>
              </a:rPr>
              <a:t>1-3</a:t>
            </a:r>
            <a:r>
              <a:rPr lang="zh-CN" altLang="en-US" sz="1050" dirty="0" smtClean="0">
                <a:cs typeface="Arial" pitchFamily="34" charset="0"/>
              </a:rPr>
              <a:t>天</a:t>
            </a:r>
            <a:r>
              <a:rPr lang="en-US" altLang="zh-CN" sz="1050" dirty="0" smtClean="0">
                <a:cs typeface="Arial" pitchFamily="34" charset="0"/>
              </a:rPr>
              <a:t>50mg/</a:t>
            </a:r>
            <a:r>
              <a:rPr lang="zh-CN" altLang="en-US" sz="1050" dirty="0" smtClean="0">
                <a:cs typeface="Arial" pitchFamily="34" charset="0"/>
              </a:rPr>
              <a:t>天</a:t>
            </a:r>
            <a:r>
              <a:rPr lang="en-US" altLang="zh-CN" sz="1050" dirty="0" smtClean="0">
                <a:cs typeface="Arial" pitchFamily="34" charset="0"/>
              </a:rPr>
              <a:t>)</a:t>
            </a:r>
            <a:r>
              <a:rPr lang="zh-CN" altLang="en-US" sz="1050" dirty="0" smtClean="0">
                <a:cs typeface="Arial" pitchFamily="34" charset="0"/>
              </a:rPr>
              <a:t>诱导治疗的肾移植受者，共</a:t>
            </a:r>
            <a:r>
              <a:rPr lang="en-US" altLang="zh-CN" sz="1050" dirty="0" smtClean="0">
                <a:cs typeface="Arial" pitchFamily="34" charset="0"/>
              </a:rPr>
              <a:t>116</a:t>
            </a:r>
            <a:r>
              <a:rPr lang="zh-CN" altLang="en-US" sz="1050" dirty="0" smtClean="0">
                <a:cs typeface="Arial" pitchFamily="34" charset="0"/>
              </a:rPr>
              <a:t>例</a:t>
            </a:r>
            <a:r>
              <a:rPr lang="zh-CN" altLang="en-US" sz="1050" dirty="0" smtClean="0"/>
              <a:t>；两组患者术后均接受环孢素或他克莫司</a:t>
            </a:r>
            <a:r>
              <a:rPr lang="en-US" altLang="zh-CN" sz="1050" dirty="0" smtClean="0"/>
              <a:t>+</a:t>
            </a:r>
            <a:r>
              <a:rPr lang="zh-CN" altLang="en-US" sz="1050" dirty="0" smtClean="0"/>
              <a:t>霉酚酸酯</a:t>
            </a:r>
            <a:r>
              <a:rPr lang="en-US" altLang="zh-CN" sz="1050" dirty="0" smtClean="0"/>
              <a:t>+</a:t>
            </a:r>
            <a:r>
              <a:rPr lang="zh-CN" altLang="en-US" sz="1050" dirty="0" smtClean="0"/>
              <a:t>泼尼松治疗，对比</a:t>
            </a:r>
            <a:r>
              <a:rPr lang="zh-CN" altLang="en-US" sz="1050" dirty="0">
                <a:cs typeface="Arial" pitchFamily="34" charset="0"/>
              </a:rPr>
              <a:t>巴利昔单</a:t>
            </a:r>
            <a:r>
              <a:rPr lang="zh-CN" altLang="en-US" sz="1050" dirty="0" smtClean="0">
                <a:cs typeface="Arial" pitchFamily="34" charset="0"/>
              </a:rPr>
              <a:t>抗和</a:t>
            </a:r>
            <a:r>
              <a:rPr lang="en-US" altLang="zh-CN" sz="1050" dirty="0" smtClean="0">
                <a:cs typeface="Arial" pitchFamily="34" charset="0"/>
              </a:rPr>
              <a:t>ATG</a:t>
            </a:r>
            <a:r>
              <a:rPr lang="zh-CN" altLang="en-US" sz="1050" dirty="0" smtClean="0">
                <a:cs typeface="Arial" pitchFamily="34" charset="0"/>
              </a:rPr>
              <a:t>治疗肾移植患者的疗效和安全性</a:t>
            </a:r>
            <a:endParaRPr lang="en-US" altLang="zh-CN" sz="1050" dirty="0" smtClean="0">
              <a:cs typeface="Arial" pitchFamily="34" charset="0"/>
            </a:endParaRPr>
          </a:p>
        </p:txBody>
      </p:sp>
      <p:sp>
        <p:nvSpPr>
          <p:cNvPr id="10" name="TextBox 9"/>
          <p:cNvSpPr txBox="1"/>
          <p:nvPr/>
        </p:nvSpPr>
        <p:spPr>
          <a:xfrm>
            <a:off x="539552" y="1792561"/>
            <a:ext cx="443198" cy="2212503"/>
          </a:xfrm>
          <a:prstGeom prst="rect">
            <a:avLst/>
          </a:prstGeom>
          <a:noFill/>
        </p:spPr>
        <p:txBody>
          <a:bodyPr vert="vert270" wrap="square" rtlCol="0">
            <a:spAutoFit/>
          </a:bodyPr>
          <a:lstStyle/>
          <a:p>
            <a:pPr algn="ctr">
              <a:lnSpc>
                <a:spcPct val="120000"/>
              </a:lnSpc>
            </a:pPr>
            <a:r>
              <a:rPr lang="zh-CN" altLang="en-US" sz="1400" dirty="0" smtClean="0">
                <a:cs typeface="Arial" pitchFamily="34" charset="0"/>
              </a:rPr>
              <a:t>肺部感染发生率</a:t>
            </a:r>
            <a:r>
              <a:rPr lang="en-US" altLang="zh-CN" sz="1400" dirty="0" smtClean="0">
                <a:cs typeface="Arial" pitchFamily="34" charset="0"/>
              </a:rPr>
              <a:t>(%)</a:t>
            </a:r>
            <a:endParaRPr lang="zh-CN" altLang="en-US" sz="1400" dirty="0">
              <a:cs typeface="Arial" pitchFamily="34" charset="0"/>
            </a:endParaRPr>
          </a:p>
        </p:txBody>
      </p:sp>
      <p:sp>
        <p:nvSpPr>
          <p:cNvPr id="8" name="TextBox 7"/>
          <p:cNvSpPr txBox="1"/>
          <p:nvPr/>
        </p:nvSpPr>
        <p:spPr>
          <a:xfrm>
            <a:off x="643275" y="5613313"/>
            <a:ext cx="6858048" cy="280878"/>
          </a:xfrm>
          <a:prstGeom prst="rect">
            <a:avLst/>
          </a:prstGeom>
          <a:noFill/>
        </p:spPr>
        <p:txBody>
          <a:bodyPr wrap="square" rtlCol="0">
            <a:noAutofit/>
          </a:bodyPr>
          <a:lstStyle/>
          <a:p>
            <a:pPr>
              <a:lnSpc>
                <a:spcPct val="120000"/>
              </a:lnSpc>
            </a:pPr>
            <a:r>
              <a:rPr lang="zh-CN" altLang="en-US" sz="1000" dirty="0" smtClean="0">
                <a:cs typeface="Arial" pitchFamily="34" charset="0"/>
              </a:rPr>
              <a:t>肺部感染包括肺孢子虫病、</a:t>
            </a:r>
            <a:r>
              <a:rPr lang="en-US" altLang="zh-CN" sz="1000" dirty="0" err="1" smtClean="0">
                <a:cs typeface="Arial" pitchFamily="34" charset="0"/>
              </a:rPr>
              <a:t>CMV</a:t>
            </a:r>
            <a:r>
              <a:rPr lang="zh-CN" altLang="en-US" sz="1000" dirty="0" smtClean="0">
                <a:cs typeface="Arial" pitchFamily="34" charset="0"/>
              </a:rPr>
              <a:t>感染、肺结核、侵袭性肺曲霉菌病</a:t>
            </a:r>
            <a:endParaRPr lang="en-US" altLang="zh-CN" sz="1000" dirty="0" smtClean="0">
              <a:cs typeface="Arial" pitchFamily="34" charset="0"/>
            </a:endParaRPr>
          </a:p>
          <a:p>
            <a:pPr>
              <a:lnSpc>
                <a:spcPct val="120000"/>
              </a:lnSpc>
            </a:pPr>
            <a:endParaRPr lang="en-US" altLang="zh-CN" sz="1200" dirty="0" smtClean="0"/>
          </a:p>
        </p:txBody>
      </p:sp>
      <p:graphicFrame>
        <p:nvGraphicFramePr>
          <p:cNvPr id="13" name="内容占位符 3"/>
          <p:cNvGraphicFramePr>
            <a:graphicFrameLocks/>
          </p:cNvGraphicFramePr>
          <p:nvPr>
            <p:extLst>
              <p:ext uri="{D42A27DB-BD31-4B8C-83A1-F6EECF244321}">
                <p14:modId xmlns:p14="http://schemas.microsoft.com/office/powerpoint/2010/main" val="220853742"/>
              </p:ext>
            </p:extLst>
          </p:nvPr>
        </p:nvGraphicFramePr>
        <p:xfrm>
          <a:off x="4835262" y="1788299"/>
          <a:ext cx="3711926" cy="2504891"/>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p:cNvSpPr txBox="1"/>
          <p:nvPr/>
        </p:nvSpPr>
        <p:spPr>
          <a:xfrm>
            <a:off x="4572000" y="1628800"/>
            <a:ext cx="443198" cy="2143140"/>
          </a:xfrm>
          <a:prstGeom prst="rect">
            <a:avLst/>
          </a:prstGeom>
          <a:noFill/>
        </p:spPr>
        <p:txBody>
          <a:bodyPr vert="vert270" wrap="square" rtlCol="0" anchor="t" anchorCtr="0">
            <a:spAutoFit/>
          </a:bodyPr>
          <a:lstStyle/>
          <a:p>
            <a:pPr algn="ctr">
              <a:lnSpc>
                <a:spcPct val="120000"/>
              </a:lnSpc>
            </a:pPr>
            <a:r>
              <a:rPr lang="zh-CN" altLang="en-US" sz="1400" dirty="0" smtClean="0">
                <a:cs typeface="Arial" pitchFamily="34" charset="0"/>
              </a:rPr>
              <a:t>侵袭性肺曲霉菌病</a:t>
            </a:r>
            <a:r>
              <a:rPr lang="en-US" altLang="zh-CN" sz="1400" dirty="0" smtClean="0">
                <a:cs typeface="Arial" pitchFamily="34" charset="0"/>
              </a:rPr>
              <a:t>(%)</a:t>
            </a:r>
            <a:endParaRPr lang="zh-CN" altLang="en-US" sz="1400" dirty="0">
              <a:cs typeface="Arial" pitchFamily="34" charset="0"/>
            </a:endParaRPr>
          </a:p>
        </p:txBody>
      </p:sp>
      <p:sp>
        <p:nvSpPr>
          <p:cNvPr id="18" name="TextBox 17"/>
          <p:cNvSpPr txBox="1"/>
          <p:nvPr/>
        </p:nvSpPr>
        <p:spPr>
          <a:xfrm>
            <a:off x="6263800" y="1815301"/>
            <a:ext cx="1222814" cy="350865"/>
          </a:xfrm>
          <a:prstGeom prst="rect">
            <a:avLst/>
          </a:prstGeom>
          <a:noFill/>
          <a:ln>
            <a:noFill/>
          </a:ln>
        </p:spPr>
        <p:txBody>
          <a:bodyPr wrap="square" rtlCol="0">
            <a:spAutoFit/>
          </a:bodyPr>
          <a:lstStyle/>
          <a:p>
            <a:pPr algn="ctr">
              <a:lnSpc>
                <a:spcPct val="120000"/>
              </a:lnSpc>
            </a:pPr>
            <a:r>
              <a:rPr lang="en-US" altLang="zh-CN" sz="1400" dirty="0" smtClean="0">
                <a:solidFill>
                  <a:srgbClr val="C00000"/>
                </a:solidFill>
              </a:rPr>
              <a:t>P=0.025</a:t>
            </a:r>
            <a:endParaRPr lang="en-US" altLang="zh-CN" sz="1400" dirty="0">
              <a:solidFill>
                <a:srgbClr val="C00000"/>
              </a:solidFill>
            </a:endParaRPr>
          </a:p>
        </p:txBody>
      </p:sp>
      <p:sp>
        <p:nvSpPr>
          <p:cNvPr id="19" name="TextBox 18"/>
          <p:cNvSpPr txBox="1"/>
          <p:nvPr/>
        </p:nvSpPr>
        <p:spPr>
          <a:xfrm>
            <a:off x="2267744" y="1825079"/>
            <a:ext cx="1222814" cy="350865"/>
          </a:xfrm>
          <a:prstGeom prst="rect">
            <a:avLst/>
          </a:prstGeom>
          <a:noFill/>
          <a:ln>
            <a:noFill/>
          </a:ln>
        </p:spPr>
        <p:txBody>
          <a:bodyPr wrap="square" rtlCol="0">
            <a:spAutoFit/>
          </a:bodyPr>
          <a:lstStyle/>
          <a:p>
            <a:pPr algn="ctr">
              <a:lnSpc>
                <a:spcPct val="120000"/>
              </a:lnSpc>
            </a:pPr>
            <a:r>
              <a:rPr lang="en-US" altLang="zh-CN" sz="1400" dirty="0" smtClean="0">
                <a:solidFill>
                  <a:srgbClr val="C00000"/>
                </a:solidFill>
              </a:rPr>
              <a:t>P=0.029</a:t>
            </a:r>
            <a:endParaRPr lang="en-US" altLang="zh-CN" sz="1400" dirty="0">
              <a:solidFill>
                <a:srgbClr val="C00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708792879"/>
              </p:ext>
            </p:extLst>
          </p:nvPr>
        </p:nvGraphicFramePr>
        <p:xfrm>
          <a:off x="723838" y="4293096"/>
          <a:ext cx="7808602" cy="1280160"/>
        </p:xfrm>
        <a:graphic>
          <a:graphicData uri="http://schemas.openxmlformats.org/drawingml/2006/table">
            <a:tbl>
              <a:tblPr firstRow="1" bandRow="1">
                <a:tableStyleId>{6E25E649-3F16-4E02-A733-19D2CDBF48F0}</a:tableStyleId>
              </a:tblPr>
              <a:tblGrid>
                <a:gridCol w="1000253"/>
                <a:gridCol w="786695"/>
                <a:gridCol w="762235"/>
                <a:gridCol w="1188256"/>
                <a:gridCol w="1008112"/>
                <a:gridCol w="1008112"/>
                <a:gridCol w="1008112"/>
                <a:gridCol w="1046827"/>
              </a:tblGrid>
              <a:tr h="369675">
                <a:tc>
                  <a:txBody>
                    <a:bodyPr/>
                    <a:lstStyle/>
                    <a:p>
                      <a:r>
                        <a:rPr lang="zh-CN" altLang="en-US" sz="1200" b="0" dirty="0" smtClean="0">
                          <a:solidFill>
                            <a:schemeClr val="bg1"/>
                          </a:solidFill>
                        </a:rPr>
                        <a:t>基线特征</a:t>
                      </a:r>
                      <a:endParaRPr lang="zh-CN" altLang="en-US" sz="1200" b="0" dirty="0">
                        <a:solidFill>
                          <a:schemeClr val="bg1"/>
                        </a:solidFill>
                      </a:endParaRPr>
                    </a:p>
                  </a:txBody>
                  <a:tcPr anchor="ctr">
                    <a:solidFill>
                      <a:srgbClr val="42A68C"/>
                    </a:solidFill>
                  </a:tcPr>
                </a:tc>
                <a:tc>
                  <a:txBody>
                    <a:bodyPr/>
                    <a:lstStyle/>
                    <a:p>
                      <a:pPr algn="ctr"/>
                      <a:r>
                        <a:rPr lang="zh-CN" altLang="en-US" sz="1200" b="0" dirty="0" smtClean="0">
                          <a:solidFill>
                            <a:schemeClr val="bg1"/>
                          </a:solidFill>
                        </a:rPr>
                        <a:t>年龄</a:t>
                      </a:r>
                      <a:r>
                        <a:rPr lang="en-US" altLang="zh-CN" sz="1200" b="0" dirty="0" smtClean="0">
                          <a:solidFill>
                            <a:schemeClr val="bg1"/>
                          </a:solidFill>
                        </a:rPr>
                        <a:t>(</a:t>
                      </a:r>
                      <a:r>
                        <a:rPr lang="zh-CN" altLang="en-US" sz="1200" b="0" dirty="0" smtClean="0">
                          <a:solidFill>
                            <a:schemeClr val="bg1"/>
                          </a:solidFill>
                        </a:rPr>
                        <a:t>岁</a:t>
                      </a:r>
                      <a:r>
                        <a:rPr lang="en-US" altLang="zh-CN" sz="1200" b="0" dirty="0" smtClean="0">
                          <a:solidFill>
                            <a:schemeClr val="bg1"/>
                          </a:solidFill>
                        </a:rPr>
                        <a:t>)</a:t>
                      </a:r>
                      <a:endParaRPr lang="zh-CN" altLang="en-US" sz="1200" b="0" dirty="0">
                        <a:solidFill>
                          <a:schemeClr val="bg1"/>
                        </a:solidFill>
                      </a:endParaRPr>
                    </a:p>
                  </a:txBody>
                  <a:tcPr anchor="ctr">
                    <a:solidFill>
                      <a:srgbClr val="42A68C"/>
                    </a:solidFill>
                  </a:tcPr>
                </a:tc>
                <a:tc>
                  <a:txBody>
                    <a:bodyPr/>
                    <a:lstStyle/>
                    <a:p>
                      <a:pPr algn="ctr"/>
                      <a:r>
                        <a:rPr lang="zh-CN" altLang="en-US" sz="1200" b="0" dirty="0" smtClean="0">
                          <a:solidFill>
                            <a:schemeClr val="bg1"/>
                          </a:solidFill>
                        </a:rPr>
                        <a:t>性别</a:t>
                      </a:r>
                      <a:r>
                        <a:rPr lang="en-US" altLang="zh-CN" sz="1200" b="0" dirty="0" smtClean="0">
                          <a:solidFill>
                            <a:schemeClr val="bg1"/>
                          </a:solidFill>
                        </a:rPr>
                        <a:t>(</a:t>
                      </a:r>
                      <a:r>
                        <a:rPr lang="zh-CN" altLang="en-US" sz="1200" b="0" dirty="0" smtClean="0">
                          <a:solidFill>
                            <a:schemeClr val="bg1"/>
                          </a:solidFill>
                        </a:rPr>
                        <a:t>男</a:t>
                      </a:r>
                      <a:r>
                        <a:rPr lang="en-US" altLang="zh-CN" sz="1200" b="0" dirty="0" smtClean="0">
                          <a:solidFill>
                            <a:schemeClr val="bg1"/>
                          </a:solidFill>
                        </a:rPr>
                        <a:t>/</a:t>
                      </a:r>
                      <a:r>
                        <a:rPr lang="zh-CN" altLang="en-US" sz="1200" b="0" dirty="0" smtClean="0">
                          <a:solidFill>
                            <a:schemeClr val="bg1"/>
                          </a:solidFill>
                        </a:rPr>
                        <a:t>女</a:t>
                      </a:r>
                      <a:r>
                        <a:rPr lang="en-US" altLang="zh-CN" sz="1200" b="0" dirty="0" smtClean="0">
                          <a:solidFill>
                            <a:schemeClr val="bg1"/>
                          </a:solidFill>
                        </a:rPr>
                        <a:t>)</a:t>
                      </a:r>
                      <a:endParaRPr lang="zh-CN" altLang="en-US" sz="1200" b="0" dirty="0">
                        <a:solidFill>
                          <a:schemeClr val="bg1"/>
                        </a:solidFill>
                      </a:endParaRPr>
                    </a:p>
                  </a:txBody>
                  <a:tcPr anchor="ctr">
                    <a:solidFill>
                      <a:srgbClr val="42A68C"/>
                    </a:solidFill>
                  </a:tcPr>
                </a:tc>
                <a:tc>
                  <a:txBody>
                    <a:bodyPr/>
                    <a:lstStyle/>
                    <a:p>
                      <a:pPr algn="ctr"/>
                      <a:r>
                        <a:rPr lang="zh-CN" altLang="en-US" sz="1200" b="0" dirty="0" smtClean="0">
                          <a:solidFill>
                            <a:schemeClr val="bg1"/>
                          </a:solidFill>
                        </a:rPr>
                        <a:t>移植前透析时间</a:t>
                      </a:r>
                      <a:r>
                        <a:rPr lang="en-US" altLang="zh-CN" sz="1200" b="0" dirty="0" smtClean="0">
                          <a:solidFill>
                            <a:schemeClr val="bg1"/>
                          </a:solidFill>
                        </a:rPr>
                        <a:t>(</a:t>
                      </a:r>
                      <a:r>
                        <a:rPr lang="zh-CN" altLang="en-US" sz="1200" b="0" dirty="0" smtClean="0">
                          <a:solidFill>
                            <a:schemeClr val="bg1"/>
                          </a:solidFill>
                        </a:rPr>
                        <a:t>月</a:t>
                      </a:r>
                      <a:r>
                        <a:rPr lang="en-US" altLang="zh-CN" sz="1200" b="0" dirty="0" smtClean="0">
                          <a:solidFill>
                            <a:schemeClr val="bg1"/>
                          </a:solidFill>
                        </a:rPr>
                        <a:t>)</a:t>
                      </a:r>
                      <a:endParaRPr lang="zh-CN" altLang="en-US" sz="1200" b="0" dirty="0">
                        <a:solidFill>
                          <a:schemeClr val="bg1"/>
                        </a:solidFill>
                      </a:endParaRPr>
                    </a:p>
                  </a:txBody>
                  <a:tcPr anchor="ctr">
                    <a:solidFill>
                      <a:srgbClr val="42A68C"/>
                    </a:solidFill>
                  </a:tcPr>
                </a:tc>
                <a:tc>
                  <a:txBody>
                    <a:bodyPr/>
                    <a:lstStyle/>
                    <a:p>
                      <a:pPr algn="ctr"/>
                      <a:r>
                        <a:rPr lang="en-US" altLang="zh-CN" sz="1200" b="0" dirty="0" smtClean="0">
                          <a:solidFill>
                            <a:schemeClr val="bg1"/>
                          </a:solidFill>
                        </a:rPr>
                        <a:t>HLA</a:t>
                      </a:r>
                      <a:r>
                        <a:rPr lang="zh-CN" altLang="en-US" sz="1200" b="0" dirty="0" smtClean="0">
                          <a:solidFill>
                            <a:schemeClr val="bg1"/>
                          </a:solidFill>
                        </a:rPr>
                        <a:t>错配</a:t>
                      </a:r>
                      <a:endParaRPr lang="zh-CN" altLang="en-US" sz="1200" b="0" dirty="0">
                        <a:solidFill>
                          <a:schemeClr val="bg1"/>
                        </a:solidFill>
                      </a:endParaRPr>
                    </a:p>
                  </a:txBody>
                  <a:tcPr anchor="ctr">
                    <a:solidFill>
                      <a:srgbClr val="42A68C"/>
                    </a:solidFill>
                  </a:tcPr>
                </a:tc>
                <a:tc>
                  <a:txBody>
                    <a:bodyPr/>
                    <a:lstStyle/>
                    <a:p>
                      <a:pPr algn="ctr"/>
                      <a:r>
                        <a:rPr lang="zh-CN" altLang="en-US" sz="1200" b="0" dirty="0" smtClean="0">
                          <a:solidFill>
                            <a:schemeClr val="bg1"/>
                          </a:solidFill>
                        </a:rPr>
                        <a:t>淋巴细胞毒试验</a:t>
                      </a:r>
                      <a:endParaRPr lang="zh-CN" altLang="en-US" sz="1200" b="0" dirty="0">
                        <a:solidFill>
                          <a:schemeClr val="bg1"/>
                        </a:solidFill>
                      </a:endParaRPr>
                    </a:p>
                  </a:txBody>
                  <a:tcPr anchor="ctr">
                    <a:solidFill>
                      <a:srgbClr val="42A68C"/>
                    </a:solidFill>
                  </a:tcPr>
                </a:tc>
                <a:tc>
                  <a:txBody>
                    <a:bodyPr/>
                    <a:lstStyle/>
                    <a:p>
                      <a:pPr algn="ctr"/>
                      <a:r>
                        <a:rPr lang="zh-CN" altLang="en-US" sz="1200" b="0" dirty="0" smtClean="0">
                          <a:solidFill>
                            <a:schemeClr val="bg1"/>
                          </a:solidFill>
                        </a:rPr>
                        <a:t>冷缺血时间</a:t>
                      </a:r>
                      <a:r>
                        <a:rPr lang="en-US" altLang="zh-CN" sz="1200" b="0" dirty="0" smtClean="0">
                          <a:solidFill>
                            <a:schemeClr val="bg1"/>
                          </a:solidFill>
                        </a:rPr>
                        <a:t>(h)</a:t>
                      </a:r>
                      <a:endParaRPr lang="zh-CN" altLang="en-US" sz="1200" b="0" dirty="0">
                        <a:solidFill>
                          <a:schemeClr val="bg1"/>
                        </a:solidFill>
                      </a:endParaRPr>
                    </a:p>
                  </a:txBody>
                  <a:tcPr anchor="ctr">
                    <a:solidFill>
                      <a:srgbClr val="42A68C"/>
                    </a:solidFill>
                  </a:tcPr>
                </a:tc>
                <a:tc>
                  <a:txBody>
                    <a:bodyPr/>
                    <a:lstStyle/>
                    <a:p>
                      <a:pPr algn="ctr"/>
                      <a:r>
                        <a:rPr lang="en-US" altLang="zh-CN" sz="1200" b="0" dirty="0" smtClean="0">
                          <a:solidFill>
                            <a:schemeClr val="bg1"/>
                          </a:solidFill>
                        </a:rPr>
                        <a:t>CNI(</a:t>
                      </a:r>
                      <a:r>
                        <a:rPr lang="zh-CN" altLang="en-US" sz="1200" b="0" dirty="0" smtClean="0">
                          <a:solidFill>
                            <a:schemeClr val="bg1"/>
                          </a:solidFill>
                        </a:rPr>
                        <a:t>他克莫司</a:t>
                      </a:r>
                      <a:r>
                        <a:rPr lang="en-US" altLang="zh-CN" sz="1200" b="0" dirty="0" smtClean="0">
                          <a:solidFill>
                            <a:schemeClr val="bg1"/>
                          </a:solidFill>
                        </a:rPr>
                        <a:t>/</a:t>
                      </a:r>
                      <a:r>
                        <a:rPr lang="zh-CN" altLang="en-US" sz="1200" b="0" dirty="0" smtClean="0">
                          <a:solidFill>
                            <a:schemeClr val="bg1"/>
                          </a:solidFill>
                        </a:rPr>
                        <a:t>环孢素</a:t>
                      </a:r>
                      <a:r>
                        <a:rPr lang="en-US" altLang="zh-CN" sz="1200" b="0" dirty="0" smtClean="0">
                          <a:solidFill>
                            <a:schemeClr val="bg1"/>
                          </a:solidFill>
                        </a:rPr>
                        <a:t>,n)</a:t>
                      </a:r>
                      <a:endParaRPr lang="zh-CN" altLang="en-US" sz="1200" b="0" dirty="0">
                        <a:solidFill>
                          <a:schemeClr val="bg1"/>
                        </a:solidFill>
                      </a:endParaRPr>
                    </a:p>
                  </a:txBody>
                  <a:tcPr anchor="ctr">
                    <a:solidFill>
                      <a:srgbClr val="42A68C"/>
                    </a:solidFill>
                  </a:tcPr>
                </a:tc>
              </a:tr>
              <a:tr h="221805">
                <a:tc>
                  <a:txBody>
                    <a:bodyPr/>
                    <a:lstStyle/>
                    <a:p>
                      <a:r>
                        <a:rPr lang="zh-CN" altLang="en-US" sz="1200" b="0" dirty="0" smtClean="0"/>
                        <a:t>舒莱</a:t>
                      </a:r>
                      <a:r>
                        <a:rPr lang="en-US" altLang="zh-CN" sz="1200" b="0" baseline="30000" dirty="0" smtClean="0"/>
                        <a:t>®</a:t>
                      </a:r>
                      <a:endParaRPr lang="zh-CN" altLang="en-US" sz="1200" b="0" baseline="30000" dirty="0"/>
                    </a:p>
                  </a:txBody>
                  <a:tcPr anchor="ctr">
                    <a:noFill/>
                  </a:tcPr>
                </a:tc>
                <a:tc>
                  <a:txBody>
                    <a:bodyPr/>
                    <a:lstStyle/>
                    <a:p>
                      <a:pPr algn="ctr"/>
                      <a:r>
                        <a:rPr lang="en-US" altLang="zh-CN" sz="1200" b="0" i="0" u="none" strike="noStrike" kern="1200" baseline="0" dirty="0" smtClean="0">
                          <a:solidFill>
                            <a:schemeClr val="dk1"/>
                          </a:solidFill>
                          <a:latin typeface="+mn-lt"/>
                          <a:ea typeface="+mn-ea"/>
                          <a:cs typeface="+mn-cs"/>
                        </a:rPr>
                        <a:t>43±11 </a:t>
                      </a:r>
                    </a:p>
                  </a:txBody>
                  <a:tcPr anchor="ctr">
                    <a:noFill/>
                  </a:tcPr>
                </a:tc>
                <a:tc>
                  <a:txBody>
                    <a:bodyPr/>
                    <a:lstStyle/>
                    <a:p>
                      <a:pPr algn="ctr"/>
                      <a:r>
                        <a:rPr lang="en-US" altLang="zh-CN" sz="1200" b="0" i="0" u="none" strike="noStrike" kern="1200" baseline="0" dirty="0" smtClean="0">
                          <a:solidFill>
                            <a:schemeClr val="dk1"/>
                          </a:solidFill>
                          <a:latin typeface="+mn-lt"/>
                          <a:ea typeface="+mn-ea"/>
                          <a:cs typeface="+mn-cs"/>
                        </a:rPr>
                        <a:t>89/57 </a:t>
                      </a:r>
                      <a:endParaRPr lang="zh-CN" altLang="en-US" sz="1200" b="0" dirty="0"/>
                    </a:p>
                  </a:txBody>
                  <a:tcPr anchor="ctr">
                    <a:noFill/>
                  </a:tcPr>
                </a:tc>
                <a:tc>
                  <a:txBody>
                    <a:bodyPr/>
                    <a:lstStyle/>
                    <a:p>
                      <a:pPr algn="ctr"/>
                      <a:r>
                        <a:rPr lang="en-US" altLang="zh-CN" sz="1200" b="0" i="0" u="none" strike="noStrike" kern="1200" baseline="0" dirty="0" smtClean="0">
                          <a:solidFill>
                            <a:schemeClr val="dk1"/>
                          </a:solidFill>
                          <a:latin typeface="+mn-lt"/>
                          <a:ea typeface="+mn-ea"/>
                          <a:cs typeface="+mn-cs"/>
                        </a:rPr>
                        <a:t>23.40±10.97 </a:t>
                      </a:r>
                      <a:endParaRPr lang="zh-CN" altLang="en-US" sz="1200" b="0" dirty="0"/>
                    </a:p>
                  </a:txBody>
                  <a:tcPr anchor="ctr">
                    <a:noFill/>
                  </a:tcPr>
                </a:tc>
                <a:tc>
                  <a:txBody>
                    <a:bodyPr/>
                    <a:lstStyle/>
                    <a:p>
                      <a:pPr algn="ctr"/>
                      <a:r>
                        <a:rPr lang="en-US" altLang="zh-CN" sz="1200" b="0" i="0" u="none" strike="noStrike" kern="1200" baseline="0" dirty="0" smtClean="0">
                          <a:solidFill>
                            <a:schemeClr val="dk1"/>
                          </a:solidFill>
                          <a:latin typeface="+mn-lt"/>
                          <a:ea typeface="+mn-ea"/>
                          <a:cs typeface="+mn-cs"/>
                        </a:rPr>
                        <a:t>3.88±0.84 </a:t>
                      </a:r>
                      <a:endParaRPr lang="zh-CN" altLang="en-US" sz="1200" b="0" dirty="0"/>
                    </a:p>
                  </a:txBody>
                  <a:tcPr anchor="ctr">
                    <a:noFill/>
                  </a:tcPr>
                </a:tc>
                <a:tc>
                  <a:txBody>
                    <a:bodyPr/>
                    <a:lstStyle/>
                    <a:p>
                      <a:pPr algn="ctr"/>
                      <a:r>
                        <a:rPr lang="en-US" altLang="zh-CN" sz="1200" b="0" i="0" u="none" strike="noStrike" kern="1200" baseline="0" dirty="0" smtClean="0">
                          <a:solidFill>
                            <a:schemeClr val="dk1"/>
                          </a:solidFill>
                          <a:latin typeface="+mn-lt"/>
                          <a:ea typeface="+mn-ea"/>
                          <a:cs typeface="+mn-cs"/>
                        </a:rPr>
                        <a:t>2.83±1.31 </a:t>
                      </a:r>
                      <a:endParaRPr lang="zh-CN" altLang="en-US" sz="1200" b="0" dirty="0"/>
                    </a:p>
                  </a:txBody>
                  <a:tcPr anchor="ctr">
                    <a:noFill/>
                  </a:tcPr>
                </a:tc>
                <a:tc>
                  <a:txBody>
                    <a:bodyPr/>
                    <a:lstStyle/>
                    <a:p>
                      <a:pPr algn="ctr"/>
                      <a:r>
                        <a:rPr lang="en-US" altLang="zh-CN" sz="1200" b="0" i="0" u="none" strike="noStrike" kern="1200" baseline="0" dirty="0" smtClean="0">
                          <a:solidFill>
                            <a:schemeClr val="dk1"/>
                          </a:solidFill>
                          <a:latin typeface="+mn-lt"/>
                          <a:ea typeface="+mn-ea"/>
                          <a:cs typeface="+mn-cs"/>
                        </a:rPr>
                        <a:t>7.17±2.4 </a:t>
                      </a:r>
                      <a:endParaRPr lang="zh-CN" altLang="en-US" sz="1200" b="0" dirty="0"/>
                    </a:p>
                  </a:txBody>
                  <a:tcPr anchor="ctr">
                    <a:noFill/>
                  </a:tcPr>
                </a:tc>
                <a:tc>
                  <a:txBody>
                    <a:bodyPr/>
                    <a:lstStyle/>
                    <a:p>
                      <a:pPr algn="ctr"/>
                      <a:r>
                        <a:rPr lang="en-US" altLang="zh-CN" sz="1200" b="0" i="0" u="none" strike="noStrike" kern="1200" baseline="0" dirty="0" smtClean="0">
                          <a:solidFill>
                            <a:schemeClr val="dk1"/>
                          </a:solidFill>
                          <a:latin typeface="+mn-lt"/>
                          <a:ea typeface="+mn-ea"/>
                          <a:cs typeface="+mn-cs"/>
                        </a:rPr>
                        <a:t>83/63 </a:t>
                      </a:r>
                      <a:endParaRPr lang="zh-CN" altLang="en-US" sz="1200" b="0" dirty="0"/>
                    </a:p>
                  </a:txBody>
                  <a:tcPr anchor="ctr">
                    <a:noFill/>
                  </a:tcPr>
                </a:tc>
              </a:tr>
              <a:tr h="221805">
                <a:tc>
                  <a:txBody>
                    <a:bodyPr/>
                    <a:lstStyle/>
                    <a:p>
                      <a:r>
                        <a:rPr lang="en-US" altLang="zh-CN" sz="1200" b="0" dirty="0" smtClean="0"/>
                        <a:t>ATG</a:t>
                      </a:r>
                      <a:endParaRPr lang="zh-CN" altLang="en-US" sz="1200" b="0" dirty="0"/>
                    </a:p>
                  </a:txBody>
                  <a:tcPr anchor="ctr">
                    <a:noFill/>
                  </a:tcPr>
                </a:tc>
                <a:tc>
                  <a:txBody>
                    <a:bodyPr/>
                    <a:lstStyle/>
                    <a:p>
                      <a:pPr algn="ctr"/>
                      <a:r>
                        <a:rPr lang="en-US" altLang="zh-CN" sz="1200" b="0" i="0" u="none" strike="noStrike" kern="1200" baseline="0" dirty="0" smtClean="0">
                          <a:solidFill>
                            <a:schemeClr val="dk1"/>
                          </a:solidFill>
                          <a:latin typeface="+mn-lt"/>
                          <a:ea typeface="+mn-ea"/>
                          <a:cs typeface="+mn-cs"/>
                        </a:rPr>
                        <a:t>42±11 </a:t>
                      </a:r>
                      <a:endParaRPr lang="zh-CN" altLang="en-US" sz="1200" b="0" dirty="0"/>
                    </a:p>
                  </a:txBody>
                  <a:tcPr anchor="ctr">
                    <a:noFill/>
                  </a:tcPr>
                </a:tc>
                <a:tc>
                  <a:txBody>
                    <a:bodyPr/>
                    <a:lstStyle/>
                    <a:p>
                      <a:pPr algn="ctr"/>
                      <a:r>
                        <a:rPr lang="en-US" altLang="zh-CN" sz="1200" b="0" i="0" u="none" strike="noStrike" kern="1200" baseline="0" dirty="0" smtClean="0">
                          <a:solidFill>
                            <a:schemeClr val="dk1"/>
                          </a:solidFill>
                          <a:latin typeface="+mn-lt"/>
                          <a:ea typeface="+mn-ea"/>
                          <a:cs typeface="+mn-cs"/>
                        </a:rPr>
                        <a:t>78/38 </a:t>
                      </a:r>
                      <a:endParaRPr lang="zh-CN" altLang="en-US" sz="1200" b="0" dirty="0"/>
                    </a:p>
                  </a:txBody>
                  <a:tcPr anchor="ctr">
                    <a:noFill/>
                  </a:tcPr>
                </a:tc>
                <a:tc>
                  <a:txBody>
                    <a:bodyPr/>
                    <a:lstStyle/>
                    <a:p>
                      <a:pPr algn="ctr"/>
                      <a:r>
                        <a:rPr lang="en-US" altLang="zh-CN" sz="1200" b="0" i="0" u="none" strike="noStrike" kern="1200" baseline="0" dirty="0" smtClean="0">
                          <a:solidFill>
                            <a:schemeClr val="dk1"/>
                          </a:solidFill>
                          <a:latin typeface="+mn-lt"/>
                          <a:ea typeface="+mn-ea"/>
                          <a:cs typeface="+mn-cs"/>
                        </a:rPr>
                        <a:t>24.97±11.29	</a:t>
                      </a:r>
                      <a:endParaRPr lang="zh-CN" altLang="en-US" sz="1200" b="0" dirty="0"/>
                    </a:p>
                  </a:txBody>
                  <a:tcPr anchor="ctr">
                    <a:noFill/>
                  </a:tcPr>
                </a:tc>
                <a:tc>
                  <a:txBody>
                    <a:bodyPr/>
                    <a:lstStyle/>
                    <a:p>
                      <a:pPr algn="ctr"/>
                      <a:r>
                        <a:rPr lang="en-US" altLang="zh-CN" sz="1200" b="0" i="0" u="none" strike="noStrike" kern="1200" baseline="0" dirty="0" smtClean="0">
                          <a:solidFill>
                            <a:schemeClr val="dk1"/>
                          </a:solidFill>
                          <a:latin typeface="+mn-lt"/>
                          <a:ea typeface="+mn-ea"/>
                          <a:cs typeface="+mn-cs"/>
                        </a:rPr>
                        <a:t>3.73±0.78</a:t>
                      </a:r>
                      <a:endParaRPr lang="zh-CN" altLang="en-US" sz="1200" b="0" dirty="0"/>
                    </a:p>
                  </a:txBody>
                  <a:tcPr anchor="ctr">
                    <a:noFill/>
                  </a:tcPr>
                </a:tc>
                <a:tc>
                  <a:txBody>
                    <a:bodyPr/>
                    <a:lstStyle/>
                    <a:p>
                      <a:pPr algn="ctr"/>
                      <a:r>
                        <a:rPr lang="en-US" altLang="zh-CN" sz="1200" b="0" i="0" u="none" strike="noStrike" kern="1200" baseline="0" dirty="0" smtClean="0">
                          <a:solidFill>
                            <a:schemeClr val="dk1"/>
                          </a:solidFill>
                          <a:latin typeface="+mn-lt"/>
                          <a:ea typeface="+mn-ea"/>
                          <a:cs typeface="+mn-cs"/>
                        </a:rPr>
                        <a:t>2.79±1.26</a:t>
                      </a:r>
                      <a:endParaRPr lang="zh-CN" altLang="en-US" sz="1200" b="0" dirty="0"/>
                    </a:p>
                  </a:txBody>
                  <a:tcPr anchor="ctr">
                    <a:noFill/>
                  </a:tcPr>
                </a:tc>
                <a:tc>
                  <a:txBody>
                    <a:bodyPr/>
                    <a:lstStyle/>
                    <a:p>
                      <a:pPr algn="ctr"/>
                      <a:r>
                        <a:rPr lang="en-US" altLang="zh-CN" sz="1200" b="0" i="0" u="none" strike="noStrike" kern="1200" baseline="0" dirty="0" smtClean="0">
                          <a:solidFill>
                            <a:schemeClr val="dk1"/>
                          </a:solidFill>
                          <a:latin typeface="+mn-lt"/>
                          <a:ea typeface="+mn-ea"/>
                          <a:cs typeface="+mn-cs"/>
                        </a:rPr>
                        <a:t>6.93±3.03</a:t>
                      </a:r>
                      <a:endParaRPr lang="zh-CN" altLang="en-US" sz="1200" b="0" dirty="0"/>
                    </a:p>
                  </a:txBody>
                  <a:tcPr anchor="ctr">
                    <a:noFill/>
                  </a:tcPr>
                </a:tc>
                <a:tc>
                  <a:txBody>
                    <a:bodyPr/>
                    <a:lstStyle/>
                    <a:p>
                      <a:pPr algn="ctr"/>
                      <a:r>
                        <a:rPr lang="en-US" altLang="zh-CN" sz="1200" b="0" i="0" u="none" strike="noStrike" kern="1200" baseline="0" dirty="0" smtClean="0">
                          <a:solidFill>
                            <a:schemeClr val="dk1"/>
                          </a:solidFill>
                          <a:latin typeface="+mn-lt"/>
                          <a:ea typeface="+mn-ea"/>
                          <a:cs typeface="+mn-cs"/>
                        </a:rPr>
                        <a:t>58/58 </a:t>
                      </a:r>
                      <a:endParaRPr lang="zh-CN" altLang="en-US" sz="1200" b="0" dirty="0"/>
                    </a:p>
                  </a:txBody>
                  <a:tcPr anchor="ctr">
                    <a:noFill/>
                  </a:tcPr>
                </a:tc>
              </a:tr>
              <a:tr h="221805">
                <a:tc>
                  <a:txBody>
                    <a:bodyPr/>
                    <a:lstStyle/>
                    <a:p>
                      <a:r>
                        <a:rPr lang="en-US" altLang="zh-CN" sz="1200" b="0" dirty="0" smtClean="0"/>
                        <a:t>P</a:t>
                      </a:r>
                      <a:r>
                        <a:rPr lang="zh-CN" altLang="en-US" sz="1200" b="0" dirty="0" smtClean="0"/>
                        <a:t>值</a:t>
                      </a:r>
                      <a:endParaRPr lang="zh-CN" altLang="en-US" sz="1200" b="0" dirty="0"/>
                    </a:p>
                  </a:txBody>
                  <a:tcPr anchor="ctr">
                    <a:noFill/>
                  </a:tcPr>
                </a:tc>
                <a:tc>
                  <a:txBody>
                    <a:bodyPr/>
                    <a:lstStyle/>
                    <a:p>
                      <a:pPr algn="ctr"/>
                      <a:r>
                        <a:rPr lang="en-US" altLang="zh-CN" sz="1200" b="0" i="0" u="none" strike="noStrike" kern="1200" baseline="0" dirty="0" smtClean="0">
                          <a:solidFill>
                            <a:srgbClr val="C00000"/>
                          </a:solidFill>
                          <a:latin typeface="+mn-lt"/>
                          <a:ea typeface="+mn-ea"/>
                          <a:cs typeface="+mn-cs"/>
                        </a:rPr>
                        <a:t>0.760</a:t>
                      </a:r>
                      <a:endParaRPr lang="zh-CN" altLang="en-US" sz="1200" b="0" dirty="0">
                        <a:solidFill>
                          <a:srgbClr val="C00000"/>
                        </a:solidFill>
                      </a:endParaRPr>
                    </a:p>
                  </a:txBody>
                  <a:tcPr anchor="ctr">
                    <a:noFill/>
                  </a:tcPr>
                </a:tc>
                <a:tc>
                  <a:txBody>
                    <a:bodyPr/>
                    <a:lstStyle/>
                    <a:p>
                      <a:pPr algn="ctr"/>
                      <a:r>
                        <a:rPr lang="en-US" altLang="zh-CN" sz="1200" b="0" i="0" u="none" strike="noStrike" kern="1200" baseline="0" dirty="0" smtClean="0">
                          <a:solidFill>
                            <a:srgbClr val="C00000"/>
                          </a:solidFill>
                          <a:latin typeface="+mn-lt"/>
                          <a:ea typeface="+mn-ea"/>
                          <a:cs typeface="+mn-cs"/>
                        </a:rPr>
                        <a:t>0.304</a:t>
                      </a:r>
                      <a:endParaRPr lang="zh-CN" altLang="en-US" sz="1200" b="0" dirty="0">
                        <a:solidFill>
                          <a:srgbClr val="C00000"/>
                        </a:solidFill>
                      </a:endParaRPr>
                    </a:p>
                  </a:txBody>
                  <a:tcPr anchor="ctr">
                    <a:noFill/>
                  </a:tcPr>
                </a:tc>
                <a:tc>
                  <a:txBody>
                    <a:bodyPr/>
                    <a:lstStyle/>
                    <a:p>
                      <a:pPr algn="ctr"/>
                      <a:r>
                        <a:rPr lang="en-US" altLang="zh-CN" sz="1200" b="0" i="0" u="none" strike="noStrike" kern="1200" baseline="0" dirty="0" smtClean="0">
                          <a:solidFill>
                            <a:srgbClr val="C00000"/>
                          </a:solidFill>
                          <a:latin typeface="+mn-lt"/>
                          <a:ea typeface="+mn-ea"/>
                          <a:cs typeface="+mn-cs"/>
                        </a:rPr>
                        <a:t>0.494</a:t>
                      </a:r>
                    </a:p>
                  </a:txBody>
                  <a:tcPr anchor="ctr">
                    <a:noFill/>
                  </a:tcPr>
                </a:tc>
                <a:tc>
                  <a:txBody>
                    <a:bodyPr/>
                    <a:lstStyle/>
                    <a:p>
                      <a:pPr algn="ctr"/>
                      <a:r>
                        <a:rPr lang="en-US" altLang="zh-CN" sz="1200" b="0" i="0" u="none" strike="noStrike" kern="1200" baseline="0" dirty="0" smtClean="0">
                          <a:solidFill>
                            <a:srgbClr val="C00000"/>
                          </a:solidFill>
                          <a:latin typeface="+mn-lt"/>
                          <a:ea typeface="+mn-ea"/>
                          <a:cs typeface="+mn-cs"/>
                        </a:rPr>
                        <a:t>0.729</a:t>
                      </a:r>
                      <a:endParaRPr lang="zh-CN" altLang="en-US" sz="1200" b="0" dirty="0">
                        <a:solidFill>
                          <a:srgbClr val="C00000"/>
                        </a:solidFill>
                      </a:endParaRPr>
                    </a:p>
                  </a:txBody>
                  <a:tcPr anchor="ctr">
                    <a:noFill/>
                  </a:tcPr>
                </a:tc>
                <a:tc>
                  <a:txBody>
                    <a:bodyPr/>
                    <a:lstStyle/>
                    <a:p>
                      <a:pPr algn="ctr"/>
                      <a:r>
                        <a:rPr lang="en-US" altLang="zh-CN" sz="1200" b="0" i="0" u="none" strike="noStrike" kern="1200" baseline="0" dirty="0" smtClean="0">
                          <a:solidFill>
                            <a:srgbClr val="C00000"/>
                          </a:solidFill>
                          <a:latin typeface="+mn-lt"/>
                          <a:ea typeface="+mn-ea"/>
                          <a:cs typeface="+mn-cs"/>
                        </a:rPr>
                        <a:t>0.482</a:t>
                      </a:r>
                      <a:endParaRPr lang="zh-CN" altLang="en-US" sz="1200" b="0" dirty="0">
                        <a:solidFill>
                          <a:srgbClr val="C00000"/>
                        </a:solidFill>
                      </a:endParaRPr>
                    </a:p>
                  </a:txBody>
                  <a:tcPr anchor="ctr">
                    <a:noFill/>
                  </a:tcPr>
                </a:tc>
                <a:tc>
                  <a:txBody>
                    <a:bodyPr/>
                    <a:lstStyle/>
                    <a:p>
                      <a:pPr algn="ctr"/>
                      <a:r>
                        <a:rPr lang="en-US" altLang="zh-CN" sz="1200" b="0" i="0" u="none" strike="noStrike" kern="1200" baseline="0" dirty="0" smtClean="0">
                          <a:solidFill>
                            <a:srgbClr val="C00000"/>
                          </a:solidFill>
                          <a:latin typeface="+mn-lt"/>
                          <a:ea typeface="+mn-ea"/>
                          <a:cs typeface="+mn-cs"/>
                        </a:rPr>
                        <a:t>0.069</a:t>
                      </a:r>
                      <a:endParaRPr lang="zh-CN" altLang="en-US" sz="1200" b="0" dirty="0">
                        <a:solidFill>
                          <a:srgbClr val="C00000"/>
                        </a:solidFill>
                      </a:endParaRPr>
                    </a:p>
                  </a:txBody>
                  <a:tcPr anchor="ctr">
                    <a:noFill/>
                  </a:tcPr>
                </a:tc>
                <a:tc>
                  <a:txBody>
                    <a:bodyPr/>
                    <a:lstStyle/>
                    <a:p>
                      <a:pPr algn="ctr"/>
                      <a:r>
                        <a:rPr lang="en-US" altLang="zh-CN" sz="1200" b="0" i="0" u="none" strike="noStrike" kern="1200" baseline="0" dirty="0" smtClean="0">
                          <a:solidFill>
                            <a:srgbClr val="C00000"/>
                          </a:solidFill>
                          <a:latin typeface="+mn-lt"/>
                          <a:ea typeface="+mn-ea"/>
                          <a:cs typeface="+mn-cs"/>
                        </a:rPr>
                        <a:t>0.318 </a:t>
                      </a:r>
                      <a:endParaRPr lang="zh-CN" altLang="en-US" sz="1200" b="0" dirty="0">
                        <a:solidFill>
                          <a:srgbClr val="C00000"/>
                        </a:solidFill>
                      </a:endParaRPr>
                    </a:p>
                  </a:txBody>
                  <a:tcPr anchor="ctr">
                    <a:noFill/>
                  </a:tcPr>
                </a:tc>
              </a:tr>
            </a:tbl>
          </a:graphicData>
        </a:graphic>
      </p:graphicFrame>
      <p:grpSp>
        <p:nvGrpSpPr>
          <p:cNvPr id="17" name="组合 16"/>
          <p:cNvGrpSpPr/>
          <p:nvPr/>
        </p:nvGrpSpPr>
        <p:grpSpPr>
          <a:xfrm>
            <a:off x="8149905" y="116632"/>
            <a:ext cx="886591" cy="379626"/>
            <a:chOff x="6300192" y="297327"/>
            <a:chExt cx="1102615" cy="379626"/>
          </a:xfrm>
        </p:grpSpPr>
        <p:pic>
          <p:nvPicPr>
            <p:cNvPr id="20" name="Picture 3" descr="E:\ppt学习20130715\美化模板\设计素材\png元素-便签-2013-9-2\34副本.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00192" y="297327"/>
              <a:ext cx="1102615" cy="379626"/>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23"/>
            <p:cNvSpPr/>
            <p:nvPr/>
          </p:nvSpPr>
          <p:spPr>
            <a:xfrm>
              <a:off x="6516216" y="301438"/>
              <a:ext cx="740019" cy="338554"/>
            </a:xfrm>
            <a:prstGeom prst="rect">
              <a:avLst/>
            </a:prstGeom>
          </p:spPr>
          <p:txBody>
            <a:bodyPr wrap="none">
              <a:spAutoFit/>
            </a:bodyPr>
            <a:lstStyle/>
            <a:p>
              <a:r>
                <a:rPr lang="zh-CN" altLang="en-US" sz="1600" dirty="0"/>
                <a:t>感染</a:t>
              </a:r>
            </a:p>
          </p:txBody>
        </p:sp>
      </p:grpSp>
      <p:sp>
        <p:nvSpPr>
          <p:cNvPr id="22" name="矩形 21"/>
          <p:cNvSpPr/>
          <p:nvPr/>
        </p:nvSpPr>
        <p:spPr>
          <a:xfrm>
            <a:off x="-4030" y="6607558"/>
            <a:ext cx="6335688" cy="260008"/>
          </a:xfrm>
          <a:prstGeom prst="rect">
            <a:avLst/>
          </a:prstGeom>
        </p:spPr>
        <p:txBody>
          <a:bodyPr wrap="square">
            <a:spAutoFit/>
          </a:bodyPr>
          <a:lstStyle/>
          <a:p>
            <a:pPr>
              <a:lnSpc>
                <a:spcPct val="120000"/>
              </a:lnSpc>
            </a:pPr>
            <a:r>
              <a:rPr lang="en-US" altLang="zh-CN" sz="1000" dirty="0">
                <a:cs typeface="Arial" pitchFamily="34" charset="0"/>
              </a:rPr>
              <a:t>Wang </a:t>
            </a:r>
            <a:r>
              <a:rPr lang="en-US" altLang="zh-CN" sz="1000" dirty="0" err="1">
                <a:cs typeface="Arial" pitchFamily="34" charset="0"/>
              </a:rPr>
              <a:t>W,et</a:t>
            </a:r>
            <a:r>
              <a:rPr lang="en-US" altLang="zh-CN" sz="1000" dirty="0">
                <a:cs typeface="Arial" pitchFamily="34" charset="0"/>
              </a:rPr>
              <a:t> </a:t>
            </a:r>
            <a:r>
              <a:rPr lang="en-US" altLang="zh-CN" sz="1000" dirty="0" err="1">
                <a:cs typeface="Arial" pitchFamily="34" charset="0"/>
              </a:rPr>
              <a:t>al.Chin</a:t>
            </a:r>
            <a:r>
              <a:rPr lang="en-US" altLang="zh-CN" sz="1000" dirty="0">
                <a:cs typeface="Arial" pitchFamily="34" charset="0"/>
              </a:rPr>
              <a:t> Med J (</a:t>
            </a:r>
            <a:r>
              <a:rPr lang="en-US" altLang="zh-CN" sz="1000" dirty="0" err="1">
                <a:cs typeface="Arial" pitchFamily="34" charset="0"/>
              </a:rPr>
              <a:t>Engl</a:t>
            </a:r>
            <a:r>
              <a:rPr lang="en-US" altLang="zh-CN" sz="1000" dirty="0">
                <a:cs typeface="Arial" pitchFamily="34" charset="0"/>
              </a:rPr>
              <a:t>).2012;125(6):1135-40.</a:t>
            </a:r>
          </a:p>
        </p:txBody>
      </p:sp>
      <p:sp>
        <p:nvSpPr>
          <p:cNvPr id="5" name="TextBox 4"/>
          <p:cNvSpPr txBox="1"/>
          <p:nvPr/>
        </p:nvSpPr>
        <p:spPr>
          <a:xfrm>
            <a:off x="6300192" y="3889624"/>
            <a:ext cx="1008112" cy="261610"/>
          </a:xfrm>
          <a:prstGeom prst="rect">
            <a:avLst/>
          </a:prstGeom>
          <a:noFill/>
        </p:spPr>
        <p:txBody>
          <a:bodyPr wrap="square" rtlCol="0">
            <a:spAutoFit/>
          </a:bodyPr>
          <a:lstStyle/>
          <a:p>
            <a:r>
              <a:rPr lang="en-US" altLang="zh-CN" sz="1100" dirty="0"/>
              <a:t>®</a:t>
            </a:r>
            <a:endParaRPr lang="zh-CN" altLang="en-US" sz="1100" dirty="0"/>
          </a:p>
        </p:txBody>
      </p:sp>
      <p:sp>
        <p:nvSpPr>
          <p:cNvPr id="21" name="TextBox 20"/>
          <p:cNvSpPr txBox="1"/>
          <p:nvPr/>
        </p:nvSpPr>
        <p:spPr>
          <a:xfrm>
            <a:off x="2195736" y="3899564"/>
            <a:ext cx="1008112" cy="261610"/>
          </a:xfrm>
          <a:prstGeom prst="rect">
            <a:avLst/>
          </a:prstGeom>
          <a:noFill/>
        </p:spPr>
        <p:txBody>
          <a:bodyPr wrap="square" rtlCol="0">
            <a:spAutoFit/>
          </a:bodyPr>
          <a:lstStyle/>
          <a:p>
            <a:r>
              <a:rPr lang="en-US" altLang="zh-CN" sz="1100" dirty="0"/>
              <a:t>®</a:t>
            </a:r>
            <a:endParaRPr lang="zh-CN" altLang="en-US" sz="1100" dirty="0"/>
          </a:p>
        </p:txBody>
      </p:sp>
    </p:spTree>
    <p:extLst>
      <p:ext uri="{BB962C8B-B14F-4D97-AF65-F5344CB8AC3E}">
        <p14:creationId xmlns:p14="http://schemas.microsoft.com/office/powerpoint/2010/main" val="731745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806896" y="188640"/>
            <a:ext cx="8229600" cy="1143000"/>
          </a:xfrm>
        </p:spPr>
        <p:txBody>
          <a:bodyPr>
            <a:normAutofit/>
          </a:bodyPr>
          <a:lstStyle/>
          <a:p>
            <a:pPr>
              <a:spcBef>
                <a:spcPts val="0"/>
              </a:spcBef>
            </a:pPr>
            <a:r>
              <a:rPr lang="zh-CN" altLang="en-US" sz="2800" b="1" dirty="0" smtClean="0">
                <a:latin typeface="Arial" panose="020B0604020202020204" pitchFamily="34" charset="0"/>
                <a:ea typeface="微软雅黑" panose="020B0503020204020204" pitchFamily="34" charset="-122"/>
              </a:rPr>
              <a:t>中国公民逝世后捐献肾移植，使用</a:t>
            </a:r>
            <a:r>
              <a:rPr lang="en-US" altLang="zh-CN" sz="2800" b="1" dirty="0" smtClean="0">
                <a:latin typeface="Arial" panose="020B0604020202020204" pitchFamily="34" charset="0"/>
                <a:ea typeface="微软雅黑" panose="020B0503020204020204" pitchFamily="34" charset="-122"/>
              </a:rPr>
              <a:t/>
            </a:r>
            <a:br>
              <a:rPr lang="en-US" altLang="zh-CN" sz="2800" b="1" dirty="0" smtClean="0">
                <a:latin typeface="Arial" panose="020B0604020202020204" pitchFamily="34" charset="0"/>
                <a:ea typeface="微软雅黑" panose="020B0503020204020204" pitchFamily="34" charset="-122"/>
              </a:rPr>
            </a:br>
            <a:r>
              <a:rPr lang="zh-CN" altLang="en-US" sz="2800" b="1" dirty="0" smtClean="0">
                <a:latin typeface="Arial" panose="020B0604020202020204" pitchFamily="34" charset="0"/>
                <a:ea typeface="微软雅黑" panose="020B0503020204020204" pitchFamily="34" charset="-122"/>
              </a:rPr>
              <a:t>巴利昔单抗诱导者感染发生率显著低于</a:t>
            </a:r>
            <a:r>
              <a:rPr lang="en-US" altLang="zh-CN" sz="2800" b="1" dirty="0" smtClean="0">
                <a:latin typeface="Arial" panose="020B0604020202020204" pitchFamily="34" charset="0"/>
                <a:ea typeface="微软雅黑" panose="020B0503020204020204" pitchFamily="34" charset="-122"/>
              </a:rPr>
              <a:t>ATG</a:t>
            </a:r>
            <a:endParaRPr lang="zh-CN" altLang="en-US" sz="2800" b="1" dirty="0">
              <a:latin typeface="Arial" panose="020B0604020202020204" pitchFamily="34" charset="0"/>
              <a:ea typeface="微软雅黑" panose="020B0503020204020204" pitchFamily="34" charset="-122"/>
            </a:endParaRPr>
          </a:p>
        </p:txBody>
      </p:sp>
      <p:sp>
        <p:nvSpPr>
          <p:cNvPr id="2" name="内容占位符 1"/>
          <p:cNvSpPr>
            <a:spLocks noGrp="1"/>
          </p:cNvSpPr>
          <p:nvPr>
            <p:ph idx="4294967295"/>
          </p:nvPr>
        </p:nvSpPr>
        <p:spPr>
          <a:xfrm>
            <a:off x="611560" y="1417910"/>
            <a:ext cx="8334375" cy="642938"/>
          </a:xfrm>
        </p:spPr>
        <p:txBody>
          <a:bodyPr>
            <a:noAutofit/>
          </a:bodyPr>
          <a:lstStyle/>
          <a:p>
            <a:pPr>
              <a:lnSpc>
                <a:spcPct val="120000"/>
              </a:lnSpc>
            </a:pPr>
            <a:r>
              <a:rPr lang="zh-CN" altLang="en-US" sz="1400" dirty="0" smtClean="0">
                <a:latin typeface="Arial" panose="020B0604020202020204" pitchFamily="34" charset="0"/>
                <a:ea typeface="微软雅黑" panose="020B0503020204020204" pitchFamily="34" charset="-122"/>
              </a:rPr>
              <a:t>与</a:t>
            </a:r>
            <a:r>
              <a:rPr lang="en-US" altLang="zh-CN" sz="1400" dirty="0" smtClean="0">
                <a:latin typeface="Arial" panose="020B0604020202020204" pitchFamily="34" charset="0"/>
                <a:ea typeface="微软雅黑" panose="020B0503020204020204" pitchFamily="34" charset="-122"/>
              </a:rPr>
              <a:t>ATG</a:t>
            </a:r>
            <a:r>
              <a:rPr lang="zh-CN" altLang="en-US" sz="1400" dirty="0" smtClean="0">
                <a:latin typeface="Arial" panose="020B0604020202020204" pitchFamily="34" charset="0"/>
                <a:ea typeface="微软雅黑" panose="020B0503020204020204" pitchFamily="34" charset="-122"/>
              </a:rPr>
              <a:t>组相比，</a:t>
            </a:r>
            <a:r>
              <a:rPr lang="en-US" altLang="zh-CN" sz="1400" dirty="0">
                <a:latin typeface="Arial" panose="020B0604020202020204" pitchFamily="34" charset="0"/>
                <a:ea typeface="微软雅黑" panose="020B0503020204020204" pitchFamily="34" charset="-122"/>
              </a:rPr>
              <a:t>IL-2RA</a:t>
            </a:r>
            <a:r>
              <a:rPr lang="zh-CN" altLang="en-US" sz="1400" dirty="0">
                <a:latin typeface="Arial" panose="020B0604020202020204" pitchFamily="34" charset="0"/>
                <a:ea typeface="微软雅黑" panose="020B0503020204020204" pitchFamily="34" charset="-122"/>
              </a:rPr>
              <a:t>组的感染发生率更</a:t>
            </a:r>
            <a:r>
              <a:rPr lang="zh-CN" altLang="en-US" sz="1400" dirty="0" smtClean="0">
                <a:latin typeface="Arial" panose="020B0604020202020204" pitchFamily="34" charset="0"/>
                <a:ea typeface="微软雅黑" panose="020B0503020204020204" pitchFamily="34" charset="-122"/>
              </a:rPr>
              <a:t>低，</a:t>
            </a:r>
            <a:r>
              <a:rPr lang="en-US" altLang="zh-CN" sz="1400" dirty="0" smtClean="0">
                <a:latin typeface="Arial" panose="020B0604020202020204" pitchFamily="34" charset="0"/>
                <a:ea typeface="微软雅黑" panose="020B0503020204020204" pitchFamily="34" charset="-122"/>
              </a:rPr>
              <a:t>P=0.025</a:t>
            </a:r>
          </a:p>
          <a:p>
            <a:pPr>
              <a:lnSpc>
                <a:spcPct val="120000"/>
              </a:lnSpc>
            </a:pPr>
            <a:r>
              <a:rPr lang="zh-CN" altLang="en-US" sz="1400" dirty="0">
                <a:latin typeface="Arial" panose="020B0604020202020204" pitchFamily="34" charset="0"/>
                <a:ea typeface="微软雅黑" panose="020B0503020204020204" pitchFamily="34" charset="-122"/>
              </a:rPr>
              <a:t>与</a:t>
            </a:r>
            <a:r>
              <a:rPr lang="en-US" altLang="zh-CN" sz="1400" dirty="0">
                <a:latin typeface="Arial" panose="020B0604020202020204" pitchFamily="34" charset="0"/>
                <a:ea typeface="微软雅黑" panose="020B0503020204020204" pitchFamily="34" charset="-122"/>
              </a:rPr>
              <a:t>ATG</a:t>
            </a:r>
            <a:r>
              <a:rPr lang="zh-CN" altLang="en-US" sz="1400" dirty="0">
                <a:latin typeface="Arial" panose="020B0604020202020204" pitchFamily="34" charset="0"/>
                <a:ea typeface="微软雅黑" panose="020B0503020204020204" pitchFamily="34" charset="-122"/>
              </a:rPr>
              <a:t>组</a:t>
            </a:r>
            <a:r>
              <a:rPr lang="zh-CN" altLang="en-US" sz="1400" dirty="0" smtClean="0">
                <a:latin typeface="Arial" panose="020B0604020202020204" pitchFamily="34" charset="0"/>
                <a:ea typeface="微软雅黑" panose="020B0503020204020204" pitchFamily="34" charset="-122"/>
              </a:rPr>
              <a:t>相比，</a:t>
            </a:r>
            <a:r>
              <a:rPr lang="en-US" altLang="zh-CN" sz="1400" dirty="0" smtClean="0">
                <a:latin typeface="Arial" panose="020B0604020202020204" pitchFamily="34" charset="0"/>
                <a:ea typeface="微软雅黑" panose="020B0503020204020204" pitchFamily="34" charset="-122"/>
              </a:rPr>
              <a:t>IL-2RA</a:t>
            </a:r>
            <a:r>
              <a:rPr lang="zh-CN" altLang="en-US" sz="1400" dirty="0" smtClean="0">
                <a:latin typeface="Arial" panose="020B0604020202020204" pitchFamily="34" charset="0"/>
                <a:ea typeface="微软雅黑" panose="020B0503020204020204" pitchFamily="34" charset="-122"/>
              </a:rPr>
              <a:t>组的病毒感染发生率有降低的趋势</a:t>
            </a:r>
            <a:endParaRPr lang="zh-CN" altLang="en-US" sz="1400" dirty="0">
              <a:latin typeface="Arial" panose="020B0604020202020204" pitchFamily="34" charset="0"/>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249632051"/>
              </p:ext>
            </p:extLst>
          </p:nvPr>
        </p:nvGraphicFramePr>
        <p:xfrm>
          <a:off x="474638" y="2060848"/>
          <a:ext cx="8064500" cy="3688080"/>
        </p:xfrm>
        <a:graphic>
          <a:graphicData uri="http://schemas.openxmlformats.org/drawingml/2006/table">
            <a:tbl>
              <a:tblPr firstRow="1" bandRow="1">
                <a:tableStyleId>{5C22544A-7EE6-4342-B048-85BDC9FD1C3A}</a:tableStyleId>
              </a:tblPr>
              <a:tblGrid>
                <a:gridCol w="2016125"/>
                <a:gridCol w="2016125"/>
                <a:gridCol w="2016125"/>
                <a:gridCol w="2016125"/>
              </a:tblGrid>
              <a:tr h="333818">
                <a:tc>
                  <a:txBody>
                    <a:bodyPr/>
                    <a:lstStyle/>
                    <a:p>
                      <a:pPr algn="ct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2A68C"/>
                    </a:solidFill>
                  </a:tcPr>
                </a:tc>
                <a:tc>
                  <a:txBody>
                    <a:bodyPr/>
                    <a:lstStyle/>
                    <a:p>
                      <a:pPr algn="ctr"/>
                      <a:r>
                        <a:rPr lang="en-US" altLang="zh-CN" sz="1600" b="1" baseline="0" dirty="0" smtClean="0">
                          <a:latin typeface="Arial" panose="020B0604020202020204" pitchFamily="34" charset="0"/>
                          <a:ea typeface="微软雅黑" panose="020B0503020204020204" pitchFamily="34" charset="-122"/>
                        </a:rPr>
                        <a:t>IL-2RA(n=37)</a:t>
                      </a:r>
                      <a:endParaRPr lang="zh-CN" altLang="en-US" sz="1600" b="1" baseline="0" dirty="0">
                        <a:latin typeface="Arial" panose="020B0604020202020204" pitchFamily="34" charset="0"/>
                        <a:ea typeface="微软雅黑" panose="020B0503020204020204" pitchFamily="34"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2A68C"/>
                    </a:solidFill>
                  </a:tcPr>
                </a:tc>
                <a:tc>
                  <a:txBody>
                    <a:bodyPr/>
                    <a:lstStyle/>
                    <a:p>
                      <a:pPr algn="ctr"/>
                      <a:r>
                        <a:rPr lang="en-US" altLang="zh-CN" sz="1600" b="1" baseline="0" dirty="0" smtClean="0">
                          <a:latin typeface="Arial" panose="020B0604020202020204" pitchFamily="34" charset="0"/>
                          <a:ea typeface="微软雅黑" panose="020B0503020204020204" pitchFamily="34" charset="-122"/>
                        </a:rPr>
                        <a:t>ATG(n=95)</a:t>
                      </a:r>
                      <a:endParaRPr lang="zh-CN" altLang="en-US" sz="1600" b="1" baseline="0" dirty="0">
                        <a:latin typeface="Arial" panose="020B0604020202020204" pitchFamily="34" charset="0"/>
                        <a:ea typeface="微软雅黑" panose="020B0503020204020204" pitchFamily="34"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2A68C"/>
                    </a:solidFill>
                  </a:tcPr>
                </a:tc>
                <a:tc>
                  <a:txBody>
                    <a:bodyPr/>
                    <a:lstStyle/>
                    <a:p>
                      <a:pPr algn="ctr"/>
                      <a:r>
                        <a:rPr lang="en-US" altLang="zh-CN" sz="1600" b="1" baseline="0" dirty="0" smtClean="0">
                          <a:latin typeface="Arial" panose="020B0604020202020204" pitchFamily="34" charset="0"/>
                          <a:ea typeface="微软雅黑" panose="020B0503020204020204" pitchFamily="34" charset="-122"/>
                        </a:rPr>
                        <a:t>P</a:t>
                      </a:r>
                      <a:r>
                        <a:rPr lang="zh-CN" altLang="en-US" sz="1600" b="1" baseline="0" dirty="0" smtClean="0">
                          <a:latin typeface="Arial" panose="020B0604020202020204" pitchFamily="34" charset="0"/>
                          <a:ea typeface="微软雅黑" panose="020B0503020204020204" pitchFamily="34" charset="-122"/>
                        </a:rPr>
                        <a:t>值</a:t>
                      </a:r>
                      <a:endParaRPr lang="zh-CN" altLang="en-US" sz="1600" b="1" baseline="0" dirty="0">
                        <a:latin typeface="Arial" panose="020B0604020202020204" pitchFamily="34" charset="0"/>
                        <a:ea typeface="微软雅黑" panose="020B0503020204020204" pitchFamily="34" charset="-122"/>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2A68C"/>
                    </a:solidFill>
                  </a:tcPr>
                </a:tc>
              </a:tr>
              <a:tr h="333818">
                <a:tc>
                  <a:txBody>
                    <a:bodyPr/>
                    <a:lstStyle/>
                    <a:p>
                      <a:pPr algn="ctr"/>
                      <a:r>
                        <a:rPr lang="zh-CN" altLang="en-US" sz="1600" b="0" baseline="0" dirty="0" smtClean="0">
                          <a:latin typeface="Arial" panose="020B0604020202020204" pitchFamily="34" charset="0"/>
                          <a:ea typeface="微软雅黑" panose="020B0503020204020204" pitchFamily="34" charset="-122"/>
                        </a:rPr>
                        <a:t>全部感染</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kern="1200" baseline="0" dirty="0" smtClean="0">
                          <a:solidFill>
                            <a:schemeClr val="dk1"/>
                          </a:solidFill>
                          <a:effectLst/>
                          <a:latin typeface="Arial" panose="020B0604020202020204" pitchFamily="34" charset="0"/>
                          <a:ea typeface="微软雅黑" panose="020B0503020204020204" pitchFamily="34" charset="-122"/>
                          <a:cs typeface="+mn-cs"/>
                        </a:rPr>
                        <a:t>4 (10.8%)</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kern="1200" baseline="0" dirty="0" smtClean="0">
                          <a:solidFill>
                            <a:schemeClr val="dk1"/>
                          </a:solidFill>
                          <a:effectLst/>
                          <a:latin typeface="Arial" panose="020B0604020202020204" pitchFamily="34" charset="0"/>
                          <a:ea typeface="微软雅黑" panose="020B0503020204020204" pitchFamily="34" charset="-122"/>
                          <a:cs typeface="+mn-cs"/>
                        </a:rPr>
                        <a:t>28 (29.5%)</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600" b="0" baseline="0" dirty="0" smtClean="0">
                          <a:latin typeface="Arial" panose="020B0604020202020204" pitchFamily="34" charset="0"/>
                          <a:ea typeface="微软雅黑" panose="020B0503020204020204" pitchFamily="34" charset="-122"/>
                        </a:rPr>
                        <a:t>0.025</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33818">
                <a:tc>
                  <a:txBody>
                    <a:bodyPr/>
                    <a:lstStyle/>
                    <a:p>
                      <a:pPr algn="ctr"/>
                      <a:r>
                        <a:rPr lang="zh-CN" altLang="en-US" sz="1600" b="0" baseline="0" dirty="0" smtClean="0">
                          <a:latin typeface="Arial" panose="020B0604020202020204" pitchFamily="34" charset="0"/>
                          <a:ea typeface="微软雅黑" panose="020B0503020204020204" pitchFamily="34" charset="-122"/>
                        </a:rPr>
                        <a:t>病毒感染</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kern="1200" baseline="0" dirty="0" smtClean="0">
                          <a:solidFill>
                            <a:schemeClr val="dk1"/>
                          </a:solidFill>
                          <a:effectLst/>
                          <a:latin typeface="Arial" panose="020B0604020202020204" pitchFamily="34" charset="0"/>
                          <a:ea typeface="微软雅黑" panose="020B0503020204020204" pitchFamily="34" charset="-122"/>
                          <a:cs typeface="+mn-cs"/>
                        </a:rPr>
                        <a:t>1 (2.7%)</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baseline="0" dirty="0" smtClean="0">
                          <a:latin typeface="Arial" panose="020B0604020202020204" pitchFamily="34" charset="0"/>
                          <a:ea typeface="微软雅黑" panose="020B0503020204020204" pitchFamily="34" charset="-122"/>
                        </a:rPr>
                        <a:t>11 (11.6%)</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baseline="0" dirty="0" smtClean="0">
                          <a:latin typeface="Arial" panose="020B0604020202020204" pitchFamily="34" charset="0"/>
                          <a:ea typeface="微软雅黑" panose="020B0503020204020204" pitchFamily="34" charset="-122"/>
                        </a:rPr>
                        <a:t>0.177</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33818">
                <a:tc>
                  <a:txBody>
                    <a:bodyPr/>
                    <a:lstStyle/>
                    <a:p>
                      <a:pPr algn="ctr"/>
                      <a:r>
                        <a:rPr lang="en-US" altLang="zh-CN" sz="1600" b="0" baseline="0" dirty="0" smtClean="0">
                          <a:latin typeface="Arial" panose="020B0604020202020204" pitchFamily="34" charset="0"/>
                          <a:ea typeface="微软雅黑" panose="020B0503020204020204" pitchFamily="34" charset="-122"/>
                        </a:rPr>
                        <a:t>BK</a:t>
                      </a:r>
                      <a:r>
                        <a:rPr lang="zh-CN" altLang="en-US" sz="1600" b="0" baseline="0" dirty="0" smtClean="0">
                          <a:latin typeface="Arial" panose="020B0604020202020204" pitchFamily="34" charset="0"/>
                          <a:ea typeface="微软雅黑" panose="020B0503020204020204" pitchFamily="34" charset="-122"/>
                        </a:rPr>
                        <a:t>病毒肾病</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kern="1200" baseline="0" dirty="0" smtClean="0">
                          <a:solidFill>
                            <a:schemeClr val="dk1"/>
                          </a:solidFill>
                          <a:effectLst/>
                          <a:latin typeface="Arial" panose="020B0604020202020204" pitchFamily="34" charset="0"/>
                          <a:ea typeface="微软雅黑" panose="020B0503020204020204" pitchFamily="34" charset="-122"/>
                          <a:cs typeface="+mn-cs"/>
                        </a:rPr>
                        <a:t>1 (2.7%)</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kern="1200" baseline="0" dirty="0" smtClean="0">
                          <a:solidFill>
                            <a:schemeClr val="dk1"/>
                          </a:solidFill>
                          <a:effectLst/>
                          <a:latin typeface="Arial" panose="020B0604020202020204" pitchFamily="34" charset="0"/>
                          <a:ea typeface="微软雅黑" panose="020B0503020204020204" pitchFamily="34" charset="-122"/>
                          <a:cs typeface="+mn-cs"/>
                        </a:rPr>
                        <a:t>6 (6.3%)</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baseline="0" dirty="0" smtClean="0">
                          <a:latin typeface="Arial" panose="020B0604020202020204" pitchFamily="34" charset="0"/>
                          <a:ea typeface="微软雅黑" panose="020B0503020204020204" pitchFamily="34" charset="-122"/>
                        </a:rPr>
                        <a:t>0.673</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33818">
                <a:tc>
                  <a:txBody>
                    <a:bodyPr/>
                    <a:lstStyle/>
                    <a:p>
                      <a:pPr algn="ctr"/>
                      <a:r>
                        <a:rPr lang="zh-CN" altLang="en-US" sz="1600" b="0" baseline="0" dirty="0" smtClean="0">
                          <a:latin typeface="Arial" panose="020B0604020202020204" pitchFamily="34" charset="0"/>
                          <a:ea typeface="微软雅黑" panose="020B0503020204020204" pitchFamily="34" charset="-122"/>
                        </a:rPr>
                        <a:t>细小病毒属</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baseline="0" dirty="0" smtClean="0">
                          <a:latin typeface="Arial" panose="020B0604020202020204" pitchFamily="34" charset="0"/>
                          <a:ea typeface="微软雅黑" panose="020B0503020204020204" pitchFamily="34" charset="-122"/>
                        </a:rPr>
                        <a:t>0</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kern="1200" baseline="0" dirty="0" smtClean="0">
                          <a:solidFill>
                            <a:schemeClr val="dk1"/>
                          </a:solidFill>
                          <a:effectLst/>
                          <a:latin typeface="Arial" panose="020B0604020202020204" pitchFamily="34" charset="0"/>
                          <a:ea typeface="微软雅黑" panose="020B0503020204020204" pitchFamily="34" charset="-122"/>
                          <a:cs typeface="+mn-cs"/>
                        </a:rPr>
                        <a:t>2 (2.1%)</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baseline="0" dirty="0" smtClean="0">
                          <a:latin typeface="Arial" panose="020B0604020202020204" pitchFamily="34" charset="0"/>
                          <a:ea typeface="微软雅黑" panose="020B0503020204020204" pitchFamily="34" charset="-122"/>
                        </a:rPr>
                        <a:t>1.0</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33818">
                <a:tc>
                  <a:txBody>
                    <a:bodyPr/>
                    <a:lstStyle/>
                    <a:p>
                      <a:pPr algn="ctr"/>
                      <a:r>
                        <a:rPr lang="en-US" altLang="zh-CN" sz="1600" b="0" baseline="0" dirty="0" smtClean="0">
                          <a:latin typeface="Arial" panose="020B0604020202020204" pitchFamily="34" charset="0"/>
                          <a:ea typeface="微软雅黑" panose="020B0503020204020204" pitchFamily="34" charset="-122"/>
                        </a:rPr>
                        <a:t>HINI</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baseline="0" dirty="0" smtClean="0">
                          <a:latin typeface="Arial" panose="020B0604020202020204" pitchFamily="34" charset="0"/>
                          <a:ea typeface="微软雅黑" panose="020B0503020204020204" pitchFamily="34" charset="-122"/>
                        </a:rPr>
                        <a:t>0</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kern="1200" baseline="0" dirty="0" smtClean="0">
                          <a:solidFill>
                            <a:schemeClr val="dk1"/>
                          </a:solidFill>
                          <a:effectLst/>
                          <a:latin typeface="Arial" panose="020B0604020202020204" pitchFamily="34" charset="0"/>
                          <a:ea typeface="微软雅黑" panose="020B0503020204020204" pitchFamily="34" charset="-122"/>
                          <a:cs typeface="+mn-cs"/>
                        </a:rPr>
                        <a:t>1 (1.1%)</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baseline="0" dirty="0" smtClean="0">
                          <a:latin typeface="Arial" panose="020B0604020202020204" pitchFamily="34" charset="0"/>
                          <a:ea typeface="微软雅黑" panose="020B0503020204020204" pitchFamily="34" charset="-122"/>
                        </a:rPr>
                        <a:t>1.0</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33818">
                <a:tc>
                  <a:txBody>
                    <a:bodyPr/>
                    <a:lstStyle/>
                    <a:p>
                      <a:pPr algn="ctr"/>
                      <a:r>
                        <a:rPr lang="zh-CN" altLang="en-US" sz="1600" b="0" i="0" kern="1200" baseline="0" dirty="0" smtClean="0">
                          <a:solidFill>
                            <a:schemeClr val="dk1"/>
                          </a:solidFill>
                          <a:effectLst/>
                          <a:latin typeface="Arial" panose="020B0604020202020204" pitchFamily="34" charset="0"/>
                          <a:ea typeface="微软雅黑" panose="020B0503020204020204" pitchFamily="34" charset="-122"/>
                          <a:cs typeface="+mn-cs"/>
                        </a:rPr>
                        <a:t>带状疱疹</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baseline="0" dirty="0" smtClean="0">
                          <a:latin typeface="Arial" panose="020B0604020202020204" pitchFamily="34" charset="0"/>
                          <a:ea typeface="微软雅黑" panose="020B0503020204020204" pitchFamily="34" charset="-122"/>
                        </a:rPr>
                        <a:t>0</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kern="1200" baseline="0" dirty="0" smtClean="0">
                          <a:solidFill>
                            <a:schemeClr val="dk1"/>
                          </a:solidFill>
                          <a:effectLst/>
                          <a:latin typeface="Arial" panose="020B0604020202020204" pitchFamily="34" charset="0"/>
                          <a:ea typeface="微软雅黑" panose="020B0503020204020204" pitchFamily="34" charset="-122"/>
                          <a:cs typeface="+mn-cs"/>
                        </a:rPr>
                        <a:t>2 (2.1%)</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baseline="0" dirty="0" smtClean="0">
                          <a:latin typeface="Arial" panose="020B0604020202020204" pitchFamily="34" charset="0"/>
                          <a:ea typeface="微软雅黑" panose="020B0503020204020204" pitchFamily="34" charset="-122"/>
                        </a:rPr>
                        <a:t>1.0</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33818">
                <a:tc>
                  <a:txBody>
                    <a:bodyPr/>
                    <a:lstStyle/>
                    <a:p>
                      <a:pPr algn="ctr"/>
                      <a:r>
                        <a:rPr lang="zh-CN" altLang="en-US" sz="1600" b="0" baseline="0" dirty="0" smtClean="0">
                          <a:latin typeface="Arial" panose="020B0604020202020204" pitchFamily="34" charset="0"/>
                          <a:ea typeface="微软雅黑" panose="020B0503020204020204" pitchFamily="34" charset="-122"/>
                        </a:rPr>
                        <a:t>细菌</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kern="1200" baseline="0" dirty="0" smtClean="0">
                          <a:solidFill>
                            <a:schemeClr val="dk1"/>
                          </a:solidFill>
                          <a:effectLst/>
                          <a:latin typeface="Arial" panose="020B0604020202020204" pitchFamily="34" charset="0"/>
                          <a:ea typeface="微软雅黑" panose="020B0503020204020204" pitchFamily="34" charset="-122"/>
                          <a:cs typeface="+mn-cs"/>
                        </a:rPr>
                        <a:t>3 (8.1%)</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kern="1200" baseline="0" dirty="0" smtClean="0">
                          <a:solidFill>
                            <a:schemeClr val="dk1"/>
                          </a:solidFill>
                          <a:effectLst/>
                          <a:latin typeface="Arial" panose="020B0604020202020204" pitchFamily="34" charset="0"/>
                          <a:ea typeface="微软雅黑" panose="020B0503020204020204" pitchFamily="34" charset="-122"/>
                          <a:cs typeface="+mn-cs"/>
                        </a:rPr>
                        <a:t>16 (16.8%)</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baseline="0" dirty="0" smtClean="0">
                          <a:latin typeface="Arial" panose="020B0604020202020204" pitchFamily="34" charset="0"/>
                          <a:ea typeface="微软雅黑" panose="020B0503020204020204" pitchFamily="34" charset="-122"/>
                        </a:rPr>
                        <a:t>0.280</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33818">
                <a:tc>
                  <a:txBody>
                    <a:bodyPr/>
                    <a:lstStyle/>
                    <a:p>
                      <a:pPr algn="ctr"/>
                      <a:r>
                        <a:rPr lang="zh-CN" altLang="en-US" sz="1600" b="0" baseline="0" dirty="0" smtClean="0">
                          <a:latin typeface="Arial" panose="020B0604020202020204" pitchFamily="34" charset="0"/>
                          <a:ea typeface="微软雅黑" panose="020B0503020204020204" pitchFamily="34" charset="-122"/>
                        </a:rPr>
                        <a:t>肺部感染</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baseline="0" dirty="0" smtClean="0">
                          <a:latin typeface="Arial" panose="020B0604020202020204" pitchFamily="34" charset="0"/>
                          <a:ea typeface="微软雅黑" panose="020B0503020204020204" pitchFamily="34" charset="-122"/>
                        </a:rPr>
                        <a:t>2 (5.4%)</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kern="1200" baseline="0" dirty="0" smtClean="0">
                          <a:solidFill>
                            <a:schemeClr val="dk1"/>
                          </a:solidFill>
                          <a:effectLst/>
                          <a:latin typeface="Arial" panose="020B0604020202020204" pitchFamily="34" charset="0"/>
                          <a:ea typeface="微软雅黑" panose="020B0503020204020204" pitchFamily="34" charset="-122"/>
                          <a:cs typeface="+mn-cs"/>
                        </a:rPr>
                        <a:t>10 (10.5%)</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baseline="0" dirty="0" smtClean="0">
                          <a:latin typeface="Arial" panose="020B0604020202020204" pitchFamily="34" charset="0"/>
                          <a:ea typeface="微软雅黑" panose="020B0503020204020204" pitchFamily="34" charset="-122"/>
                        </a:rPr>
                        <a:t>0.332</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33818">
                <a:tc>
                  <a:txBody>
                    <a:bodyPr/>
                    <a:lstStyle/>
                    <a:p>
                      <a:pPr algn="ctr"/>
                      <a:r>
                        <a:rPr lang="zh-CN" altLang="en-US" sz="1600" b="0" i="0" kern="1200" baseline="0" dirty="0" smtClean="0">
                          <a:solidFill>
                            <a:schemeClr val="dk1"/>
                          </a:solidFill>
                          <a:effectLst/>
                          <a:latin typeface="Arial" panose="020B0604020202020204" pitchFamily="34" charset="0"/>
                          <a:ea typeface="微软雅黑" panose="020B0503020204020204" pitchFamily="34" charset="-122"/>
                          <a:cs typeface="+mn-cs"/>
                        </a:rPr>
                        <a:t>尿路感染</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kern="1200" baseline="0" dirty="0" smtClean="0">
                          <a:solidFill>
                            <a:schemeClr val="dk1"/>
                          </a:solidFill>
                          <a:effectLst/>
                          <a:latin typeface="Arial" panose="020B0604020202020204" pitchFamily="34" charset="0"/>
                          <a:ea typeface="微软雅黑" panose="020B0503020204020204" pitchFamily="34" charset="-122"/>
                          <a:cs typeface="+mn-cs"/>
                        </a:rPr>
                        <a:t>1 (2.7%)</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kern="1200" baseline="0" dirty="0" smtClean="0">
                          <a:solidFill>
                            <a:schemeClr val="dk1"/>
                          </a:solidFill>
                          <a:effectLst/>
                          <a:latin typeface="Arial" panose="020B0604020202020204" pitchFamily="34" charset="0"/>
                          <a:ea typeface="微软雅黑" panose="020B0503020204020204" pitchFamily="34" charset="-122"/>
                          <a:cs typeface="+mn-cs"/>
                        </a:rPr>
                        <a:t>6 (6.3%)</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b="0" baseline="0" dirty="0" smtClean="0">
                          <a:latin typeface="Arial" panose="020B0604020202020204" pitchFamily="34" charset="0"/>
                          <a:ea typeface="微软雅黑" panose="020B0503020204020204" pitchFamily="34" charset="-122"/>
                        </a:rPr>
                        <a:t>0.672</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33818">
                <a:tc>
                  <a:txBody>
                    <a:bodyPr/>
                    <a:lstStyle/>
                    <a:p>
                      <a:pPr algn="ctr"/>
                      <a:r>
                        <a:rPr lang="zh-CN" altLang="en-US" sz="1600" b="0" i="0" kern="1200" baseline="0" dirty="0" smtClean="0">
                          <a:solidFill>
                            <a:schemeClr val="dk1"/>
                          </a:solidFill>
                          <a:effectLst/>
                          <a:latin typeface="Arial" panose="020B0604020202020204" pitchFamily="34" charset="0"/>
                          <a:ea typeface="微软雅黑" panose="020B0503020204020204" pitchFamily="34" charset="-122"/>
                          <a:cs typeface="+mn-cs"/>
                        </a:rPr>
                        <a:t>侵袭性真菌感染</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baseline="0" dirty="0" smtClean="0">
                          <a:latin typeface="Arial" panose="020B0604020202020204" pitchFamily="34" charset="0"/>
                          <a:ea typeface="微软雅黑" panose="020B0503020204020204" pitchFamily="34" charset="-122"/>
                        </a:rPr>
                        <a:t>0</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kern="1200" baseline="0" dirty="0" smtClean="0">
                          <a:solidFill>
                            <a:schemeClr val="dk1"/>
                          </a:solidFill>
                          <a:effectLst/>
                          <a:latin typeface="Arial" panose="020B0604020202020204" pitchFamily="34" charset="0"/>
                          <a:ea typeface="微软雅黑" panose="020B0503020204020204" pitchFamily="34" charset="-122"/>
                          <a:cs typeface="+mn-cs"/>
                        </a:rPr>
                        <a:t>1 (1.1%)</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baseline="0" dirty="0" smtClean="0">
                          <a:latin typeface="Arial" panose="020B0604020202020204" pitchFamily="34" charset="0"/>
                          <a:ea typeface="微软雅黑" panose="020B0503020204020204" pitchFamily="34" charset="-122"/>
                        </a:rPr>
                        <a:t>1.0</a:t>
                      </a:r>
                      <a:endParaRPr lang="zh-CN" altLang="en-US" sz="1600" b="0" baseline="0" dirty="0">
                        <a:latin typeface="Arial" panose="020B0604020202020204" pitchFamily="34" charset="0"/>
                        <a:ea typeface="微软雅黑" panose="020B0503020204020204" pitchFamily="34" charset="-122"/>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圆角矩形 5"/>
          <p:cNvSpPr/>
          <p:nvPr/>
        </p:nvSpPr>
        <p:spPr>
          <a:xfrm>
            <a:off x="484750" y="2782488"/>
            <a:ext cx="8064500" cy="3037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prstClr val="white"/>
              </a:solidFill>
            </a:endParaRPr>
          </a:p>
        </p:txBody>
      </p:sp>
      <p:sp>
        <p:nvSpPr>
          <p:cNvPr id="8" name="矩形 7"/>
          <p:cNvSpPr/>
          <p:nvPr/>
        </p:nvSpPr>
        <p:spPr>
          <a:xfrm>
            <a:off x="548298" y="5882730"/>
            <a:ext cx="7898043" cy="498598"/>
          </a:xfrm>
          <a:prstGeom prst="rect">
            <a:avLst/>
          </a:prstGeom>
        </p:spPr>
        <p:txBody>
          <a:bodyPr wrap="square">
            <a:spAutoFit/>
          </a:bodyPr>
          <a:lstStyle/>
          <a:p>
            <a:pPr marL="171450" indent="-171450">
              <a:lnSpc>
                <a:spcPct val="120000"/>
              </a:lnSpc>
              <a:buClr>
                <a:srgbClr val="42A68C"/>
              </a:buClr>
              <a:buFont typeface="Arial" pitchFamily="34" charset="0"/>
              <a:buChar char="•"/>
            </a:pPr>
            <a:r>
              <a:rPr lang="zh-CN" altLang="en-US" sz="1100" dirty="0"/>
              <a:t>一项单中心、回顾性队列研究，纳入</a:t>
            </a:r>
            <a:r>
              <a:rPr lang="en-US" altLang="zh-CN" sz="1100" dirty="0"/>
              <a:t>2013</a:t>
            </a:r>
            <a:r>
              <a:rPr lang="zh-CN" altLang="en-US" sz="1100" dirty="0"/>
              <a:t>年</a:t>
            </a:r>
            <a:r>
              <a:rPr lang="en-US" altLang="zh-CN" sz="1100" dirty="0"/>
              <a:t>3</a:t>
            </a:r>
            <a:r>
              <a:rPr lang="zh-CN" altLang="en-US" sz="1100" dirty="0"/>
              <a:t>月</a:t>
            </a:r>
            <a:r>
              <a:rPr lang="en-US" altLang="zh-CN" sz="1100" dirty="0"/>
              <a:t>-2014</a:t>
            </a:r>
            <a:r>
              <a:rPr lang="zh-CN" altLang="en-US" sz="1100" dirty="0"/>
              <a:t>年</a:t>
            </a:r>
            <a:r>
              <a:rPr lang="en-US" altLang="zh-CN" sz="1100" dirty="0"/>
              <a:t>4</a:t>
            </a:r>
            <a:r>
              <a:rPr lang="zh-CN" altLang="en-US" sz="1100" dirty="0"/>
              <a:t>月的</a:t>
            </a:r>
            <a:r>
              <a:rPr lang="en-US" altLang="zh-CN" sz="1100" dirty="0"/>
              <a:t>DCD</a:t>
            </a:r>
            <a:r>
              <a:rPr lang="zh-CN" altLang="en-US" sz="1100" dirty="0"/>
              <a:t>肾移植患者</a:t>
            </a:r>
            <a:r>
              <a:rPr lang="en-US" altLang="zh-CN" sz="1100" dirty="0"/>
              <a:t>157</a:t>
            </a:r>
            <a:r>
              <a:rPr lang="zh-CN" altLang="en-US" sz="1100" dirty="0"/>
              <a:t>例，所有患者均为</a:t>
            </a:r>
            <a:r>
              <a:rPr lang="en-US" altLang="zh-CN" sz="1100" dirty="0"/>
              <a:t>Maastricht III</a:t>
            </a:r>
            <a:r>
              <a:rPr lang="zh-CN" altLang="en-US" sz="1100" dirty="0"/>
              <a:t>型供肾并接受抗体诱导</a:t>
            </a:r>
            <a:r>
              <a:rPr lang="zh-CN" altLang="en-US" sz="1100" dirty="0" smtClean="0"/>
              <a:t>治疗；</a:t>
            </a:r>
            <a:r>
              <a:rPr lang="en-US" altLang="zh-CN" sz="1100" dirty="0" smtClean="0"/>
              <a:t>109</a:t>
            </a:r>
            <a:r>
              <a:rPr lang="zh-CN" altLang="en-US" sz="1100" dirty="0" smtClean="0"/>
              <a:t>例接受</a:t>
            </a:r>
            <a:r>
              <a:rPr lang="en-US" altLang="zh-CN" sz="1100" dirty="0" smtClean="0"/>
              <a:t>ATG</a:t>
            </a:r>
            <a:r>
              <a:rPr lang="zh-CN" altLang="en-US" sz="1100" dirty="0" smtClean="0"/>
              <a:t>，</a:t>
            </a:r>
            <a:r>
              <a:rPr lang="en-US" altLang="zh-CN" sz="1100" dirty="0" smtClean="0"/>
              <a:t>48</a:t>
            </a:r>
            <a:r>
              <a:rPr lang="zh-CN" altLang="en-US" sz="1100" dirty="0" smtClean="0"/>
              <a:t>例接受</a:t>
            </a:r>
            <a:r>
              <a:rPr lang="en-US" altLang="zh-CN" sz="1100" dirty="0" smtClean="0"/>
              <a:t>IL-2RA</a:t>
            </a:r>
            <a:endParaRPr lang="zh-CN" altLang="en-US" sz="1100" dirty="0"/>
          </a:p>
        </p:txBody>
      </p:sp>
      <p:sp>
        <p:nvSpPr>
          <p:cNvPr id="9" name="矩形 8"/>
          <p:cNvSpPr/>
          <p:nvPr/>
        </p:nvSpPr>
        <p:spPr>
          <a:xfrm>
            <a:off x="-4030" y="6607558"/>
            <a:ext cx="6335688" cy="260008"/>
          </a:xfrm>
          <a:prstGeom prst="rect">
            <a:avLst/>
          </a:prstGeom>
        </p:spPr>
        <p:txBody>
          <a:bodyPr wrap="square">
            <a:spAutoFit/>
          </a:bodyPr>
          <a:lstStyle/>
          <a:p>
            <a:pPr>
              <a:lnSpc>
                <a:spcPct val="120000"/>
              </a:lnSpc>
            </a:pPr>
            <a:r>
              <a:rPr lang="fr-FR" altLang="zh-CN" sz="1000" dirty="0">
                <a:cs typeface="Arial" pitchFamily="34" charset="0"/>
              </a:rPr>
              <a:t>W. Peng,et al.Int J Clin Pract.2015;69(Suppl.183):23-28.</a:t>
            </a:r>
          </a:p>
        </p:txBody>
      </p:sp>
    </p:spTree>
    <p:extLst>
      <p:ext uri="{BB962C8B-B14F-4D97-AF65-F5344CB8AC3E}">
        <p14:creationId xmlns:p14="http://schemas.microsoft.com/office/powerpoint/2010/main" val="1545896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90872" y="188640"/>
            <a:ext cx="8229600" cy="1143000"/>
          </a:xfrm>
        </p:spPr>
        <p:txBody>
          <a:bodyPr>
            <a:normAutofit/>
          </a:bodyPr>
          <a:lstStyle/>
          <a:p>
            <a:r>
              <a:rPr lang="zh-CN" altLang="en-US" sz="2800" b="1" dirty="0" smtClean="0"/>
              <a:t>与巴利昔单抗相比，</a:t>
            </a:r>
            <a:r>
              <a:rPr lang="en-US" altLang="zh-CN" sz="2800" b="1" dirty="0" smtClean="0"/>
              <a:t>ATG</a:t>
            </a:r>
            <a:r>
              <a:rPr lang="zh-CN" altLang="en-US" sz="2800" b="1" dirty="0" smtClean="0"/>
              <a:t>促进</a:t>
            </a:r>
            <a:r>
              <a:rPr lang="zh-CN" altLang="en-US" sz="2800" b="1" dirty="0"/>
              <a:t>免疫老化 </a:t>
            </a:r>
          </a:p>
        </p:txBody>
      </p:sp>
      <p:sp>
        <p:nvSpPr>
          <p:cNvPr id="8" name="TextBox 7"/>
          <p:cNvSpPr txBox="1"/>
          <p:nvPr/>
        </p:nvSpPr>
        <p:spPr>
          <a:xfrm>
            <a:off x="599168" y="1393031"/>
            <a:ext cx="3813038" cy="307777"/>
          </a:xfrm>
          <a:prstGeom prst="rect">
            <a:avLst/>
          </a:prstGeom>
          <a:noFill/>
        </p:spPr>
        <p:txBody>
          <a:bodyPr wrap="square" rtlCol="0">
            <a:spAutoFit/>
          </a:bodyPr>
          <a:lstStyle/>
          <a:p>
            <a:pPr algn="ctr"/>
            <a:r>
              <a:rPr lang="zh-CN" altLang="en-US" sz="1400" b="1" dirty="0" smtClean="0"/>
              <a:t>使用</a:t>
            </a:r>
            <a:r>
              <a:rPr lang="en-US" altLang="zh-CN" sz="1400" b="1" dirty="0" smtClean="0"/>
              <a:t>ATG</a:t>
            </a:r>
            <a:r>
              <a:rPr lang="zh-CN" altLang="en-US" sz="1400" b="1" dirty="0" smtClean="0"/>
              <a:t>，胸腺来源的</a:t>
            </a:r>
            <a:r>
              <a:rPr lang="en-US" altLang="zh-CN" sz="1400" b="1" dirty="0" smtClean="0"/>
              <a:t>T</a:t>
            </a:r>
            <a:r>
              <a:rPr lang="zh-CN" altLang="en-US" sz="1400" b="1" dirty="0" smtClean="0"/>
              <a:t>细胞输出减少</a:t>
            </a:r>
            <a:endParaRPr lang="en-US" altLang="zh-CN" sz="1400" b="1" dirty="0" smtClean="0"/>
          </a:p>
        </p:txBody>
      </p:sp>
      <p:sp>
        <p:nvSpPr>
          <p:cNvPr id="14" name="TextBox 13"/>
          <p:cNvSpPr txBox="1"/>
          <p:nvPr/>
        </p:nvSpPr>
        <p:spPr>
          <a:xfrm>
            <a:off x="4860032" y="1389148"/>
            <a:ext cx="3780420" cy="307777"/>
          </a:xfrm>
          <a:prstGeom prst="rect">
            <a:avLst/>
          </a:prstGeom>
          <a:noFill/>
        </p:spPr>
        <p:txBody>
          <a:bodyPr wrap="square" rtlCol="0">
            <a:spAutoFit/>
          </a:bodyPr>
          <a:lstStyle/>
          <a:p>
            <a:pPr algn="ctr"/>
            <a:r>
              <a:rPr lang="zh-CN" altLang="en-US" sz="1400" b="1" dirty="0"/>
              <a:t>使用</a:t>
            </a:r>
            <a:r>
              <a:rPr lang="en-US" altLang="zh-CN" sz="1400" b="1" dirty="0"/>
              <a:t>ATG</a:t>
            </a:r>
            <a:r>
              <a:rPr lang="zh-CN" altLang="en-US" sz="1400" b="1" dirty="0"/>
              <a:t>，循环淋巴细胞祖细胞减少</a:t>
            </a:r>
            <a:endParaRPr lang="en-US" altLang="zh-CN" sz="1400" b="1" dirty="0"/>
          </a:p>
        </p:txBody>
      </p:sp>
      <p:sp>
        <p:nvSpPr>
          <p:cNvPr id="16" name="TextBox 15"/>
          <p:cNvSpPr txBox="1"/>
          <p:nvPr/>
        </p:nvSpPr>
        <p:spPr>
          <a:xfrm>
            <a:off x="4710460" y="3961799"/>
            <a:ext cx="4213145" cy="535531"/>
          </a:xfrm>
          <a:prstGeom prst="rect">
            <a:avLst/>
          </a:prstGeom>
          <a:noFill/>
        </p:spPr>
        <p:txBody>
          <a:bodyPr wrap="square" rtlCol="0">
            <a:spAutoFit/>
          </a:bodyPr>
          <a:lstStyle/>
          <a:p>
            <a:pPr algn="ctr">
              <a:lnSpc>
                <a:spcPct val="120000"/>
              </a:lnSpc>
            </a:pPr>
            <a:r>
              <a:rPr lang="zh-CN" altLang="en-US" sz="1200" b="1" dirty="0"/>
              <a:t>使用</a:t>
            </a:r>
            <a:r>
              <a:rPr lang="en-US" altLang="zh-CN" sz="1200" b="1" dirty="0"/>
              <a:t>CD25</a:t>
            </a:r>
            <a:r>
              <a:rPr lang="zh-CN" altLang="en-US" sz="1200" b="1" dirty="0"/>
              <a:t>单抗，</a:t>
            </a:r>
            <a:r>
              <a:rPr lang="en-US" altLang="zh-CN" sz="1200" b="1" dirty="0"/>
              <a:t>T</a:t>
            </a:r>
            <a:r>
              <a:rPr lang="zh-CN" altLang="en-US" sz="1200" b="1" dirty="0"/>
              <a:t>细胞相对端粒长度和端粒酶活性增加；</a:t>
            </a:r>
            <a:r>
              <a:rPr lang="en-US" altLang="zh-CN" sz="1200" b="1" dirty="0"/>
              <a:t>ATG</a:t>
            </a:r>
            <a:r>
              <a:rPr lang="zh-CN" altLang="en-US" sz="1200" b="1" dirty="0"/>
              <a:t>组不变</a:t>
            </a:r>
            <a:endParaRPr lang="en-US" altLang="zh-CN" sz="1200" b="1" dirty="0"/>
          </a:p>
        </p:txBody>
      </p:sp>
      <p:graphicFrame>
        <p:nvGraphicFramePr>
          <p:cNvPr id="18" name="表格 17"/>
          <p:cNvGraphicFramePr>
            <a:graphicFrameLocks noGrp="1"/>
          </p:cNvGraphicFramePr>
          <p:nvPr>
            <p:extLst>
              <p:ext uri="{D42A27DB-BD31-4B8C-83A1-F6EECF244321}">
                <p14:modId xmlns:p14="http://schemas.microsoft.com/office/powerpoint/2010/main" val="2858003199"/>
              </p:ext>
            </p:extLst>
          </p:nvPr>
        </p:nvGraphicFramePr>
        <p:xfrm>
          <a:off x="463408" y="1773560"/>
          <a:ext cx="4105968" cy="1295400"/>
        </p:xfrm>
        <a:graphic>
          <a:graphicData uri="http://schemas.openxmlformats.org/drawingml/2006/table">
            <a:tbl>
              <a:tblPr firstRow="1" bandRow="1">
                <a:tableStyleId>{F5AB1C69-6EDB-4FF4-983F-18BD219EF322}</a:tableStyleId>
              </a:tblPr>
              <a:tblGrid>
                <a:gridCol w="616318"/>
                <a:gridCol w="917218"/>
                <a:gridCol w="919045"/>
                <a:gridCol w="919045"/>
                <a:gridCol w="734342"/>
              </a:tblGrid>
              <a:tr h="254657">
                <a:tc>
                  <a:txBody>
                    <a:bodyPr/>
                    <a:lstStyle/>
                    <a:p>
                      <a:endParaRPr lang="zh-CN" altLang="en-US" sz="11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A68C"/>
                    </a:solidFill>
                  </a:tcPr>
                </a:tc>
                <a:tc>
                  <a:txBody>
                    <a:bodyPr/>
                    <a:lstStyle/>
                    <a:p>
                      <a:endParaRPr lang="zh-CN" altLang="en-US" sz="11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A68C"/>
                    </a:solidFill>
                  </a:tcPr>
                </a:tc>
                <a:tc>
                  <a:txBody>
                    <a:bodyPr/>
                    <a:lstStyle/>
                    <a:p>
                      <a:r>
                        <a:rPr lang="zh-CN" altLang="en-US" sz="1100" dirty="0" smtClean="0"/>
                        <a:t>移植日</a:t>
                      </a:r>
                      <a:endParaRPr lang="zh-CN" altLang="en-US" sz="11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A68C"/>
                    </a:solidFill>
                  </a:tcPr>
                </a:tc>
                <a:tc>
                  <a:txBody>
                    <a:bodyPr/>
                    <a:lstStyle/>
                    <a:p>
                      <a:r>
                        <a:rPr lang="zh-CN" altLang="en-US" sz="1100" dirty="0" smtClean="0"/>
                        <a:t>移植后</a:t>
                      </a:r>
                      <a:r>
                        <a:rPr lang="en-US" altLang="zh-CN" sz="1100" dirty="0" smtClean="0"/>
                        <a:t>1</a:t>
                      </a:r>
                      <a:r>
                        <a:rPr lang="zh-CN" altLang="en-US" sz="1100" dirty="0" smtClean="0"/>
                        <a:t>年</a:t>
                      </a:r>
                      <a:endParaRPr lang="zh-CN" altLang="en-US" sz="11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A68C"/>
                    </a:solidFill>
                  </a:tcPr>
                </a:tc>
                <a:tc>
                  <a:txBody>
                    <a:bodyPr/>
                    <a:lstStyle/>
                    <a:p>
                      <a:r>
                        <a:rPr lang="en-US" altLang="zh-CN" sz="1100" dirty="0" smtClean="0"/>
                        <a:t>P</a:t>
                      </a:r>
                      <a:endParaRPr lang="zh-CN" altLang="en-US" sz="11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A68C"/>
                    </a:solidFill>
                  </a:tcPr>
                </a:tc>
              </a:tr>
              <a:tr h="254657">
                <a:tc rowSpan="2">
                  <a:txBody>
                    <a:bodyPr/>
                    <a:lstStyle/>
                    <a:p>
                      <a:r>
                        <a:rPr lang="en-US" altLang="zh-CN" sz="1100" dirty="0" smtClean="0"/>
                        <a:t>ATG</a:t>
                      </a:r>
                    </a:p>
                  </a:txBody>
                  <a:tcPr>
                    <a:lnT w="12700" cap="flat" cmpd="sng" algn="ctr">
                      <a:solidFill>
                        <a:schemeClr val="tx1"/>
                      </a:solidFill>
                      <a:prstDash val="solid"/>
                      <a:round/>
                      <a:headEnd type="none" w="med" len="med"/>
                      <a:tailEnd type="none" w="med" len="med"/>
                    </a:lnT>
                    <a:noFill/>
                  </a:tcPr>
                </a:tc>
                <a:tc>
                  <a:txBody>
                    <a:bodyPr/>
                    <a:lstStyle/>
                    <a:p>
                      <a:r>
                        <a:rPr lang="en-US" altLang="zh-CN" sz="1100" dirty="0" smtClean="0"/>
                        <a:t>RTE%</a:t>
                      </a:r>
                    </a:p>
                  </a:txBody>
                  <a:tcPr>
                    <a:lnT w="12700" cap="flat" cmpd="sng" algn="ctr">
                      <a:solidFill>
                        <a:schemeClr val="tx1"/>
                      </a:solidFill>
                      <a:prstDash val="solid"/>
                      <a:round/>
                      <a:headEnd type="none" w="med" len="med"/>
                      <a:tailEnd type="none" w="med" len="med"/>
                    </a:lnT>
                    <a:noFill/>
                  </a:tcPr>
                </a:tc>
                <a:tc>
                  <a:txBody>
                    <a:bodyPr/>
                    <a:lstStyle/>
                    <a:p>
                      <a:r>
                        <a:rPr lang="en-US" altLang="zh-CN" sz="1100" dirty="0" smtClean="0"/>
                        <a:t>26.7</a:t>
                      </a:r>
                      <a:r>
                        <a:rPr lang="en-US" altLang="zh-CN" sz="1100" b="1" dirty="0" smtClean="0"/>
                        <a:t>±12</a:t>
                      </a:r>
                      <a:endParaRPr lang="zh-CN" altLang="en-US" sz="1100" dirty="0"/>
                    </a:p>
                  </a:txBody>
                  <a:tcPr>
                    <a:lnT w="12700" cap="flat" cmpd="sng" algn="ctr">
                      <a:solidFill>
                        <a:schemeClr val="tx1"/>
                      </a:solidFill>
                      <a:prstDash val="solid"/>
                      <a:round/>
                      <a:headEnd type="none" w="med" len="med"/>
                      <a:tailEnd type="none" w="med" len="med"/>
                    </a:lnT>
                    <a:noFill/>
                  </a:tcPr>
                </a:tc>
                <a:tc>
                  <a:txBody>
                    <a:bodyPr/>
                    <a:lstStyle/>
                    <a:p>
                      <a:r>
                        <a:rPr lang="en-US" altLang="zh-CN" sz="1100" dirty="0" smtClean="0"/>
                        <a:t>17.2</a:t>
                      </a:r>
                      <a:r>
                        <a:rPr lang="en-US" altLang="zh-CN" sz="1100" b="1" dirty="0" smtClean="0"/>
                        <a:t>±11</a:t>
                      </a:r>
                      <a:endParaRPr lang="zh-CN" altLang="en-US" sz="1100" dirty="0"/>
                    </a:p>
                  </a:txBody>
                  <a:tcPr>
                    <a:lnT w="12700" cap="flat" cmpd="sng" algn="ctr">
                      <a:solidFill>
                        <a:schemeClr val="tx1"/>
                      </a:solidFill>
                      <a:prstDash val="solid"/>
                      <a:round/>
                      <a:headEnd type="none" w="med" len="med"/>
                      <a:tailEnd type="none" w="med" len="med"/>
                    </a:lnT>
                    <a:noFill/>
                  </a:tcPr>
                </a:tc>
                <a:tc>
                  <a:txBody>
                    <a:bodyPr/>
                    <a:lstStyle/>
                    <a:p>
                      <a:r>
                        <a:rPr lang="en-US" altLang="zh-CN" sz="1100" b="1" dirty="0" smtClean="0"/>
                        <a:t>&lt;0.0001</a:t>
                      </a:r>
                      <a:endParaRPr lang="zh-CN" altLang="en-US" sz="1100" b="1" dirty="0"/>
                    </a:p>
                  </a:txBody>
                  <a:tcPr>
                    <a:lnT w="12700" cap="flat" cmpd="sng" algn="ctr">
                      <a:solidFill>
                        <a:schemeClr val="tx1"/>
                      </a:solidFill>
                      <a:prstDash val="solid"/>
                      <a:round/>
                      <a:headEnd type="none" w="med" len="med"/>
                      <a:tailEnd type="none" w="med" len="med"/>
                    </a:lnT>
                    <a:noFill/>
                  </a:tcPr>
                </a:tc>
              </a:tr>
              <a:tr h="254657">
                <a:tc vMerge="1">
                  <a:txBody>
                    <a:bodyPr/>
                    <a:lstStyle/>
                    <a:p>
                      <a:endParaRPr lang="zh-CN" altLang="en-US" sz="1100" dirty="0"/>
                    </a:p>
                  </a:txBody>
                  <a:tcPr/>
                </a:tc>
                <a:tc>
                  <a:txBody>
                    <a:bodyPr/>
                    <a:lstStyle/>
                    <a:p>
                      <a:r>
                        <a:rPr lang="en-US" altLang="zh-CN" sz="1100" dirty="0" smtClean="0"/>
                        <a:t>RTE /mm3</a:t>
                      </a:r>
                      <a:endParaRPr lang="zh-CN" altLang="en-US" sz="1100" dirty="0"/>
                    </a:p>
                  </a:txBody>
                  <a:tcPr>
                    <a:noFill/>
                  </a:tcPr>
                </a:tc>
                <a:tc>
                  <a:txBody>
                    <a:bodyPr/>
                    <a:lstStyle/>
                    <a:p>
                      <a:r>
                        <a:rPr lang="en-US" altLang="zh-CN" sz="1100" dirty="0" smtClean="0"/>
                        <a:t>190</a:t>
                      </a:r>
                      <a:r>
                        <a:rPr lang="en-US" altLang="zh-CN" sz="1100" b="1" dirty="0" smtClean="0"/>
                        <a:t>±131</a:t>
                      </a:r>
                      <a:endParaRPr lang="zh-CN" altLang="en-US" sz="1100" dirty="0"/>
                    </a:p>
                  </a:txBody>
                  <a:tcPr>
                    <a:noFill/>
                  </a:tcPr>
                </a:tc>
                <a:tc>
                  <a:txBody>
                    <a:bodyPr/>
                    <a:lstStyle/>
                    <a:p>
                      <a:r>
                        <a:rPr lang="en-US" altLang="zh-CN" sz="1100" dirty="0" smtClean="0"/>
                        <a:t>52.2</a:t>
                      </a:r>
                      <a:r>
                        <a:rPr lang="en-US" altLang="zh-CN" sz="1100" b="1" dirty="0" smtClean="0"/>
                        <a:t>±53</a:t>
                      </a:r>
                      <a:endParaRPr lang="zh-CN" altLang="en-US" sz="1100" dirty="0"/>
                    </a:p>
                  </a:txBody>
                  <a:tcPr>
                    <a:noFill/>
                  </a:tcPr>
                </a:tc>
                <a:tc>
                  <a:txBody>
                    <a:bodyPr/>
                    <a:lstStyle/>
                    <a:p>
                      <a:r>
                        <a:rPr lang="en-US" altLang="zh-CN" sz="1100" b="1" dirty="0" smtClean="0"/>
                        <a:t>&lt;0.0001</a:t>
                      </a:r>
                      <a:endParaRPr lang="zh-CN" altLang="en-US" sz="1100" b="1" dirty="0"/>
                    </a:p>
                  </a:txBody>
                  <a:tcPr>
                    <a:noFill/>
                  </a:tcPr>
                </a:tc>
              </a:tr>
              <a:tr h="254657">
                <a:tc rowSpan="2">
                  <a:txBody>
                    <a:bodyPr/>
                    <a:lstStyle/>
                    <a:p>
                      <a:r>
                        <a:rPr lang="en-US" altLang="zh-CN" sz="1100" dirty="0" smtClean="0"/>
                        <a:t>CD25</a:t>
                      </a:r>
                      <a:r>
                        <a:rPr lang="zh-CN" altLang="en-US" sz="1100" dirty="0" smtClean="0"/>
                        <a:t>单抗</a:t>
                      </a:r>
                      <a:endParaRPr lang="zh-CN" altLang="en-US" sz="1100" dirty="0"/>
                    </a:p>
                  </a:txBody>
                  <a:tcPr>
                    <a:lnB w="12700" cap="flat" cmpd="sng" algn="ctr">
                      <a:solidFill>
                        <a:schemeClr val="tx1"/>
                      </a:solidFill>
                      <a:prstDash val="solid"/>
                      <a:round/>
                      <a:headEnd type="none" w="med" len="med"/>
                      <a:tailEnd type="none" w="med" len="med"/>
                    </a:lnB>
                    <a:noFill/>
                  </a:tcPr>
                </a:tc>
                <a:tc>
                  <a:txBody>
                    <a:bodyPr/>
                    <a:lstStyle/>
                    <a:p>
                      <a:r>
                        <a:rPr lang="en-US" altLang="zh-CN" sz="1100" dirty="0" smtClean="0"/>
                        <a:t>RTE%</a:t>
                      </a:r>
                    </a:p>
                  </a:txBody>
                  <a:tcPr>
                    <a:noFill/>
                  </a:tcPr>
                </a:tc>
                <a:tc>
                  <a:txBody>
                    <a:bodyPr/>
                    <a:lstStyle/>
                    <a:p>
                      <a:r>
                        <a:rPr lang="en-US" altLang="zh-CN" sz="1100" dirty="0" smtClean="0"/>
                        <a:t>28.4</a:t>
                      </a:r>
                      <a:r>
                        <a:rPr lang="en-US" altLang="zh-CN" sz="1100" b="1" dirty="0" smtClean="0"/>
                        <a:t>±13</a:t>
                      </a:r>
                      <a:endParaRPr lang="zh-CN" altLang="en-US" sz="1100" dirty="0"/>
                    </a:p>
                  </a:txBody>
                  <a:tcPr>
                    <a:noFill/>
                  </a:tcPr>
                </a:tc>
                <a:tc>
                  <a:txBody>
                    <a:bodyPr/>
                    <a:lstStyle/>
                    <a:p>
                      <a:r>
                        <a:rPr lang="en-US" altLang="zh-CN" sz="1100" dirty="0" smtClean="0"/>
                        <a:t>27.3</a:t>
                      </a:r>
                      <a:r>
                        <a:rPr lang="en-US" altLang="zh-CN" sz="1100" b="1" dirty="0" smtClean="0"/>
                        <a:t>±13</a:t>
                      </a:r>
                      <a:endParaRPr lang="zh-CN" altLang="en-US" sz="1100" dirty="0"/>
                    </a:p>
                  </a:txBody>
                  <a:tcPr>
                    <a:noFill/>
                  </a:tcPr>
                </a:tc>
                <a:tc>
                  <a:txBody>
                    <a:bodyPr/>
                    <a:lstStyle/>
                    <a:p>
                      <a:r>
                        <a:rPr lang="en-US" altLang="zh-CN" sz="1100" dirty="0" smtClean="0"/>
                        <a:t>0.546</a:t>
                      </a:r>
                      <a:endParaRPr lang="zh-CN" altLang="en-US" sz="1100" dirty="0"/>
                    </a:p>
                  </a:txBody>
                  <a:tcPr>
                    <a:noFill/>
                  </a:tcPr>
                </a:tc>
              </a:tr>
              <a:tr h="254657">
                <a:tc vMerge="1">
                  <a:txBody>
                    <a:bodyPr/>
                    <a:lstStyle/>
                    <a:p>
                      <a:endParaRPr lang="zh-CN" altLang="en-US" sz="1100" dirty="0"/>
                    </a:p>
                  </a:txBody>
                  <a:tcPr/>
                </a:tc>
                <a:tc>
                  <a:txBody>
                    <a:bodyPr/>
                    <a:lstStyle/>
                    <a:p>
                      <a:r>
                        <a:rPr lang="en-US" altLang="zh-CN" sz="1100" dirty="0" smtClean="0"/>
                        <a:t>RTE /mm3</a:t>
                      </a:r>
                      <a:endParaRPr lang="zh-CN" altLang="en-US" sz="1100" dirty="0"/>
                    </a:p>
                  </a:txBody>
                  <a:tcPr>
                    <a:lnB w="12700" cap="flat" cmpd="sng" algn="ctr">
                      <a:solidFill>
                        <a:schemeClr val="tx1"/>
                      </a:solidFill>
                      <a:prstDash val="solid"/>
                      <a:round/>
                      <a:headEnd type="none" w="med" len="med"/>
                      <a:tailEnd type="none" w="med" len="med"/>
                    </a:lnB>
                    <a:noFill/>
                  </a:tcPr>
                </a:tc>
                <a:tc>
                  <a:txBody>
                    <a:bodyPr/>
                    <a:lstStyle/>
                    <a:p>
                      <a:r>
                        <a:rPr lang="en-US" altLang="zh-CN" sz="1100" dirty="0" smtClean="0"/>
                        <a:t>219</a:t>
                      </a:r>
                      <a:r>
                        <a:rPr lang="en-US" altLang="zh-CN" sz="1100" b="1" dirty="0" smtClean="0"/>
                        <a:t>±164</a:t>
                      </a:r>
                      <a:endParaRPr lang="zh-CN" altLang="en-US" sz="1100" dirty="0"/>
                    </a:p>
                  </a:txBody>
                  <a:tcPr>
                    <a:lnB w="12700" cap="flat" cmpd="sng" algn="ctr">
                      <a:solidFill>
                        <a:schemeClr val="tx1"/>
                      </a:solidFill>
                      <a:prstDash val="solid"/>
                      <a:round/>
                      <a:headEnd type="none" w="med" len="med"/>
                      <a:tailEnd type="none" w="med" len="med"/>
                    </a:lnB>
                    <a:noFill/>
                  </a:tcPr>
                </a:tc>
                <a:tc>
                  <a:txBody>
                    <a:bodyPr/>
                    <a:lstStyle/>
                    <a:p>
                      <a:r>
                        <a:rPr lang="en-US" altLang="zh-CN" sz="1100" b="1" dirty="0" smtClean="0"/>
                        <a:t>242.2±205</a:t>
                      </a:r>
                      <a:endParaRPr lang="zh-CN" altLang="en-US" sz="1100" dirty="0"/>
                    </a:p>
                  </a:txBody>
                  <a:tcPr>
                    <a:lnB w="12700" cap="flat" cmpd="sng" algn="ctr">
                      <a:solidFill>
                        <a:schemeClr val="tx1"/>
                      </a:solidFill>
                      <a:prstDash val="solid"/>
                      <a:round/>
                      <a:headEnd type="none" w="med" len="med"/>
                      <a:tailEnd type="none" w="med" len="med"/>
                    </a:lnB>
                    <a:noFill/>
                  </a:tcPr>
                </a:tc>
                <a:tc>
                  <a:txBody>
                    <a:bodyPr/>
                    <a:lstStyle/>
                    <a:p>
                      <a:r>
                        <a:rPr lang="en-US" altLang="zh-CN" sz="1100" dirty="0" smtClean="0"/>
                        <a:t>0.481</a:t>
                      </a:r>
                      <a:endParaRPr lang="zh-CN" altLang="en-US" sz="1100" dirty="0"/>
                    </a:p>
                  </a:txBody>
                  <a:tcPr>
                    <a:lnB w="12700" cap="flat" cmpd="sng" algn="ctr">
                      <a:solidFill>
                        <a:schemeClr val="tx1"/>
                      </a:solidFill>
                      <a:prstDash val="solid"/>
                      <a:round/>
                      <a:headEnd type="none" w="med" len="med"/>
                      <a:tailEnd type="none" w="med" len="med"/>
                    </a:lnB>
                    <a:noFill/>
                  </a:tcPr>
                </a:tc>
              </a:tr>
            </a:tbl>
          </a:graphicData>
        </a:graphic>
      </p:graphicFrame>
      <p:sp>
        <p:nvSpPr>
          <p:cNvPr id="19" name="矩形 18"/>
          <p:cNvSpPr/>
          <p:nvPr/>
        </p:nvSpPr>
        <p:spPr>
          <a:xfrm>
            <a:off x="379509" y="3212976"/>
            <a:ext cx="4160587" cy="276999"/>
          </a:xfrm>
          <a:prstGeom prst="rect">
            <a:avLst/>
          </a:prstGeom>
        </p:spPr>
        <p:txBody>
          <a:bodyPr wrap="square">
            <a:spAutoFit/>
          </a:bodyPr>
          <a:lstStyle/>
          <a:p>
            <a:r>
              <a:rPr lang="en-US" altLang="zh-CN" sz="1200" dirty="0" smtClean="0"/>
              <a:t>RTE: recent thymus emigrant</a:t>
            </a:r>
            <a:endParaRPr lang="fr-FR" altLang="zh-CN" sz="1200" dirty="0" smtClean="0"/>
          </a:p>
        </p:txBody>
      </p:sp>
      <p:pic>
        <p:nvPicPr>
          <p:cNvPr id="21" name="图片 20"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088" y="1783800"/>
            <a:ext cx="2993887" cy="2083572"/>
          </a:xfrm>
          <a:prstGeom prst="rect">
            <a:avLst/>
          </a:prstGeom>
          <a:ln>
            <a:noFill/>
          </a:ln>
          <a:effectLst>
            <a:outerShdw blurRad="292100" dist="139700" dir="2700000" algn="tl" rotWithShape="0">
              <a:srgbClr val="333333">
                <a:alpha val="65000"/>
              </a:srgbClr>
            </a:outerShdw>
          </a:effectLst>
        </p:spPr>
      </p:pic>
      <p:graphicFrame>
        <p:nvGraphicFramePr>
          <p:cNvPr id="24" name="表格 23"/>
          <p:cNvGraphicFramePr>
            <a:graphicFrameLocks noGrp="1"/>
          </p:cNvGraphicFramePr>
          <p:nvPr>
            <p:extLst>
              <p:ext uri="{D42A27DB-BD31-4B8C-83A1-F6EECF244321}">
                <p14:modId xmlns:p14="http://schemas.microsoft.com/office/powerpoint/2010/main" val="3506153923"/>
              </p:ext>
            </p:extLst>
          </p:nvPr>
        </p:nvGraphicFramePr>
        <p:xfrm>
          <a:off x="4572000" y="4581872"/>
          <a:ext cx="4027647" cy="1295400"/>
        </p:xfrm>
        <a:graphic>
          <a:graphicData uri="http://schemas.openxmlformats.org/drawingml/2006/table">
            <a:tbl>
              <a:tblPr firstRow="1" bandRow="1">
                <a:tableStyleId>{F5AB1C69-6EDB-4FF4-983F-18BD219EF322}</a:tableStyleId>
              </a:tblPr>
              <a:tblGrid>
                <a:gridCol w="648072"/>
                <a:gridCol w="946439"/>
                <a:gridCol w="869279"/>
                <a:gridCol w="869279"/>
                <a:gridCol w="694578"/>
              </a:tblGrid>
              <a:tr h="254657">
                <a:tc>
                  <a:txBody>
                    <a:bodyPr/>
                    <a:lstStyle/>
                    <a:p>
                      <a:endParaRPr lang="zh-CN" altLang="en-US" sz="11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A68C"/>
                    </a:solidFill>
                  </a:tcPr>
                </a:tc>
                <a:tc>
                  <a:txBody>
                    <a:bodyPr/>
                    <a:lstStyle/>
                    <a:p>
                      <a:pPr algn="ctr"/>
                      <a:endParaRPr lang="zh-CN" altLang="en-US" sz="11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A68C"/>
                    </a:solidFill>
                  </a:tcPr>
                </a:tc>
                <a:tc>
                  <a:txBody>
                    <a:bodyPr/>
                    <a:lstStyle/>
                    <a:p>
                      <a:pPr algn="ctr"/>
                      <a:r>
                        <a:rPr lang="zh-CN" altLang="en-US" sz="1100" dirty="0" smtClean="0"/>
                        <a:t>移植日</a:t>
                      </a:r>
                      <a:endParaRPr lang="zh-CN" altLang="en-US" sz="11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A68C"/>
                    </a:solidFill>
                  </a:tcPr>
                </a:tc>
                <a:tc>
                  <a:txBody>
                    <a:bodyPr/>
                    <a:lstStyle/>
                    <a:p>
                      <a:pPr algn="ctr"/>
                      <a:r>
                        <a:rPr lang="zh-CN" altLang="en-US" sz="1100" dirty="0" smtClean="0"/>
                        <a:t>移植后</a:t>
                      </a:r>
                      <a:r>
                        <a:rPr lang="en-US" altLang="zh-CN" sz="1100" dirty="0" smtClean="0"/>
                        <a:t>1</a:t>
                      </a:r>
                      <a:r>
                        <a:rPr lang="zh-CN" altLang="en-US" sz="1100" dirty="0" smtClean="0"/>
                        <a:t>年</a:t>
                      </a:r>
                      <a:endParaRPr lang="zh-CN" altLang="en-US" sz="11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A68C"/>
                    </a:solidFill>
                  </a:tcPr>
                </a:tc>
                <a:tc>
                  <a:txBody>
                    <a:bodyPr/>
                    <a:lstStyle/>
                    <a:p>
                      <a:pPr algn="ctr"/>
                      <a:r>
                        <a:rPr lang="en-US" altLang="zh-CN" sz="1100" dirty="0" smtClean="0"/>
                        <a:t>P</a:t>
                      </a:r>
                      <a:endParaRPr lang="zh-CN" altLang="en-US" sz="11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A68C"/>
                    </a:solidFill>
                  </a:tcPr>
                </a:tc>
              </a:tr>
              <a:tr h="254657">
                <a:tc rowSpan="2">
                  <a:txBody>
                    <a:bodyPr/>
                    <a:lstStyle/>
                    <a:p>
                      <a:r>
                        <a:rPr lang="en-US" altLang="zh-CN" sz="1100" dirty="0" smtClean="0"/>
                        <a:t>ATG</a:t>
                      </a:r>
                    </a:p>
                  </a:txBody>
                  <a:tcPr>
                    <a:lnT w="12700" cap="flat" cmpd="sng" algn="ctr">
                      <a:solidFill>
                        <a:schemeClr val="tx1"/>
                      </a:solidFill>
                      <a:prstDash val="solid"/>
                      <a:round/>
                      <a:headEnd type="none" w="med" len="med"/>
                      <a:tailEnd type="none" w="med" len="med"/>
                    </a:lnT>
                    <a:noFill/>
                  </a:tcPr>
                </a:tc>
                <a:tc>
                  <a:txBody>
                    <a:bodyPr/>
                    <a:lstStyle/>
                    <a:p>
                      <a:pPr algn="ctr"/>
                      <a:r>
                        <a:rPr lang="zh-CN" altLang="en-US" sz="1100" dirty="0" smtClean="0"/>
                        <a:t>端粒长度</a:t>
                      </a:r>
                      <a:endParaRPr lang="en-US" altLang="zh-CN" sz="1100" dirty="0" smtClean="0"/>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1100" dirty="0" smtClean="0"/>
                        <a:t>0.63</a:t>
                      </a:r>
                      <a:r>
                        <a:rPr lang="en-US" altLang="zh-CN" sz="1100" b="1" dirty="0" smtClean="0"/>
                        <a:t>±0.5</a:t>
                      </a:r>
                      <a:endParaRPr lang="zh-CN" altLang="en-US" sz="1100" dirty="0"/>
                    </a:p>
                  </a:txBody>
                  <a:tcPr>
                    <a:lnT w="12700" cap="flat" cmpd="sng" algn="ctr">
                      <a:solidFill>
                        <a:schemeClr val="tx1"/>
                      </a:solidFill>
                      <a:prstDash val="solid"/>
                      <a:round/>
                      <a:headEnd type="none" w="med" len="med"/>
                      <a:tailEnd type="none" w="med" len="med"/>
                    </a:lnT>
                    <a:noFill/>
                  </a:tcPr>
                </a:tc>
                <a:tc>
                  <a:txBody>
                    <a:bodyPr/>
                    <a:lstStyle/>
                    <a:p>
                      <a:pPr algn="ctr"/>
                      <a:endParaRPr lang="zh-CN" altLang="en-US" sz="1100" dirty="0"/>
                    </a:p>
                  </a:txBody>
                  <a:tcPr>
                    <a:lnT w="12700" cap="flat" cmpd="sng" algn="ctr">
                      <a:solidFill>
                        <a:schemeClr val="tx1"/>
                      </a:solidFill>
                      <a:prstDash val="solid"/>
                      <a:round/>
                      <a:headEnd type="none" w="med" len="med"/>
                      <a:tailEnd type="none" w="med" len="med"/>
                    </a:lnT>
                    <a:noFill/>
                  </a:tcPr>
                </a:tc>
                <a:tc>
                  <a:txBody>
                    <a:bodyPr/>
                    <a:lstStyle/>
                    <a:p>
                      <a:pPr algn="ctr"/>
                      <a:r>
                        <a:rPr lang="en-US" altLang="zh-CN" sz="1100" b="1" dirty="0" smtClean="0"/>
                        <a:t>NS</a:t>
                      </a:r>
                      <a:endParaRPr lang="zh-CN" altLang="en-US" sz="1100" b="1" dirty="0"/>
                    </a:p>
                  </a:txBody>
                  <a:tcPr>
                    <a:lnT w="12700" cap="flat" cmpd="sng" algn="ctr">
                      <a:solidFill>
                        <a:schemeClr val="tx1"/>
                      </a:solidFill>
                      <a:prstDash val="solid"/>
                      <a:round/>
                      <a:headEnd type="none" w="med" len="med"/>
                      <a:tailEnd type="none" w="med" len="med"/>
                    </a:lnT>
                    <a:noFill/>
                  </a:tcPr>
                </a:tc>
              </a:tr>
              <a:tr h="254657">
                <a:tc vMerge="1">
                  <a:txBody>
                    <a:bodyPr/>
                    <a:lstStyle/>
                    <a:p>
                      <a:endParaRPr lang="zh-CN" altLang="en-US" sz="1100" dirty="0"/>
                    </a:p>
                  </a:txBody>
                  <a:tcPr/>
                </a:tc>
                <a:tc>
                  <a:txBody>
                    <a:bodyPr/>
                    <a:lstStyle/>
                    <a:p>
                      <a:pPr algn="ctr"/>
                      <a:r>
                        <a:rPr lang="zh-CN" altLang="en-US" sz="1100" dirty="0" smtClean="0"/>
                        <a:t>端粒酶活性</a:t>
                      </a:r>
                      <a:endParaRPr lang="zh-CN" altLang="en-US" sz="1100" dirty="0"/>
                    </a:p>
                  </a:txBody>
                  <a:tcPr>
                    <a:noFill/>
                  </a:tcPr>
                </a:tc>
                <a:tc>
                  <a:txBody>
                    <a:bodyPr/>
                    <a:lstStyle/>
                    <a:p>
                      <a:pPr algn="ctr"/>
                      <a:r>
                        <a:rPr lang="en-US" altLang="zh-CN" sz="1100" dirty="0" smtClean="0"/>
                        <a:t>1.6</a:t>
                      </a:r>
                      <a:r>
                        <a:rPr lang="en-US" altLang="zh-CN" sz="1100" b="1" dirty="0" smtClean="0"/>
                        <a:t>±2.8</a:t>
                      </a:r>
                      <a:endParaRPr lang="zh-CN" altLang="en-US" sz="1100" dirty="0"/>
                    </a:p>
                  </a:txBody>
                  <a:tcPr>
                    <a:noFill/>
                  </a:tcPr>
                </a:tc>
                <a:tc>
                  <a:txBody>
                    <a:bodyPr/>
                    <a:lstStyle/>
                    <a:p>
                      <a:pPr algn="ctr"/>
                      <a:r>
                        <a:rPr lang="en-US" altLang="zh-CN" sz="1100" dirty="0" smtClean="0"/>
                        <a:t>2.0</a:t>
                      </a:r>
                      <a:r>
                        <a:rPr lang="en-US" altLang="zh-CN" sz="1100" b="1" dirty="0" smtClean="0"/>
                        <a:t>±2.4</a:t>
                      </a:r>
                      <a:endParaRPr lang="zh-CN" altLang="en-US" sz="1100" dirty="0"/>
                    </a:p>
                  </a:txBody>
                  <a:tcPr>
                    <a:noFill/>
                  </a:tcPr>
                </a:tc>
                <a:tc>
                  <a:txBody>
                    <a:bodyPr/>
                    <a:lstStyle/>
                    <a:p>
                      <a:pPr algn="ctr"/>
                      <a:r>
                        <a:rPr lang="en-US" altLang="zh-CN" sz="1100" b="1" dirty="0" smtClean="0"/>
                        <a:t>0.688</a:t>
                      </a:r>
                      <a:endParaRPr lang="zh-CN" altLang="en-US" sz="1100" b="1" dirty="0"/>
                    </a:p>
                  </a:txBody>
                  <a:tcPr>
                    <a:noFill/>
                  </a:tcPr>
                </a:tc>
              </a:tr>
              <a:tr h="254657">
                <a:tc rowSpan="2">
                  <a:txBody>
                    <a:bodyPr/>
                    <a:lstStyle/>
                    <a:p>
                      <a:r>
                        <a:rPr lang="en-US" altLang="zh-CN" sz="1100" dirty="0" smtClean="0"/>
                        <a:t>CD25</a:t>
                      </a:r>
                      <a:r>
                        <a:rPr lang="zh-CN" altLang="en-US" sz="1100" dirty="0" smtClean="0"/>
                        <a:t>单抗</a:t>
                      </a:r>
                      <a:endParaRPr lang="zh-CN" altLang="en-US" sz="1100" dirty="0"/>
                    </a:p>
                  </a:txBody>
                  <a:tcPr>
                    <a:lnB w="12700" cap="flat" cmpd="sng" algn="ctr">
                      <a:solidFill>
                        <a:schemeClr val="tx1"/>
                      </a:solidFill>
                      <a:prstDash val="solid"/>
                      <a:round/>
                      <a:headEnd type="none" w="med" len="med"/>
                      <a:tailEnd type="none" w="med" len="med"/>
                    </a:lnB>
                    <a:noFill/>
                  </a:tcPr>
                </a:tc>
                <a:tc>
                  <a:txBody>
                    <a:bodyPr/>
                    <a:lstStyle/>
                    <a:p>
                      <a:pPr algn="ctr"/>
                      <a:r>
                        <a:rPr lang="zh-CN" altLang="en-US" sz="1100" dirty="0" smtClean="0"/>
                        <a:t>端粒长度</a:t>
                      </a:r>
                      <a:endParaRPr lang="en-US" altLang="zh-CN" sz="1100" dirty="0" smtClean="0"/>
                    </a:p>
                  </a:txBody>
                  <a:tcPr>
                    <a:noFill/>
                  </a:tcPr>
                </a:tc>
                <a:tc>
                  <a:txBody>
                    <a:bodyPr/>
                    <a:lstStyle/>
                    <a:p>
                      <a:pPr algn="ctr"/>
                      <a:r>
                        <a:rPr lang="en-US" altLang="zh-CN" sz="1100" dirty="0" smtClean="0"/>
                        <a:t>0.66</a:t>
                      </a:r>
                      <a:r>
                        <a:rPr lang="en-US" altLang="zh-CN" sz="1100" b="1" dirty="0" smtClean="0"/>
                        <a:t>±0.41</a:t>
                      </a:r>
                      <a:endParaRPr lang="zh-CN" altLang="en-US" sz="1100" dirty="0"/>
                    </a:p>
                  </a:txBody>
                  <a:tcPr>
                    <a:noFill/>
                  </a:tcPr>
                </a:tc>
                <a:tc>
                  <a:txBody>
                    <a:bodyPr/>
                    <a:lstStyle/>
                    <a:p>
                      <a:pPr algn="ctr"/>
                      <a:r>
                        <a:rPr lang="en-US" altLang="zh-CN" sz="1100" b="1" dirty="0" smtClean="0"/>
                        <a:t>1.16±0.42</a:t>
                      </a:r>
                      <a:endParaRPr lang="zh-CN" altLang="en-US" sz="1100" dirty="0"/>
                    </a:p>
                  </a:txBody>
                  <a:tcPr>
                    <a:noFill/>
                  </a:tcPr>
                </a:tc>
                <a:tc>
                  <a:txBody>
                    <a:bodyPr/>
                    <a:lstStyle/>
                    <a:p>
                      <a:pPr algn="ctr"/>
                      <a:r>
                        <a:rPr lang="en-US" altLang="zh-CN" sz="1100" dirty="0" smtClean="0"/>
                        <a:t>0.022</a:t>
                      </a:r>
                      <a:endParaRPr lang="zh-CN" altLang="en-US" sz="1100" dirty="0"/>
                    </a:p>
                  </a:txBody>
                  <a:tcPr>
                    <a:noFill/>
                  </a:tcPr>
                </a:tc>
              </a:tr>
              <a:tr h="254657">
                <a:tc vMerge="1">
                  <a:txBody>
                    <a:bodyPr/>
                    <a:lstStyle/>
                    <a:p>
                      <a:endParaRPr lang="zh-CN" altLang="en-US" sz="1100" dirty="0"/>
                    </a:p>
                  </a:txBody>
                  <a:tcPr/>
                </a:tc>
                <a:tc>
                  <a:txBody>
                    <a:bodyPr/>
                    <a:lstStyle/>
                    <a:p>
                      <a:pPr algn="ctr"/>
                      <a:r>
                        <a:rPr lang="zh-CN" altLang="en-US" sz="1100" dirty="0" smtClean="0"/>
                        <a:t>端粒酶活性</a:t>
                      </a:r>
                      <a:endParaRPr lang="zh-CN" altLang="en-US" sz="1100"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1100" dirty="0" smtClean="0"/>
                        <a:t>3.5</a:t>
                      </a:r>
                      <a:r>
                        <a:rPr lang="en-US" altLang="zh-CN" sz="1100" b="1" dirty="0" smtClean="0"/>
                        <a:t>±4.9</a:t>
                      </a:r>
                      <a:endParaRPr lang="zh-CN" altLang="en-US" sz="1100"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1100" b="1" dirty="0" smtClean="0"/>
                        <a:t>11.3±14.3</a:t>
                      </a:r>
                      <a:endParaRPr lang="zh-CN" altLang="en-US" sz="1100" dirty="0"/>
                    </a:p>
                  </a:txBody>
                  <a:tcPr>
                    <a:lnB w="12700" cap="flat" cmpd="sng" algn="ctr">
                      <a:solidFill>
                        <a:schemeClr val="tx1"/>
                      </a:solidFill>
                      <a:prstDash val="solid"/>
                      <a:round/>
                      <a:headEnd type="none" w="med" len="med"/>
                      <a:tailEnd type="none" w="med" len="med"/>
                    </a:lnB>
                    <a:noFill/>
                  </a:tcPr>
                </a:tc>
                <a:tc>
                  <a:txBody>
                    <a:bodyPr/>
                    <a:lstStyle/>
                    <a:p>
                      <a:pPr algn="ctr"/>
                      <a:r>
                        <a:rPr lang="en-US" altLang="zh-CN" sz="1100" dirty="0" smtClean="0"/>
                        <a:t>0.053</a:t>
                      </a:r>
                      <a:endParaRPr lang="zh-CN" altLang="en-US" sz="1100" dirty="0"/>
                    </a:p>
                  </a:txBody>
                  <a:tcPr>
                    <a:lnB w="12700" cap="flat" cmpd="sng" algn="ctr">
                      <a:solidFill>
                        <a:schemeClr val="tx1"/>
                      </a:solidFill>
                      <a:prstDash val="solid"/>
                      <a:round/>
                      <a:headEnd type="none" w="med" len="med"/>
                      <a:tailEnd type="none" w="med" len="med"/>
                    </a:lnB>
                    <a:noFill/>
                  </a:tcPr>
                </a:tc>
              </a:tr>
            </a:tbl>
          </a:graphicData>
        </a:graphic>
      </p:graphicFrame>
      <p:sp>
        <p:nvSpPr>
          <p:cNvPr id="13" name="矩形 12"/>
          <p:cNvSpPr/>
          <p:nvPr/>
        </p:nvSpPr>
        <p:spPr>
          <a:xfrm>
            <a:off x="4432" y="6624648"/>
            <a:ext cx="3526444" cy="246221"/>
          </a:xfrm>
          <a:prstGeom prst="rect">
            <a:avLst/>
          </a:prstGeom>
        </p:spPr>
        <p:txBody>
          <a:bodyPr wrap="square">
            <a:spAutoFit/>
          </a:bodyPr>
          <a:lstStyle/>
          <a:p>
            <a:r>
              <a:rPr lang="fr-FR" altLang="zh-CN" sz="1000" dirty="0" smtClean="0"/>
              <a:t>Crepin T. </a:t>
            </a:r>
            <a:r>
              <a:rPr lang="en-US" altLang="zh-CN" sz="1000" dirty="0" smtClean="0"/>
              <a:t>Am J </a:t>
            </a:r>
            <a:r>
              <a:rPr lang="en-US" altLang="zh-CN" sz="1000" dirty="0"/>
              <a:t>of </a:t>
            </a:r>
            <a:r>
              <a:rPr lang="en-US" altLang="zh-CN" sz="1000" dirty="0" smtClean="0"/>
              <a:t>Transplant </a:t>
            </a:r>
            <a:r>
              <a:rPr lang="en-US" altLang="zh-CN" sz="1000" dirty="0"/>
              <a:t>2015; 15: </a:t>
            </a:r>
            <a:r>
              <a:rPr lang="en-US" altLang="zh-CN" sz="1000" dirty="0" smtClean="0"/>
              <a:t>1028–1038</a:t>
            </a:r>
            <a:endParaRPr lang="fr-FR" altLang="zh-CN" sz="1000" dirty="0" smtClean="0"/>
          </a:p>
        </p:txBody>
      </p:sp>
      <p:grpSp>
        <p:nvGrpSpPr>
          <p:cNvPr id="4" name="组合 3"/>
          <p:cNvGrpSpPr/>
          <p:nvPr/>
        </p:nvGrpSpPr>
        <p:grpSpPr>
          <a:xfrm>
            <a:off x="539552" y="3573016"/>
            <a:ext cx="3873378" cy="2672120"/>
            <a:chOff x="626614" y="3573016"/>
            <a:chExt cx="3873378" cy="2672120"/>
          </a:xfrm>
        </p:grpSpPr>
        <p:sp>
          <p:nvSpPr>
            <p:cNvPr id="15" name="TextBox 14"/>
            <p:cNvSpPr txBox="1"/>
            <p:nvPr/>
          </p:nvSpPr>
          <p:spPr>
            <a:xfrm>
              <a:off x="626614" y="3573016"/>
              <a:ext cx="3873378" cy="307777"/>
            </a:xfrm>
            <a:prstGeom prst="rect">
              <a:avLst/>
            </a:prstGeom>
            <a:noFill/>
          </p:spPr>
          <p:txBody>
            <a:bodyPr wrap="square" rtlCol="0">
              <a:spAutoFit/>
            </a:bodyPr>
            <a:lstStyle/>
            <a:p>
              <a:pPr algn="ctr"/>
              <a:r>
                <a:rPr lang="en-US" altLang="zh-CN" sz="1400" b="1" dirty="0"/>
                <a:t>ATG</a:t>
              </a:r>
              <a:r>
                <a:rPr lang="zh-CN" altLang="en-US" sz="1400" b="1" dirty="0"/>
                <a:t>诱导晚期分化</a:t>
              </a:r>
              <a:r>
                <a:rPr lang="en-US" altLang="zh-CN" sz="1400" b="1" dirty="0"/>
                <a:t>CD8+T</a:t>
              </a:r>
              <a:r>
                <a:rPr lang="zh-CN" altLang="en-US" sz="1400" b="1" dirty="0"/>
                <a:t>细胞的扩增</a:t>
              </a:r>
              <a:endParaRPr lang="en-US" altLang="zh-CN" sz="1400" b="1" dirty="0"/>
            </a:p>
          </p:txBody>
        </p:sp>
        <p:pic>
          <p:nvPicPr>
            <p:cNvPr id="23" name="图片 22"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366" y="3933056"/>
              <a:ext cx="3150586" cy="2312080"/>
            </a:xfrm>
            <a:prstGeom prst="rect">
              <a:avLst/>
            </a:prstGeom>
            <a:ln>
              <a:noFill/>
            </a:ln>
            <a:effectLst>
              <a:outerShdw blurRad="292100" dist="139700" dir="2700000" algn="tl" rotWithShape="0">
                <a:srgbClr val="333333">
                  <a:alpha val="65000"/>
                </a:srgbClr>
              </a:outerShdw>
            </a:effectLst>
          </p:spPr>
        </p:pic>
        <p:sp>
          <p:nvSpPr>
            <p:cNvPr id="3" name="矩形 2"/>
            <p:cNvSpPr/>
            <p:nvPr/>
          </p:nvSpPr>
          <p:spPr>
            <a:xfrm>
              <a:off x="1002212" y="3946503"/>
              <a:ext cx="347648"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5908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188640"/>
            <a:ext cx="8229600" cy="1143000"/>
          </a:xfrm>
        </p:spPr>
        <p:txBody>
          <a:bodyPr>
            <a:normAutofit/>
          </a:bodyPr>
          <a:lstStyle/>
          <a:p>
            <a:r>
              <a:rPr lang="zh-CN" altLang="en-US" sz="2800" b="1" dirty="0" smtClean="0"/>
              <a:t>免疫老化与感染风险增高有关</a:t>
            </a:r>
            <a:endParaRPr lang="zh-CN" altLang="en-US" sz="2800" b="1" dirty="0"/>
          </a:p>
        </p:txBody>
      </p:sp>
      <p:grpSp>
        <p:nvGrpSpPr>
          <p:cNvPr id="3" name="组合 2"/>
          <p:cNvGrpSpPr/>
          <p:nvPr/>
        </p:nvGrpSpPr>
        <p:grpSpPr>
          <a:xfrm>
            <a:off x="899592" y="2171209"/>
            <a:ext cx="4906582" cy="3490039"/>
            <a:chOff x="1355725" y="1736725"/>
            <a:chExt cx="6280150" cy="4511675"/>
          </a:xfrm>
        </p:grpSpPr>
        <p:sp>
          <p:nvSpPr>
            <p:cNvPr id="64" name="Oval 2"/>
            <p:cNvSpPr>
              <a:spLocks noChangeArrowheads="1"/>
            </p:cNvSpPr>
            <p:nvPr/>
          </p:nvSpPr>
          <p:spPr bwMode="gray">
            <a:xfrm>
              <a:off x="3389313" y="2878138"/>
              <a:ext cx="2211387" cy="2211387"/>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5" name="Oval 3"/>
            <p:cNvSpPr>
              <a:spLocks noChangeArrowheads="1"/>
            </p:cNvSpPr>
            <p:nvPr/>
          </p:nvSpPr>
          <p:spPr bwMode="gray">
            <a:xfrm>
              <a:off x="3679825" y="3160713"/>
              <a:ext cx="1624013" cy="1622425"/>
            </a:xfrm>
            <a:prstGeom prst="ellipse">
              <a:avLst/>
            </a:prstGeom>
            <a:gradFill rotWithShape="1">
              <a:gsLst>
                <a:gs pos="0">
                  <a:srgbClr val="A1A1A1"/>
                </a:gs>
                <a:gs pos="50000">
                  <a:srgbClr val="FFFFFF"/>
                </a:gs>
                <a:gs pos="100000">
                  <a:srgbClr val="A1A1A1"/>
                </a:gs>
              </a:gsLst>
              <a:lin ang="2700000" scaled="1"/>
            </a:gradFill>
            <a:ln>
              <a:noFill/>
            </a:ln>
            <a:effectLst>
              <a:prstShdw prst="shdw17" dist="17961" dir="27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6" name="Text Box 4"/>
            <p:cNvSpPr txBox="1">
              <a:spLocks noChangeArrowheads="1"/>
            </p:cNvSpPr>
            <p:nvPr/>
          </p:nvSpPr>
          <p:spPr bwMode="gray">
            <a:xfrm>
              <a:off x="3668713" y="3741879"/>
              <a:ext cx="1662113" cy="483019"/>
            </a:xfrm>
            <a:prstGeom prst="rect">
              <a:avLst/>
            </a:prstGeom>
            <a:noFill/>
            <a:ln w="9525" algn="ctr">
              <a:noFill/>
              <a:miter lim="800000"/>
              <a:headEnd/>
              <a:tailEnd/>
            </a:ln>
            <a:effectLst/>
          </p:spPr>
          <p:txBody>
            <a:bodyPr>
              <a:spAutoFit/>
            </a:bodyPr>
            <a:lstStyle/>
            <a:p>
              <a:pPr algn="ctr">
                <a:defRPr/>
              </a:pPr>
              <a:r>
                <a:rPr lang="zh-CN" altLang="en-US" sz="2000" b="1" dirty="0" smtClean="0">
                  <a:cs typeface="Arial" charset="0"/>
                </a:rPr>
                <a:t>免疫老化</a:t>
              </a:r>
              <a:endParaRPr lang="en-US" altLang="zh-CN" sz="2000" b="1" dirty="0">
                <a:cs typeface="Arial" charset="0"/>
              </a:endParaRPr>
            </a:p>
          </p:txBody>
        </p:sp>
        <p:sp>
          <p:nvSpPr>
            <p:cNvPr id="67" name="Oval 5"/>
            <p:cNvSpPr>
              <a:spLocks noChangeArrowheads="1"/>
            </p:cNvSpPr>
            <p:nvPr/>
          </p:nvSpPr>
          <p:spPr bwMode="gray">
            <a:xfrm>
              <a:off x="6089650" y="4595813"/>
              <a:ext cx="1439863" cy="1425575"/>
            </a:xfrm>
            <a:prstGeom prst="ellipse">
              <a:avLst/>
            </a:prstGeom>
            <a:solidFill>
              <a:schemeClr val="bg1">
                <a:lumMod val="65000"/>
              </a:schemeClr>
            </a:solidFill>
            <a:ln w="38100" algn="ctr">
              <a:solidFill>
                <a:srgbClr val="F8F8F8">
                  <a:alpha val="80000"/>
                </a:srgbClr>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68" name="Picture 6" descr="cir_lighteffect0"/>
            <p:cNvPicPr>
              <a:picLocks noChangeAspect="1" noChangeArrowheads="1"/>
            </p:cNvPicPr>
            <p:nvPr/>
          </p:nvPicPr>
          <p:blipFill>
            <a:blip r:embed="rId2">
              <a:lum bright="18000" contrast="-12000"/>
              <a:extLst>
                <a:ext uri="{28A0092B-C50C-407E-A947-70E740481C1C}">
                  <a14:useLocalDpi xmlns:a14="http://schemas.microsoft.com/office/drawing/2010/main" val="0"/>
                </a:ext>
              </a:extLst>
            </a:blip>
            <a:srcRect/>
            <a:stretch>
              <a:fillRect/>
            </a:stretch>
          </p:blipFill>
          <p:spPr bwMode="gray">
            <a:xfrm>
              <a:off x="6048375" y="4530725"/>
              <a:ext cx="15113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Rectangle 7"/>
            <p:cNvSpPr>
              <a:spLocks noChangeArrowheads="1"/>
            </p:cNvSpPr>
            <p:nvPr/>
          </p:nvSpPr>
          <p:spPr bwMode="white">
            <a:xfrm>
              <a:off x="6072188" y="4963816"/>
              <a:ext cx="1493837" cy="850369"/>
            </a:xfrm>
            <a:prstGeom prst="rect">
              <a:avLst/>
            </a:prstGeom>
            <a:noFill/>
            <a:ln w="9525" algn="ctr">
              <a:noFill/>
              <a:miter lim="800000"/>
              <a:headEnd/>
              <a:tailEnd/>
            </a:ln>
            <a:effectLst/>
          </p:spPr>
          <p:txBody>
            <a:bodyPr>
              <a:spAutoFit/>
            </a:bodyPr>
            <a:lstStyle/>
            <a:p>
              <a:pPr algn="ctr">
                <a:lnSpc>
                  <a:spcPct val="120000"/>
                </a:lnSpc>
              </a:pPr>
              <a:r>
                <a:rPr lang="zh-CN" altLang="en-US" sz="1600" b="1" dirty="0">
                  <a:solidFill>
                    <a:schemeClr val="bg2"/>
                  </a:solidFill>
                </a:rPr>
                <a:t>调节</a:t>
              </a:r>
              <a:r>
                <a:rPr lang="en-US" altLang="zh-CN" sz="1600" b="1" dirty="0">
                  <a:solidFill>
                    <a:schemeClr val="bg2"/>
                  </a:solidFill>
                </a:rPr>
                <a:t>T</a:t>
              </a:r>
              <a:r>
                <a:rPr lang="zh-CN" altLang="en-US" sz="1600" b="1" dirty="0">
                  <a:solidFill>
                    <a:schemeClr val="bg2"/>
                  </a:solidFill>
                </a:rPr>
                <a:t>细胞增加</a:t>
              </a:r>
            </a:p>
          </p:txBody>
        </p:sp>
        <p:sp>
          <p:nvSpPr>
            <p:cNvPr id="70" name="Oval 14"/>
            <p:cNvSpPr>
              <a:spLocks noChangeArrowheads="1"/>
            </p:cNvSpPr>
            <p:nvPr/>
          </p:nvSpPr>
          <p:spPr bwMode="gray">
            <a:xfrm>
              <a:off x="1516063" y="4719638"/>
              <a:ext cx="1441450" cy="1425575"/>
            </a:xfrm>
            <a:prstGeom prst="ellipse">
              <a:avLst/>
            </a:prstGeom>
            <a:solidFill>
              <a:schemeClr val="bg1">
                <a:lumMod val="65000"/>
              </a:schemeClr>
            </a:solidFill>
            <a:ln w="38100" algn="ctr">
              <a:solidFill>
                <a:srgbClr val="F8F8F8">
                  <a:alpha val="80000"/>
                </a:srgbClr>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71" name="Picture 15" descr="cir_lighteffect0"/>
            <p:cNvPicPr>
              <a:picLocks noChangeAspect="1" noChangeArrowheads="1"/>
            </p:cNvPicPr>
            <p:nvPr/>
          </p:nvPicPr>
          <p:blipFill>
            <a:blip r:embed="rId2">
              <a:lum bright="18000" contrast="-12000"/>
              <a:extLst>
                <a:ext uri="{28A0092B-C50C-407E-A947-70E740481C1C}">
                  <a14:useLocalDpi xmlns:a14="http://schemas.microsoft.com/office/drawing/2010/main" val="0"/>
                </a:ext>
              </a:extLst>
            </a:blip>
            <a:srcRect/>
            <a:stretch>
              <a:fillRect/>
            </a:stretch>
          </p:blipFill>
          <p:spPr bwMode="gray">
            <a:xfrm>
              <a:off x="1476375" y="4654550"/>
              <a:ext cx="15113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Rectangle 16"/>
            <p:cNvSpPr>
              <a:spLocks noChangeArrowheads="1"/>
            </p:cNvSpPr>
            <p:nvPr/>
          </p:nvSpPr>
          <p:spPr bwMode="white">
            <a:xfrm>
              <a:off x="1498600" y="5114383"/>
              <a:ext cx="1493838" cy="512094"/>
            </a:xfrm>
            <a:prstGeom prst="rect">
              <a:avLst/>
            </a:prstGeom>
            <a:noFill/>
            <a:ln w="9525" algn="ctr">
              <a:noFill/>
              <a:miter lim="800000"/>
              <a:headEnd/>
              <a:tailEnd/>
            </a:ln>
            <a:effectLst/>
          </p:spPr>
          <p:txBody>
            <a:bodyPr>
              <a:spAutoFit/>
            </a:bodyPr>
            <a:lstStyle/>
            <a:p>
              <a:pPr algn="ctr">
                <a:lnSpc>
                  <a:spcPct val="120000"/>
                </a:lnSpc>
              </a:pPr>
              <a:r>
                <a:rPr lang="zh-CN" altLang="en-US" b="1" dirty="0">
                  <a:solidFill>
                    <a:schemeClr val="bg2"/>
                  </a:solidFill>
                </a:rPr>
                <a:t>胸腺退化</a:t>
              </a:r>
            </a:p>
          </p:txBody>
        </p:sp>
        <p:sp>
          <p:nvSpPr>
            <p:cNvPr id="73" name="Oval 18"/>
            <p:cNvSpPr>
              <a:spLocks noChangeArrowheads="1"/>
            </p:cNvSpPr>
            <p:nvPr/>
          </p:nvSpPr>
          <p:spPr bwMode="gray">
            <a:xfrm>
              <a:off x="1458913" y="1855788"/>
              <a:ext cx="1439862" cy="1423987"/>
            </a:xfrm>
            <a:prstGeom prst="ellipse">
              <a:avLst/>
            </a:prstGeom>
            <a:solidFill>
              <a:schemeClr val="bg1">
                <a:lumMod val="65000"/>
              </a:schemeClr>
            </a:solidFill>
            <a:ln w="38100" algn="ctr">
              <a:solidFill>
                <a:srgbClr val="F8F8F8">
                  <a:alpha val="80000"/>
                </a:srgbClr>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74" name="Picture 19" descr="cir_lighteffect0"/>
            <p:cNvPicPr>
              <a:picLocks noChangeAspect="1" noChangeArrowheads="1"/>
            </p:cNvPicPr>
            <p:nvPr/>
          </p:nvPicPr>
          <p:blipFill>
            <a:blip r:embed="rId2">
              <a:lum bright="18000" contrast="-12000"/>
              <a:extLst>
                <a:ext uri="{28A0092B-C50C-407E-A947-70E740481C1C}">
                  <a14:useLocalDpi xmlns:a14="http://schemas.microsoft.com/office/drawing/2010/main" val="0"/>
                </a:ext>
              </a:extLst>
            </a:blip>
            <a:srcRect/>
            <a:stretch>
              <a:fillRect/>
            </a:stretch>
          </p:blipFill>
          <p:spPr bwMode="gray">
            <a:xfrm>
              <a:off x="1417638" y="1790700"/>
              <a:ext cx="1511300"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Rectangle 20"/>
            <p:cNvSpPr>
              <a:spLocks noChangeArrowheads="1"/>
            </p:cNvSpPr>
            <p:nvPr/>
          </p:nvSpPr>
          <p:spPr bwMode="white">
            <a:xfrm>
              <a:off x="1441449" y="2171211"/>
              <a:ext cx="1493838" cy="850369"/>
            </a:xfrm>
            <a:prstGeom prst="rect">
              <a:avLst/>
            </a:prstGeom>
            <a:noFill/>
            <a:ln w="9525" algn="ctr">
              <a:noFill/>
              <a:miter lim="800000"/>
              <a:headEnd/>
              <a:tailEnd/>
            </a:ln>
            <a:effectLst/>
          </p:spPr>
          <p:txBody>
            <a:bodyPr>
              <a:spAutoFit/>
            </a:bodyPr>
            <a:lstStyle/>
            <a:p>
              <a:pPr algn="ctr">
                <a:lnSpc>
                  <a:spcPct val="120000"/>
                </a:lnSpc>
              </a:pPr>
              <a:r>
                <a:rPr lang="zh-CN" altLang="en-US" sz="1600" b="1" dirty="0">
                  <a:solidFill>
                    <a:schemeClr val="bg2"/>
                  </a:solidFill>
                </a:rPr>
                <a:t>幼稚</a:t>
              </a:r>
              <a:r>
                <a:rPr lang="en-US" altLang="zh-CN" sz="1600" b="1" dirty="0">
                  <a:solidFill>
                    <a:schemeClr val="bg2"/>
                  </a:solidFill>
                </a:rPr>
                <a:t>T</a:t>
              </a:r>
              <a:r>
                <a:rPr lang="zh-CN" altLang="en-US" sz="1600" b="1" dirty="0">
                  <a:solidFill>
                    <a:schemeClr val="bg2"/>
                  </a:solidFill>
                </a:rPr>
                <a:t>细胞输出减少</a:t>
              </a:r>
            </a:p>
          </p:txBody>
        </p:sp>
        <p:sp>
          <p:nvSpPr>
            <p:cNvPr id="76" name="Oval 24"/>
            <p:cNvSpPr>
              <a:spLocks noChangeArrowheads="1"/>
            </p:cNvSpPr>
            <p:nvPr/>
          </p:nvSpPr>
          <p:spPr bwMode="gray">
            <a:xfrm>
              <a:off x="5965825" y="1855788"/>
              <a:ext cx="1439863" cy="1423987"/>
            </a:xfrm>
            <a:prstGeom prst="ellipse">
              <a:avLst/>
            </a:prstGeom>
            <a:solidFill>
              <a:srgbClr val="42A68C"/>
            </a:solidFill>
            <a:ln w="38100" algn="ctr">
              <a:solidFill>
                <a:srgbClr val="F8F8F8">
                  <a:alpha val="80000"/>
                </a:srgbClr>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77" name="Picture 25" descr="cir_lighteffect0"/>
            <p:cNvPicPr>
              <a:picLocks noChangeAspect="1" noChangeArrowheads="1"/>
            </p:cNvPicPr>
            <p:nvPr/>
          </p:nvPicPr>
          <p:blipFill>
            <a:blip r:embed="rId2">
              <a:lum bright="18000" contrast="-12000"/>
              <a:extLst>
                <a:ext uri="{28A0092B-C50C-407E-A947-70E740481C1C}">
                  <a14:useLocalDpi xmlns:a14="http://schemas.microsoft.com/office/drawing/2010/main" val="0"/>
                </a:ext>
              </a:extLst>
            </a:blip>
            <a:srcRect/>
            <a:stretch>
              <a:fillRect/>
            </a:stretch>
          </p:blipFill>
          <p:spPr bwMode="gray">
            <a:xfrm>
              <a:off x="5924550" y="1790700"/>
              <a:ext cx="1511300"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ectangle 26"/>
            <p:cNvSpPr>
              <a:spLocks noChangeArrowheads="1"/>
            </p:cNvSpPr>
            <p:nvPr/>
          </p:nvSpPr>
          <p:spPr bwMode="white">
            <a:xfrm>
              <a:off x="5999462" y="2218784"/>
              <a:ext cx="1493837" cy="667595"/>
            </a:xfrm>
            <a:prstGeom prst="rect">
              <a:avLst/>
            </a:prstGeom>
            <a:noFill/>
            <a:ln w="9525" algn="ctr">
              <a:noFill/>
              <a:miter lim="800000"/>
              <a:headEnd/>
              <a:tailEnd/>
            </a:ln>
            <a:effectLst/>
          </p:spPr>
          <p:txBody>
            <a:bodyPr>
              <a:spAutoFit/>
            </a:bodyPr>
            <a:lstStyle/>
            <a:p>
              <a:pPr>
                <a:lnSpc>
                  <a:spcPct val="120000"/>
                </a:lnSpc>
              </a:pPr>
              <a:r>
                <a:rPr lang="zh-CN" altLang="en-US" sz="1200" b="1" dirty="0"/>
                <a:t>外周单克隆记忆</a:t>
              </a:r>
              <a:r>
                <a:rPr lang="en-US" altLang="zh-CN" sz="1200" b="1" dirty="0"/>
                <a:t>T</a:t>
              </a:r>
              <a:r>
                <a:rPr lang="zh-CN" altLang="en-US" sz="1200" b="1" dirty="0"/>
                <a:t>细胞增加</a:t>
              </a:r>
            </a:p>
          </p:txBody>
        </p:sp>
        <p:grpSp>
          <p:nvGrpSpPr>
            <p:cNvPr id="79" name="Group 35"/>
            <p:cNvGrpSpPr>
              <a:grpSpLocks/>
            </p:cNvGrpSpPr>
            <p:nvPr/>
          </p:nvGrpSpPr>
          <p:grpSpPr bwMode="auto">
            <a:xfrm>
              <a:off x="1355725" y="1736725"/>
              <a:ext cx="6280150" cy="4511675"/>
              <a:chOff x="854" y="1094"/>
              <a:chExt cx="3956" cy="2842"/>
            </a:xfrm>
          </p:grpSpPr>
          <p:sp>
            <p:nvSpPr>
              <p:cNvPr id="80" name="Oval 8"/>
              <p:cNvSpPr>
                <a:spLocks noChangeArrowheads="1"/>
              </p:cNvSpPr>
              <p:nvPr/>
            </p:nvSpPr>
            <p:spPr bwMode="gray">
              <a:xfrm>
                <a:off x="3771" y="2821"/>
                <a:ext cx="1039" cy="1038"/>
              </a:xfrm>
              <a:prstGeom prst="ellipse">
                <a:avLst/>
              </a:prstGeom>
              <a:noFill/>
              <a:ln w="127000">
                <a:solidFill>
                  <a:srgbClr val="DDDDDD"/>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1" name="Oval 9"/>
              <p:cNvSpPr>
                <a:spLocks noChangeArrowheads="1"/>
              </p:cNvSpPr>
              <p:nvPr/>
            </p:nvSpPr>
            <p:spPr bwMode="gray">
              <a:xfrm>
                <a:off x="2045" y="1725"/>
                <a:ext cx="1563" cy="1564"/>
              </a:xfrm>
              <a:prstGeom prst="ellipse">
                <a:avLst/>
              </a:prstGeom>
              <a:noFill/>
              <a:ln w="127000">
                <a:solidFill>
                  <a:srgbClr val="DDDDDD"/>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2" name="Line 10"/>
              <p:cNvSpPr>
                <a:spLocks noChangeShapeType="1"/>
              </p:cNvSpPr>
              <p:nvPr/>
            </p:nvSpPr>
            <p:spPr bwMode="gray">
              <a:xfrm flipV="1">
                <a:off x="1885" y="2964"/>
                <a:ext cx="307" cy="192"/>
              </a:xfrm>
              <a:prstGeom prst="line">
                <a:avLst/>
              </a:prstGeom>
              <a:noFill/>
              <a:ln w="127000">
                <a:solidFill>
                  <a:srgbClr val="DDDDDD"/>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3" name="Line 11"/>
              <p:cNvSpPr>
                <a:spLocks noChangeShapeType="1"/>
              </p:cNvSpPr>
              <p:nvPr/>
            </p:nvSpPr>
            <p:spPr bwMode="gray">
              <a:xfrm flipV="1">
                <a:off x="1832" y="2869"/>
                <a:ext cx="306" cy="192"/>
              </a:xfrm>
              <a:prstGeom prst="line">
                <a:avLst/>
              </a:prstGeom>
              <a:noFill/>
              <a:ln w="127000">
                <a:solidFill>
                  <a:srgbClr val="DDDDDD"/>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4" name="Line 12"/>
              <p:cNvSpPr>
                <a:spLocks noChangeShapeType="1"/>
              </p:cNvSpPr>
              <p:nvPr/>
            </p:nvSpPr>
            <p:spPr bwMode="gray">
              <a:xfrm flipV="1">
                <a:off x="3502" y="1931"/>
                <a:ext cx="307" cy="192"/>
              </a:xfrm>
              <a:prstGeom prst="line">
                <a:avLst/>
              </a:prstGeom>
              <a:noFill/>
              <a:ln w="127000">
                <a:solidFill>
                  <a:srgbClr val="DDDDDD"/>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5" name="Line 13"/>
              <p:cNvSpPr>
                <a:spLocks noChangeShapeType="1"/>
              </p:cNvSpPr>
              <p:nvPr/>
            </p:nvSpPr>
            <p:spPr bwMode="gray">
              <a:xfrm flipV="1">
                <a:off x="3448" y="1836"/>
                <a:ext cx="308" cy="192"/>
              </a:xfrm>
              <a:prstGeom prst="line">
                <a:avLst/>
              </a:prstGeom>
              <a:noFill/>
              <a:ln w="127000">
                <a:solidFill>
                  <a:srgbClr val="DDDDDD"/>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6" name="Oval 17"/>
              <p:cNvSpPr>
                <a:spLocks noChangeArrowheads="1"/>
              </p:cNvSpPr>
              <p:nvPr/>
            </p:nvSpPr>
            <p:spPr bwMode="gray">
              <a:xfrm>
                <a:off x="891" y="2899"/>
                <a:ext cx="1038" cy="1037"/>
              </a:xfrm>
              <a:prstGeom prst="ellipse">
                <a:avLst/>
              </a:prstGeom>
              <a:noFill/>
              <a:ln w="127000">
                <a:solidFill>
                  <a:srgbClr val="DDDDDD"/>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7" name="Oval 21"/>
              <p:cNvSpPr>
                <a:spLocks noChangeArrowheads="1"/>
              </p:cNvSpPr>
              <p:nvPr/>
            </p:nvSpPr>
            <p:spPr bwMode="gray">
              <a:xfrm>
                <a:off x="854" y="1094"/>
                <a:ext cx="1039" cy="1037"/>
              </a:xfrm>
              <a:prstGeom prst="ellipse">
                <a:avLst/>
              </a:prstGeom>
              <a:noFill/>
              <a:ln w="127000">
                <a:solidFill>
                  <a:srgbClr val="DDDDDD"/>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8" name="Line 22"/>
              <p:cNvSpPr>
                <a:spLocks noChangeShapeType="1"/>
              </p:cNvSpPr>
              <p:nvPr/>
            </p:nvSpPr>
            <p:spPr bwMode="gray">
              <a:xfrm>
                <a:off x="1814" y="1863"/>
                <a:ext cx="354" cy="216"/>
              </a:xfrm>
              <a:prstGeom prst="line">
                <a:avLst/>
              </a:prstGeom>
              <a:noFill/>
              <a:ln w="127000">
                <a:solidFill>
                  <a:srgbClr val="DDDDDD"/>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9" name="Line 23"/>
              <p:cNvSpPr>
                <a:spLocks noChangeShapeType="1"/>
              </p:cNvSpPr>
              <p:nvPr/>
            </p:nvSpPr>
            <p:spPr bwMode="gray">
              <a:xfrm>
                <a:off x="1760" y="1954"/>
                <a:ext cx="355" cy="216"/>
              </a:xfrm>
              <a:prstGeom prst="line">
                <a:avLst/>
              </a:prstGeom>
              <a:noFill/>
              <a:ln w="127000">
                <a:solidFill>
                  <a:srgbClr val="DDDDDD"/>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0" name="Oval 27"/>
              <p:cNvSpPr>
                <a:spLocks noChangeArrowheads="1"/>
              </p:cNvSpPr>
              <p:nvPr/>
            </p:nvSpPr>
            <p:spPr bwMode="gray">
              <a:xfrm>
                <a:off x="3693" y="1094"/>
                <a:ext cx="1038" cy="1037"/>
              </a:xfrm>
              <a:prstGeom prst="ellipse">
                <a:avLst/>
              </a:prstGeom>
              <a:noFill/>
              <a:ln w="127000">
                <a:solidFill>
                  <a:srgbClr val="DDDDDD"/>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1" name="Line 28"/>
              <p:cNvSpPr>
                <a:spLocks noChangeShapeType="1"/>
              </p:cNvSpPr>
              <p:nvPr/>
            </p:nvSpPr>
            <p:spPr bwMode="gray">
              <a:xfrm>
                <a:off x="3555" y="2784"/>
                <a:ext cx="354" cy="216"/>
              </a:xfrm>
              <a:prstGeom prst="line">
                <a:avLst/>
              </a:prstGeom>
              <a:noFill/>
              <a:ln w="127000">
                <a:solidFill>
                  <a:srgbClr val="DDDDDD"/>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2" name="Line 29"/>
              <p:cNvSpPr>
                <a:spLocks noChangeShapeType="1"/>
              </p:cNvSpPr>
              <p:nvPr/>
            </p:nvSpPr>
            <p:spPr bwMode="gray">
              <a:xfrm>
                <a:off x="3501" y="2875"/>
                <a:ext cx="355" cy="217"/>
              </a:xfrm>
              <a:prstGeom prst="line">
                <a:avLst/>
              </a:prstGeom>
              <a:noFill/>
              <a:ln w="127000">
                <a:solidFill>
                  <a:srgbClr val="DDDDDD"/>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sp>
        <p:nvSpPr>
          <p:cNvPr id="6" name="矩形标注 5"/>
          <p:cNvSpPr/>
          <p:nvPr/>
        </p:nvSpPr>
        <p:spPr>
          <a:xfrm>
            <a:off x="6012160" y="2171210"/>
            <a:ext cx="2376264" cy="774882"/>
          </a:xfrm>
          <a:prstGeom prst="wedgeRectCallout">
            <a:avLst>
              <a:gd name="adj1" fmla="val -58364"/>
              <a:gd name="adj2" fmla="val -798"/>
            </a:avLst>
          </a:prstGeom>
          <a:noFill/>
          <a:ln>
            <a:solidFill>
              <a:srgbClr val="42A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0000"/>
              </a:lnSpc>
              <a:buFont typeface="Arial" pitchFamily="34" charset="0"/>
              <a:buChar char="•"/>
            </a:pPr>
            <a:r>
              <a:rPr lang="zh-CN" altLang="en-US" sz="1400" b="1" dirty="0">
                <a:solidFill>
                  <a:schemeClr val="tx1"/>
                </a:solidFill>
              </a:rPr>
              <a:t>晚期分化</a:t>
            </a:r>
            <a:r>
              <a:rPr lang="en-US" altLang="zh-CN" sz="1400" b="1" dirty="0">
                <a:solidFill>
                  <a:schemeClr val="tx1"/>
                </a:solidFill>
              </a:rPr>
              <a:t>T</a:t>
            </a:r>
            <a:r>
              <a:rPr lang="zh-CN" altLang="en-US" sz="1400" b="1" dirty="0">
                <a:solidFill>
                  <a:schemeClr val="tx1"/>
                </a:solidFill>
              </a:rPr>
              <a:t>细胞扩增</a:t>
            </a:r>
          </a:p>
          <a:p>
            <a:pPr marL="285750" indent="-285750">
              <a:lnSpc>
                <a:spcPct val="120000"/>
              </a:lnSpc>
              <a:buFont typeface="Arial" pitchFamily="34" charset="0"/>
              <a:buChar char="•"/>
            </a:pPr>
            <a:r>
              <a:rPr lang="en-US" altLang="zh-CN" sz="1400" b="1" dirty="0">
                <a:solidFill>
                  <a:schemeClr val="tx1"/>
                </a:solidFill>
              </a:rPr>
              <a:t>TCR</a:t>
            </a:r>
            <a:r>
              <a:rPr lang="zh-CN" altLang="en-US" sz="1400" b="1" dirty="0">
                <a:solidFill>
                  <a:schemeClr val="tx1"/>
                </a:solidFill>
              </a:rPr>
              <a:t>的多克隆性</a:t>
            </a:r>
            <a:r>
              <a:rPr lang="zh-CN" altLang="en-US" sz="1400" b="1" dirty="0" smtClean="0">
                <a:solidFill>
                  <a:schemeClr val="tx1"/>
                </a:solidFill>
              </a:rPr>
              <a:t>降低</a:t>
            </a:r>
            <a:endParaRPr lang="zh-CN" altLang="en-US" sz="1400" b="1" dirty="0">
              <a:solidFill>
                <a:schemeClr val="tx1"/>
              </a:solidFill>
            </a:endParaRPr>
          </a:p>
        </p:txBody>
      </p:sp>
      <p:sp>
        <p:nvSpPr>
          <p:cNvPr id="97" name="TextBox 96"/>
          <p:cNvSpPr txBox="1"/>
          <p:nvPr/>
        </p:nvSpPr>
        <p:spPr>
          <a:xfrm>
            <a:off x="5959914" y="3133028"/>
            <a:ext cx="2644534" cy="1844800"/>
          </a:xfrm>
          <a:prstGeom prst="rect">
            <a:avLst/>
          </a:prstGeom>
          <a:noFill/>
        </p:spPr>
        <p:txBody>
          <a:bodyPr wrap="square" rtlCol="0">
            <a:spAutoFit/>
          </a:bodyPr>
          <a:lstStyle/>
          <a:p>
            <a:pPr marL="285750" indent="-285750">
              <a:lnSpc>
                <a:spcPct val="120000"/>
              </a:lnSpc>
              <a:buFont typeface="Wingdings" panose="05000000000000000000" pitchFamily="2" charset="2"/>
              <a:buChar char="ü"/>
            </a:pPr>
            <a:r>
              <a:rPr lang="zh-CN" altLang="en-US" sz="1200" b="1" dirty="0" smtClean="0"/>
              <a:t>晚期分化</a:t>
            </a:r>
            <a:r>
              <a:rPr lang="en-US" altLang="zh-CN" sz="1200" b="1" dirty="0" smtClean="0"/>
              <a:t>CD8+T</a:t>
            </a:r>
            <a:r>
              <a:rPr lang="zh-CN" altLang="en-US" sz="1200" b="1" dirty="0" smtClean="0"/>
              <a:t>细胞与</a:t>
            </a:r>
            <a:r>
              <a:rPr lang="en-US" altLang="zh-CN" sz="1200" b="1" dirty="0" smtClean="0"/>
              <a:t>CMV</a:t>
            </a:r>
            <a:r>
              <a:rPr lang="zh-CN" altLang="en-US" sz="1200" b="1" dirty="0" smtClean="0"/>
              <a:t>病的发生显著相关</a:t>
            </a:r>
            <a:r>
              <a:rPr lang="en-US" altLang="zh-CN" sz="1200" b="1" dirty="0" smtClean="0"/>
              <a:t>(RR1.03, 95%CI 0.99-1.06, P=0.060)</a:t>
            </a:r>
          </a:p>
          <a:p>
            <a:pPr>
              <a:lnSpc>
                <a:spcPct val="120000"/>
              </a:lnSpc>
            </a:pPr>
            <a:endParaRPr lang="en-US" altLang="zh-CN" sz="1200" b="1" dirty="0" smtClean="0"/>
          </a:p>
          <a:p>
            <a:pPr marL="285750" indent="-285750">
              <a:lnSpc>
                <a:spcPct val="120000"/>
              </a:lnSpc>
              <a:buFont typeface="Wingdings" panose="05000000000000000000" pitchFamily="2" charset="2"/>
              <a:buChar char="ü"/>
            </a:pPr>
            <a:r>
              <a:rPr lang="zh-CN" altLang="en-US" sz="1200" b="1" dirty="0"/>
              <a:t>晚期分化</a:t>
            </a:r>
            <a:r>
              <a:rPr lang="en-US" altLang="zh-CN" sz="1200" b="1" dirty="0"/>
              <a:t>CD8+T</a:t>
            </a:r>
            <a:r>
              <a:rPr lang="zh-CN" altLang="en-US" sz="1200" b="1" dirty="0"/>
              <a:t>细胞比例</a:t>
            </a:r>
            <a:r>
              <a:rPr lang="en-US" altLang="zh-CN" sz="1200" b="1" dirty="0"/>
              <a:t>&gt;34%</a:t>
            </a:r>
            <a:r>
              <a:rPr lang="zh-CN" altLang="en-US" sz="1200" b="1" dirty="0"/>
              <a:t>者发生</a:t>
            </a:r>
            <a:r>
              <a:rPr lang="en-US" altLang="zh-CN" sz="1200" b="1" dirty="0"/>
              <a:t>CMV</a:t>
            </a:r>
            <a:r>
              <a:rPr lang="zh-CN" altLang="en-US" sz="1200" b="1" dirty="0"/>
              <a:t>病的风险增加</a:t>
            </a:r>
            <a:r>
              <a:rPr lang="en-US" altLang="zh-CN" sz="1200" b="1" dirty="0"/>
              <a:t>2.33</a:t>
            </a:r>
            <a:r>
              <a:rPr lang="zh-CN" altLang="en-US" sz="1200" b="1" dirty="0" smtClean="0"/>
              <a:t>倍</a:t>
            </a:r>
            <a:r>
              <a:rPr lang="en-US" altLang="zh-CN" sz="1200" b="1" dirty="0" smtClean="0"/>
              <a:t>(RR3.33, </a:t>
            </a:r>
            <a:r>
              <a:rPr lang="en-US" altLang="zh-CN" sz="1200" b="1" dirty="0"/>
              <a:t>95%CI </a:t>
            </a:r>
            <a:r>
              <a:rPr lang="en-US" altLang="zh-CN" sz="1200" b="1" dirty="0" smtClean="0"/>
              <a:t>1-11.2, P=0.050)</a:t>
            </a:r>
            <a:endParaRPr lang="en-US" altLang="zh-CN" sz="1200" b="1" dirty="0"/>
          </a:p>
        </p:txBody>
      </p:sp>
      <p:sp>
        <p:nvSpPr>
          <p:cNvPr id="39" name="矩形 38"/>
          <p:cNvSpPr/>
          <p:nvPr/>
        </p:nvSpPr>
        <p:spPr>
          <a:xfrm>
            <a:off x="4432" y="6323608"/>
            <a:ext cx="3526444" cy="553998"/>
          </a:xfrm>
          <a:prstGeom prst="rect">
            <a:avLst/>
          </a:prstGeom>
        </p:spPr>
        <p:txBody>
          <a:bodyPr wrap="square">
            <a:spAutoFit/>
          </a:bodyPr>
          <a:lstStyle/>
          <a:p>
            <a:r>
              <a:rPr lang="de-CH" altLang="zh-CN" sz="1000" dirty="0"/>
              <a:t>Derhovanessian E. t al. </a:t>
            </a:r>
            <a:r>
              <a:rPr lang="de-DE" altLang="zh-CN" sz="1000" dirty="0"/>
              <a:t>J Immunol 2010; 185: 4618–4624.</a:t>
            </a:r>
          </a:p>
          <a:p>
            <a:r>
              <a:rPr lang="fr-FR" altLang="zh-CN" sz="1000" dirty="0"/>
              <a:t>Greqq R. Clin Exp Immunol 2005; 140: 540–546.</a:t>
            </a:r>
            <a:endParaRPr lang="zh-CN" altLang="en-US" sz="1000" dirty="0"/>
          </a:p>
          <a:p>
            <a:r>
              <a:rPr lang="fr-FR" altLang="zh-CN" sz="1000" dirty="0"/>
              <a:t>Crepin T. </a:t>
            </a:r>
            <a:r>
              <a:rPr lang="en-US" altLang="zh-CN" sz="1000" dirty="0"/>
              <a:t>Am J of Transplant 2015; 15: 1028–1038</a:t>
            </a:r>
            <a:endParaRPr lang="fr-FR" altLang="zh-CN" sz="1000" dirty="0"/>
          </a:p>
        </p:txBody>
      </p:sp>
    </p:spTree>
    <p:extLst>
      <p:ext uri="{BB962C8B-B14F-4D97-AF65-F5344CB8AC3E}">
        <p14:creationId xmlns:p14="http://schemas.microsoft.com/office/powerpoint/2010/main" val="157578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8149905" y="116632"/>
            <a:ext cx="886591" cy="379626"/>
            <a:chOff x="6300192" y="297327"/>
            <a:chExt cx="1102615" cy="379626"/>
          </a:xfrm>
        </p:grpSpPr>
        <p:pic>
          <p:nvPicPr>
            <p:cNvPr id="44" name="Picture 3" descr="E:\ppt学习20130715\美化模板\设计素材\png元素-便签-2013-9-2\34副本.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297327"/>
              <a:ext cx="1102615" cy="379626"/>
            </a:xfrm>
            <a:prstGeom prst="rect">
              <a:avLst/>
            </a:prstGeom>
            <a:noFill/>
            <a:extLst>
              <a:ext uri="{909E8E84-426E-40DD-AFC4-6F175D3DCCD1}">
                <a14:hiddenFill xmlns:a14="http://schemas.microsoft.com/office/drawing/2010/main">
                  <a:solidFill>
                    <a:srgbClr val="FFFFFF"/>
                  </a:solidFill>
                </a14:hiddenFill>
              </a:ext>
            </a:extLst>
          </p:spPr>
        </p:pic>
        <p:sp>
          <p:nvSpPr>
            <p:cNvPr id="45" name="矩形 44"/>
            <p:cNvSpPr/>
            <p:nvPr/>
          </p:nvSpPr>
          <p:spPr>
            <a:xfrm>
              <a:off x="6516216" y="301438"/>
              <a:ext cx="740019" cy="338554"/>
            </a:xfrm>
            <a:prstGeom prst="rect">
              <a:avLst/>
            </a:prstGeom>
          </p:spPr>
          <p:txBody>
            <a:bodyPr wrap="none">
              <a:spAutoFit/>
            </a:bodyPr>
            <a:lstStyle/>
            <a:p>
              <a:r>
                <a:rPr lang="zh-CN" altLang="en-US" sz="1600" dirty="0"/>
                <a:t>急排</a:t>
              </a:r>
            </a:p>
          </p:txBody>
        </p:sp>
      </p:grpSp>
      <p:sp>
        <p:nvSpPr>
          <p:cNvPr id="2" name="标题 1"/>
          <p:cNvSpPr>
            <a:spLocks noGrp="1"/>
          </p:cNvSpPr>
          <p:nvPr>
            <p:ph type="title" idx="4294967295"/>
          </p:nvPr>
        </p:nvSpPr>
        <p:spPr>
          <a:xfrm>
            <a:off x="457200" y="188640"/>
            <a:ext cx="8229600" cy="1143000"/>
          </a:xfrm>
        </p:spPr>
        <p:txBody>
          <a:bodyPr>
            <a:normAutofit/>
          </a:bodyPr>
          <a:lstStyle/>
          <a:p>
            <a:pPr algn="ctr"/>
            <a:r>
              <a:rPr lang="en-US" altLang="zh-CN" sz="2800" b="1" dirty="0" smtClean="0">
                <a:latin typeface="+mn-lt"/>
                <a:ea typeface="+mn-ea"/>
              </a:rPr>
              <a:t>DCD</a:t>
            </a:r>
            <a:r>
              <a:rPr lang="zh-CN" altLang="en-US" sz="2800" b="1" dirty="0" smtClean="0">
                <a:latin typeface="+mn-lt"/>
                <a:ea typeface="+mn-ea"/>
              </a:rPr>
              <a:t>与</a:t>
            </a:r>
            <a:r>
              <a:rPr lang="en-US" altLang="zh-CN" sz="2800" b="1" dirty="0" smtClean="0">
                <a:latin typeface="+mn-lt"/>
                <a:ea typeface="+mn-ea"/>
              </a:rPr>
              <a:t>DBD</a:t>
            </a:r>
            <a:r>
              <a:rPr lang="zh-CN" altLang="en-US" sz="2800" b="1" dirty="0" smtClean="0">
                <a:latin typeface="+mn-lt"/>
                <a:ea typeface="+mn-ea"/>
              </a:rPr>
              <a:t>移植的急性排斥发生率</a:t>
            </a:r>
            <a:r>
              <a:rPr lang="en-US" altLang="zh-CN" sz="2800" b="1" dirty="0" smtClean="0">
                <a:latin typeface="+mn-lt"/>
                <a:ea typeface="+mn-ea"/>
              </a:rPr>
              <a:t/>
            </a:r>
            <a:br>
              <a:rPr lang="en-US" altLang="zh-CN" sz="2800" b="1" dirty="0" smtClean="0">
                <a:latin typeface="+mn-lt"/>
                <a:ea typeface="+mn-ea"/>
              </a:rPr>
            </a:br>
            <a:r>
              <a:rPr lang="zh-CN" altLang="en-US" sz="2800" b="1" dirty="0" smtClean="0">
                <a:latin typeface="+mn-lt"/>
                <a:ea typeface="+mn-ea"/>
              </a:rPr>
              <a:t>无显著差异</a:t>
            </a:r>
            <a:endParaRPr lang="en-US" sz="2800" b="1" dirty="0">
              <a:latin typeface="+mn-lt"/>
              <a:ea typeface="+mn-ea"/>
            </a:endParaRPr>
          </a:p>
        </p:txBody>
      </p:sp>
      <p:sp>
        <p:nvSpPr>
          <p:cNvPr id="8" name="TextBox 7"/>
          <p:cNvSpPr txBox="1"/>
          <p:nvPr/>
        </p:nvSpPr>
        <p:spPr>
          <a:xfrm>
            <a:off x="546100" y="1403039"/>
            <a:ext cx="3737868" cy="683264"/>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600" dirty="0" smtClean="0"/>
              <a:t>移植后</a:t>
            </a:r>
            <a:r>
              <a:rPr lang="en-US" altLang="zh-CN" sz="1600" dirty="0" smtClean="0"/>
              <a:t>3</a:t>
            </a:r>
            <a:r>
              <a:rPr lang="zh-CN" altLang="en-US" sz="1600" dirty="0" smtClean="0"/>
              <a:t>个月内的急性排斥发生率相当</a:t>
            </a:r>
            <a:r>
              <a:rPr lang="en-US" altLang="zh-CN" sz="1600" dirty="0" smtClean="0"/>
              <a:t>(HR 0.86</a:t>
            </a:r>
            <a:r>
              <a:rPr lang="zh-CN" altLang="en-US" sz="1600" dirty="0" smtClean="0"/>
              <a:t>，</a:t>
            </a:r>
            <a:r>
              <a:rPr lang="en-US" altLang="zh-CN" sz="1600" dirty="0" smtClean="0"/>
              <a:t>95%CI: 0.70-1.06)</a:t>
            </a:r>
          </a:p>
        </p:txBody>
      </p:sp>
      <p:sp>
        <p:nvSpPr>
          <p:cNvPr id="107" name="TextBox 106"/>
          <p:cNvSpPr txBox="1"/>
          <p:nvPr/>
        </p:nvSpPr>
        <p:spPr>
          <a:xfrm>
            <a:off x="547589" y="5310686"/>
            <a:ext cx="3794940" cy="674031"/>
          </a:xfrm>
          <a:prstGeom prst="rect">
            <a:avLst/>
          </a:prstGeom>
          <a:noFill/>
        </p:spPr>
        <p:txBody>
          <a:bodyPr wrap="square" rtlCol="0">
            <a:spAutoFit/>
          </a:bodyPr>
          <a:lstStyle/>
          <a:p>
            <a:pPr marL="171450" indent="-171450">
              <a:lnSpc>
                <a:spcPct val="120000"/>
              </a:lnSpc>
              <a:buClr>
                <a:srgbClr val="42A68C"/>
              </a:buClr>
              <a:buFont typeface="Arial" pitchFamily="34" charset="0"/>
              <a:buChar char="•"/>
            </a:pPr>
            <a:r>
              <a:rPr lang="zh-CN" altLang="en-US" sz="1050" dirty="0" smtClean="0"/>
              <a:t>一项回顾性研究，入组英国移植数据库中</a:t>
            </a:r>
            <a:r>
              <a:rPr lang="en-US" altLang="zh-CN" sz="1050" dirty="0" smtClean="0"/>
              <a:t>2005</a:t>
            </a:r>
            <a:r>
              <a:rPr lang="zh-CN" altLang="en-US" sz="1050" dirty="0" smtClean="0"/>
              <a:t>年</a:t>
            </a:r>
            <a:r>
              <a:rPr lang="en-US" altLang="zh-CN" sz="1050" dirty="0" smtClean="0"/>
              <a:t>1</a:t>
            </a:r>
            <a:r>
              <a:rPr lang="zh-CN" altLang="en-US" sz="1050" dirty="0" smtClean="0"/>
              <a:t>月</a:t>
            </a:r>
            <a:r>
              <a:rPr lang="en-US" altLang="zh-CN" sz="1050" dirty="0" smtClean="0"/>
              <a:t>-2010</a:t>
            </a:r>
            <a:r>
              <a:rPr lang="zh-CN" altLang="en-US" sz="1050" dirty="0" smtClean="0"/>
              <a:t>年</a:t>
            </a:r>
            <a:r>
              <a:rPr lang="en-US" altLang="zh-CN" sz="1050" dirty="0" smtClean="0"/>
              <a:t>11</a:t>
            </a:r>
            <a:r>
              <a:rPr lang="zh-CN" altLang="en-US" sz="1050" dirty="0" smtClean="0"/>
              <a:t>月的成人首次尸体供肾肾移植；其中</a:t>
            </a:r>
            <a:r>
              <a:rPr lang="en-US" altLang="zh-CN" sz="1050" dirty="0" smtClean="0"/>
              <a:t>DCD1768</a:t>
            </a:r>
            <a:r>
              <a:rPr lang="zh-CN" altLang="en-US" sz="1050" dirty="0" smtClean="0"/>
              <a:t>人，</a:t>
            </a:r>
            <a:r>
              <a:rPr lang="en-US" altLang="zh-CN" sz="1050" dirty="0" smtClean="0"/>
              <a:t>DBD4123</a:t>
            </a:r>
            <a:r>
              <a:rPr lang="zh-CN" altLang="en-US" sz="1050" dirty="0" smtClean="0"/>
              <a:t>人；研究两组人群的临床预后以及影响因素</a:t>
            </a:r>
            <a:endParaRPr lang="en-US" sz="1050" dirty="0"/>
          </a:p>
        </p:txBody>
      </p:sp>
      <p:grpSp>
        <p:nvGrpSpPr>
          <p:cNvPr id="6" name="组合 5"/>
          <p:cNvGrpSpPr/>
          <p:nvPr/>
        </p:nvGrpSpPr>
        <p:grpSpPr>
          <a:xfrm>
            <a:off x="4487724" y="1959754"/>
            <a:ext cx="4188732" cy="3341454"/>
            <a:chOff x="4479075" y="2031762"/>
            <a:chExt cx="4188732" cy="3341454"/>
          </a:xfrm>
        </p:grpSpPr>
        <p:graphicFrame>
          <p:nvGraphicFramePr>
            <p:cNvPr id="47" name="图表 46"/>
            <p:cNvGraphicFramePr/>
            <p:nvPr>
              <p:extLst>
                <p:ext uri="{D42A27DB-BD31-4B8C-83A1-F6EECF244321}">
                  <p14:modId xmlns:p14="http://schemas.microsoft.com/office/powerpoint/2010/main" val="2066574618"/>
                </p:ext>
              </p:extLst>
            </p:nvPr>
          </p:nvGraphicFramePr>
          <p:xfrm>
            <a:off x="4479075" y="2031762"/>
            <a:ext cx="4188732" cy="3341454"/>
          </p:xfrm>
          <a:graphic>
            <a:graphicData uri="http://schemas.openxmlformats.org/drawingml/2006/chart">
              <c:chart xmlns:c="http://schemas.openxmlformats.org/drawingml/2006/chart" xmlns:r="http://schemas.openxmlformats.org/officeDocument/2006/relationships" r:id="rId4"/>
            </a:graphicData>
          </a:graphic>
        </p:graphicFrame>
        <p:sp>
          <p:nvSpPr>
            <p:cNvPr id="48" name="TextBox 47"/>
            <p:cNvSpPr txBox="1"/>
            <p:nvPr/>
          </p:nvSpPr>
          <p:spPr>
            <a:xfrm>
              <a:off x="6266816" y="2198524"/>
              <a:ext cx="1329520" cy="321346"/>
            </a:xfrm>
            <a:prstGeom prst="rect">
              <a:avLst/>
            </a:prstGeom>
            <a:noFill/>
            <a:ln>
              <a:noFill/>
            </a:ln>
          </p:spPr>
          <p:txBody>
            <a:bodyPr wrap="square" rtlCol="0">
              <a:spAutoFit/>
            </a:bodyPr>
            <a:lstStyle/>
            <a:p>
              <a:pPr marL="0" algn="ctr">
                <a:lnSpc>
                  <a:spcPct val="120000"/>
                </a:lnSpc>
              </a:pPr>
              <a:r>
                <a:rPr lang="en-US" altLang="zh-CN" sz="1600" dirty="0" smtClean="0">
                  <a:solidFill>
                    <a:srgbClr val="C00000"/>
                  </a:solidFill>
                </a:rPr>
                <a:t>P=0.7016</a:t>
              </a:r>
              <a:endParaRPr lang="zh-CN" altLang="en-US" sz="1600" dirty="0" smtClean="0">
                <a:solidFill>
                  <a:srgbClr val="C00000"/>
                </a:solidFill>
              </a:endParaRPr>
            </a:p>
          </p:txBody>
        </p:sp>
      </p:grpSp>
      <p:sp>
        <p:nvSpPr>
          <p:cNvPr id="49" name="TextBox 48"/>
          <p:cNvSpPr txBox="1"/>
          <p:nvPr/>
        </p:nvSpPr>
        <p:spPr>
          <a:xfrm>
            <a:off x="4586091" y="5309559"/>
            <a:ext cx="3959796" cy="1015663"/>
          </a:xfrm>
          <a:prstGeom prst="rect">
            <a:avLst/>
          </a:prstGeom>
          <a:noFill/>
        </p:spPr>
        <p:txBody>
          <a:bodyPr wrap="square" rtlCol="0">
            <a:spAutoFit/>
          </a:bodyPr>
          <a:lstStyle/>
          <a:p>
            <a:pPr marL="171450" indent="-171450">
              <a:lnSpc>
                <a:spcPct val="120000"/>
              </a:lnSpc>
              <a:buClr>
                <a:srgbClr val="42A68C"/>
              </a:buClr>
              <a:buFont typeface="Arial" pitchFamily="34" charset="0"/>
              <a:buChar char="•"/>
            </a:pPr>
            <a:r>
              <a:rPr lang="zh-CN" altLang="en-US" sz="1000" dirty="0" smtClean="0">
                <a:cs typeface="Arial" pitchFamily="34" charset="0"/>
              </a:rPr>
              <a:t>一项多中心，前瞻性，观察性研究，纳入</a:t>
            </a:r>
            <a:r>
              <a:rPr lang="en-US" altLang="zh-CN" sz="1000" dirty="0" smtClean="0">
                <a:cs typeface="Arial" pitchFamily="34" charset="0"/>
              </a:rPr>
              <a:t>2007-2010</a:t>
            </a:r>
            <a:r>
              <a:rPr lang="zh-CN" altLang="en-US" sz="1000" dirty="0" smtClean="0">
                <a:cs typeface="Arial" pitchFamily="34" charset="0"/>
              </a:rPr>
              <a:t>年美国</a:t>
            </a:r>
            <a:r>
              <a:rPr lang="en-US" altLang="zh-CN" sz="1000" dirty="0" smtClean="0">
                <a:cs typeface="Arial" pitchFamily="34" charset="0"/>
              </a:rPr>
              <a:t>40</a:t>
            </a:r>
            <a:r>
              <a:rPr lang="zh-CN" altLang="en-US" sz="1000" dirty="0" smtClean="0">
                <a:cs typeface="Arial" pitchFamily="34" charset="0"/>
              </a:rPr>
              <a:t>个移植中心肾移植患者，其中</a:t>
            </a:r>
            <a:r>
              <a:rPr lang="en-US" altLang="zh-CN" sz="1000" dirty="0" smtClean="0">
                <a:cs typeface="Arial" pitchFamily="34" charset="0"/>
              </a:rPr>
              <a:t>DCD</a:t>
            </a:r>
            <a:r>
              <a:rPr lang="zh-CN" altLang="en-US" sz="1000" dirty="0" smtClean="0">
                <a:cs typeface="Arial" pitchFamily="34" charset="0"/>
              </a:rPr>
              <a:t>患者</a:t>
            </a:r>
            <a:r>
              <a:rPr lang="en-US" altLang="zh-CN" sz="1000" dirty="0" smtClean="0">
                <a:cs typeface="Arial" pitchFamily="34" charset="0"/>
              </a:rPr>
              <a:t>133</a:t>
            </a:r>
            <a:r>
              <a:rPr lang="zh-CN" altLang="en-US" sz="1000" dirty="0" smtClean="0">
                <a:cs typeface="Arial" pitchFamily="34" charset="0"/>
              </a:rPr>
              <a:t>例，</a:t>
            </a:r>
            <a:r>
              <a:rPr lang="en-US" altLang="zh-CN" sz="1000" dirty="0" smtClean="0">
                <a:cs typeface="Arial" pitchFamily="34" charset="0"/>
              </a:rPr>
              <a:t>DBD</a:t>
            </a:r>
            <a:r>
              <a:rPr lang="zh-CN" altLang="en-US" sz="1000" dirty="0" smtClean="0">
                <a:cs typeface="Arial" pitchFamily="34" charset="0"/>
              </a:rPr>
              <a:t>患者</a:t>
            </a:r>
            <a:r>
              <a:rPr lang="en-US" altLang="zh-CN" sz="1000" dirty="0" smtClean="0">
                <a:cs typeface="Arial" pitchFamily="34" charset="0"/>
              </a:rPr>
              <a:t>415</a:t>
            </a:r>
            <a:r>
              <a:rPr lang="zh-CN" altLang="en-US" sz="1000" dirty="0" smtClean="0">
                <a:cs typeface="Arial" pitchFamily="34" charset="0"/>
              </a:rPr>
              <a:t>例，所有患者接受诱导治疗，同时接受糖皮质激素、霉酚酸酯和</a:t>
            </a:r>
            <a:r>
              <a:rPr lang="en-US" altLang="zh-CN" sz="1000" dirty="0" smtClean="0">
                <a:cs typeface="Arial" pitchFamily="34" charset="0"/>
              </a:rPr>
              <a:t>CNI</a:t>
            </a:r>
            <a:r>
              <a:rPr lang="zh-CN" altLang="en-US" sz="1000" dirty="0" smtClean="0">
                <a:cs typeface="Arial" pitchFamily="34" charset="0"/>
              </a:rPr>
              <a:t>治疗，随访截止到</a:t>
            </a:r>
            <a:r>
              <a:rPr lang="en-US" altLang="zh-CN" sz="1000" dirty="0" smtClean="0">
                <a:cs typeface="Arial" pitchFamily="34" charset="0"/>
              </a:rPr>
              <a:t>2012</a:t>
            </a:r>
            <a:r>
              <a:rPr lang="zh-CN" altLang="en-US" sz="1000" dirty="0" smtClean="0">
                <a:cs typeface="Arial" pitchFamily="34" charset="0"/>
              </a:rPr>
              <a:t>年</a:t>
            </a:r>
            <a:r>
              <a:rPr lang="en-US" altLang="zh-CN" sz="1000" dirty="0" smtClean="0">
                <a:cs typeface="Arial" pitchFamily="34" charset="0"/>
              </a:rPr>
              <a:t>1</a:t>
            </a:r>
            <a:r>
              <a:rPr lang="zh-CN" altLang="en-US" sz="1000" dirty="0" smtClean="0">
                <a:cs typeface="Arial" pitchFamily="34" charset="0"/>
              </a:rPr>
              <a:t>月，比较</a:t>
            </a:r>
            <a:r>
              <a:rPr lang="en-US" altLang="zh-CN" sz="1000" dirty="0" smtClean="0">
                <a:cs typeface="Arial" pitchFamily="34" charset="0"/>
              </a:rPr>
              <a:t>DCD</a:t>
            </a:r>
            <a:r>
              <a:rPr lang="zh-CN" altLang="en-US" sz="1000" dirty="0" smtClean="0">
                <a:cs typeface="Arial" pitchFamily="34" charset="0"/>
              </a:rPr>
              <a:t>移植和</a:t>
            </a:r>
            <a:r>
              <a:rPr lang="en-US" altLang="zh-CN" sz="1000" dirty="0" smtClean="0">
                <a:cs typeface="Arial" pitchFamily="34" charset="0"/>
              </a:rPr>
              <a:t>DBD</a:t>
            </a:r>
            <a:r>
              <a:rPr lang="zh-CN" altLang="en-US" sz="1000" dirty="0" smtClean="0">
                <a:cs typeface="Arial" pitchFamily="34" charset="0"/>
              </a:rPr>
              <a:t>移植的</a:t>
            </a:r>
            <a:r>
              <a:rPr lang="en-US" altLang="zh-CN" sz="1000" dirty="0" smtClean="0">
                <a:cs typeface="Arial" pitchFamily="34" charset="0"/>
              </a:rPr>
              <a:t>DGF</a:t>
            </a:r>
            <a:r>
              <a:rPr lang="zh-CN" altLang="en-US" sz="1000" dirty="0" smtClean="0">
                <a:cs typeface="Arial" pitchFamily="34" charset="0"/>
              </a:rPr>
              <a:t>、</a:t>
            </a:r>
            <a:r>
              <a:rPr lang="en-US" altLang="zh-CN" sz="1000" dirty="0" smtClean="0">
                <a:cs typeface="Arial" pitchFamily="34" charset="0"/>
              </a:rPr>
              <a:t>AR</a:t>
            </a:r>
            <a:r>
              <a:rPr lang="zh-CN" altLang="en-US" sz="1000" dirty="0" smtClean="0">
                <a:cs typeface="Arial" pitchFamily="34" charset="0"/>
              </a:rPr>
              <a:t>、移植物丢失和患者丢失率</a:t>
            </a:r>
            <a:endParaRPr lang="en-US" altLang="zh-CN" sz="1000" dirty="0" smtClean="0">
              <a:cs typeface="Arial" pitchFamily="34" charset="0"/>
            </a:endParaRPr>
          </a:p>
        </p:txBody>
      </p:sp>
      <p:grpSp>
        <p:nvGrpSpPr>
          <p:cNvPr id="9" name="组合 8"/>
          <p:cNvGrpSpPr/>
          <p:nvPr/>
        </p:nvGrpSpPr>
        <p:grpSpPr>
          <a:xfrm>
            <a:off x="417021" y="2204864"/>
            <a:ext cx="3876454" cy="3054067"/>
            <a:chOff x="417021" y="2204864"/>
            <a:chExt cx="3876454" cy="3054067"/>
          </a:xfrm>
        </p:grpSpPr>
        <p:graphicFrame>
          <p:nvGraphicFramePr>
            <p:cNvPr id="4" name="图表 3"/>
            <p:cNvGraphicFramePr/>
            <p:nvPr>
              <p:extLst>
                <p:ext uri="{D42A27DB-BD31-4B8C-83A1-F6EECF244321}">
                  <p14:modId xmlns:p14="http://schemas.microsoft.com/office/powerpoint/2010/main" val="495640309"/>
                </p:ext>
              </p:extLst>
            </p:nvPr>
          </p:nvGraphicFramePr>
          <p:xfrm>
            <a:off x="767044" y="2204864"/>
            <a:ext cx="3526431" cy="3054067"/>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p:cNvSpPr txBox="1"/>
            <p:nvPr/>
          </p:nvSpPr>
          <p:spPr>
            <a:xfrm rot="16200000">
              <a:off x="-781854" y="3438419"/>
              <a:ext cx="2736304" cy="338554"/>
            </a:xfrm>
            <a:prstGeom prst="rect">
              <a:avLst/>
            </a:prstGeom>
            <a:noFill/>
          </p:spPr>
          <p:txBody>
            <a:bodyPr wrap="square" rtlCol="0">
              <a:spAutoFit/>
            </a:bodyPr>
            <a:lstStyle/>
            <a:p>
              <a:pPr algn="ctr"/>
              <a:r>
                <a:rPr lang="zh-CN" altLang="en-US" sz="1600" dirty="0" smtClean="0"/>
                <a:t>急性排斥反应发生率</a:t>
              </a:r>
              <a:r>
                <a:rPr lang="en-US" altLang="zh-CN" sz="1600" dirty="0" smtClean="0"/>
                <a:t>(%)</a:t>
              </a:r>
              <a:endParaRPr lang="zh-CN" altLang="en-US" sz="1600" dirty="0"/>
            </a:p>
          </p:txBody>
        </p:sp>
      </p:grpSp>
      <p:sp>
        <p:nvSpPr>
          <p:cNvPr id="19" name="矩形 18"/>
          <p:cNvSpPr/>
          <p:nvPr/>
        </p:nvSpPr>
        <p:spPr>
          <a:xfrm>
            <a:off x="-9216" y="6464090"/>
            <a:ext cx="2449710" cy="400110"/>
          </a:xfrm>
          <a:prstGeom prst="rect">
            <a:avLst/>
          </a:prstGeom>
        </p:spPr>
        <p:txBody>
          <a:bodyPr wrap="none">
            <a:spAutoFit/>
          </a:bodyPr>
          <a:lstStyle/>
          <a:p>
            <a:r>
              <a:rPr lang="de-CH" altLang="zh-CN" sz="1000" dirty="0"/>
              <a:t>Summer DM. Lancet 2013; 381: 727–34</a:t>
            </a:r>
          </a:p>
          <a:p>
            <a:r>
              <a:rPr lang="de-CH" altLang="zh-CN" sz="1000" dirty="0"/>
              <a:t>Dong Zhu,et al.</a:t>
            </a:r>
            <a:r>
              <a:rPr lang="zh-CN" altLang="en-US" sz="1000" dirty="0"/>
              <a:t>中国器官移植大会摘要</a:t>
            </a:r>
          </a:p>
        </p:txBody>
      </p:sp>
    </p:spTree>
    <p:extLst>
      <p:ext uri="{BB962C8B-B14F-4D97-AF65-F5344CB8AC3E}">
        <p14:creationId xmlns:p14="http://schemas.microsoft.com/office/powerpoint/2010/main" val="160813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457200" y="188640"/>
            <a:ext cx="8229600" cy="1143000"/>
          </a:xfrm>
        </p:spPr>
        <p:txBody>
          <a:bodyPr>
            <a:normAutofit/>
          </a:bodyPr>
          <a:lstStyle/>
          <a:p>
            <a:pPr algn="ctr">
              <a:lnSpc>
                <a:spcPct val="120000"/>
              </a:lnSpc>
            </a:pPr>
            <a:r>
              <a:rPr lang="en-US" altLang="zh-CN" sz="2800" b="1" dirty="0" smtClean="0"/>
              <a:t>DBD</a:t>
            </a:r>
            <a:r>
              <a:rPr lang="zh-CN" altLang="en-US" sz="2800" b="1" dirty="0" smtClean="0"/>
              <a:t>和</a:t>
            </a:r>
            <a:r>
              <a:rPr lang="en-US" altLang="zh-CN" sz="2800" b="1" dirty="0" smtClean="0"/>
              <a:t>DCD</a:t>
            </a:r>
            <a:r>
              <a:rPr lang="zh-CN" altLang="en-US" sz="2800" b="1" dirty="0" smtClean="0"/>
              <a:t>中急性排斥相当</a:t>
            </a:r>
            <a:endParaRPr lang="en-US" sz="2800" b="1" dirty="0"/>
          </a:p>
        </p:txBody>
      </p:sp>
      <p:sp>
        <p:nvSpPr>
          <p:cNvPr id="7" name="TextBox 6"/>
          <p:cNvSpPr txBox="1"/>
          <p:nvPr/>
        </p:nvSpPr>
        <p:spPr>
          <a:xfrm>
            <a:off x="539436" y="1484784"/>
            <a:ext cx="4032564" cy="387798"/>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1600" dirty="0" smtClean="0"/>
              <a:t>DCD</a:t>
            </a:r>
            <a:r>
              <a:rPr lang="zh-CN" altLang="en-US" sz="1600" dirty="0" smtClean="0"/>
              <a:t>和</a:t>
            </a:r>
            <a:r>
              <a:rPr lang="en-US" altLang="zh-CN" sz="1600" dirty="0" smtClean="0"/>
              <a:t>DBD</a:t>
            </a:r>
            <a:r>
              <a:rPr lang="zh-CN" altLang="en-US" sz="1600" dirty="0" smtClean="0"/>
              <a:t>的急性排斥发生率相当</a:t>
            </a:r>
            <a:r>
              <a:rPr lang="en-US" altLang="zh-CN" sz="1600" baseline="30000" dirty="0" smtClean="0"/>
              <a:t>1</a:t>
            </a:r>
            <a:endParaRPr lang="en-US" sz="1600" baseline="30000" dirty="0"/>
          </a:p>
        </p:txBody>
      </p:sp>
      <p:sp>
        <p:nvSpPr>
          <p:cNvPr id="8" name="TextBox 7"/>
          <p:cNvSpPr txBox="1"/>
          <p:nvPr/>
        </p:nvSpPr>
        <p:spPr>
          <a:xfrm>
            <a:off x="4571999" y="1484784"/>
            <a:ext cx="4418649" cy="387798"/>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1600" dirty="0" smtClean="0"/>
              <a:t>DCD</a:t>
            </a:r>
            <a:r>
              <a:rPr lang="zh-CN" altLang="en-US" sz="1600" dirty="0" smtClean="0"/>
              <a:t>的急性排斥严重程度数值上低于</a:t>
            </a:r>
            <a:r>
              <a:rPr lang="en-US" altLang="zh-CN" sz="1600" dirty="0" smtClean="0"/>
              <a:t>DBD</a:t>
            </a:r>
            <a:r>
              <a:rPr lang="en-US" altLang="zh-CN" sz="1600" baseline="30000" dirty="0" smtClean="0"/>
              <a:t>2</a:t>
            </a:r>
            <a:endParaRPr lang="en-US" sz="1600" baseline="30000" dirty="0"/>
          </a:p>
        </p:txBody>
      </p:sp>
      <p:sp>
        <p:nvSpPr>
          <p:cNvPr id="10" name="TextBox 9"/>
          <p:cNvSpPr txBox="1"/>
          <p:nvPr/>
        </p:nvSpPr>
        <p:spPr>
          <a:xfrm>
            <a:off x="827584" y="5773598"/>
            <a:ext cx="3217831" cy="535531"/>
          </a:xfrm>
          <a:prstGeom prst="rect">
            <a:avLst/>
          </a:prstGeom>
          <a:noFill/>
        </p:spPr>
        <p:txBody>
          <a:bodyPr wrap="square" rtlCol="0">
            <a:spAutoFit/>
          </a:bodyPr>
          <a:lstStyle/>
          <a:p>
            <a:pPr>
              <a:lnSpc>
                <a:spcPct val="120000"/>
              </a:lnSpc>
            </a:pPr>
            <a:r>
              <a:rPr lang="en-US" altLang="zh-CN" sz="1200" dirty="0" smtClean="0"/>
              <a:t>NHBD</a:t>
            </a:r>
            <a:r>
              <a:rPr lang="zh-CN" altLang="en-US" sz="1200" dirty="0" smtClean="0"/>
              <a:t>：</a:t>
            </a:r>
            <a:r>
              <a:rPr lang="en-US" altLang="zh-CN" sz="1200" dirty="0" smtClean="0"/>
              <a:t>non-heart beating donor</a:t>
            </a:r>
          </a:p>
          <a:p>
            <a:pPr>
              <a:lnSpc>
                <a:spcPct val="120000"/>
              </a:lnSpc>
            </a:pPr>
            <a:r>
              <a:rPr lang="en-US" sz="1200" dirty="0" smtClean="0"/>
              <a:t>HBD</a:t>
            </a:r>
            <a:r>
              <a:rPr lang="zh-CN" altLang="en-US" sz="1200" dirty="0" smtClean="0"/>
              <a:t>：</a:t>
            </a:r>
            <a:r>
              <a:rPr lang="en-US" altLang="zh-CN" sz="1200" dirty="0" smtClean="0"/>
              <a:t>heart beating donor</a:t>
            </a:r>
            <a:endParaRPr lang="en-US" sz="1200" dirty="0"/>
          </a:p>
        </p:txBody>
      </p:sp>
      <p:graphicFrame>
        <p:nvGraphicFramePr>
          <p:cNvPr id="2" name="图表 1"/>
          <p:cNvGraphicFramePr/>
          <p:nvPr>
            <p:extLst>
              <p:ext uri="{D42A27DB-BD31-4B8C-83A1-F6EECF244321}">
                <p14:modId xmlns:p14="http://schemas.microsoft.com/office/powerpoint/2010/main" val="3278657266"/>
              </p:ext>
            </p:extLst>
          </p:nvPr>
        </p:nvGraphicFramePr>
        <p:xfrm>
          <a:off x="755460" y="2121971"/>
          <a:ext cx="3888548" cy="3612654"/>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0"/>
          <p:cNvSpPr txBox="1"/>
          <p:nvPr/>
        </p:nvSpPr>
        <p:spPr>
          <a:xfrm>
            <a:off x="2267744" y="2145237"/>
            <a:ext cx="1175539" cy="387798"/>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ct val="120000"/>
              </a:lnSpc>
            </a:pPr>
            <a:r>
              <a:rPr lang="en-US" altLang="zh-CN" sz="1600" dirty="0" smtClean="0"/>
              <a:t>P=0.7016</a:t>
            </a:r>
            <a:endParaRPr lang="en-US" sz="1600" dirty="0"/>
          </a:p>
        </p:txBody>
      </p:sp>
      <p:sp>
        <p:nvSpPr>
          <p:cNvPr id="13" name="TextBox 12"/>
          <p:cNvSpPr txBox="1"/>
          <p:nvPr/>
        </p:nvSpPr>
        <p:spPr>
          <a:xfrm>
            <a:off x="5796136" y="5730953"/>
            <a:ext cx="1763998" cy="387798"/>
          </a:xfrm>
          <a:prstGeom prst="rect">
            <a:avLst/>
          </a:prstGeom>
          <a:noFill/>
        </p:spPr>
        <p:txBody>
          <a:bodyPr wrap="square" rtlCol="0">
            <a:spAutoFit/>
          </a:bodyPr>
          <a:lstStyle/>
          <a:p>
            <a:pPr algn="ctr">
              <a:lnSpc>
                <a:spcPct val="120000"/>
              </a:lnSpc>
            </a:pPr>
            <a:r>
              <a:rPr lang="zh-CN" altLang="en-US" sz="1600" b="1" dirty="0" smtClean="0"/>
              <a:t>肾供体来源</a:t>
            </a:r>
            <a:endParaRPr lang="zh-CN" altLang="en-US" sz="1600" b="1" dirty="0"/>
          </a:p>
        </p:txBody>
      </p:sp>
      <p:sp>
        <p:nvSpPr>
          <p:cNvPr id="38" name="TextBox 37"/>
          <p:cNvSpPr txBox="1"/>
          <p:nvPr/>
        </p:nvSpPr>
        <p:spPr>
          <a:xfrm rot="16200000">
            <a:off x="-731330" y="3651430"/>
            <a:ext cx="2736304" cy="338554"/>
          </a:xfrm>
          <a:prstGeom prst="rect">
            <a:avLst/>
          </a:prstGeom>
          <a:noFill/>
        </p:spPr>
        <p:txBody>
          <a:bodyPr wrap="square" rtlCol="0">
            <a:spAutoFit/>
          </a:bodyPr>
          <a:lstStyle/>
          <a:p>
            <a:pPr algn="ctr"/>
            <a:r>
              <a:rPr lang="zh-CN" altLang="en-US" sz="1600" dirty="0" smtClean="0"/>
              <a:t>急性排斥反应发生率</a:t>
            </a:r>
            <a:r>
              <a:rPr lang="en-US" altLang="zh-CN" sz="1600" dirty="0" smtClean="0"/>
              <a:t>(%)</a:t>
            </a:r>
            <a:endParaRPr lang="zh-CN" altLang="en-US" sz="1600" dirty="0"/>
          </a:p>
        </p:txBody>
      </p:sp>
      <p:grpSp>
        <p:nvGrpSpPr>
          <p:cNvPr id="3" name="组合 2"/>
          <p:cNvGrpSpPr/>
          <p:nvPr/>
        </p:nvGrpSpPr>
        <p:grpSpPr>
          <a:xfrm>
            <a:off x="4615530" y="2307675"/>
            <a:ext cx="4263503" cy="3452476"/>
            <a:chOff x="4628977" y="2321122"/>
            <a:chExt cx="4263503" cy="3452476"/>
          </a:xfrm>
        </p:grpSpPr>
        <p:sp>
          <p:nvSpPr>
            <p:cNvPr id="14" name="TextBox 13"/>
            <p:cNvSpPr txBox="1"/>
            <p:nvPr/>
          </p:nvSpPr>
          <p:spPr>
            <a:xfrm rot="16200000">
              <a:off x="3459082" y="3840978"/>
              <a:ext cx="2702133" cy="362343"/>
            </a:xfrm>
            <a:prstGeom prst="rect">
              <a:avLst/>
            </a:prstGeom>
            <a:noFill/>
          </p:spPr>
          <p:txBody>
            <a:bodyPr wrap="square" rtlCol="0">
              <a:spAutoFit/>
            </a:bodyPr>
            <a:lstStyle/>
            <a:p>
              <a:pPr algn="ctr">
                <a:lnSpc>
                  <a:spcPct val="120000"/>
                </a:lnSpc>
              </a:pPr>
              <a:r>
                <a:rPr lang="zh-CN" altLang="en-US" sz="1600" dirty="0" smtClean="0"/>
                <a:t>急性排斥反应发生比例</a:t>
              </a:r>
              <a:endParaRPr lang="zh-CN" altLang="en-US" sz="1600" dirty="0"/>
            </a:p>
          </p:txBody>
        </p:sp>
        <p:pic>
          <p:nvPicPr>
            <p:cNvPr id="2050" name="Picture 2" descr="C:\Users\Administrator\Desktop\未标题-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2438343"/>
              <a:ext cx="3381993" cy="296132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990907" y="2346522"/>
              <a:ext cx="873532" cy="328551"/>
            </a:xfrm>
            <a:prstGeom prst="rect">
              <a:avLst/>
            </a:prstGeom>
            <a:noFill/>
          </p:spPr>
          <p:txBody>
            <a:bodyPr wrap="square" rtlCol="0">
              <a:spAutoFit/>
            </a:bodyPr>
            <a:lstStyle/>
            <a:p>
              <a:pPr>
                <a:lnSpc>
                  <a:spcPct val="120000"/>
                </a:lnSpc>
              </a:pPr>
              <a:r>
                <a:rPr lang="zh-CN" altLang="en-US" sz="1400" dirty="0" smtClean="0"/>
                <a:t>重度</a:t>
              </a:r>
              <a:endParaRPr lang="zh-CN" altLang="en-US" sz="1400" dirty="0"/>
            </a:p>
          </p:txBody>
        </p:sp>
        <p:sp>
          <p:nvSpPr>
            <p:cNvPr id="20" name="TextBox 19"/>
            <p:cNvSpPr txBox="1"/>
            <p:nvPr/>
          </p:nvSpPr>
          <p:spPr>
            <a:xfrm>
              <a:off x="7010835" y="2347917"/>
              <a:ext cx="873532" cy="328551"/>
            </a:xfrm>
            <a:prstGeom prst="rect">
              <a:avLst/>
            </a:prstGeom>
            <a:noFill/>
          </p:spPr>
          <p:txBody>
            <a:bodyPr wrap="square" rtlCol="0">
              <a:spAutoFit/>
            </a:bodyPr>
            <a:lstStyle/>
            <a:p>
              <a:pPr>
                <a:lnSpc>
                  <a:spcPct val="120000"/>
                </a:lnSpc>
              </a:pPr>
              <a:r>
                <a:rPr lang="zh-CN" altLang="en-US" sz="1400" dirty="0"/>
                <a:t>中度</a:t>
              </a:r>
            </a:p>
          </p:txBody>
        </p:sp>
        <p:sp>
          <p:nvSpPr>
            <p:cNvPr id="21" name="TextBox 20"/>
            <p:cNvSpPr txBox="1"/>
            <p:nvPr/>
          </p:nvSpPr>
          <p:spPr>
            <a:xfrm>
              <a:off x="8018948" y="2321122"/>
              <a:ext cx="873532" cy="328551"/>
            </a:xfrm>
            <a:prstGeom prst="rect">
              <a:avLst/>
            </a:prstGeom>
            <a:noFill/>
          </p:spPr>
          <p:txBody>
            <a:bodyPr wrap="square" rtlCol="0">
              <a:spAutoFit/>
            </a:bodyPr>
            <a:lstStyle/>
            <a:p>
              <a:pPr>
                <a:lnSpc>
                  <a:spcPct val="120000"/>
                </a:lnSpc>
              </a:pPr>
              <a:r>
                <a:rPr lang="zh-CN" altLang="en-US" sz="1400" dirty="0"/>
                <a:t>轻</a:t>
              </a:r>
              <a:r>
                <a:rPr lang="zh-CN" altLang="en-US" sz="1400" dirty="0" smtClean="0"/>
                <a:t>度</a:t>
              </a:r>
              <a:endParaRPr lang="zh-CN" altLang="en-US" sz="1400" dirty="0"/>
            </a:p>
          </p:txBody>
        </p:sp>
        <p:sp>
          <p:nvSpPr>
            <p:cNvPr id="18" name="TextBox 17"/>
            <p:cNvSpPr txBox="1"/>
            <p:nvPr/>
          </p:nvSpPr>
          <p:spPr>
            <a:xfrm>
              <a:off x="5754818" y="5348866"/>
              <a:ext cx="901567" cy="424732"/>
            </a:xfrm>
            <a:prstGeom prst="rect">
              <a:avLst/>
            </a:prstGeom>
            <a:noFill/>
          </p:spPr>
          <p:txBody>
            <a:bodyPr wrap="square" rtlCol="0">
              <a:spAutoFit/>
            </a:bodyPr>
            <a:lstStyle/>
            <a:p>
              <a:pPr>
                <a:lnSpc>
                  <a:spcPct val="120000"/>
                </a:lnSpc>
              </a:pPr>
              <a:r>
                <a:rPr lang="en-US" altLang="zh-CN" dirty="0" smtClean="0"/>
                <a:t>HBD</a:t>
              </a:r>
              <a:endParaRPr lang="zh-CN" altLang="en-US" dirty="0"/>
            </a:p>
          </p:txBody>
        </p:sp>
        <p:sp>
          <p:nvSpPr>
            <p:cNvPr id="23" name="TextBox 22"/>
            <p:cNvSpPr txBox="1"/>
            <p:nvPr/>
          </p:nvSpPr>
          <p:spPr>
            <a:xfrm>
              <a:off x="7349898" y="5339871"/>
              <a:ext cx="901567" cy="424732"/>
            </a:xfrm>
            <a:prstGeom prst="rect">
              <a:avLst/>
            </a:prstGeom>
            <a:noFill/>
          </p:spPr>
          <p:txBody>
            <a:bodyPr wrap="square" rtlCol="0">
              <a:spAutoFit/>
            </a:bodyPr>
            <a:lstStyle/>
            <a:p>
              <a:pPr>
                <a:lnSpc>
                  <a:spcPct val="120000"/>
                </a:lnSpc>
              </a:pPr>
              <a:r>
                <a:rPr lang="en-US" altLang="zh-CN" dirty="0" smtClean="0"/>
                <a:t>NHBD</a:t>
              </a:r>
              <a:endParaRPr lang="zh-CN" altLang="en-US" dirty="0"/>
            </a:p>
          </p:txBody>
        </p:sp>
        <p:sp>
          <p:nvSpPr>
            <p:cNvPr id="25" name="TextBox 24"/>
            <p:cNvSpPr txBox="1"/>
            <p:nvPr/>
          </p:nvSpPr>
          <p:spPr>
            <a:xfrm>
              <a:off x="6656360" y="2905083"/>
              <a:ext cx="901592" cy="313932"/>
            </a:xfrm>
            <a:prstGeom prst="rect">
              <a:avLst/>
            </a:prstGeom>
            <a:noFill/>
          </p:spPr>
          <p:txBody>
            <a:bodyPr wrap="square" rtlCol="0">
              <a:spAutoFit/>
            </a:bodyPr>
            <a:lstStyle/>
            <a:p>
              <a:pPr>
                <a:lnSpc>
                  <a:spcPct val="120000"/>
                </a:lnSpc>
              </a:pPr>
              <a:r>
                <a:rPr lang="en-US" altLang="zh-CN" sz="1200" dirty="0" smtClean="0"/>
                <a:t>P=NS</a:t>
              </a:r>
              <a:endParaRPr lang="en-US" sz="1200" dirty="0"/>
            </a:p>
          </p:txBody>
        </p:sp>
        <p:grpSp>
          <p:nvGrpSpPr>
            <p:cNvPr id="26" name="组合 25"/>
            <p:cNvGrpSpPr/>
            <p:nvPr/>
          </p:nvGrpSpPr>
          <p:grpSpPr>
            <a:xfrm>
              <a:off x="5784314" y="3414252"/>
              <a:ext cx="612000" cy="1886780"/>
              <a:chOff x="5568291" y="3414252"/>
              <a:chExt cx="612000" cy="1886780"/>
            </a:xfrm>
          </p:grpSpPr>
          <p:sp>
            <p:nvSpPr>
              <p:cNvPr id="9" name="矩形 8"/>
              <p:cNvSpPr/>
              <p:nvPr/>
            </p:nvSpPr>
            <p:spPr>
              <a:xfrm>
                <a:off x="5568291" y="3717032"/>
                <a:ext cx="612000" cy="1584000"/>
              </a:xfrm>
              <a:prstGeom prst="rect">
                <a:avLst/>
              </a:prstGeom>
              <a:solidFill>
                <a:srgbClr val="42A68C"/>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568291" y="3414252"/>
                <a:ext cx="612000" cy="288000"/>
              </a:xfrm>
              <a:prstGeom prst="rect">
                <a:avLst/>
              </a:prstGeom>
              <a:solidFill>
                <a:srgbClr val="31859C"/>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7350815" y="3140976"/>
              <a:ext cx="612000" cy="2160000"/>
              <a:chOff x="7134792" y="3140976"/>
              <a:chExt cx="612000" cy="2160000"/>
            </a:xfrm>
          </p:grpSpPr>
          <p:sp>
            <p:nvSpPr>
              <p:cNvPr id="31" name="矩形 30"/>
              <p:cNvSpPr/>
              <p:nvPr/>
            </p:nvSpPr>
            <p:spPr>
              <a:xfrm>
                <a:off x="7134792" y="3212976"/>
                <a:ext cx="612000" cy="2088000"/>
              </a:xfrm>
              <a:prstGeom prst="rect">
                <a:avLst/>
              </a:prstGeom>
              <a:solidFill>
                <a:srgbClr val="42A68C"/>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134792" y="3140976"/>
                <a:ext cx="612000" cy="72000"/>
              </a:xfrm>
              <a:prstGeom prst="rect">
                <a:avLst/>
              </a:prstGeom>
              <a:solidFill>
                <a:srgbClr val="31859C"/>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8959" y="2446479"/>
              <a:ext cx="165099" cy="15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63416" y="2448184"/>
              <a:ext cx="178616" cy="15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3" name="组合 32"/>
          <p:cNvGrpSpPr/>
          <p:nvPr/>
        </p:nvGrpSpPr>
        <p:grpSpPr>
          <a:xfrm>
            <a:off x="8149905" y="116632"/>
            <a:ext cx="886591" cy="379626"/>
            <a:chOff x="6300192" y="297327"/>
            <a:chExt cx="1102615" cy="379626"/>
          </a:xfrm>
        </p:grpSpPr>
        <p:pic>
          <p:nvPicPr>
            <p:cNvPr id="34" name="Picture 3" descr="E:\ppt学习20130715\美化模板\设计素材\png元素-便签-2013-9-2\34副本.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00192" y="297327"/>
              <a:ext cx="1102615" cy="379626"/>
            </a:xfrm>
            <a:prstGeom prst="rect">
              <a:avLst/>
            </a:prstGeom>
            <a:noFill/>
            <a:extLst>
              <a:ext uri="{909E8E84-426E-40DD-AFC4-6F175D3DCCD1}">
                <a14:hiddenFill xmlns:a14="http://schemas.microsoft.com/office/drawing/2010/main">
                  <a:solidFill>
                    <a:srgbClr val="FFFFFF"/>
                  </a:solidFill>
                </a14:hiddenFill>
              </a:ext>
            </a:extLst>
          </p:spPr>
        </p:pic>
        <p:sp>
          <p:nvSpPr>
            <p:cNvPr id="39" name="矩形 38"/>
            <p:cNvSpPr/>
            <p:nvPr/>
          </p:nvSpPr>
          <p:spPr>
            <a:xfrm>
              <a:off x="6516216" y="301438"/>
              <a:ext cx="740019" cy="338554"/>
            </a:xfrm>
            <a:prstGeom prst="rect">
              <a:avLst/>
            </a:prstGeom>
          </p:spPr>
          <p:txBody>
            <a:bodyPr wrap="none">
              <a:spAutoFit/>
            </a:bodyPr>
            <a:lstStyle/>
            <a:p>
              <a:r>
                <a:rPr lang="zh-CN" altLang="en-US" sz="1600" dirty="0"/>
                <a:t>急排</a:t>
              </a:r>
            </a:p>
          </p:txBody>
        </p:sp>
      </p:grpSp>
      <p:sp>
        <p:nvSpPr>
          <p:cNvPr id="35" name="矩形 34"/>
          <p:cNvSpPr/>
          <p:nvPr/>
        </p:nvSpPr>
        <p:spPr>
          <a:xfrm>
            <a:off x="-9216" y="6464090"/>
            <a:ext cx="3214341" cy="400110"/>
          </a:xfrm>
          <a:prstGeom prst="rect">
            <a:avLst/>
          </a:prstGeom>
        </p:spPr>
        <p:txBody>
          <a:bodyPr wrap="none">
            <a:spAutoFit/>
          </a:bodyPr>
          <a:lstStyle/>
          <a:p>
            <a:r>
              <a:rPr lang="de-CH" altLang="zh-CN" sz="1000" dirty="0"/>
              <a:t>1. Dong Zhu,et al.</a:t>
            </a:r>
            <a:r>
              <a:rPr lang="zh-CN" altLang="en-US" sz="1000" dirty="0"/>
              <a:t>中国器官移植大会摘要</a:t>
            </a:r>
          </a:p>
          <a:p>
            <a:r>
              <a:rPr lang="en-US" altLang="zh-CN" sz="1000" dirty="0"/>
              <a:t>2. </a:t>
            </a:r>
            <a:r>
              <a:rPr lang="de-CH" altLang="zh-CN" sz="1000" dirty="0"/>
              <a:t>Brook NR. et al. Am J Transplant 2003; 3: 614–618</a:t>
            </a:r>
          </a:p>
        </p:txBody>
      </p:sp>
    </p:spTree>
    <p:extLst>
      <p:ext uri="{BB962C8B-B14F-4D97-AF65-F5344CB8AC3E}">
        <p14:creationId xmlns:p14="http://schemas.microsoft.com/office/powerpoint/2010/main" val="383473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pPr algn="ctr"/>
            <a:r>
              <a:rPr lang="zh-CN" altLang="en-US" sz="2800" b="1" dirty="0" smtClean="0"/>
              <a:t>荟萃分析：</a:t>
            </a:r>
            <a:r>
              <a:rPr lang="en-US" altLang="zh-CN" sz="2800" b="1" dirty="0" smtClean="0"/>
              <a:t/>
            </a:r>
            <a:br>
              <a:rPr lang="en-US" altLang="zh-CN" sz="2800" b="1" dirty="0" smtClean="0"/>
            </a:br>
            <a:r>
              <a:rPr lang="zh-CN" altLang="en-US" dirty="0" smtClean="0"/>
              <a:t>巴利</a:t>
            </a:r>
            <a:r>
              <a:rPr lang="zh-CN" altLang="en-US" dirty="0"/>
              <a:t>昔单抗</a:t>
            </a:r>
            <a:r>
              <a:rPr lang="zh-CN" altLang="en-US" sz="2800" b="1" dirty="0" smtClean="0"/>
              <a:t>预防</a:t>
            </a:r>
            <a:r>
              <a:rPr lang="zh-CN" altLang="en-US" sz="2800" b="1" dirty="0"/>
              <a:t>急性排斥的</a:t>
            </a:r>
            <a:r>
              <a:rPr lang="zh-CN" altLang="en-US" sz="2800" b="1" dirty="0" smtClean="0"/>
              <a:t>疗效</a:t>
            </a:r>
            <a:r>
              <a:rPr lang="zh-CN" altLang="en-US" sz="2800" b="1" dirty="0"/>
              <a:t>确切</a:t>
            </a:r>
          </a:p>
        </p:txBody>
      </p:sp>
      <p:graphicFrame>
        <p:nvGraphicFramePr>
          <p:cNvPr id="6" name="图表 5"/>
          <p:cNvGraphicFramePr/>
          <p:nvPr>
            <p:extLst>
              <p:ext uri="{D42A27DB-BD31-4B8C-83A1-F6EECF244321}">
                <p14:modId xmlns:p14="http://schemas.microsoft.com/office/powerpoint/2010/main" val="1938122022"/>
              </p:ext>
            </p:extLst>
          </p:nvPr>
        </p:nvGraphicFramePr>
        <p:xfrm>
          <a:off x="500034" y="2295222"/>
          <a:ext cx="8143932" cy="392112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467544" y="2661250"/>
            <a:ext cx="443198" cy="2578038"/>
          </a:xfrm>
          <a:prstGeom prst="rect">
            <a:avLst/>
          </a:prstGeom>
          <a:noFill/>
        </p:spPr>
        <p:txBody>
          <a:bodyPr vert="vert270" wrap="square" rtlCol="0">
            <a:spAutoFit/>
          </a:bodyPr>
          <a:lstStyle/>
          <a:p>
            <a:pPr algn="ctr">
              <a:lnSpc>
                <a:spcPct val="120000"/>
              </a:lnSpc>
            </a:pPr>
            <a:r>
              <a:rPr lang="zh-CN" altLang="en-US" sz="1400" dirty="0" smtClean="0">
                <a:latin typeface="微软雅黑" panose="020B0503020204020204" pitchFamily="34" charset="-122"/>
                <a:ea typeface="微软雅黑" panose="020B0503020204020204" pitchFamily="34" charset="-122"/>
              </a:rPr>
              <a:t>发生急排反应的患者比例</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8" name="矩形 7"/>
          <p:cNvSpPr/>
          <p:nvPr/>
        </p:nvSpPr>
        <p:spPr>
          <a:xfrm>
            <a:off x="-5448" y="6593383"/>
            <a:ext cx="6768752" cy="276999"/>
          </a:xfrm>
          <a:prstGeom prst="rect">
            <a:avLst/>
          </a:prstGeom>
        </p:spPr>
        <p:txBody>
          <a:bodyPr wrap="square">
            <a:spAutoFit/>
          </a:bodyPr>
          <a:lstStyle/>
          <a:p>
            <a:pPr latinLnBrk="1">
              <a:lnSpc>
                <a:spcPct val="120000"/>
              </a:lnSpc>
            </a:pPr>
            <a:r>
              <a:rPr lang="en-US" altLang="zh-CN" sz="1000" dirty="0">
                <a:latin typeface="Arial" pitchFamily="34" charset="0"/>
                <a:ea typeface="微软雅黑" panose="020B0503020204020204" pitchFamily="34" charset="-122"/>
                <a:cs typeface="Arial" pitchFamily="34" charset="0"/>
              </a:rPr>
              <a:t>Liu </a:t>
            </a:r>
            <a:r>
              <a:rPr lang="en-US" altLang="zh-CN" sz="1000" dirty="0" smtClean="0">
                <a:latin typeface="Arial" pitchFamily="34" charset="0"/>
                <a:ea typeface="微软雅黑" panose="020B0503020204020204" pitchFamily="34" charset="-122"/>
                <a:cs typeface="Arial" pitchFamily="34" charset="0"/>
              </a:rPr>
              <a:t> </a:t>
            </a:r>
            <a:r>
              <a:rPr lang="en-US" altLang="zh-CN" sz="1000" dirty="0" err="1" smtClean="0">
                <a:latin typeface="Arial" pitchFamily="34" charset="0"/>
                <a:ea typeface="微软雅黑" panose="020B0503020204020204" pitchFamily="34" charset="-122"/>
                <a:cs typeface="Arial" pitchFamily="34" charset="0"/>
              </a:rPr>
              <a:t>Y,et</a:t>
            </a:r>
            <a:r>
              <a:rPr lang="en-US" altLang="zh-CN" sz="1000" dirty="0" smtClean="0">
                <a:latin typeface="Arial" pitchFamily="34" charset="0"/>
                <a:ea typeface="微软雅黑" panose="020B0503020204020204" pitchFamily="34" charset="-122"/>
                <a:cs typeface="Arial" pitchFamily="34" charset="0"/>
              </a:rPr>
              <a:t> </a:t>
            </a:r>
            <a:r>
              <a:rPr lang="en-US" altLang="zh-CN" sz="1000" dirty="0" err="1" smtClean="0">
                <a:latin typeface="Arial" pitchFamily="34" charset="0"/>
                <a:ea typeface="微软雅黑" panose="020B0503020204020204" pitchFamily="34" charset="-122"/>
                <a:cs typeface="Arial" pitchFamily="34" charset="0"/>
              </a:rPr>
              <a:t>al.</a:t>
            </a:r>
            <a:r>
              <a:rPr lang="en-US" altLang="zh-CN" sz="1000" dirty="0" err="1" smtClean="0">
                <a:latin typeface="Arial" pitchFamily="34" charset="0"/>
                <a:cs typeface="Arial" pitchFamily="34" charset="0"/>
              </a:rPr>
              <a:t>Transplant</a:t>
            </a:r>
            <a:r>
              <a:rPr lang="en-US" altLang="zh-CN" sz="1000" dirty="0" smtClean="0">
                <a:latin typeface="Arial" pitchFamily="34" charset="0"/>
                <a:cs typeface="Arial" pitchFamily="34" charset="0"/>
              </a:rPr>
              <a:t> Proc. 2010;42:1667-70.</a:t>
            </a:r>
          </a:p>
        </p:txBody>
      </p:sp>
      <p:sp>
        <p:nvSpPr>
          <p:cNvPr id="9" name="TextBox 8"/>
          <p:cNvSpPr txBox="1"/>
          <p:nvPr/>
        </p:nvSpPr>
        <p:spPr>
          <a:xfrm>
            <a:off x="1257234" y="3338702"/>
            <a:ext cx="1222814" cy="535531"/>
          </a:xfrm>
          <a:prstGeom prst="rect">
            <a:avLst/>
          </a:prstGeom>
          <a:noFill/>
          <a:ln>
            <a:noFill/>
          </a:ln>
        </p:spPr>
        <p:txBody>
          <a:bodyPr wrap="square" rtlCol="0">
            <a:spAutoFit/>
          </a:bodyPr>
          <a:lstStyle/>
          <a:p>
            <a:pPr algn="ctr">
              <a:lnSpc>
                <a:spcPct val="120000"/>
              </a:lnSpc>
            </a:pPr>
            <a:r>
              <a:rPr lang="en-US" altLang="zh-CN" sz="1200" dirty="0">
                <a:ea typeface="微软雅黑" pitchFamily="34" charset="-122"/>
              </a:rPr>
              <a:t>RR </a:t>
            </a:r>
            <a:r>
              <a:rPr lang="en-US" altLang="zh-CN" sz="1200" dirty="0" smtClean="0">
                <a:ea typeface="微软雅黑" pitchFamily="34" charset="-122"/>
              </a:rPr>
              <a:t>0.93</a:t>
            </a:r>
            <a:endParaRPr lang="en-US" altLang="zh-CN" sz="1200" dirty="0">
              <a:ea typeface="微软雅黑" pitchFamily="34" charset="-122"/>
            </a:endParaRPr>
          </a:p>
          <a:p>
            <a:pPr algn="ctr">
              <a:lnSpc>
                <a:spcPct val="120000"/>
              </a:lnSpc>
            </a:pPr>
            <a:r>
              <a:rPr lang="en-US" altLang="zh-CN" sz="1200" dirty="0">
                <a:ea typeface="微软雅黑" pitchFamily="34" charset="-122"/>
              </a:rPr>
              <a:t>[</a:t>
            </a:r>
            <a:r>
              <a:rPr lang="en-US" altLang="zh-CN" sz="1200" dirty="0" smtClean="0">
                <a:ea typeface="微软雅黑" pitchFamily="34" charset="-122"/>
              </a:rPr>
              <a:t>0.47,1.85]</a:t>
            </a:r>
            <a:endParaRPr lang="en-US" altLang="zh-CN" sz="1200" dirty="0">
              <a:ea typeface="微软雅黑" pitchFamily="34" charset="-122"/>
            </a:endParaRPr>
          </a:p>
        </p:txBody>
      </p:sp>
      <p:sp>
        <p:nvSpPr>
          <p:cNvPr id="10" name="TextBox 9"/>
          <p:cNvSpPr txBox="1"/>
          <p:nvPr/>
        </p:nvSpPr>
        <p:spPr>
          <a:xfrm>
            <a:off x="2463037" y="2312131"/>
            <a:ext cx="1222814" cy="535531"/>
          </a:xfrm>
          <a:prstGeom prst="rect">
            <a:avLst/>
          </a:prstGeom>
          <a:noFill/>
          <a:ln>
            <a:noFill/>
          </a:ln>
        </p:spPr>
        <p:txBody>
          <a:bodyPr wrap="square" rtlCol="0">
            <a:spAutoFit/>
          </a:bodyPr>
          <a:lstStyle/>
          <a:p>
            <a:pPr algn="ctr">
              <a:lnSpc>
                <a:spcPct val="120000"/>
              </a:lnSpc>
            </a:pPr>
            <a:r>
              <a:rPr lang="en-US" altLang="zh-CN" sz="1200" dirty="0">
                <a:ea typeface="微软雅黑" pitchFamily="34" charset="-122"/>
              </a:rPr>
              <a:t>RR </a:t>
            </a:r>
            <a:r>
              <a:rPr lang="en-US" altLang="zh-CN" sz="1200" dirty="0" smtClean="0">
                <a:ea typeface="微软雅黑" pitchFamily="34" charset="-122"/>
              </a:rPr>
              <a:t>0.91</a:t>
            </a:r>
            <a:endParaRPr lang="en-US" altLang="zh-CN" sz="1200" dirty="0">
              <a:ea typeface="微软雅黑" pitchFamily="34" charset="-122"/>
            </a:endParaRPr>
          </a:p>
          <a:p>
            <a:pPr algn="ctr">
              <a:lnSpc>
                <a:spcPct val="120000"/>
              </a:lnSpc>
            </a:pPr>
            <a:r>
              <a:rPr lang="en-US" altLang="zh-CN" sz="1200" dirty="0">
                <a:ea typeface="微软雅黑" pitchFamily="34" charset="-122"/>
              </a:rPr>
              <a:t>[</a:t>
            </a:r>
            <a:r>
              <a:rPr lang="en-US" altLang="zh-CN" sz="1200" dirty="0" smtClean="0">
                <a:ea typeface="微软雅黑" pitchFamily="34" charset="-122"/>
              </a:rPr>
              <a:t>0.56,1.49]</a:t>
            </a:r>
            <a:endParaRPr lang="en-US" altLang="zh-CN" sz="1200" dirty="0">
              <a:ea typeface="微软雅黑" pitchFamily="34" charset="-122"/>
            </a:endParaRPr>
          </a:p>
        </p:txBody>
      </p:sp>
      <p:sp>
        <p:nvSpPr>
          <p:cNvPr id="11" name="TextBox 10"/>
          <p:cNvSpPr txBox="1"/>
          <p:nvPr/>
        </p:nvSpPr>
        <p:spPr>
          <a:xfrm>
            <a:off x="3637218" y="3984337"/>
            <a:ext cx="1222814" cy="535531"/>
          </a:xfrm>
          <a:prstGeom prst="rect">
            <a:avLst/>
          </a:prstGeom>
          <a:noFill/>
          <a:ln>
            <a:noFill/>
          </a:ln>
        </p:spPr>
        <p:txBody>
          <a:bodyPr wrap="square" rtlCol="0">
            <a:spAutoFit/>
          </a:bodyPr>
          <a:lstStyle/>
          <a:p>
            <a:pPr algn="ctr">
              <a:lnSpc>
                <a:spcPct val="120000"/>
              </a:lnSpc>
            </a:pPr>
            <a:r>
              <a:rPr lang="en-US" altLang="zh-CN" sz="1200" dirty="0">
                <a:ea typeface="微软雅黑" pitchFamily="34" charset="-122"/>
              </a:rPr>
              <a:t>RR </a:t>
            </a:r>
            <a:r>
              <a:rPr lang="en-US" altLang="zh-CN" sz="1200" dirty="0" smtClean="0">
                <a:ea typeface="微软雅黑" pitchFamily="34" charset="-122"/>
              </a:rPr>
              <a:t>1.02</a:t>
            </a:r>
            <a:endParaRPr lang="en-US" altLang="zh-CN" sz="1200" dirty="0">
              <a:ea typeface="微软雅黑" pitchFamily="34" charset="-122"/>
            </a:endParaRPr>
          </a:p>
          <a:p>
            <a:pPr algn="ctr">
              <a:lnSpc>
                <a:spcPct val="120000"/>
              </a:lnSpc>
            </a:pPr>
            <a:r>
              <a:rPr lang="en-US" altLang="zh-CN" sz="1200" dirty="0">
                <a:ea typeface="微软雅黑" pitchFamily="34" charset="-122"/>
              </a:rPr>
              <a:t>[</a:t>
            </a:r>
            <a:r>
              <a:rPr lang="en-US" altLang="zh-CN" sz="1200" dirty="0" smtClean="0">
                <a:ea typeface="微软雅黑" pitchFamily="34" charset="-122"/>
              </a:rPr>
              <a:t>0.31,3.31]</a:t>
            </a:r>
            <a:endParaRPr lang="en-US" altLang="zh-CN" sz="1200" dirty="0">
              <a:ea typeface="微软雅黑" pitchFamily="34" charset="-122"/>
            </a:endParaRPr>
          </a:p>
        </p:txBody>
      </p:sp>
      <p:sp>
        <p:nvSpPr>
          <p:cNvPr id="12" name="TextBox 11"/>
          <p:cNvSpPr txBox="1"/>
          <p:nvPr/>
        </p:nvSpPr>
        <p:spPr>
          <a:xfrm>
            <a:off x="4835244" y="3999785"/>
            <a:ext cx="1222814" cy="535531"/>
          </a:xfrm>
          <a:prstGeom prst="rect">
            <a:avLst/>
          </a:prstGeom>
          <a:noFill/>
          <a:ln>
            <a:noFill/>
          </a:ln>
        </p:spPr>
        <p:txBody>
          <a:bodyPr wrap="square" rtlCol="0">
            <a:spAutoFit/>
          </a:bodyPr>
          <a:lstStyle/>
          <a:p>
            <a:pPr algn="ctr">
              <a:lnSpc>
                <a:spcPct val="120000"/>
              </a:lnSpc>
            </a:pPr>
            <a:r>
              <a:rPr lang="en-US" altLang="zh-CN" sz="1200" dirty="0">
                <a:ea typeface="微软雅黑" pitchFamily="34" charset="-122"/>
              </a:rPr>
              <a:t>RR </a:t>
            </a:r>
            <a:r>
              <a:rPr lang="en-US" altLang="zh-CN" sz="1200" dirty="0" smtClean="0">
                <a:ea typeface="微软雅黑" pitchFamily="34" charset="-122"/>
              </a:rPr>
              <a:t>1.00</a:t>
            </a:r>
            <a:endParaRPr lang="en-US" altLang="zh-CN" sz="1200" dirty="0">
              <a:ea typeface="微软雅黑" pitchFamily="34" charset="-122"/>
            </a:endParaRPr>
          </a:p>
          <a:p>
            <a:pPr algn="ctr">
              <a:lnSpc>
                <a:spcPct val="120000"/>
              </a:lnSpc>
            </a:pPr>
            <a:r>
              <a:rPr lang="en-US" altLang="zh-CN" sz="1200" dirty="0" smtClean="0">
                <a:ea typeface="微软雅黑" pitchFamily="34" charset="-122"/>
              </a:rPr>
              <a:t>[0.31,3.24]</a:t>
            </a:r>
            <a:endParaRPr lang="en-US" altLang="zh-CN" sz="1200" dirty="0">
              <a:ea typeface="微软雅黑" pitchFamily="34" charset="-122"/>
            </a:endParaRPr>
          </a:p>
        </p:txBody>
      </p:sp>
      <p:sp>
        <p:nvSpPr>
          <p:cNvPr id="13" name="TextBox 12"/>
          <p:cNvSpPr txBox="1"/>
          <p:nvPr/>
        </p:nvSpPr>
        <p:spPr>
          <a:xfrm>
            <a:off x="5940152" y="3015536"/>
            <a:ext cx="1222814" cy="535531"/>
          </a:xfrm>
          <a:prstGeom prst="rect">
            <a:avLst/>
          </a:prstGeom>
          <a:noFill/>
          <a:ln>
            <a:noFill/>
          </a:ln>
        </p:spPr>
        <p:txBody>
          <a:bodyPr wrap="square" rtlCol="0">
            <a:spAutoFit/>
          </a:bodyPr>
          <a:lstStyle/>
          <a:p>
            <a:pPr algn="ctr">
              <a:lnSpc>
                <a:spcPct val="120000"/>
              </a:lnSpc>
            </a:pPr>
            <a:r>
              <a:rPr lang="en-US" altLang="zh-CN" sz="1200" dirty="0">
                <a:ea typeface="微软雅黑" pitchFamily="34" charset="-122"/>
              </a:rPr>
              <a:t>RR </a:t>
            </a:r>
            <a:r>
              <a:rPr lang="en-US" altLang="zh-CN" sz="1200" dirty="0" smtClean="0">
                <a:ea typeface="微软雅黑" pitchFamily="34" charset="-122"/>
              </a:rPr>
              <a:t>1.64</a:t>
            </a:r>
            <a:endParaRPr lang="en-US" altLang="zh-CN" sz="1200" dirty="0">
              <a:ea typeface="微软雅黑" pitchFamily="34" charset="-122"/>
            </a:endParaRPr>
          </a:p>
          <a:p>
            <a:pPr algn="ctr">
              <a:lnSpc>
                <a:spcPct val="120000"/>
              </a:lnSpc>
            </a:pPr>
            <a:r>
              <a:rPr lang="en-US" altLang="zh-CN" sz="1200" dirty="0" smtClean="0">
                <a:ea typeface="微软雅黑" pitchFamily="34" charset="-122"/>
              </a:rPr>
              <a:t>[1.01</a:t>
            </a:r>
            <a:r>
              <a:rPr lang="en-US" altLang="zh-CN" sz="1200" dirty="0">
                <a:ea typeface="微软雅黑" pitchFamily="34" charset="-122"/>
              </a:rPr>
              <a:t>,</a:t>
            </a:r>
            <a:r>
              <a:rPr lang="en-US" altLang="zh-CN" sz="1200" dirty="0" smtClean="0">
                <a:ea typeface="微软雅黑" pitchFamily="34" charset="-122"/>
              </a:rPr>
              <a:t>2.64]</a:t>
            </a:r>
            <a:endParaRPr lang="en-US" altLang="zh-CN" sz="1200" dirty="0">
              <a:ea typeface="微软雅黑" pitchFamily="34" charset="-122"/>
            </a:endParaRPr>
          </a:p>
        </p:txBody>
      </p:sp>
      <p:sp>
        <p:nvSpPr>
          <p:cNvPr id="14" name="TextBox 13"/>
          <p:cNvSpPr txBox="1"/>
          <p:nvPr/>
        </p:nvSpPr>
        <p:spPr>
          <a:xfrm>
            <a:off x="7179096" y="3970334"/>
            <a:ext cx="1222814" cy="535531"/>
          </a:xfrm>
          <a:prstGeom prst="rect">
            <a:avLst/>
          </a:prstGeom>
          <a:noFill/>
          <a:ln>
            <a:noFill/>
          </a:ln>
        </p:spPr>
        <p:txBody>
          <a:bodyPr wrap="square" rtlCol="0">
            <a:spAutoFit/>
          </a:bodyPr>
          <a:lstStyle/>
          <a:p>
            <a:pPr algn="ctr">
              <a:lnSpc>
                <a:spcPct val="120000"/>
              </a:lnSpc>
            </a:pPr>
            <a:r>
              <a:rPr lang="en-US" altLang="zh-CN" sz="1200" dirty="0">
                <a:ea typeface="微软雅黑" pitchFamily="34" charset="-122"/>
              </a:rPr>
              <a:t>RR </a:t>
            </a:r>
            <a:r>
              <a:rPr lang="en-US" altLang="zh-CN" sz="1200" dirty="0" smtClean="0">
                <a:ea typeface="微软雅黑" pitchFamily="34" charset="-122"/>
              </a:rPr>
              <a:t>1.07</a:t>
            </a:r>
            <a:endParaRPr lang="en-US" altLang="zh-CN" sz="1200" dirty="0">
              <a:ea typeface="微软雅黑" pitchFamily="34" charset="-122"/>
            </a:endParaRPr>
          </a:p>
          <a:p>
            <a:pPr algn="ctr">
              <a:lnSpc>
                <a:spcPct val="120000"/>
              </a:lnSpc>
            </a:pPr>
            <a:r>
              <a:rPr lang="en-US" altLang="zh-CN" sz="1200" dirty="0">
                <a:ea typeface="微软雅黑" pitchFamily="34" charset="-122"/>
              </a:rPr>
              <a:t>[</a:t>
            </a:r>
            <a:r>
              <a:rPr lang="en-US" altLang="zh-CN" sz="1200" dirty="0" smtClean="0">
                <a:ea typeface="微软雅黑" pitchFamily="34" charset="-122"/>
              </a:rPr>
              <a:t>0.38,2.97]</a:t>
            </a:r>
            <a:endParaRPr lang="en-US" altLang="zh-CN" sz="1200" dirty="0">
              <a:ea typeface="微软雅黑" pitchFamily="34" charset="-122"/>
            </a:endParaRPr>
          </a:p>
        </p:txBody>
      </p:sp>
      <p:sp>
        <p:nvSpPr>
          <p:cNvPr id="15" name="TextBox 14"/>
          <p:cNvSpPr txBox="1"/>
          <p:nvPr/>
        </p:nvSpPr>
        <p:spPr>
          <a:xfrm>
            <a:off x="4716016" y="2276872"/>
            <a:ext cx="2736303" cy="535531"/>
          </a:xfrm>
          <a:prstGeom prst="rect">
            <a:avLst/>
          </a:prstGeom>
          <a:noFill/>
          <a:ln>
            <a:solidFill>
              <a:schemeClr val="tx1">
                <a:lumMod val="50000"/>
                <a:lumOff val="50000"/>
              </a:schemeClr>
            </a:solidFill>
          </a:ln>
        </p:spPr>
        <p:txBody>
          <a:bodyPr wrap="square" rtlCol="0">
            <a:spAutoFit/>
          </a:bodyPr>
          <a:lstStyle/>
          <a:p>
            <a:pPr marL="0">
              <a:lnSpc>
                <a:spcPct val="120000"/>
              </a:lnSpc>
            </a:pPr>
            <a:r>
              <a:rPr lang="zh-CN" altLang="en-US" sz="1200" dirty="0" smtClean="0">
                <a:solidFill>
                  <a:srgbClr val="C00000"/>
                </a:solidFill>
                <a:latin typeface="Arial" panose="020B0604020202020204" pitchFamily="34" charset="0"/>
                <a:ea typeface="微软雅黑" pitchFamily="34" charset="-122"/>
              </a:rPr>
              <a:t>总体</a:t>
            </a:r>
            <a:r>
              <a:rPr lang="en-US" altLang="zh-CN" sz="1200" dirty="0" smtClean="0">
                <a:solidFill>
                  <a:srgbClr val="C00000"/>
                </a:solidFill>
                <a:latin typeface="Arial" panose="020B0604020202020204" pitchFamily="34" charset="0"/>
                <a:ea typeface="微软雅黑" pitchFamily="34" charset="-122"/>
              </a:rPr>
              <a:t>95% CI</a:t>
            </a:r>
            <a:r>
              <a:rPr lang="zh-CN" altLang="en-US" sz="1200" dirty="0" smtClean="0">
                <a:solidFill>
                  <a:srgbClr val="C00000"/>
                </a:solidFill>
                <a:latin typeface="Arial" panose="020B0604020202020204" pitchFamily="34" charset="0"/>
                <a:ea typeface="微软雅黑" pitchFamily="34" charset="-122"/>
              </a:rPr>
              <a:t>：</a:t>
            </a:r>
            <a:r>
              <a:rPr lang="en-US" altLang="zh-CN" sz="1200" dirty="0" smtClean="0">
                <a:solidFill>
                  <a:srgbClr val="C00000"/>
                </a:solidFill>
                <a:latin typeface="Arial" panose="020B0604020202020204" pitchFamily="34" charset="0"/>
                <a:ea typeface="微软雅黑" pitchFamily="34" charset="-122"/>
              </a:rPr>
              <a:t>1.15[0.88</a:t>
            </a:r>
            <a:r>
              <a:rPr lang="zh-CN" altLang="en-US" sz="1200" dirty="0" smtClean="0">
                <a:solidFill>
                  <a:srgbClr val="C00000"/>
                </a:solidFill>
                <a:latin typeface="Arial" panose="020B0604020202020204" pitchFamily="34" charset="0"/>
                <a:ea typeface="微软雅黑" pitchFamily="34" charset="-122"/>
              </a:rPr>
              <a:t>，</a:t>
            </a:r>
            <a:r>
              <a:rPr lang="en-US" altLang="zh-CN" sz="1200" dirty="0" smtClean="0">
                <a:solidFill>
                  <a:srgbClr val="C00000"/>
                </a:solidFill>
                <a:latin typeface="Arial" panose="020B0604020202020204" pitchFamily="34" charset="0"/>
                <a:ea typeface="微软雅黑" pitchFamily="34" charset="-122"/>
              </a:rPr>
              <a:t>1.52]</a:t>
            </a:r>
          </a:p>
          <a:p>
            <a:pPr marL="0">
              <a:lnSpc>
                <a:spcPct val="120000"/>
              </a:lnSpc>
            </a:pPr>
            <a:r>
              <a:rPr lang="en-US" altLang="zh-CN" sz="1200" dirty="0" smtClean="0">
                <a:solidFill>
                  <a:srgbClr val="C00000"/>
                </a:solidFill>
                <a:latin typeface="Arial" panose="020B0604020202020204" pitchFamily="34" charset="0"/>
                <a:ea typeface="微软雅黑" pitchFamily="34" charset="-122"/>
              </a:rPr>
              <a:t>P=0.31</a:t>
            </a:r>
            <a:endParaRPr lang="zh-CN" altLang="en-US" sz="1200" dirty="0" smtClean="0">
              <a:solidFill>
                <a:srgbClr val="C00000"/>
              </a:solidFill>
              <a:latin typeface="Arial" panose="020B0604020202020204" pitchFamily="34" charset="0"/>
              <a:ea typeface="微软雅黑" pitchFamily="34" charset="-122"/>
            </a:endParaRPr>
          </a:p>
        </p:txBody>
      </p:sp>
      <p:sp>
        <p:nvSpPr>
          <p:cNvPr id="5" name="TextBox 4"/>
          <p:cNvSpPr txBox="1"/>
          <p:nvPr/>
        </p:nvSpPr>
        <p:spPr>
          <a:xfrm>
            <a:off x="551302" y="1449592"/>
            <a:ext cx="8071366" cy="683264"/>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1600" dirty="0" smtClean="0">
                <a:latin typeface="Arial" pitchFamily="34" charset="0"/>
                <a:ea typeface="微软雅黑" panose="020B0503020204020204" pitchFamily="34" charset="-122"/>
                <a:cs typeface="Arial" pitchFamily="34" charset="0"/>
              </a:rPr>
              <a:t>2001~2007</a:t>
            </a:r>
            <a:r>
              <a:rPr lang="zh-CN" altLang="en-US" sz="1600" dirty="0" smtClean="0">
                <a:latin typeface="微软雅黑" panose="020B0503020204020204" pitchFamily="34" charset="-122"/>
                <a:ea typeface="微软雅黑" panose="020B0503020204020204" pitchFamily="34" charset="-122"/>
              </a:rPr>
              <a:t>年在美国、法国等</a:t>
            </a:r>
            <a:r>
              <a:rPr lang="en-US" altLang="zh-CN" sz="1600" dirty="0" smtClean="0">
                <a:latin typeface="微软雅黑" panose="020B0503020204020204" pitchFamily="34" charset="-122"/>
                <a:ea typeface="微软雅黑" panose="020B0503020204020204" pitchFamily="34" charset="-122"/>
              </a:rPr>
              <a:t>4</a:t>
            </a:r>
            <a:r>
              <a:rPr lang="zh-CN" altLang="en-US" sz="1600" dirty="0" smtClean="0">
                <a:latin typeface="微软雅黑" panose="020B0503020204020204" pitchFamily="34" charset="-122"/>
                <a:ea typeface="微软雅黑" panose="020B0503020204020204" pitchFamily="34" charset="-122"/>
              </a:rPr>
              <a:t>个国家进行的</a:t>
            </a:r>
            <a:r>
              <a:rPr lang="en-US" altLang="zh-CN" sz="1600" dirty="0" smtClean="0">
                <a:latin typeface="Arial" pitchFamily="34" charset="0"/>
                <a:ea typeface="微软雅黑" panose="020B0503020204020204" pitchFamily="34" charset="-122"/>
                <a:cs typeface="Arial" pitchFamily="34" charset="0"/>
              </a:rPr>
              <a:t>6</a:t>
            </a:r>
            <a:r>
              <a:rPr lang="zh-CN" altLang="en-US" sz="1600" dirty="0" smtClean="0">
                <a:latin typeface="微软雅黑" panose="020B0503020204020204" pitchFamily="34" charset="-122"/>
                <a:ea typeface="微软雅黑" panose="020B0503020204020204" pitchFamily="34" charset="-122"/>
              </a:rPr>
              <a:t>组随机对照试验，对比巴利昔单抗和</a:t>
            </a:r>
            <a:r>
              <a:rPr lang="en-US" altLang="zh-CN" sz="1600" dirty="0" err="1" smtClean="0">
                <a:latin typeface="Arial" pitchFamily="34" charset="0"/>
                <a:ea typeface="微软雅黑" panose="020B0503020204020204" pitchFamily="34" charset="-122"/>
                <a:cs typeface="Arial" pitchFamily="34" charset="0"/>
              </a:rPr>
              <a:t>ATG</a:t>
            </a:r>
            <a:r>
              <a:rPr lang="zh-CN" altLang="en-US" sz="1600" dirty="0" smtClean="0">
                <a:latin typeface="微软雅黑" panose="020B0503020204020204" pitchFamily="34" charset="-122"/>
                <a:ea typeface="微软雅黑" panose="020B0503020204020204" pitchFamily="34" charset="-122"/>
              </a:rPr>
              <a:t>诱导治疗在肾移植中的疗效</a:t>
            </a:r>
            <a:endParaRPr lang="zh-CN" altLang="en-US" sz="1600" dirty="0">
              <a:latin typeface="微软雅黑" panose="020B0503020204020204" pitchFamily="34" charset="-122"/>
              <a:ea typeface="微软雅黑" panose="020B0503020204020204" pitchFamily="34" charset="-122"/>
            </a:endParaRPr>
          </a:p>
        </p:txBody>
      </p:sp>
      <p:grpSp>
        <p:nvGrpSpPr>
          <p:cNvPr id="20" name="组合 19"/>
          <p:cNvGrpSpPr/>
          <p:nvPr/>
        </p:nvGrpSpPr>
        <p:grpSpPr>
          <a:xfrm>
            <a:off x="8149905" y="116632"/>
            <a:ext cx="886591" cy="379626"/>
            <a:chOff x="6300192" y="297327"/>
            <a:chExt cx="1102615" cy="379626"/>
          </a:xfrm>
        </p:grpSpPr>
        <p:pic>
          <p:nvPicPr>
            <p:cNvPr id="21" name="Picture 3" descr="E:\ppt学习20130715\美化模板\设计素材\png元素-便签-2013-9-2\34副本.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192" y="297327"/>
              <a:ext cx="1102615" cy="379626"/>
            </a:xfrm>
            <a:prstGeom prst="rect">
              <a:avLst/>
            </a:prstGeom>
            <a:noFill/>
            <a:extLst>
              <a:ext uri="{909E8E84-426E-40DD-AFC4-6F175D3DCCD1}">
                <a14:hiddenFill xmlns:a14="http://schemas.microsoft.com/office/drawing/2010/main">
                  <a:solidFill>
                    <a:srgbClr val="FFFFFF"/>
                  </a:solidFill>
                </a14:hiddenFill>
              </a:ext>
            </a:extLst>
          </p:spPr>
        </p:pic>
        <p:sp>
          <p:nvSpPr>
            <p:cNvPr id="22" name="矩形 21"/>
            <p:cNvSpPr/>
            <p:nvPr/>
          </p:nvSpPr>
          <p:spPr>
            <a:xfrm>
              <a:off x="6516216" y="301438"/>
              <a:ext cx="740019" cy="338554"/>
            </a:xfrm>
            <a:prstGeom prst="rect">
              <a:avLst/>
            </a:prstGeom>
          </p:spPr>
          <p:txBody>
            <a:bodyPr wrap="none">
              <a:spAutoFit/>
            </a:bodyPr>
            <a:lstStyle/>
            <a:p>
              <a:r>
                <a:rPr lang="zh-CN" altLang="en-US" sz="1600" dirty="0"/>
                <a:t>急排</a:t>
              </a:r>
            </a:p>
          </p:txBody>
        </p:sp>
      </p:grpSp>
      <p:sp>
        <p:nvSpPr>
          <p:cNvPr id="2" name="TextBox 1"/>
          <p:cNvSpPr txBox="1"/>
          <p:nvPr/>
        </p:nvSpPr>
        <p:spPr>
          <a:xfrm>
            <a:off x="8337257" y="2400950"/>
            <a:ext cx="504056" cy="235962"/>
          </a:xfrm>
          <a:prstGeom prst="rect">
            <a:avLst/>
          </a:prstGeom>
          <a:noFill/>
        </p:spPr>
        <p:txBody>
          <a:bodyPr wrap="square" rtlCol="0">
            <a:spAutoFit/>
          </a:bodyPr>
          <a:lstStyle/>
          <a:p>
            <a:r>
              <a:rPr lang="en-US" altLang="zh-CN" sz="1400" baseline="30000" dirty="0" smtClean="0"/>
              <a:t>®</a:t>
            </a:r>
            <a:endParaRPr lang="zh-CN" altLang="en-US" sz="1400" baseline="30000" dirty="0"/>
          </a:p>
        </p:txBody>
      </p:sp>
    </p:spTree>
    <p:extLst>
      <p:ext uri="{BB962C8B-B14F-4D97-AF65-F5344CB8AC3E}">
        <p14:creationId xmlns:p14="http://schemas.microsoft.com/office/powerpoint/2010/main" val="1505821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dell\Desktop\画图1.6-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191377"/>
            <a:ext cx="4909161" cy="3441001"/>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idx="4294967295"/>
          </p:nvPr>
        </p:nvSpPr>
        <p:spPr>
          <a:xfrm>
            <a:off x="457200" y="188640"/>
            <a:ext cx="8229600" cy="1143000"/>
          </a:xfrm>
        </p:spPr>
        <p:txBody>
          <a:bodyPr>
            <a:normAutofit/>
          </a:bodyPr>
          <a:lstStyle/>
          <a:p>
            <a:pPr>
              <a:spcBef>
                <a:spcPts val="0"/>
              </a:spcBef>
            </a:pPr>
            <a:r>
              <a:rPr lang="zh-CN" altLang="en-US" sz="2800" b="1" dirty="0" smtClean="0">
                <a:latin typeface="Arial" panose="020B0604020202020204" pitchFamily="34" charset="0"/>
                <a:ea typeface="微软雅黑" panose="020B0503020204020204" pitchFamily="34" charset="-122"/>
              </a:rPr>
              <a:t>中国公民逝世后捐献肾移植中，</a:t>
            </a:r>
            <a:r>
              <a:rPr lang="en-US" altLang="zh-CN" sz="2800" b="1" dirty="0" smtClean="0">
                <a:latin typeface="Arial" panose="020B0604020202020204" pitchFamily="34" charset="0"/>
                <a:ea typeface="微软雅黑" panose="020B0503020204020204" pitchFamily="34" charset="-122"/>
              </a:rPr>
              <a:t/>
            </a:r>
            <a:br>
              <a:rPr lang="en-US" altLang="zh-CN" sz="2800" b="1" dirty="0" smtClean="0">
                <a:latin typeface="Arial" panose="020B0604020202020204" pitchFamily="34" charset="0"/>
                <a:ea typeface="微软雅黑" panose="020B0503020204020204" pitchFamily="34" charset="-122"/>
              </a:rPr>
            </a:br>
            <a:r>
              <a:rPr lang="zh-CN" altLang="en-US" sz="2800" b="1" dirty="0" smtClean="0">
                <a:latin typeface="Arial" panose="020B0604020202020204" pitchFamily="34" charset="0"/>
                <a:ea typeface="微软雅黑" panose="020B0503020204020204" pitchFamily="34" charset="-122"/>
              </a:rPr>
              <a:t>巴利昔单抗预防急性排斥疗效确切</a:t>
            </a:r>
            <a:endParaRPr lang="zh-CN" altLang="en-US" sz="2800" b="1" dirty="0">
              <a:latin typeface="Arial" panose="020B0604020202020204" pitchFamily="34" charset="0"/>
              <a:ea typeface="微软雅黑" panose="020B0503020204020204" pitchFamily="34" charset="-122"/>
            </a:endParaRPr>
          </a:p>
        </p:txBody>
      </p:sp>
      <p:sp>
        <p:nvSpPr>
          <p:cNvPr id="2" name="内容占位符 1"/>
          <p:cNvSpPr>
            <a:spLocks noGrp="1"/>
          </p:cNvSpPr>
          <p:nvPr>
            <p:ph idx="4294967295"/>
          </p:nvPr>
        </p:nvSpPr>
        <p:spPr>
          <a:xfrm>
            <a:off x="539552" y="1395360"/>
            <a:ext cx="8334375" cy="642937"/>
          </a:xfrm>
        </p:spPr>
        <p:txBody>
          <a:bodyPr>
            <a:noAutofit/>
          </a:bodyPr>
          <a:lstStyle/>
          <a:p>
            <a:pPr>
              <a:lnSpc>
                <a:spcPct val="120000"/>
              </a:lnSpc>
            </a:pPr>
            <a:r>
              <a:rPr lang="zh-CN" altLang="en-US" sz="1400" dirty="0" smtClean="0">
                <a:latin typeface="Arial" panose="020B0604020202020204" pitchFamily="34" charset="0"/>
                <a:ea typeface="微软雅黑" panose="020B0503020204020204" pitchFamily="34" charset="-122"/>
              </a:rPr>
              <a:t>移植后</a:t>
            </a:r>
            <a:r>
              <a:rPr lang="en-US" altLang="zh-CN" sz="1400" dirty="0" smtClean="0">
                <a:latin typeface="Arial" panose="020B0604020202020204" pitchFamily="34" charset="0"/>
                <a:ea typeface="微软雅黑" panose="020B0503020204020204" pitchFamily="34" charset="-122"/>
              </a:rPr>
              <a:t>6</a:t>
            </a:r>
            <a:r>
              <a:rPr lang="zh-CN" altLang="en-US" sz="1400" dirty="0" smtClean="0">
                <a:latin typeface="Arial" panose="020B0604020202020204" pitchFamily="34" charset="0"/>
                <a:ea typeface="微软雅黑" panose="020B0503020204020204" pitchFamily="34" charset="-122"/>
              </a:rPr>
              <a:t>个月，两组</a:t>
            </a:r>
            <a:r>
              <a:rPr lang="en-US" altLang="zh-CN" sz="1400" dirty="0" smtClean="0">
                <a:latin typeface="Arial" panose="020B0604020202020204" pitchFamily="34" charset="0"/>
                <a:ea typeface="微软雅黑" panose="020B0503020204020204" pitchFamily="34" charset="-122"/>
              </a:rPr>
              <a:t>BPAR</a:t>
            </a:r>
            <a:r>
              <a:rPr lang="zh-CN" altLang="en-US" sz="1400" dirty="0" smtClean="0">
                <a:latin typeface="Arial" panose="020B0604020202020204" pitchFamily="34" charset="0"/>
                <a:ea typeface="微软雅黑" panose="020B0503020204020204" pitchFamily="34" charset="-122"/>
              </a:rPr>
              <a:t>发生率无显著差异，</a:t>
            </a:r>
            <a:r>
              <a:rPr lang="en-US" altLang="zh-CN" sz="1400" dirty="0" smtClean="0">
                <a:latin typeface="Arial" panose="020B0604020202020204" pitchFamily="34" charset="0"/>
                <a:ea typeface="微软雅黑" panose="020B0503020204020204" pitchFamily="34" charset="-122"/>
              </a:rPr>
              <a:t>P=0.228</a:t>
            </a:r>
          </a:p>
          <a:p>
            <a:pPr>
              <a:lnSpc>
                <a:spcPct val="120000"/>
              </a:lnSpc>
            </a:pPr>
            <a:r>
              <a:rPr lang="zh-CN" altLang="en-US" sz="1400" dirty="0">
                <a:latin typeface="Arial" panose="020B0604020202020204" pitchFamily="34" charset="0"/>
                <a:ea typeface="微软雅黑" panose="020B0503020204020204" pitchFamily="34" charset="-122"/>
              </a:rPr>
              <a:t>两</a:t>
            </a:r>
            <a:r>
              <a:rPr lang="zh-CN" altLang="en-US" sz="1400" dirty="0" smtClean="0">
                <a:latin typeface="Arial" panose="020B0604020202020204" pitchFamily="34" charset="0"/>
                <a:ea typeface="微软雅黑" panose="020B0503020204020204" pitchFamily="34" charset="-122"/>
              </a:rPr>
              <a:t>组发生排斥反应时的时间也无显著差异，</a:t>
            </a:r>
            <a:r>
              <a:rPr lang="en-US" altLang="zh-CN" sz="1400" dirty="0" smtClean="0">
                <a:latin typeface="Arial" panose="020B0604020202020204" pitchFamily="34" charset="0"/>
                <a:ea typeface="微软雅黑" panose="020B0503020204020204" pitchFamily="34" charset="-122"/>
              </a:rPr>
              <a:t>P&gt;0.05</a:t>
            </a:r>
            <a:endParaRPr lang="zh-CN" altLang="en-US" sz="1400" dirty="0">
              <a:latin typeface="Arial" panose="020B0604020202020204" pitchFamily="34" charset="0"/>
              <a:ea typeface="微软雅黑" panose="020B0503020204020204" pitchFamily="34" charset="-122"/>
            </a:endParaRPr>
          </a:p>
        </p:txBody>
      </p:sp>
      <p:sp>
        <p:nvSpPr>
          <p:cNvPr id="4" name="TextBox 3"/>
          <p:cNvSpPr txBox="1"/>
          <p:nvPr/>
        </p:nvSpPr>
        <p:spPr>
          <a:xfrm>
            <a:off x="1085327" y="5517232"/>
            <a:ext cx="3456384" cy="350865"/>
          </a:xfrm>
          <a:prstGeom prst="rect">
            <a:avLst/>
          </a:prstGeom>
          <a:noFill/>
        </p:spPr>
        <p:txBody>
          <a:bodyPr wrap="square" rtlCol="0">
            <a:spAutoFit/>
          </a:bodyPr>
          <a:lstStyle/>
          <a:p>
            <a:pPr algn="ctr">
              <a:lnSpc>
                <a:spcPct val="120000"/>
              </a:lnSpc>
            </a:pPr>
            <a:r>
              <a:rPr lang="zh-CN" altLang="en-US" sz="1400" dirty="0" smtClean="0">
                <a:solidFill>
                  <a:prstClr val="black"/>
                </a:solidFill>
              </a:rPr>
              <a:t>移植后时间</a:t>
            </a:r>
            <a:r>
              <a:rPr lang="en-US" altLang="zh-CN" sz="1400" dirty="0" smtClean="0">
                <a:solidFill>
                  <a:prstClr val="black"/>
                </a:solidFill>
              </a:rPr>
              <a:t>(</a:t>
            </a:r>
            <a:r>
              <a:rPr lang="zh-CN" altLang="en-US" sz="1400" dirty="0" smtClean="0">
                <a:solidFill>
                  <a:prstClr val="black"/>
                </a:solidFill>
              </a:rPr>
              <a:t>天</a:t>
            </a:r>
            <a:r>
              <a:rPr lang="en-US" altLang="zh-CN" sz="1400" dirty="0" smtClean="0">
                <a:solidFill>
                  <a:prstClr val="black"/>
                </a:solidFill>
              </a:rPr>
              <a:t>)</a:t>
            </a:r>
            <a:endParaRPr lang="zh-CN" altLang="en-US" sz="1400" dirty="0">
              <a:solidFill>
                <a:prstClr val="black"/>
              </a:solidFill>
            </a:endParaRPr>
          </a:p>
        </p:txBody>
      </p:sp>
      <p:sp>
        <p:nvSpPr>
          <p:cNvPr id="5" name="TextBox 4"/>
          <p:cNvSpPr txBox="1"/>
          <p:nvPr/>
        </p:nvSpPr>
        <p:spPr>
          <a:xfrm rot="16200000">
            <a:off x="-1318776" y="3703153"/>
            <a:ext cx="3816424" cy="387798"/>
          </a:xfrm>
          <a:prstGeom prst="rect">
            <a:avLst/>
          </a:prstGeom>
          <a:noFill/>
        </p:spPr>
        <p:txBody>
          <a:bodyPr wrap="square" rtlCol="0">
            <a:spAutoFit/>
          </a:bodyPr>
          <a:lstStyle/>
          <a:p>
            <a:pPr algn="ctr">
              <a:lnSpc>
                <a:spcPct val="120000"/>
              </a:lnSpc>
            </a:pPr>
            <a:r>
              <a:rPr lang="zh-CN" altLang="en-US" sz="1600" dirty="0" smtClean="0">
                <a:solidFill>
                  <a:prstClr val="black"/>
                </a:solidFill>
              </a:rPr>
              <a:t>无急性排斥的生存</a:t>
            </a:r>
            <a:endParaRPr lang="zh-CN" altLang="en-US" sz="1600" dirty="0">
              <a:solidFill>
                <a:prstClr val="black"/>
              </a:solidFill>
            </a:endParaRPr>
          </a:p>
        </p:txBody>
      </p:sp>
      <p:sp>
        <p:nvSpPr>
          <p:cNvPr id="6" name="TextBox 5"/>
          <p:cNvSpPr txBox="1"/>
          <p:nvPr/>
        </p:nvSpPr>
        <p:spPr>
          <a:xfrm>
            <a:off x="1354956" y="3626176"/>
            <a:ext cx="3240360" cy="867930"/>
          </a:xfrm>
          <a:prstGeom prst="rect">
            <a:avLst/>
          </a:prstGeom>
          <a:noFill/>
        </p:spPr>
        <p:txBody>
          <a:bodyPr wrap="square" rtlCol="0">
            <a:spAutoFit/>
          </a:bodyPr>
          <a:lstStyle/>
          <a:p>
            <a:pPr algn="ctr">
              <a:lnSpc>
                <a:spcPct val="120000"/>
              </a:lnSpc>
            </a:pPr>
            <a:r>
              <a:rPr lang="zh-CN" altLang="en-US" sz="1400" dirty="0" smtClean="0">
                <a:solidFill>
                  <a:prstClr val="black"/>
                </a:solidFill>
              </a:rPr>
              <a:t>移植后</a:t>
            </a:r>
            <a:r>
              <a:rPr lang="en-US" altLang="zh-CN" sz="1400" dirty="0" smtClean="0">
                <a:solidFill>
                  <a:prstClr val="black"/>
                </a:solidFill>
              </a:rPr>
              <a:t>6</a:t>
            </a:r>
            <a:r>
              <a:rPr lang="zh-CN" altLang="en-US" sz="1400" dirty="0" smtClean="0">
                <a:solidFill>
                  <a:prstClr val="black"/>
                </a:solidFill>
              </a:rPr>
              <a:t>个月排斥反应发生率：</a:t>
            </a:r>
            <a:endParaRPr lang="en-US" altLang="zh-CN" sz="1400" dirty="0" smtClean="0">
              <a:solidFill>
                <a:prstClr val="black"/>
              </a:solidFill>
            </a:endParaRPr>
          </a:p>
          <a:p>
            <a:pPr algn="ctr">
              <a:lnSpc>
                <a:spcPct val="120000"/>
              </a:lnSpc>
            </a:pPr>
            <a:r>
              <a:rPr lang="en-US" altLang="zh-CN" sz="1400" dirty="0" smtClean="0">
                <a:solidFill>
                  <a:prstClr val="black"/>
                </a:solidFill>
              </a:rPr>
              <a:t>IL-2RA(5.4%)</a:t>
            </a:r>
            <a:r>
              <a:rPr lang="zh-CN" altLang="en-US" sz="1400" dirty="0" smtClean="0">
                <a:solidFill>
                  <a:prstClr val="black"/>
                </a:solidFill>
              </a:rPr>
              <a:t>：</a:t>
            </a:r>
            <a:r>
              <a:rPr lang="en-US" altLang="zh-CN" sz="1400" dirty="0" smtClean="0">
                <a:solidFill>
                  <a:prstClr val="black"/>
                </a:solidFill>
              </a:rPr>
              <a:t>ATG(12.6%)</a:t>
            </a:r>
            <a:r>
              <a:rPr lang="zh-CN" altLang="en-US" sz="1400" dirty="0" smtClean="0">
                <a:solidFill>
                  <a:prstClr val="black"/>
                </a:solidFill>
              </a:rPr>
              <a:t>，</a:t>
            </a:r>
            <a:r>
              <a:rPr lang="en-US" altLang="zh-CN" sz="1400" b="1" dirty="0" smtClean="0">
                <a:solidFill>
                  <a:srgbClr val="C00000"/>
                </a:solidFill>
              </a:rPr>
              <a:t>P=0.228</a:t>
            </a:r>
            <a:endParaRPr lang="zh-CN" altLang="en-US" sz="1400" b="1" dirty="0">
              <a:solidFill>
                <a:srgbClr val="C00000"/>
              </a:solidFill>
            </a:endParaRPr>
          </a:p>
        </p:txBody>
      </p:sp>
      <p:sp>
        <p:nvSpPr>
          <p:cNvPr id="7" name="矩形 6"/>
          <p:cNvSpPr/>
          <p:nvPr/>
        </p:nvSpPr>
        <p:spPr>
          <a:xfrm>
            <a:off x="1547664" y="4881934"/>
            <a:ext cx="623889" cy="261610"/>
          </a:xfrm>
          <a:prstGeom prst="rect">
            <a:avLst/>
          </a:prstGeom>
        </p:spPr>
        <p:txBody>
          <a:bodyPr wrap="none">
            <a:spAutoFit/>
          </a:bodyPr>
          <a:lstStyle/>
          <a:p>
            <a:r>
              <a:rPr lang="en-US" altLang="zh-CN" sz="1100" dirty="0">
                <a:solidFill>
                  <a:prstClr val="black"/>
                </a:solidFill>
              </a:rPr>
              <a:t>IL-2RA</a:t>
            </a:r>
            <a:endParaRPr lang="zh-CN" altLang="en-US" sz="1100" dirty="0">
              <a:solidFill>
                <a:prstClr val="black"/>
              </a:solidFill>
            </a:endParaRPr>
          </a:p>
        </p:txBody>
      </p:sp>
      <p:sp>
        <p:nvSpPr>
          <p:cNvPr id="9" name="矩形 8"/>
          <p:cNvSpPr/>
          <p:nvPr/>
        </p:nvSpPr>
        <p:spPr>
          <a:xfrm>
            <a:off x="1547664" y="4737918"/>
            <a:ext cx="474810" cy="261610"/>
          </a:xfrm>
          <a:prstGeom prst="rect">
            <a:avLst/>
          </a:prstGeom>
        </p:spPr>
        <p:txBody>
          <a:bodyPr wrap="none">
            <a:spAutoFit/>
          </a:bodyPr>
          <a:lstStyle/>
          <a:p>
            <a:r>
              <a:rPr lang="en-US" altLang="zh-CN" sz="1100" dirty="0">
                <a:solidFill>
                  <a:prstClr val="black"/>
                </a:solidFill>
              </a:rPr>
              <a:t>ATG</a:t>
            </a:r>
            <a:endParaRPr lang="zh-CN" altLang="en-US" sz="1100" dirty="0">
              <a:solidFill>
                <a:prstClr val="black"/>
              </a:solidFill>
            </a:endParaRPr>
          </a:p>
        </p:txBody>
      </p:sp>
      <p:graphicFrame>
        <p:nvGraphicFramePr>
          <p:cNvPr id="12" name="图表 11"/>
          <p:cNvGraphicFramePr/>
          <p:nvPr>
            <p:extLst>
              <p:ext uri="{D42A27DB-BD31-4B8C-83A1-F6EECF244321}">
                <p14:modId xmlns:p14="http://schemas.microsoft.com/office/powerpoint/2010/main" val="60193223"/>
              </p:ext>
            </p:extLst>
          </p:nvPr>
        </p:nvGraphicFramePr>
        <p:xfrm>
          <a:off x="5436096" y="2158355"/>
          <a:ext cx="3168352" cy="3430885"/>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rot="16200000">
            <a:off x="3937378" y="3767948"/>
            <a:ext cx="2446606" cy="328551"/>
          </a:xfrm>
          <a:prstGeom prst="rect">
            <a:avLst/>
          </a:prstGeom>
          <a:noFill/>
        </p:spPr>
        <p:txBody>
          <a:bodyPr wrap="square" rtlCol="0">
            <a:spAutoFit/>
          </a:bodyPr>
          <a:lstStyle/>
          <a:p>
            <a:pPr algn="ctr">
              <a:lnSpc>
                <a:spcPct val="120000"/>
              </a:lnSpc>
            </a:pPr>
            <a:r>
              <a:rPr lang="zh-CN" altLang="en-US" sz="1400" dirty="0" smtClean="0">
                <a:solidFill>
                  <a:prstClr val="black"/>
                </a:solidFill>
              </a:rPr>
              <a:t>排斥反应发生的时间</a:t>
            </a:r>
            <a:r>
              <a:rPr lang="en-US" altLang="zh-CN" sz="1400" dirty="0" smtClean="0">
                <a:solidFill>
                  <a:prstClr val="black"/>
                </a:solidFill>
              </a:rPr>
              <a:t>(</a:t>
            </a:r>
            <a:r>
              <a:rPr lang="zh-CN" altLang="en-US" sz="1400" dirty="0" smtClean="0">
                <a:solidFill>
                  <a:prstClr val="black"/>
                </a:solidFill>
              </a:rPr>
              <a:t>天</a:t>
            </a:r>
            <a:r>
              <a:rPr lang="en-US" altLang="zh-CN" sz="1400" dirty="0" smtClean="0">
                <a:solidFill>
                  <a:prstClr val="black"/>
                </a:solidFill>
              </a:rPr>
              <a:t>)</a:t>
            </a:r>
            <a:endParaRPr lang="zh-CN" altLang="en-US" sz="1400" dirty="0">
              <a:solidFill>
                <a:prstClr val="black"/>
              </a:solidFill>
            </a:endParaRPr>
          </a:p>
        </p:txBody>
      </p:sp>
      <p:sp>
        <p:nvSpPr>
          <p:cNvPr id="10" name="矩形 9"/>
          <p:cNvSpPr/>
          <p:nvPr/>
        </p:nvSpPr>
        <p:spPr>
          <a:xfrm>
            <a:off x="6876256" y="2730406"/>
            <a:ext cx="840295" cy="338554"/>
          </a:xfrm>
          <a:prstGeom prst="rect">
            <a:avLst/>
          </a:prstGeom>
        </p:spPr>
        <p:txBody>
          <a:bodyPr wrap="none">
            <a:spAutoFit/>
          </a:bodyPr>
          <a:lstStyle/>
          <a:p>
            <a:r>
              <a:rPr lang="en-US" altLang="zh-CN" sz="1600" b="1" dirty="0">
                <a:solidFill>
                  <a:srgbClr val="C00000"/>
                </a:solidFill>
                <a:latin typeface="Arial" panose="020B0604020202020204" pitchFamily="34" charset="0"/>
                <a:ea typeface="微软雅黑" panose="020B0503020204020204" pitchFamily="34" charset="-122"/>
              </a:rPr>
              <a:t>P&gt;0.05</a:t>
            </a:r>
            <a:endParaRPr lang="zh-CN" altLang="en-US" sz="1600" b="1" dirty="0">
              <a:solidFill>
                <a:srgbClr val="C00000"/>
              </a:solidFill>
              <a:latin typeface="Arial" panose="020B0604020202020204" pitchFamily="34" charset="0"/>
              <a:ea typeface="微软雅黑" panose="020B0503020204020204" pitchFamily="34" charset="-122"/>
            </a:endParaRPr>
          </a:p>
        </p:txBody>
      </p:sp>
      <p:sp>
        <p:nvSpPr>
          <p:cNvPr id="15" name="矩形 14"/>
          <p:cNvSpPr/>
          <p:nvPr/>
        </p:nvSpPr>
        <p:spPr>
          <a:xfrm>
            <a:off x="0" y="6621546"/>
            <a:ext cx="6876256" cy="246221"/>
          </a:xfrm>
          <a:prstGeom prst="rect">
            <a:avLst/>
          </a:prstGeom>
        </p:spPr>
        <p:txBody>
          <a:bodyPr wrap="square">
            <a:spAutoFit/>
          </a:bodyPr>
          <a:lstStyle/>
          <a:p>
            <a:r>
              <a:rPr lang="en-US" altLang="zh-CN" sz="1000" dirty="0"/>
              <a:t>W. </a:t>
            </a:r>
            <a:r>
              <a:rPr lang="en-US" altLang="zh-CN" sz="1000" dirty="0" err="1" smtClean="0"/>
              <a:t>Peng,et</a:t>
            </a:r>
            <a:r>
              <a:rPr lang="en-US" altLang="zh-CN" sz="1000" dirty="0" smtClean="0"/>
              <a:t> </a:t>
            </a:r>
            <a:r>
              <a:rPr lang="en-US" altLang="zh-CN" sz="1000" dirty="0" err="1" smtClean="0"/>
              <a:t>al.Int</a:t>
            </a:r>
            <a:r>
              <a:rPr lang="en-US" altLang="zh-CN" sz="1000" dirty="0" smtClean="0"/>
              <a:t> </a:t>
            </a:r>
            <a:r>
              <a:rPr lang="en-US" altLang="zh-CN" sz="1000" dirty="0"/>
              <a:t>J </a:t>
            </a:r>
            <a:r>
              <a:rPr lang="en-US" altLang="zh-CN" sz="1000" dirty="0" err="1"/>
              <a:t>Clin</a:t>
            </a:r>
            <a:r>
              <a:rPr lang="en-US" altLang="zh-CN" sz="1000" dirty="0"/>
              <a:t> </a:t>
            </a:r>
            <a:r>
              <a:rPr lang="en-US" altLang="zh-CN" sz="1000" dirty="0" smtClean="0"/>
              <a:t>Pract.2015;69(Suppl.183):23-28.</a:t>
            </a:r>
            <a:endParaRPr lang="zh-CN" altLang="en-US" sz="1000" dirty="0"/>
          </a:p>
        </p:txBody>
      </p:sp>
      <p:sp>
        <p:nvSpPr>
          <p:cNvPr id="14" name="矩形 13"/>
          <p:cNvSpPr/>
          <p:nvPr/>
        </p:nvSpPr>
        <p:spPr>
          <a:xfrm>
            <a:off x="552999" y="5894555"/>
            <a:ext cx="8064896" cy="516423"/>
          </a:xfrm>
          <a:prstGeom prst="rect">
            <a:avLst/>
          </a:prstGeom>
        </p:spPr>
        <p:txBody>
          <a:bodyPr wrap="square">
            <a:spAutoFit/>
          </a:bodyPr>
          <a:lstStyle/>
          <a:p>
            <a:pPr marL="171450" indent="-171450">
              <a:lnSpc>
                <a:spcPct val="120000"/>
              </a:lnSpc>
              <a:buClr>
                <a:srgbClr val="42A68C"/>
              </a:buClr>
              <a:buFont typeface="Arial" pitchFamily="34" charset="0"/>
              <a:buChar char="•"/>
            </a:pPr>
            <a:r>
              <a:rPr lang="zh-CN" altLang="en-US" sz="1200" dirty="0"/>
              <a:t>一项单中心、回顾性队列研究，纳入</a:t>
            </a:r>
            <a:r>
              <a:rPr lang="en-US" altLang="zh-CN" sz="1200" dirty="0"/>
              <a:t>2013</a:t>
            </a:r>
            <a:r>
              <a:rPr lang="zh-CN" altLang="en-US" sz="1200" dirty="0"/>
              <a:t>年</a:t>
            </a:r>
            <a:r>
              <a:rPr lang="en-US" altLang="zh-CN" sz="1200" dirty="0"/>
              <a:t>3</a:t>
            </a:r>
            <a:r>
              <a:rPr lang="zh-CN" altLang="en-US" sz="1200" dirty="0"/>
              <a:t>月</a:t>
            </a:r>
            <a:r>
              <a:rPr lang="en-US" altLang="zh-CN" sz="1200" dirty="0"/>
              <a:t>-2014</a:t>
            </a:r>
            <a:r>
              <a:rPr lang="zh-CN" altLang="en-US" sz="1200" dirty="0"/>
              <a:t>年</a:t>
            </a:r>
            <a:r>
              <a:rPr lang="en-US" altLang="zh-CN" sz="1200" dirty="0"/>
              <a:t>4</a:t>
            </a:r>
            <a:r>
              <a:rPr lang="zh-CN" altLang="en-US" sz="1200" dirty="0"/>
              <a:t>月的</a:t>
            </a:r>
            <a:r>
              <a:rPr lang="en-US" altLang="zh-CN" sz="1200" dirty="0"/>
              <a:t>DCD</a:t>
            </a:r>
            <a:r>
              <a:rPr lang="zh-CN" altLang="en-US" sz="1200" dirty="0"/>
              <a:t>肾移植患者</a:t>
            </a:r>
            <a:r>
              <a:rPr lang="en-US" altLang="zh-CN" sz="1200" dirty="0"/>
              <a:t>157</a:t>
            </a:r>
            <a:r>
              <a:rPr lang="zh-CN" altLang="en-US" sz="1200" dirty="0"/>
              <a:t>例，所有患者均为</a:t>
            </a:r>
            <a:r>
              <a:rPr lang="en-US" altLang="zh-CN" sz="1200" dirty="0"/>
              <a:t>Maastricht III</a:t>
            </a:r>
            <a:r>
              <a:rPr lang="zh-CN" altLang="en-US" sz="1200" dirty="0"/>
              <a:t>型供肾并接受抗体诱导</a:t>
            </a:r>
            <a:r>
              <a:rPr lang="zh-CN" altLang="en-US" sz="1200" dirty="0" smtClean="0"/>
              <a:t>治疗；</a:t>
            </a:r>
            <a:r>
              <a:rPr lang="en-US" altLang="zh-CN" sz="1200" dirty="0" smtClean="0"/>
              <a:t>109</a:t>
            </a:r>
            <a:r>
              <a:rPr lang="zh-CN" altLang="en-US" sz="1200" dirty="0" smtClean="0"/>
              <a:t>例接受</a:t>
            </a:r>
            <a:r>
              <a:rPr lang="en-US" altLang="zh-CN" sz="1200" dirty="0" smtClean="0"/>
              <a:t>ATG</a:t>
            </a:r>
            <a:r>
              <a:rPr lang="zh-CN" altLang="en-US" sz="1200" dirty="0" smtClean="0"/>
              <a:t>，</a:t>
            </a:r>
            <a:r>
              <a:rPr lang="en-US" altLang="zh-CN" sz="1200" dirty="0" smtClean="0"/>
              <a:t>48</a:t>
            </a:r>
            <a:r>
              <a:rPr lang="zh-CN" altLang="en-US" sz="1200" dirty="0" smtClean="0"/>
              <a:t>例接受</a:t>
            </a:r>
            <a:r>
              <a:rPr lang="en-US" altLang="zh-CN" sz="1200" dirty="0" smtClean="0"/>
              <a:t>IL-2RA</a:t>
            </a:r>
            <a:endParaRPr lang="zh-CN" altLang="en-US" sz="1200" dirty="0"/>
          </a:p>
        </p:txBody>
      </p:sp>
    </p:spTree>
    <p:extLst>
      <p:ext uri="{BB962C8B-B14F-4D97-AF65-F5344CB8AC3E}">
        <p14:creationId xmlns:p14="http://schemas.microsoft.com/office/powerpoint/2010/main" val="3497999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Arial" pitchFamily="34" charset="0"/>
                <a:ea typeface="微软雅黑" pitchFamily="34" charset="-122"/>
                <a:cs typeface="Arial" pitchFamily="34" charset="0"/>
              </a:rPr>
              <a:t>内容</a:t>
            </a:r>
            <a:endParaRPr lang="zh-CN" altLang="en-US" dirty="0">
              <a:latin typeface="Arial" pitchFamily="34" charset="0"/>
              <a:ea typeface="微软雅黑" pitchFamily="34" charset="-122"/>
              <a:cs typeface="Arial" pitchFamily="34" charset="0"/>
            </a:endParaRPr>
          </a:p>
        </p:txBody>
      </p:sp>
      <p:sp>
        <p:nvSpPr>
          <p:cNvPr id="30" name="椭圆 29"/>
          <p:cNvSpPr/>
          <p:nvPr/>
        </p:nvSpPr>
        <p:spPr>
          <a:xfrm>
            <a:off x="1727684" y="1983156"/>
            <a:ext cx="684076" cy="684076"/>
          </a:xfrm>
          <a:prstGeom prst="ellipse">
            <a:avLst/>
          </a:prstGeom>
          <a:solidFill>
            <a:srgbClr val="42A68C"/>
          </a:solidFill>
          <a:ln w="25400" cap="flat" cmpd="sng" algn="ctr">
            <a:noFill/>
            <a:prstDash val="solid"/>
          </a:ln>
          <a:effectLst>
            <a:reflection blurRad="228600" stA="31000" endPos="63000" dir="5400000" sy="-100000" algn="bl" rotWithShape="0"/>
          </a:effectLst>
          <a:scene3d>
            <a:camera prst="orthographicFront">
              <a:rot lat="0" lon="0" rev="0"/>
            </a:camera>
            <a:lightRig rig="threePt" dir="t"/>
          </a:scene3d>
          <a:sp3d z="387350" prstMaterial="softEdge">
            <a:bevelT w="381000" h="381000"/>
            <a:bevelB w="381000" h="3810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itchFamily="34" charset="0"/>
              <a:ea typeface="微软雅黑" pitchFamily="34" charset="-122"/>
              <a:cs typeface="Arial" pitchFamily="34" charset="0"/>
            </a:endParaRPr>
          </a:p>
        </p:txBody>
      </p:sp>
      <p:sp>
        <p:nvSpPr>
          <p:cNvPr id="31" name="椭圆 30"/>
          <p:cNvSpPr/>
          <p:nvPr/>
        </p:nvSpPr>
        <p:spPr>
          <a:xfrm>
            <a:off x="755576" y="3429000"/>
            <a:ext cx="1008112" cy="1008112"/>
          </a:xfrm>
          <a:prstGeom prst="ellipse">
            <a:avLst/>
          </a:prstGeom>
          <a:solidFill>
            <a:schemeClr val="bg1">
              <a:lumMod val="65000"/>
            </a:schemeClr>
          </a:solidFill>
          <a:ln w="25400" cap="flat" cmpd="sng" algn="ctr">
            <a:noFill/>
            <a:prstDash val="solid"/>
          </a:ln>
          <a:effectLst>
            <a:reflection blurRad="228600" stA="31000" endPos="63000" dir="5400000" sy="-100000" algn="bl" rotWithShape="0"/>
          </a:effectLst>
          <a:scene3d>
            <a:camera prst="orthographicFront">
              <a:rot lat="0" lon="0" rev="0"/>
            </a:camera>
            <a:lightRig rig="threePt" dir="t"/>
          </a:scene3d>
          <a:sp3d z="495300" prstMaterial="softEdge">
            <a:bevelT w="495300" h="495300"/>
            <a:bevelB w="495300" h="4953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srgbClr val="42A68C"/>
              </a:solidFill>
              <a:effectLst/>
              <a:uLnTx/>
              <a:uFillTx/>
              <a:latin typeface="Arial" pitchFamily="34" charset="0"/>
              <a:ea typeface="微软雅黑" pitchFamily="34" charset="-122"/>
              <a:cs typeface="Arial" pitchFamily="34" charset="0"/>
            </a:endParaRPr>
          </a:p>
        </p:txBody>
      </p:sp>
      <p:sp>
        <p:nvSpPr>
          <p:cNvPr id="32" name="圆角矩形标注 31"/>
          <p:cNvSpPr/>
          <p:nvPr/>
        </p:nvSpPr>
        <p:spPr>
          <a:xfrm>
            <a:off x="2795666" y="1983156"/>
            <a:ext cx="3936574" cy="611309"/>
          </a:xfrm>
          <a:prstGeom prst="wedgeRoundRectCallout">
            <a:avLst>
              <a:gd name="adj1" fmla="val -57034"/>
              <a:gd name="adj2" fmla="val -21107"/>
              <a:gd name="adj3" fmla="val 16667"/>
            </a:avLst>
          </a:prstGeom>
          <a:gradFill>
            <a:gsLst>
              <a:gs pos="0">
                <a:sysClr val="window" lastClr="FFFFFF"/>
              </a:gs>
              <a:gs pos="100000">
                <a:sysClr val="window" lastClr="FFFFFF">
                  <a:lumMod val="75000"/>
                  <a:alpha val="76000"/>
                </a:sysClr>
              </a:gs>
            </a:gsLst>
            <a:lin ang="6600000" scaled="0"/>
          </a:gradFill>
          <a:ln w="25400" cap="flat" cmpd="sng" algn="ctr">
            <a:solidFill>
              <a:sysClr val="window" lastClr="FFFFFF"/>
            </a:solidFill>
            <a:prstDash val="solid"/>
          </a:ln>
          <a:effectLst>
            <a:outerShdw blurRad="139700" dist="12700" dir="5400000" algn="t" rotWithShape="0">
              <a:prstClr val="black">
                <a:alpha val="40000"/>
              </a:prstClr>
            </a:outerShdw>
          </a:effectLst>
          <a:scene3d>
            <a:camera prst="orthographicFront"/>
            <a:lightRig rig="threePt" dir="t"/>
          </a:scene3d>
          <a:sp3d prstMaterial="translucentPowder">
            <a:bevelT w="12700" h="12700"/>
          </a:sp3d>
        </p:spPr>
        <p:txBody>
          <a:bodyPr rtlCol="0" anchor="ctr"/>
          <a:lstStyle/>
          <a:p>
            <a:pPr lvl="0" algn="ctr">
              <a:lnSpc>
                <a:spcPct val="120000"/>
              </a:lnSpc>
              <a:defRPr/>
            </a:pPr>
            <a:r>
              <a:rPr lang="zh-CN" altLang="en-US" b="1" kern="0" dirty="0">
                <a:solidFill>
                  <a:srgbClr val="42A68C"/>
                </a:solidFill>
                <a:latin typeface="Arial" pitchFamily="34" charset="0"/>
                <a:ea typeface="微软雅黑" pitchFamily="34" charset="-122"/>
                <a:cs typeface="Arial" pitchFamily="34" charset="0"/>
              </a:rPr>
              <a:t>中国公民逝世后肾移植</a:t>
            </a:r>
            <a:r>
              <a:rPr lang="zh-CN" altLang="en-US" b="1" kern="0" dirty="0" smtClean="0">
                <a:solidFill>
                  <a:srgbClr val="42A68C"/>
                </a:solidFill>
                <a:latin typeface="Arial" pitchFamily="34" charset="0"/>
                <a:ea typeface="微软雅黑" pitchFamily="34" charset="-122"/>
                <a:cs typeface="Arial" pitchFamily="34" charset="0"/>
              </a:rPr>
              <a:t>，</a:t>
            </a:r>
            <a:endParaRPr lang="en-US" altLang="zh-CN" b="1" kern="0" dirty="0" smtClean="0">
              <a:solidFill>
                <a:srgbClr val="42A68C"/>
              </a:solidFill>
              <a:latin typeface="Arial" pitchFamily="34" charset="0"/>
              <a:ea typeface="微软雅黑" pitchFamily="34" charset="-122"/>
              <a:cs typeface="Arial" pitchFamily="34" charset="0"/>
            </a:endParaRPr>
          </a:p>
          <a:p>
            <a:pPr lvl="0" algn="ctr">
              <a:lnSpc>
                <a:spcPct val="120000"/>
              </a:lnSpc>
              <a:defRPr/>
            </a:pPr>
            <a:r>
              <a:rPr lang="zh-CN" altLang="en-US" b="1" kern="0" dirty="0" smtClean="0">
                <a:solidFill>
                  <a:srgbClr val="42A68C"/>
                </a:solidFill>
                <a:latin typeface="Arial" pitchFamily="34" charset="0"/>
                <a:ea typeface="微软雅黑" pitchFamily="34" charset="-122"/>
                <a:cs typeface="Arial" pitchFamily="34" charset="0"/>
              </a:rPr>
              <a:t>大多数</a:t>
            </a:r>
            <a:r>
              <a:rPr lang="zh-CN" altLang="en-US" b="1" kern="0" dirty="0">
                <a:solidFill>
                  <a:srgbClr val="42A68C"/>
                </a:solidFill>
                <a:latin typeface="Arial" pitchFamily="34" charset="0"/>
                <a:ea typeface="微软雅黑" pitchFamily="34" charset="-122"/>
                <a:cs typeface="Arial" pitchFamily="34" charset="0"/>
              </a:rPr>
              <a:t>是标低危</a:t>
            </a:r>
          </a:p>
        </p:txBody>
      </p:sp>
      <p:sp>
        <p:nvSpPr>
          <p:cNvPr id="33" name="圆角矩形标注 32"/>
          <p:cNvSpPr/>
          <p:nvPr/>
        </p:nvSpPr>
        <p:spPr>
          <a:xfrm>
            <a:off x="2339752" y="3084018"/>
            <a:ext cx="3852428" cy="670324"/>
          </a:xfrm>
          <a:prstGeom prst="wedgeRoundRectCallout">
            <a:avLst>
              <a:gd name="adj1" fmla="val -60500"/>
              <a:gd name="adj2" fmla="val 40311"/>
              <a:gd name="adj3" fmla="val 16667"/>
            </a:avLst>
          </a:prstGeom>
          <a:gradFill>
            <a:gsLst>
              <a:gs pos="0">
                <a:sysClr val="window" lastClr="FFFFFF"/>
              </a:gs>
              <a:gs pos="100000">
                <a:sysClr val="window" lastClr="FFFFFF">
                  <a:lumMod val="75000"/>
                  <a:alpha val="76000"/>
                </a:sysClr>
              </a:gs>
            </a:gsLst>
            <a:lin ang="6600000" scaled="0"/>
          </a:gradFill>
          <a:ln w="25400" cap="flat" cmpd="sng" algn="ctr">
            <a:solidFill>
              <a:sysClr val="window" lastClr="FFFFFF"/>
            </a:solidFill>
            <a:prstDash val="solid"/>
          </a:ln>
          <a:effectLst>
            <a:outerShdw blurRad="139700" dist="12700" dir="5400000" algn="t" rotWithShape="0">
              <a:prstClr val="black">
                <a:alpha val="40000"/>
              </a:prstClr>
            </a:outerShdw>
          </a:effectLst>
          <a:scene3d>
            <a:camera prst="orthographicFront"/>
            <a:lightRig rig="threePt" dir="t"/>
          </a:scene3d>
          <a:sp3d prstMaterial="translucentPowder">
            <a:bevelT w="12700" h="12700"/>
          </a:sp3d>
        </p:spPr>
        <p:txBody>
          <a:bodyPr rtlCol="0" anchor="ctr"/>
          <a:lstStyle/>
          <a:p>
            <a:pPr lvl="0" algn="ctr">
              <a:defRPr/>
            </a:pPr>
            <a:r>
              <a:rPr lang="zh-CN" altLang="en-US" b="1" kern="0" dirty="0">
                <a:solidFill>
                  <a:schemeClr val="bg1">
                    <a:lumMod val="65000"/>
                  </a:schemeClr>
                </a:solidFill>
                <a:latin typeface="Arial" pitchFamily="34" charset="0"/>
                <a:ea typeface="微软雅黑" pitchFamily="34" charset="-122"/>
                <a:cs typeface="Arial" pitchFamily="34" charset="0"/>
              </a:rPr>
              <a:t>诱导治疗的选择</a:t>
            </a:r>
          </a:p>
        </p:txBody>
      </p:sp>
      <p:sp>
        <p:nvSpPr>
          <p:cNvPr id="34" name="椭圆 33"/>
          <p:cNvSpPr/>
          <p:nvPr/>
        </p:nvSpPr>
        <p:spPr>
          <a:xfrm>
            <a:off x="2430448" y="4581128"/>
            <a:ext cx="1137070" cy="1137070"/>
          </a:xfrm>
          <a:prstGeom prst="ellipse">
            <a:avLst/>
          </a:prstGeom>
          <a:solidFill>
            <a:schemeClr val="bg1">
              <a:lumMod val="65000"/>
            </a:schemeClr>
          </a:solidFill>
          <a:ln w="25400" cap="flat" cmpd="sng" algn="ctr">
            <a:noFill/>
            <a:prstDash val="solid"/>
          </a:ln>
          <a:effectLst>
            <a:reflection blurRad="228600" stA="31000" endPos="63000" dir="5400000" sy="-100000" algn="bl" rotWithShape="0"/>
          </a:effectLst>
          <a:scene3d>
            <a:camera prst="orthographicFront">
              <a:rot lat="0" lon="0" rev="0"/>
            </a:camera>
            <a:lightRig rig="threePt" dir="t"/>
          </a:scene3d>
          <a:sp3d z="552450" prstMaterial="softEdge">
            <a:bevelT w="546100" h="546100"/>
            <a:bevelB w="546100" h="546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itchFamily="34" charset="0"/>
              <a:ea typeface="微软雅黑" pitchFamily="34" charset="-122"/>
              <a:cs typeface="Arial" pitchFamily="34" charset="0"/>
            </a:endParaRPr>
          </a:p>
        </p:txBody>
      </p:sp>
      <p:sp>
        <p:nvSpPr>
          <p:cNvPr id="35" name="圆角矩形标注 34"/>
          <p:cNvSpPr/>
          <p:nvPr/>
        </p:nvSpPr>
        <p:spPr>
          <a:xfrm>
            <a:off x="4124894" y="4373271"/>
            <a:ext cx="3888432" cy="798979"/>
          </a:xfrm>
          <a:prstGeom prst="wedgeRoundRectCallout">
            <a:avLst>
              <a:gd name="adj1" fmla="val -59416"/>
              <a:gd name="adj2" fmla="val 27298"/>
              <a:gd name="adj3" fmla="val 16667"/>
            </a:avLst>
          </a:prstGeom>
          <a:gradFill>
            <a:gsLst>
              <a:gs pos="0">
                <a:sysClr val="window" lastClr="FFFFFF"/>
              </a:gs>
              <a:gs pos="100000">
                <a:sysClr val="window" lastClr="FFFFFF">
                  <a:lumMod val="75000"/>
                  <a:alpha val="76000"/>
                </a:sysClr>
              </a:gs>
            </a:gsLst>
            <a:lin ang="6600000" scaled="0"/>
          </a:gradFill>
          <a:ln w="25400" cap="flat" cmpd="sng" algn="ctr">
            <a:solidFill>
              <a:sysClr val="window" lastClr="FFFFFF"/>
            </a:solidFill>
            <a:prstDash val="solid"/>
          </a:ln>
          <a:effectLst>
            <a:outerShdw blurRad="139700" dist="12700" dir="5400000" algn="t" rotWithShape="0">
              <a:prstClr val="black">
                <a:alpha val="40000"/>
              </a:prstClr>
            </a:outerShdw>
          </a:effectLst>
          <a:scene3d>
            <a:camera prst="orthographicFront"/>
            <a:lightRig rig="threePt" dir="t"/>
          </a:scene3d>
          <a:sp3d prstMaterial="translucentPowder">
            <a:bevelT w="12700" h="12700"/>
          </a:sp3d>
        </p:spPr>
        <p:txBody>
          <a:bodyPr rtlCol="0" anchor="ctr"/>
          <a:lstStyle/>
          <a:p>
            <a:pPr lvl="0" algn="ctr">
              <a:lnSpc>
                <a:spcPct val="120000"/>
              </a:lnSpc>
              <a:defRPr/>
            </a:pPr>
            <a:r>
              <a:rPr lang="zh-CN" altLang="en-US" b="1" kern="0" dirty="0">
                <a:solidFill>
                  <a:schemeClr val="bg1">
                    <a:lumMod val="65000"/>
                  </a:schemeClr>
                </a:solidFill>
                <a:latin typeface="Arial" pitchFamily="34" charset="0"/>
                <a:ea typeface="微软雅黑" pitchFamily="34" charset="-122"/>
                <a:cs typeface="Arial" pitchFamily="34" charset="0"/>
              </a:rPr>
              <a:t>国际指南推荐</a:t>
            </a:r>
            <a:r>
              <a:rPr lang="en-US" altLang="zh-CN" b="1" kern="0" dirty="0">
                <a:solidFill>
                  <a:schemeClr val="bg1">
                    <a:lumMod val="65000"/>
                  </a:schemeClr>
                </a:solidFill>
                <a:latin typeface="Arial" pitchFamily="34" charset="0"/>
                <a:ea typeface="微软雅黑" pitchFamily="34" charset="-122"/>
                <a:cs typeface="Arial" pitchFamily="34" charset="0"/>
              </a:rPr>
              <a:t>IL-2RA</a:t>
            </a:r>
            <a:r>
              <a:rPr lang="zh-CN" altLang="en-US" b="1" kern="0" dirty="0" smtClean="0">
                <a:solidFill>
                  <a:schemeClr val="bg1">
                    <a:lumMod val="65000"/>
                  </a:schemeClr>
                </a:solidFill>
                <a:latin typeface="Arial" pitchFamily="34" charset="0"/>
                <a:ea typeface="微软雅黑" pitchFamily="34" charset="-122"/>
                <a:cs typeface="Arial" pitchFamily="34" charset="0"/>
              </a:rPr>
              <a:t>为</a:t>
            </a:r>
            <a:endParaRPr lang="en-US" altLang="zh-CN" b="1" kern="0" dirty="0" smtClean="0">
              <a:solidFill>
                <a:schemeClr val="bg1">
                  <a:lumMod val="65000"/>
                </a:schemeClr>
              </a:solidFill>
              <a:latin typeface="Arial" pitchFamily="34" charset="0"/>
              <a:ea typeface="微软雅黑" pitchFamily="34" charset="-122"/>
              <a:cs typeface="Arial" pitchFamily="34" charset="0"/>
            </a:endParaRPr>
          </a:p>
          <a:p>
            <a:pPr lvl="0" algn="ctr">
              <a:lnSpc>
                <a:spcPct val="120000"/>
              </a:lnSpc>
              <a:defRPr/>
            </a:pPr>
            <a:r>
              <a:rPr lang="zh-CN" altLang="en-US" b="1" kern="0" dirty="0" smtClean="0">
                <a:solidFill>
                  <a:schemeClr val="bg1">
                    <a:lumMod val="65000"/>
                  </a:schemeClr>
                </a:solidFill>
                <a:latin typeface="Arial" pitchFamily="34" charset="0"/>
                <a:ea typeface="微软雅黑" pitchFamily="34" charset="-122"/>
                <a:cs typeface="Arial" pitchFamily="34" charset="0"/>
              </a:rPr>
              <a:t>一线</a:t>
            </a:r>
            <a:r>
              <a:rPr lang="zh-CN" altLang="en-US" b="1" kern="0" dirty="0">
                <a:solidFill>
                  <a:schemeClr val="bg1">
                    <a:lumMod val="65000"/>
                  </a:schemeClr>
                </a:solidFill>
                <a:latin typeface="Arial" pitchFamily="34" charset="0"/>
                <a:ea typeface="微软雅黑" pitchFamily="34" charset="-122"/>
                <a:cs typeface="Arial" pitchFamily="34" charset="0"/>
              </a:rPr>
              <a:t>诱导治疗药物 </a:t>
            </a:r>
          </a:p>
        </p:txBody>
      </p:sp>
    </p:spTree>
    <p:extLst>
      <p:ext uri="{BB962C8B-B14F-4D97-AF65-F5344CB8AC3E}">
        <p14:creationId xmlns:p14="http://schemas.microsoft.com/office/powerpoint/2010/main" val="4276319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90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363">
                                          <p:stCondLst>
                                            <p:cond delay="0"/>
                                          </p:stCondLst>
                                        </p:cTn>
                                        <p:tgtEl>
                                          <p:spTgt spid="30"/>
                                        </p:tgtEl>
                                      </p:cBhvr>
                                    </p:animEffect>
                                    <p:anim calcmode="lin" valueType="num">
                                      <p:cBhvr>
                                        <p:cTn id="8" dur="1139"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30"/>
                                        </p:tgtEl>
                                        <p:attrNameLst>
                                          <p:attrName>ppt_y</p:attrName>
                                        </p:attrNameLst>
                                      </p:cBhvr>
                                      <p:tavLst>
                                        <p:tav tm="0" fmla="#ppt_y-sin(pi*$)/9">
                                          <p:val>
                                            <p:fltVal val="0"/>
                                          </p:val>
                                        </p:tav>
                                        <p:tav tm="100000">
                                          <p:val>
                                            <p:fltVal val="1"/>
                                          </p:val>
                                        </p:tav>
                                      </p:tavLst>
                                    </p:anim>
                                    <p:anim calcmode="lin" valueType="num">
                                      <p:cBhvr>
                                        <p:cTn id="11" dur="208" tmFilter="0, 0; 0.125,0.2665; 0.25,0.4; 0.375,0.465; 0.5,0.5;  0.625,0.535; 0.75,0.6; 0.875,0.7335; 1,1">
                                          <p:stCondLst>
                                            <p:cond delay="828"/>
                                          </p:stCondLst>
                                        </p:cTn>
                                        <p:tgtEl>
                                          <p:spTgt spid="30"/>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30"/>
                                        </p:tgtEl>
                                        <p:attrNameLst>
                                          <p:attrName>ppt_y</p:attrName>
                                        </p:attrNameLst>
                                      </p:cBhvr>
                                      <p:tavLst>
                                        <p:tav tm="0" fmla="#ppt_y-sin(pi*$)/81">
                                          <p:val>
                                            <p:fltVal val="0"/>
                                          </p:val>
                                        </p:tav>
                                        <p:tav tm="100000">
                                          <p:val>
                                            <p:fltVal val="1"/>
                                          </p:val>
                                        </p:tav>
                                      </p:tavLst>
                                    </p:anim>
                                    <p:animScale>
                                      <p:cBhvr>
                                        <p:cTn id="13" dur="17">
                                          <p:stCondLst>
                                            <p:cond delay="406"/>
                                          </p:stCondLst>
                                        </p:cTn>
                                        <p:tgtEl>
                                          <p:spTgt spid="30"/>
                                        </p:tgtEl>
                                      </p:cBhvr>
                                      <p:to x="100000" y="60000"/>
                                    </p:animScale>
                                    <p:animScale>
                                      <p:cBhvr>
                                        <p:cTn id="14" dur="103" decel="50000">
                                          <p:stCondLst>
                                            <p:cond delay="423"/>
                                          </p:stCondLst>
                                        </p:cTn>
                                        <p:tgtEl>
                                          <p:spTgt spid="30"/>
                                        </p:tgtEl>
                                      </p:cBhvr>
                                      <p:to x="100000" y="100000"/>
                                    </p:animScale>
                                    <p:animScale>
                                      <p:cBhvr>
                                        <p:cTn id="15" dur="17">
                                          <p:stCondLst>
                                            <p:cond delay="820"/>
                                          </p:stCondLst>
                                        </p:cTn>
                                        <p:tgtEl>
                                          <p:spTgt spid="30"/>
                                        </p:tgtEl>
                                      </p:cBhvr>
                                      <p:to x="100000" y="80000"/>
                                    </p:animScale>
                                    <p:animScale>
                                      <p:cBhvr>
                                        <p:cTn id="16" dur="103" decel="50000">
                                          <p:stCondLst>
                                            <p:cond delay="837"/>
                                          </p:stCondLst>
                                        </p:cTn>
                                        <p:tgtEl>
                                          <p:spTgt spid="30"/>
                                        </p:tgtEl>
                                      </p:cBhvr>
                                      <p:to x="100000" y="100000"/>
                                    </p:animScale>
                                    <p:animScale>
                                      <p:cBhvr>
                                        <p:cTn id="17" dur="17">
                                          <p:stCondLst>
                                            <p:cond delay="1026"/>
                                          </p:stCondLst>
                                        </p:cTn>
                                        <p:tgtEl>
                                          <p:spTgt spid="30"/>
                                        </p:tgtEl>
                                      </p:cBhvr>
                                      <p:to x="100000" y="90000"/>
                                    </p:animScale>
                                    <p:animScale>
                                      <p:cBhvr>
                                        <p:cTn id="18" dur="103" decel="50000">
                                          <p:stCondLst>
                                            <p:cond delay="1043"/>
                                          </p:stCondLst>
                                        </p:cTn>
                                        <p:tgtEl>
                                          <p:spTgt spid="30"/>
                                        </p:tgtEl>
                                      </p:cBhvr>
                                      <p:to x="100000" y="100000"/>
                                    </p:animScale>
                                    <p:animScale>
                                      <p:cBhvr>
                                        <p:cTn id="19" dur="17">
                                          <p:stCondLst>
                                            <p:cond delay="1130"/>
                                          </p:stCondLst>
                                        </p:cTn>
                                        <p:tgtEl>
                                          <p:spTgt spid="30"/>
                                        </p:tgtEl>
                                      </p:cBhvr>
                                      <p:to x="100000" y="95000"/>
                                    </p:animScale>
                                    <p:animScale>
                                      <p:cBhvr>
                                        <p:cTn id="20" dur="103" decel="50000">
                                          <p:stCondLst>
                                            <p:cond delay="1147"/>
                                          </p:stCondLst>
                                        </p:cTn>
                                        <p:tgtEl>
                                          <p:spTgt spid="30"/>
                                        </p:tgtEl>
                                      </p:cBhvr>
                                      <p:to x="100000" y="100000"/>
                                    </p:animScale>
                                  </p:childTnLst>
                                </p:cTn>
                              </p:par>
                              <p:par>
                                <p:cTn id="21" presetID="26" presetClass="entr" presetSubtype="0" fill="hold" grpId="0" nodeType="withEffect">
                                  <p:stCondLst>
                                    <p:cond delay="1700"/>
                                  </p:stCondLst>
                                  <p:childTnLst>
                                    <p:set>
                                      <p:cBhvr>
                                        <p:cTn id="22" dur="1" fill="hold">
                                          <p:stCondLst>
                                            <p:cond delay="0"/>
                                          </p:stCondLst>
                                        </p:cTn>
                                        <p:tgtEl>
                                          <p:spTgt spid="31"/>
                                        </p:tgtEl>
                                        <p:attrNameLst>
                                          <p:attrName>style.visibility</p:attrName>
                                        </p:attrNameLst>
                                      </p:cBhvr>
                                      <p:to>
                                        <p:strVal val="visible"/>
                                      </p:to>
                                    </p:set>
                                    <p:animEffect transition="in" filter="wipe(down)">
                                      <p:cBhvr>
                                        <p:cTn id="23" dur="363">
                                          <p:stCondLst>
                                            <p:cond delay="0"/>
                                          </p:stCondLst>
                                        </p:cTn>
                                        <p:tgtEl>
                                          <p:spTgt spid="31"/>
                                        </p:tgtEl>
                                      </p:cBhvr>
                                    </p:animEffect>
                                    <p:anim calcmode="lin" valueType="num">
                                      <p:cBhvr>
                                        <p:cTn id="24" dur="1139"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5" dur="415"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26" dur="415" tmFilter="0, 0; 0.125,0.2665; 0.25,0.4; 0.375,0.465; 0.5,0.5;  0.625,0.535; 0.75,0.6; 0.875,0.7335; 1,1">
                                          <p:stCondLst>
                                            <p:cond delay="415"/>
                                          </p:stCondLst>
                                        </p:cTn>
                                        <p:tgtEl>
                                          <p:spTgt spid="31"/>
                                        </p:tgtEl>
                                        <p:attrNameLst>
                                          <p:attrName>ppt_y</p:attrName>
                                        </p:attrNameLst>
                                      </p:cBhvr>
                                      <p:tavLst>
                                        <p:tav tm="0" fmla="#ppt_y-sin(pi*$)/9">
                                          <p:val>
                                            <p:fltVal val="0"/>
                                          </p:val>
                                        </p:tav>
                                        <p:tav tm="100000">
                                          <p:val>
                                            <p:fltVal val="1"/>
                                          </p:val>
                                        </p:tav>
                                      </p:tavLst>
                                    </p:anim>
                                    <p:anim calcmode="lin" valueType="num">
                                      <p:cBhvr>
                                        <p:cTn id="27" dur="208" tmFilter="0, 0; 0.125,0.2665; 0.25,0.4; 0.375,0.465; 0.5,0.5;  0.625,0.535; 0.75,0.6; 0.875,0.7335; 1,1">
                                          <p:stCondLst>
                                            <p:cond delay="828"/>
                                          </p:stCondLst>
                                        </p:cTn>
                                        <p:tgtEl>
                                          <p:spTgt spid="31"/>
                                        </p:tgtEl>
                                        <p:attrNameLst>
                                          <p:attrName>ppt_y</p:attrName>
                                        </p:attrNameLst>
                                      </p:cBhvr>
                                      <p:tavLst>
                                        <p:tav tm="0" fmla="#ppt_y-sin(pi*$)/27">
                                          <p:val>
                                            <p:fltVal val="0"/>
                                          </p:val>
                                        </p:tav>
                                        <p:tav tm="100000">
                                          <p:val>
                                            <p:fltVal val="1"/>
                                          </p:val>
                                        </p:tav>
                                      </p:tavLst>
                                    </p:anim>
                                    <p:anim calcmode="lin" valueType="num">
                                      <p:cBhvr>
                                        <p:cTn id="28" dur="103" tmFilter="0, 0; 0.125,0.2665; 0.25,0.4; 0.375,0.465; 0.5,0.5;  0.625,0.535; 0.75,0.6; 0.875,0.7335; 1,1">
                                          <p:stCondLst>
                                            <p:cond delay="1035"/>
                                          </p:stCondLst>
                                        </p:cTn>
                                        <p:tgtEl>
                                          <p:spTgt spid="31"/>
                                        </p:tgtEl>
                                        <p:attrNameLst>
                                          <p:attrName>ppt_y</p:attrName>
                                        </p:attrNameLst>
                                      </p:cBhvr>
                                      <p:tavLst>
                                        <p:tav tm="0" fmla="#ppt_y-sin(pi*$)/81">
                                          <p:val>
                                            <p:fltVal val="0"/>
                                          </p:val>
                                        </p:tav>
                                        <p:tav tm="100000">
                                          <p:val>
                                            <p:fltVal val="1"/>
                                          </p:val>
                                        </p:tav>
                                      </p:tavLst>
                                    </p:anim>
                                    <p:animScale>
                                      <p:cBhvr>
                                        <p:cTn id="29" dur="17">
                                          <p:stCondLst>
                                            <p:cond delay="406"/>
                                          </p:stCondLst>
                                        </p:cTn>
                                        <p:tgtEl>
                                          <p:spTgt spid="31"/>
                                        </p:tgtEl>
                                      </p:cBhvr>
                                      <p:to x="100000" y="60000"/>
                                    </p:animScale>
                                    <p:animScale>
                                      <p:cBhvr>
                                        <p:cTn id="30" dur="103" decel="50000">
                                          <p:stCondLst>
                                            <p:cond delay="423"/>
                                          </p:stCondLst>
                                        </p:cTn>
                                        <p:tgtEl>
                                          <p:spTgt spid="31"/>
                                        </p:tgtEl>
                                      </p:cBhvr>
                                      <p:to x="100000" y="100000"/>
                                    </p:animScale>
                                    <p:animScale>
                                      <p:cBhvr>
                                        <p:cTn id="31" dur="17">
                                          <p:stCondLst>
                                            <p:cond delay="820"/>
                                          </p:stCondLst>
                                        </p:cTn>
                                        <p:tgtEl>
                                          <p:spTgt spid="31"/>
                                        </p:tgtEl>
                                      </p:cBhvr>
                                      <p:to x="100000" y="80000"/>
                                    </p:animScale>
                                    <p:animScale>
                                      <p:cBhvr>
                                        <p:cTn id="32" dur="103" decel="50000">
                                          <p:stCondLst>
                                            <p:cond delay="837"/>
                                          </p:stCondLst>
                                        </p:cTn>
                                        <p:tgtEl>
                                          <p:spTgt spid="31"/>
                                        </p:tgtEl>
                                      </p:cBhvr>
                                      <p:to x="100000" y="100000"/>
                                    </p:animScale>
                                    <p:animScale>
                                      <p:cBhvr>
                                        <p:cTn id="33" dur="17">
                                          <p:stCondLst>
                                            <p:cond delay="1026"/>
                                          </p:stCondLst>
                                        </p:cTn>
                                        <p:tgtEl>
                                          <p:spTgt spid="31"/>
                                        </p:tgtEl>
                                      </p:cBhvr>
                                      <p:to x="100000" y="90000"/>
                                    </p:animScale>
                                    <p:animScale>
                                      <p:cBhvr>
                                        <p:cTn id="34" dur="103" decel="50000">
                                          <p:stCondLst>
                                            <p:cond delay="1043"/>
                                          </p:stCondLst>
                                        </p:cTn>
                                        <p:tgtEl>
                                          <p:spTgt spid="31"/>
                                        </p:tgtEl>
                                      </p:cBhvr>
                                      <p:to x="100000" y="100000"/>
                                    </p:animScale>
                                    <p:animScale>
                                      <p:cBhvr>
                                        <p:cTn id="35" dur="17">
                                          <p:stCondLst>
                                            <p:cond delay="1130"/>
                                          </p:stCondLst>
                                        </p:cTn>
                                        <p:tgtEl>
                                          <p:spTgt spid="31"/>
                                        </p:tgtEl>
                                      </p:cBhvr>
                                      <p:to x="100000" y="95000"/>
                                    </p:animScale>
                                    <p:animScale>
                                      <p:cBhvr>
                                        <p:cTn id="36" dur="103" decel="50000">
                                          <p:stCondLst>
                                            <p:cond delay="1147"/>
                                          </p:stCondLst>
                                        </p:cTn>
                                        <p:tgtEl>
                                          <p:spTgt spid="31"/>
                                        </p:tgtEl>
                                      </p:cBhvr>
                                      <p:to x="100000" y="100000"/>
                                    </p:animScale>
                                  </p:childTnLst>
                                </p:cTn>
                              </p:par>
                              <p:par>
                                <p:cTn id="37" presetID="26" presetClass="entr" presetSubtype="0" fill="hold" grpId="0" nodeType="withEffect">
                                  <p:stCondLst>
                                    <p:cond delay="2600"/>
                                  </p:stCondLst>
                                  <p:childTnLst>
                                    <p:set>
                                      <p:cBhvr>
                                        <p:cTn id="38" dur="1" fill="hold">
                                          <p:stCondLst>
                                            <p:cond delay="0"/>
                                          </p:stCondLst>
                                        </p:cTn>
                                        <p:tgtEl>
                                          <p:spTgt spid="34"/>
                                        </p:tgtEl>
                                        <p:attrNameLst>
                                          <p:attrName>style.visibility</p:attrName>
                                        </p:attrNameLst>
                                      </p:cBhvr>
                                      <p:to>
                                        <p:strVal val="visible"/>
                                      </p:to>
                                    </p:set>
                                    <p:animEffect transition="in" filter="wipe(down)">
                                      <p:cBhvr>
                                        <p:cTn id="39" dur="363">
                                          <p:stCondLst>
                                            <p:cond delay="0"/>
                                          </p:stCondLst>
                                        </p:cTn>
                                        <p:tgtEl>
                                          <p:spTgt spid="34"/>
                                        </p:tgtEl>
                                      </p:cBhvr>
                                    </p:animEffect>
                                    <p:anim calcmode="lin" valueType="num">
                                      <p:cBhvr>
                                        <p:cTn id="40" dur="1139"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41" dur="415"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42" dur="415" tmFilter="0, 0; 0.125,0.2665; 0.25,0.4; 0.375,0.465; 0.5,0.5;  0.625,0.535; 0.75,0.6; 0.875,0.7335; 1,1">
                                          <p:stCondLst>
                                            <p:cond delay="415"/>
                                          </p:stCondLst>
                                        </p:cTn>
                                        <p:tgtEl>
                                          <p:spTgt spid="34"/>
                                        </p:tgtEl>
                                        <p:attrNameLst>
                                          <p:attrName>ppt_y</p:attrName>
                                        </p:attrNameLst>
                                      </p:cBhvr>
                                      <p:tavLst>
                                        <p:tav tm="0" fmla="#ppt_y-sin(pi*$)/9">
                                          <p:val>
                                            <p:fltVal val="0"/>
                                          </p:val>
                                        </p:tav>
                                        <p:tav tm="100000">
                                          <p:val>
                                            <p:fltVal val="1"/>
                                          </p:val>
                                        </p:tav>
                                      </p:tavLst>
                                    </p:anim>
                                    <p:anim calcmode="lin" valueType="num">
                                      <p:cBhvr>
                                        <p:cTn id="43" dur="208" tmFilter="0, 0; 0.125,0.2665; 0.25,0.4; 0.375,0.465; 0.5,0.5;  0.625,0.535; 0.75,0.6; 0.875,0.7335; 1,1">
                                          <p:stCondLst>
                                            <p:cond delay="828"/>
                                          </p:stCondLst>
                                        </p:cTn>
                                        <p:tgtEl>
                                          <p:spTgt spid="34"/>
                                        </p:tgtEl>
                                        <p:attrNameLst>
                                          <p:attrName>ppt_y</p:attrName>
                                        </p:attrNameLst>
                                      </p:cBhvr>
                                      <p:tavLst>
                                        <p:tav tm="0" fmla="#ppt_y-sin(pi*$)/27">
                                          <p:val>
                                            <p:fltVal val="0"/>
                                          </p:val>
                                        </p:tav>
                                        <p:tav tm="100000">
                                          <p:val>
                                            <p:fltVal val="1"/>
                                          </p:val>
                                        </p:tav>
                                      </p:tavLst>
                                    </p:anim>
                                    <p:anim calcmode="lin" valueType="num">
                                      <p:cBhvr>
                                        <p:cTn id="44" dur="103" tmFilter="0, 0; 0.125,0.2665; 0.25,0.4; 0.375,0.465; 0.5,0.5;  0.625,0.535; 0.75,0.6; 0.875,0.7335; 1,1">
                                          <p:stCondLst>
                                            <p:cond delay="1035"/>
                                          </p:stCondLst>
                                        </p:cTn>
                                        <p:tgtEl>
                                          <p:spTgt spid="34"/>
                                        </p:tgtEl>
                                        <p:attrNameLst>
                                          <p:attrName>ppt_y</p:attrName>
                                        </p:attrNameLst>
                                      </p:cBhvr>
                                      <p:tavLst>
                                        <p:tav tm="0" fmla="#ppt_y-sin(pi*$)/81">
                                          <p:val>
                                            <p:fltVal val="0"/>
                                          </p:val>
                                        </p:tav>
                                        <p:tav tm="100000">
                                          <p:val>
                                            <p:fltVal val="1"/>
                                          </p:val>
                                        </p:tav>
                                      </p:tavLst>
                                    </p:anim>
                                    <p:animScale>
                                      <p:cBhvr>
                                        <p:cTn id="45" dur="17">
                                          <p:stCondLst>
                                            <p:cond delay="406"/>
                                          </p:stCondLst>
                                        </p:cTn>
                                        <p:tgtEl>
                                          <p:spTgt spid="34"/>
                                        </p:tgtEl>
                                      </p:cBhvr>
                                      <p:to x="100000" y="60000"/>
                                    </p:animScale>
                                    <p:animScale>
                                      <p:cBhvr>
                                        <p:cTn id="46" dur="103" decel="50000">
                                          <p:stCondLst>
                                            <p:cond delay="423"/>
                                          </p:stCondLst>
                                        </p:cTn>
                                        <p:tgtEl>
                                          <p:spTgt spid="34"/>
                                        </p:tgtEl>
                                      </p:cBhvr>
                                      <p:to x="100000" y="100000"/>
                                    </p:animScale>
                                    <p:animScale>
                                      <p:cBhvr>
                                        <p:cTn id="47" dur="17">
                                          <p:stCondLst>
                                            <p:cond delay="820"/>
                                          </p:stCondLst>
                                        </p:cTn>
                                        <p:tgtEl>
                                          <p:spTgt spid="34"/>
                                        </p:tgtEl>
                                      </p:cBhvr>
                                      <p:to x="100000" y="80000"/>
                                    </p:animScale>
                                    <p:animScale>
                                      <p:cBhvr>
                                        <p:cTn id="48" dur="103" decel="50000">
                                          <p:stCondLst>
                                            <p:cond delay="837"/>
                                          </p:stCondLst>
                                        </p:cTn>
                                        <p:tgtEl>
                                          <p:spTgt spid="34"/>
                                        </p:tgtEl>
                                      </p:cBhvr>
                                      <p:to x="100000" y="100000"/>
                                    </p:animScale>
                                    <p:animScale>
                                      <p:cBhvr>
                                        <p:cTn id="49" dur="17">
                                          <p:stCondLst>
                                            <p:cond delay="1026"/>
                                          </p:stCondLst>
                                        </p:cTn>
                                        <p:tgtEl>
                                          <p:spTgt spid="34"/>
                                        </p:tgtEl>
                                      </p:cBhvr>
                                      <p:to x="100000" y="90000"/>
                                    </p:animScale>
                                    <p:animScale>
                                      <p:cBhvr>
                                        <p:cTn id="50" dur="103" decel="50000">
                                          <p:stCondLst>
                                            <p:cond delay="1043"/>
                                          </p:stCondLst>
                                        </p:cTn>
                                        <p:tgtEl>
                                          <p:spTgt spid="34"/>
                                        </p:tgtEl>
                                      </p:cBhvr>
                                      <p:to x="100000" y="100000"/>
                                    </p:animScale>
                                    <p:animScale>
                                      <p:cBhvr>
                                        <p:cTn id="51" dur="17">
                                          <p:stCondLst>
                                            <p:cond delay="1130"/>
                                          </p:stCondLst>
                                        </p:cTn>
                                        <p:tgtEl>
                                          <p:spTgt spid="34"/>
                                        </p:tgtEl>
                                      </p:cBhvr>
                                      <p:to x="100000" y="95000"/>
                                    </p:animScale>
                                    <p:animScale>
                                      <p:cBhvr>
                                        <p:cTn id="52" dur="103" decel="50000">
                                          <p:stCondLst>
                                            <p:cond delay="1147"/>
                                          </p:stCondLst>
                                        </p:cTn>
                                        <p:tgtEl>
                                          <p:spTgt spid="34"/>
                                        </p:tgtEl>
                                      </p:cBhvr>
                                      <p:to x="100000" y="100000"/>
                                    </p:animScale>
                                  </p:childTnLst>
                                </p:cTn>
                              </p:par>
                            </p:childTnLst>
                          </p:cTn>
                        </p:par>
                        <p:par>
                          <p:cTn id="53" fill="hold">
                            <p:stCondLst>
                              <p:cond delay="3850"/>
                            </p:stCondLst>
                            <p:childTnLst>
                              <p:par>
                                <p:cTn id="54" presetID="41" presetClass="entr" presetSubtype="0" fill="hold" grpId="0" nodeType="after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p:cTn id="56" dur="75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57" dur="750" fill="hold"/>
                                        <p:tgtEl>
                                          <p:spTgt spid="32"/>
                                        </p:tgtEl>
                                        <p:attrNameLst>
                                          <p:attrName>ppt_y</p:attrName>
                                        </p:attrNameLst>
                                      </p:cBhvr>
                                      <p:tavLst>
                                        <p:tav tm="0">
                                          <p:val>
                                            <p:strVal val="#ppt_y"/>
                                          </p:val>
                                        </p:tav>
                                        <p:tav tm="100000">
                                          <p:val>
                                            <p:strVal val="#ppt_y"/>
                                          </p:val>
                                        </p:tav>
                                      </p:tavLst>
                                    </p:anim>
                                    <p:anim calcmode="lin" valueType="num">
                                      <p:cBhvr>
                                        <p:cTn id="58" dur="75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59" dur="75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60" dur="750" tmFilter="0,0; .5, 1; 1, 1"/>
                                        <p:tgtEl>
                                          <p:spTgt spid="32"/>
                                        </p:tgtEl>
                                      </p:cBhvr>
                                    </p:animEffect>
                                  </p:childTnLst>
                                </p:cTn>
                              </p:par>
                            </p:childTnLst>
                          </p:cTn>
                        </p:par>
                        <p:par>
                          <p:cTn id="61" fill="hold">
                            <p:stCondLst>
                              <p:cond delay="4600"/>
                            </p:stCondLst>
                            <p:childTnLst>
                              <p:par>
                                <p:cTn id="62" presetID="41"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p:cTn id="64" dur="75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65" dur="750" fill="hold"/>
                                        <p:tgtEl>
                                          <p:spTgt spid="33"/>
                                        </p:tgtEl>
                                        <p:attrNameLst>
                                          <p:attrName>ppt_y</p:attrName>
                                        </p:attrNameLst>
                                      </p:cBhvr>
                                      <p:tavLst>
                                        <p:tav tm="0">
                                          <p:val>
                                            <p:strVal val="#ppt_y"/>
                                          </p:val>
                                        </p:tav>
                                        <p:tav tm="100000">
                                          <p:val>
                                            <p:strVal val="#ppt_y"/>
                                          </p:val>
                                        </p:tav>
                                      </p:tavLst>
                                    </p:anim>
                                    <p:anim calcmode="lin" valueType="num">
                                      <p:cBhvr>
                                        <p:cTn id="66" dur="75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67" dur="75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68" dur="750" tmFilter="0,0; .5, 1; 1, 1"/>
                                        <p:tgtEl>
                                          <p:spTgt spid="33"/>
                                        </p:tgtEl>
                                      </p:cBhvr>
                                    </p:animEffect>
                                  </p:childTnLst>
                                </p:cTn>
                              </p:par>
                            </p:childTnLst>
                          </p:cTn>
                        </p:par>
                        <p:par>
                          <p:cTn id="69" fill="hold">
                            <p:stCondLst>
                              <p:cond delay="5350"/>
                            </p:stCondLst>
                            <p:childTnLst>
                              <p:par>
                                <p:cTn id="70" presetID="41" presetClass="entr" presetSubtype="0"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75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73" dur="750" fill="hold"/>
                                        <p:tgtEl>
                                          <p:spTgt spid="35"/>
                                        </p:tgtEl>
                                        <p:attrNameLst>
                                          <p:attrName>ppt_y</p:attrName>
                                        </p:attrNameLst>
                                      </p:cBhvr>
                                      <p:tavLst>
                                        <p:tav tm="0">
                                          <p:val>
                                            <p:strVal val="#ppt_y"/>
                                          </p:val>
                                        </p:tav>
                                        <p:tav tm="100000">
                                          <p:val>
                                            <p:strVal val="#ppt_y"/>
                                          </p:val>
                                        </p:tav>
                                      </p:tavLst>
                                    </p:anim>
                                    <p:anim calcmode="lin" valueType="num">
                                      <p:cBhvr>
                                        <p:cTn id="74" dur="75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75" dur="75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76" dur="75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图表 10"/>
          <p:cNvGraphicFramePr/>
          <p:nvPr>
            <p:extLst>
              <p:ext uri="{D42A27DB-BD31-4B8C-83A1-F6EECF244321}">
                <p14:modId xmlns:p14="http://schemas.microsoft.com/office/powerpoint/2010/main" val="2383722155"/>
              </p:ext>
            </p:extLst>
          </p:nvPr>
        </p:nvGraphicFramePr>
        <p:xfrm>
          <a:off x="1524000" y="1844824"/>
          <a:ext cx="6000328" cy="3600400"/>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p:cNvSpPr>
            <a:spLocks noGrp="1"/>
          </p:cNvSpPr>
          <p:nvPr>
            <p:ph type="title"/>
          </p:nvPr>
        </p:nvSpPr>
        <p:spPr/>
        <p:txBody>
          <a:bodyPr>
            <a:normAutofit/>
          </a:bodyPr>
          <a:lstStyle/>
          <a:p>
            <a:pPr algn="ctr"/>
            <a:r>
              <a:rPr lang="en-US" altLang="zh-CN" sz="2800" b="1" dirty="0">
                <a:sym typeface="Wingdings" panose="05000000000000000000" pitchFamily="2" charset="2"/>
              </a:rPr>
              <a:t>DCD</a:t>
            </a:r>
            <a:r>
              <a:rPr lang="zh-CN" altLang="en-US" sz="2800" b="1" dirty="0" smtClean="0">
                <a:sym typeface="Wingdings" panose="05000000000000000000" pitchFamily="2" charset="2"/>
              </a:rPr>
              <a:t>肾移植：</a:t>
            </a:r>
            <a:r>
              <a:rPr lang="en-US" altLang="zh-CN" sz="2800" b="1" dirty="0" smtClean="0">
                <a:sym typeface="Wingdings" panose="05000000000000000000" pitchFamily="2" charset="2"/>
              </a:rPr>
              <a:t/>
            </a:r>
            <a:br>
              <a:rPr lang="en-US" altLang="zh-CN" sz="2800" b="1" dirty="0" smtClean="0">
                <a:sym typeface="Wingdings" panose="05000000000000000000" pitchFamily="2" charset="2"/>
              </a:rPr>
            </a:br>
            <a:r>
              <a:rPr lang="en-US" altLang="zh-CN" sz="2800" b="1" dirty="0" smtClean="0">
                <a:sym typeface="Wingdings" panose="05000000000000000000" pitchFamily="2" charset="2"/>
              </a:rPr>
              <a:t>IL-2RA</a:t>
            </a:r>
            <a:r>
              <a:rPr lang="zh-CN" altLang="en-US" sz="2800" b="1" dirty="0" smtClean="0">
                <a:sym typeface="Wingdings" panose="05000000000000000000" pitchFamily="2" charset="2"/>
              </a:rPr>
              <a:t>预防急性</a:t>
            </a:r>
            <a:r>
              <a:rPr lang="zh-CN" altLang="en-US" sz="2800" b="1" dirty="0" smtClean="0"/>
              <a:t>排斥疗效确切</a:t>
            </a:r>
            <a:endParaRPr lang="zh-CN" altLang="en-US" sz="2800" b="1" dirty="0"/>
          </a:p>
        </p:txBody>
      </p:sp>
      <p:sp>
        <p:nvSpPr>
          <p:cNvPr id="17" name="TextBox 16"/>
          <p:cNvSpPr txBox="1"/>
          <p:nvPr/>
        </p:nvSpPr>
        <p:spPr>
          <a:xfrm>
            <a:off x="557143" y="5373216"/>
            <a:ext cx="7900861" cy="978729"/>
          </a:xfrm>
          <a:prstGeom prst="rect">
            <a:avLst/>
          </a:prstGeom>
          <a:noFill/>
        </p:spPr>
        <p:txBody>
          <a:bodyPr wrap="square" rtlCol="0">
            <a:spAutoFit/>
          </a:bodyPr>
          <a:lstStyle/>
          <a:p>
            <a:pPr marL="171450" indent="-171450">
              <a:lnSpc>
                <a:spcPct val="120000"/>
              </a:lnSpc>
              <a:buClr>
                <a:srgbClr val="42A68C"/>
              </a:buClr>
              <a:buFont typeface="Arial" pitchFamily="34" charset="0"/>
              <a:buChar char="•"/>
            </a:pPr>
            <a:r>
              <a:rPr lang="zh-CN" altLang="en-US" sz="1200" dirty="0" smtClean="0">
                <a:latin typeface="Arial" pitchFamily="34" charset="0"/>
                <a:ea typeface="微软雅黑" panose="020B0503020204020204" pitchFamily="34" charset="-122"/>
                <a:cs typeface="Arial" pitchFamily="34" charset="0"/>
              </a:rPr>
              <a:t>一项多中心，前瞻性，观察性研究，纳入</a:t>
            </a:r>
            <a:r>
              <a:rPr lang="en-US" altLang="zh-CN" sz="1200" dirty="0" smtClean="0">
                <a:latin typeface="Arial" pitchFamily="34" charset="0"/>
                <a:ea typeface="微软雅黑" panose="020B0503020204020204" pitchFamily="34" charset="-122"/>
                <a:cs typeface="Arial" pitchFamily="34" charset="0"/>
              </a:rPr>
              <a:t>2007-2010</a:t>
            </a:r>
            <a:r>
              <a:rPr lang="zh-CN" altLang="en-US" sz="1200" dirty="0" smtClean="0">
                <a:latin typeface="Arial" pitchFamily="34" charset="0"/>
                <a:ea typeface="微软雅黑" panose="020B0503020204020204" pitchFamily="34" charset="-122"/>
                <a:cs typeface="Arial" pitchFamily="34" charset="0"/>
              </a:rPr>
              <a:t>年美国</a:t>
            </a:r>
            <a:r>
              <a:rPr lang="en-US" altLang="zh-CN" sz="1200" dirty="0" smtClean="0">
                <a:latin typeface="Arial" pitchFamily="34" charset="0"/>
                <a:ea typeface="微软雅黑" panose="020B0503020204020204" pitchFamily="34" charset="-122"/>
                <a:cs typeface="Arial" pitchFamily="34" charset="0"/>
              </a:rPr>
              <a:t>40</a:t>
            </a:r>
            <a:r>
              <a:rPr lang="zh-CN" altLang="en-US" sz="1200" dirty="0" smtClean="0">
                <a:latin typeface="Arial" pitchFamily="34" charset="0"/>
                <a:ea typeface="微软雅黑" panose="020B0503020204020204" pitchFamily="34" charset="-122"/>
                <a:cs typeface="Arial" pitchFamily="34" charset="0"/>
              </a:rPr>
              <a:t>个移植中心肾移植患者，其中</a:t>
            </a:r>
            <a:r>
              <a:rPr lang="en-US" altLang="zh-CN" sz="1200" dirty="0" smtClean="0">
                <a:latin typeface="Arial" pitchFamily="34" charset="0"/>
                <a:ea typeface="微软雅黑" panose="020B0503020204020204" pitchFamily="34" charset="-122"/>
                <a:cs typeface="Arial" pitchFamily="34" charset="0"/>
              </a:rPr>
              <a:t>DCD</a:t>
            </a:r>
            <a:r>
              <a:rPr lang="zh-CN" altLang="en-US" sz="1200" dirty="0" smtClean="0">
                <a:latin typeface="Arial" pitchFamily="34" charset="0"/>
                <a:ea typeface="微软雅黑" panose="020B0503020204020204" pitchFamily="34" charset="-122"/>
                <a:cs typeface="Arial" pitchFamily="34" charset="0"/>
              </a:rPr>
              <a:t>患者</a:t>
            </a:r>
            <a:r>
              <a:rPr lang="en-US" altLang="zh-CN" sz="1200" dirty="0" smtClean="0">
                <a:latin typeface="Arial" pitchFamily="34" charset="0"/>
                <a:ea typeface="微软雅黑" panose="020B0503020204020204" pitchFamily="34" charset="-122"/>
                <a:cs typeface="Arial" pitchFamily="34" charset="0"/>
              </a:rPr>
              <a:t>133</a:t>
            </a:r>
            <a:r>
              <a:rPr lang="zh-CN" altLang="en-US" sz="1200" dirty="0" smtClean="0">
                <a:latin typeface="Arial" pitchFamily="34" charset="0"/>
                <a:ea typeface="微软雅黑" panose="020B0503020204020204" pitchFamily="34" charset="-122"/>
                <a:cs typeface="Arial" pitchFamily="34" charset="0"/>
              </a:rPr>
              <a:t>例，</a:t>
            </a:r>
            <a:r>
              <a:rPr lang="en-US" altLang="zh-CN" sz="1200" dirty="0" smtClean="0">
                <a:latin typeface="Arial" pitchFamily="34" charset="0"/>
                <a:ea typeface="微软雅黑" panose="020B0503020204020204" pitchFamily="34" charset="-122"/>
                <a:cs typeface="Arial" pitchFamily="34" charset="0"/>
              </a:rPr>
              <a:t>DBD</a:t>
            </a:r>
            <a:r>
              <a:rPr lang="zh-CN" altLang="en-US" sz="1200" dirty="0" smtClean="0">
                <a:latin typeface="Arial" pitchFamily="34" charset="0"/>
                <a:ea typeface="微软雅黑" panose="020B0503020204020204" pitchFamily="34" charset="-122"/>
                <a:cs typeface="Arial" pitchFamily="34" charset="0"/>
              </a:rPr>
              <a:t>患者</a:t>
            </a:r>
            <a:r>
              <a:rPr lang="en-US" altLang="zh-CN" sz="1200" dirty="0" smtClean="0">
                <a:latin typeface="Arial" pitchFamily="34" charset="0"/>
                <a:ea typeface="微软雅黑" panose="020B0503020204020204" pitchFamily="34" charset="-122"/>
                <a:cs typeface="Arial" pitchFamily="34" charset="0"/>
              </a:rPr>
              <a:t>415</a:t>
            </a:r>
            <a:r>
              <a:rPr lang="zh-CN" altLang="en-US" sz="1200" dirty="0" smtClean="0">
                <a:latin typeface="Arial" pitchFamily="34" charset="0"/>
                <a:ea typeface="微软雅黑" panose="020B0503020204020204" pitchFamily="34" charset="-122"/>
                <a:cs typeface="Arial" pitchFamily="34" charset="0"/>
              </a:rPr>
              <a:t>例，所有患者接受诱导治疗，同时接受糖皮质激素、霉酚酸酯和</a:t>
            </a:r>
            <a:r>
              <a:rPr lang="en-US" altLang="zh-CN" sz="1200" dirty="0" smtClean="0">
                <a:latin typeface="Arial" pitchFamily="34" charset="0"/>
                <a:ea typeface="微软雅黑" panose="020B0503020204020204" pitchFamily="34" charset="-122"/>
                <a:cs typeface="Arial" pitchFamily="34" charset="0"/>
              </a:rPr>
              <a:t>CNI</a:t>
            </a:r>
            <a:r>
              <a:rPr lang="zh-CN" altLang="en-US" sz="1200" dirty="0" smtClean="0">
                <a:latin typeface="Arial" pitchFamily="34" charset="0"/>
                <a:ea typeface="微软雅黑" panose="020B0503020204020204" pitchFamily="34" charset="-122"/>
                <a:cs typeface="Arial" pitchFamily="34" charset="0"/>
              </a:rPr>
              <a:t>治疗，随访截止到</a:t>
            </a:r>
            <a:r>
              <a:rPr lang="en-US" altLang="zh-CN" sz="1200" dirty="0" smtClean="0">
                <a:latin typeface="Arial" pitchFamily="34" charset="0"/>
                <a:ea typeface="微软雅黑" panose="020B0503020204020204" pitchFamily="34" charset="-122"/>
                <a:cs typeface="Arial" pitchFamily="34" charset="0"/>
              </a:rPr>
              <a:t>2012</a:t>
            </a:r>
            <a:r>
              <a:rPr lang="zh-CN" altLang="en-US" sz="1200" dirty="0" smtClean="0">
                <a:latin typeface="Arial" pitchFamily="34" charset="0"/>
                <a:ea typeface="微软雅黑" panose="020B0503020204020204" pitchFamily="34" charset="-122"/>
                <a:cs typeface="Arial" pitchFamily="34" charset="0"/>
              </a:rPr>
              <a:t>年</a:t>
            </a:r>
            <a:r>
              <a:rPr lang="en-US" altLang="zh-CN" sz="1200" dirty="0" smtClean="0">
                <a:latin typeface="Arial" pitchFamily="34" charset="0"/>
                <a:ea typeface="微软雅黑" panose="020B0503020204020204" pitchFamily="34" charset="-122"/>
                <a:cs typeface="Arial" pitchFamily="34" charset="0"/>
              </a:rPr>
              <a:t>1</a:t>
            </a:r>
            <a:r>
              <a:rPr lang="zh-CN" altLang="en-US" sz="1200" dirty="0" smtClean="0">
                <a:latin typeface="Arial" pitchFamily="34" charset="0"/>
                <a:ea typeface="微软雅黑" panose="020B0503020204020204" pitchFamily="34" charset="-122"/>
                <a:cs typeface="Arial" pitchFamily="34" charset="0"/>
              </a:rPr>
              <a:t>月，比较</a:t>
            </a:r>
            <a:r>
              <a:rPr lang="en-US" altLang="zh-CN" sz="1200" dirty="0" smtClean="0">
                <a:latin typeface="Arial" pitchFamily="34" charset="0"/>
                <a:ea typeface="微软雅黑" panose="020B0503020204020204" pitchFamily="34" charset="-122"/>
                <a:cs typeface="Arial" pitchFamily="34" charset="0"/>
              </a:rPr>
              <a:t>DCD</a:t>
            </a:r>
            <a:r>
              <a:rPr lang="zh-CN" altLang="en-US" sz="1200" dirty="0" smtClean="0">
                <a:latin typeface="Arial" pitchFamily="34" charset="0"/>
                <a:ea typeface="微软雅黑" panose="020B0503020204020204" pitchFamily="34" charset="-122"/>
                <a:cs typeface="Arial" pitchFamily="34" charset="0"/>
              </a:rPr>
              <a:t>移植和</a:t>
            </a:r>
            <a:r>
              <a:rPr lang="en-US" altLang="zh-CN" sz="1200" dirty="0" smtClean="0">
                <a:latin typeface="Arial" pitchFamily="34" charset="0"/>
                <a:ea typeface="微软雅黑" panose="020B0503020204020204" pitchFamily="34" charset="-122"/>
                <a:cs typeface="Arial" pitchFamily="34" charset="0"/>
              </a:rPr>
              <a:t>DBD</a:t>
            </a:r>
            <a:r>
              <a:rPr lang="zh-CN" altLang="en-US" sz="1200" dirty="0" smtClean="0">
                <a:latin typeface="Arial" pitchFamily="34" charset="0"/>
                <a:ea typeface="微软雅黑" panose="020B0503020204020204" pitchFamily="34" charset="-122"/>
                <a:cs typeface="Arial" pitchFamily="34" charset="0"/>
              </a:rPr>
              <a:t>移植的</a:t>
            </a:r>
            <a:r>
              <a:rPr lang="en-US" altLang="zh-CN" sz="1200" dirty="0" smtClean="0">
                <a:latin typeface="Arial" pitchFamily="34" charset="0"/>
                <a:ea typeface="微软雅黑" panose="020B0503020204020204" pitchFamily="34" charset="-122"/>
                <a:cs typeface="Arial" pitchFamily="34" charset="0"/>
              </a:rPr>
              <a:t>DGF</a:t>
            </a:r>
            <a:r>
              <a:rPr lang="zh-CN" altLang="en-US" sz="1200" dirty="0" smtClean="0">
                <a:latin typeface="Arial" pitchFamily="34" charset="0"/>
                <a:ea typeface="微软雅黑" panose="020B0503020204020204" pitchFamily="34" charset="-122"/>
                <a:cs typeface="Arial" pitchFamily="34" charset="0"/>
              </a:rPr>
              <a:t>、</a:t>
            </a:r>
            <a:r>
              <a:rPr lang="en-US" altLang="zh-CN" sz="1200" dirty="0" smtClean="0">
                <a:latin typeface="Arial" pitchFamily="34" charset="0"/>
                <a:ea typeface="微软雅黑" panose="020B0503020204020204" pitchFamily="34" charset="-122"/>
                <a:cs typeface="Arial" pitchFamily="34" charset="0"/>
              </a:rPr>
              <a:t>AR</a:t>
            </a:r>
            <a:r>
              <a:rPr lang="zh-CN" altLang="en-US" sz="1200" dirty="0" smtClean="0">
                <a:latin typeface="Arial" pitchFamily="34" charset="0"/>
                <a:ea typeface="微软雅黑" panose="020B0503020204020204" pitchFamily="34" charset="-122"/>
                <a:cs typeface="Arial" pitchFamily="34" charset="0"/>
              </a:rPr>
              <a:t>、移植物丢失和患者丢失率；同时在</a:t>
            </a:r>
            <a:r>
              <a:rPr lang="en-US" altLang="zh-CN" sz="1200" dirty="0" smtClean="0">
                <a:latin typeface="Arial" pitchFamily="34" charset="0"/>
                <a:ea typeface="微软雅黑" panose="020B0503020204020204" pitchFamily="34" charset="-122"/>
                <a:cs typeface="Arial" pitchFamily="34" charset="0"/>
              </a:rPr>
              <a:t>DCD</a:t>
            </a:r>
            <a:r>
              <a:rPr lang="zh-CN" altLang="en-US" sz="1200" dirty="0" smtClean="0">
                <a:latin typeface="Arial" pitchFamily="34" charset="0"/>
                <a:ea typeface="微软雅黑" panose="020B0503020204020204" pitchFamily="34" charset="-122"/>
                <a:cs typeface="Arial" pitchFamily="34" charset="0"/>
              </a:rPr>
              <a:t>肾移植中，根据诱导治疗分为</a:t>
            </a:r>
            <a:r>
              <a:rPr lang="en-US" altLang="zh-CN" sz="1200" dirty="0" smtClean="0">
                <a:latin typeface="Arial" pitchFamily="34" charset="0"/>
                <a:ea typeface="微软雅黑" panose="020B0503020204020204" pitchFamily="34" charset="-122"/>
                <a:cs typeface="Arial" pitchFamily="34" charset="0"/>
              </a:rPr>
              <a:t>IL-2RA</a:t>
            </a:r>
            <a:r>
              <a:rPr lang="zh-CN" altLang="en-US" sz="1200" dirty="0" smtClean="0">
                <a:latin typeface="Arial" pitchFamily="34" charset="0"/>
                <a:ea typeface="微软雅黑" panose="020B0503020204020204" pitchFamily="34" charset="-122"/>
                <a:cs typeface="Arial" pitchFamily="34" charset="0"/>
              </a:rPr>
              <a:t>组和淋巴清除性抗体组，比较两组的疗效和安全性</a:t>
            </a:r>
            <a:endParaRPr lang="en-US" altLang="zh-CN" sz="1200" dirty="0" smtClean="0">
              <a:latin typeface="Arial" pitchFamily="34" charset="0"/>
              <a:ea typeface="微软雅黑" panose="020B0503020204020204" pitchFamily="34" charset="-122"/>
              <a:cs typeface="Arial" pitchFamily="34" charset="0"/>
            </a:endParaRPr>
          </a:p>
        </p:txBody>
      </p:sp>
      <p:sp>
        <p:nvSpPr>
          <p:cNvPr id="5" name="TextBox 4"/>
          <p:cNvSpPr txBox="1"/>
          <p:nvPr/>
        </p:nvSpPr>
        <p:spPr>
          <a:xfrm rot="16200000">
            <a:off x="-76583" y="3278116"/>
            <a:ext cx="2628181" cy="387798"/>
          </a:xfrm>
          <a:prstGeom prst="rect">
            <a:avLst/>
          </a:prstGeom>
          <a:noFill/>
        </p:spPr>
        <p:txBody>
          <a:bodyPr wrap="square" rtlCol="0">
            <a:spAutoFit/>
          </a:bodyPr>
          <a:lstStyle/>
          <a:p>
            <a:pPr algn="ctr">
              <a:lnSpc>
                <a:spcPct val="120000"/>
              </a:lnSpc>
            </a:pPr>
            <a:r>
              <a:rPr lang="zh-CN" altLang="en-US" sz="1600" dirty="0" smtClean="0"/>
              <a:t>急性排斥反应发生率</a:t>
            </a:r>
            <a:r>
              <a:rPr lang="en-US" altLang="zh-CN" sz="1600" dirty="0" smtClean="0"/>
              <a:t>(%)</a:t>
            </a:r>
            <a:endParaRPr lang="zh-CN" altLang="en-US" sz="1600" dirty="0"/>
          </a:p>
        </p:txBody>
      </p:sp>
      <p:sp>
        <p:nvSpPr>
          <p:cNvPr id="6" name="TextBox 5"/>
          <p:cNvSpPr txBox="1"/>
          <p:nvPr/>
        </p:nvSpPr>
        <p:spPr>
          <a:xfrm>
            <a:off x="4283968" y="2060848"/>
            <a:ext cx="1296144" cy="360612"/>
          </a:xfrm>
          <a:prstGeom prst="rect">
            <a:avLst/>
          </a:prstGeom>
          <a:noFill/>
        </p:spPr>
        <p:txBody>
          <a:bodyPr wrap="square" rtlCol="0">
            <a:spAutoFit/>
          </a:bodyPr>
          <a:lstStyle/>
          <a:p>
            <a:pPr>
              <a:lnSpc>
                <a:spcPct val="120000"/>
              </a:lnSpc>
            </a:pPr>
            <a:r>
              <a:rPr lang="en-US" altLang="zh-CN" sz="1600" dirty="0" smtClean="0">
                <a:solidFill>
                  <a:srgbClr val="C00000"/>
                </a:solidFill>
              </a:rPr>
              <a:t>P=0.0782</a:t>
            </a:r>
            <a:endParaRPr lang="zh-CN" altLang="en-US" sz="1600" dirty="0">
              <a:solidFill>
                <a:srgbClr val="C00000"/>
              </a:solidFill>
            </a:endParaRPr>
          </a:p>
        </p:txBody>
      </p:sp>
      <p:grpSp>
        <p:nvGrpSpPr>
          <p:cNvPr id="14" name="组合 13"/>
          <p:cNvGrpSpPr/>
          <p:nvPr/>
        </p:nvGrpSpPr>
        <p:grpSpPr>
          <a:xfrm>
            <a:off x="8149905" y="116632"/>
            <a:ext cx="886591" cy="379626"/>
            <a:chOff x="6300192" y="297327"/>
            <a:chExt cx="1102615" cy="379626"/>
          </a:xfrm>
        </p:grpSpPr>
        <p:pic>
          <p:nvPicPr>
            <p:cNvPr id="15" name="Picture 3" descr="E:\ppt学习20130715\美化模板\设计素材\png元素-便签-2013-9-2\34副本.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192" y="297327"/>
              <a:ext cx="1102615" cy="379626"/>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6516216" y="301438"/>
              <a:ext cx="740019" cy="338554"/>
            </a:xfrm>
            <a:prstGeom prst="rect">
              <a:avLst/>
            </a:prstGeom>
          </p:spPr>
          <p:txBody>
            <a:bodyPr wrap="none">
              <a:spAutoFit/>
            </a:bodyPr>
            <a:lstStyle/>
            <a:p>
              <a:r>
                <a:rPr lang="zh-CN" altLang="en-US" sz="1600" dirty="0"/>
                <a:t>急排</a:t>
              </a:r>
            </a:p>
          </p:txBody>
        </p:sp>
      </p:grpSp>
      <p:sp>
        <p:nvSpPr>
          <p:cNvPr id="16" name="矩形 15"/>
          <p:cNvSpPr/>
          <p:nvPr/>
        </p:nvSpPr>
        <p:spPr>
          <a:xfrm>
            <a:off x="-6174" y="6593791"/>
            <a:ext cx="7489558" cy="260008"/>
          </a:xfrm>
          <a:prstGeom prst="rect">
            <a:avLst/>
          </a:prstGeom>
        </p:spPr>
        <p:txBody>
          <a:bodyPr wrap="square">
            <a:spAutoFit/>
          </a:bodyPr>
          <a:lstStyle/>
          <a:p>
            <a:pPr latinLnBrk="1">
              <a:lnSpc>
                <a:spcPct val="120000"/>
              </a:lnSpc>
            </a:pPr>
            <a:r>
              <a:rPr lang="en-US" altLang="zh-CN" sz="1000" dirty="0">
                <a:cs typeface="Arial" pitchFamily="34" charset="0"/>
              </a:rPr>
              <a:t>Dong </a:t>
            </a:r>
            <a:r>
              <a:rPr lang="en-US" altLang="zh-CN" sz="1000" dirty="0" err="1">
                <a:cs typeface="Arial" pitchFamily="34" charset="0"/>
              </a:rPr>
              <a:t>Zhu,et</a:t>
            </a:r>
            <a:r>
              <a:rPr lang="en-US" altLang="zh-CN" sz="1000" dirty="0">
                <a:cs typeface="Arial" pitchFamily="34" charset="0"/>
              </a:rPr>
              <a:t> al.</a:t>
            </a:r>
            <a:r>
              <a:rPr lang="zh-CN" altLang="en-US" sz="1000" dirty="0">
                <a:cs typeface="Arial" pitchFamily="34" charset="0"/>
              </a:rPr>
              <a:t>中国器官移植大会摘要</a:t>
            </a:r>
          </a:p>
        </p:txBody>
      </p:sp>
    </p:spTree>
    <p:extLst>
      <p:ext uri="{BB962C8B-B14F-4D97-AF65-F5344CB8AC3E}">
        <p14:creationId xmlns:p14="http://schemas.microsoft.com/office/powerpoint/2010/main" val="3025252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dell\Desktop\画图1.6\画图1.6\画图1.6-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374" y="764704"/>
            <a:ext cx="5881962" cy="4511163"/>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4"/>
          <p:cNvSpPr>
            <a:spLocks noGrp="1"/>
          </p:cNvSpPr>
          <p:nvPr>
            <p:ph type="title" idx="4294967295"/>
          </p:nvPr>
        </p:nvSpPr>
        <p:spPr>
          <a:xfrm>
            <a:off x="457200" y="188640"/>
            <a:ext cx="8229600" cy="1143000"/>
          </a:xfrm>
        </p:spPr>
        <p:txBody>
          <a:bodyPr>
            <a:normAutofit/>
          </a:bodyPr>
          <a:lstStyle/>
          <a:p>
            <a:pPr algn="ctr">
              <a:lnSpc>
                <a:spcPct val="120000"/>
              </a:lnSpc>
            </a:pPr>
            <a:r>
              <a:rPr lang="en-US" altLang="zh-CN" sz="2800" b="1" dirty="0" smtClean="0"/>
              <a:t>DGF</a:t>
            </a:r>
            <a:r>
              <a:rPr lang="zh-CN" altLang="en-US" sz="2800" b="1" dirty="0" smtClean="0"/>
              <a:t>对</a:t>
            </a:r>
            <a:r>
              <a:rPr lang="en-US" altLang="zh-CN" sz="2800" b="1" dirty="0" smtClean="0"/>
              <a:t>DCD</a:t>
            </a:r>
            <a:r>
              <a:rPr lang="zh-CN" altLang="en-US" sz="2800" b="1" dirty="0" smtClean="0"/>
              <a:t>移植预后的影响低于</a:t>
            </a:r>
            <a:r>
              <a:rPr lang="en-US" altLang="zh-CN" sz="2800" b="1" dirty="0" smtClean="0"/>
              <a:t>DBD</a:t>
            </a:r>
            <a:endParaRPr lang="en-US" sz="2800" b="1" dirty="0"/>
          </a:p>
        </p:txBody>
      </p:sp>
      <p:sp>
        <p:nvSpPr>
          <p:cNvPr id="9" name="TextBox 8"/>
          <p:cNvSpPr txBox="1"/>
          <p:nvPr/>
        </p:nvSpPr>
        <p:spPr>
          <a:xfrm>
            <a:off x="899592" y="5946271"/>
            <a:ext cx="3217831" cy="535531"/>
          </a:xfrm>
          <a:prstGeom prst="rect">
            <a:avLst/>
          </a:prstGeom>
          <a:noFill/>
        </p:spPr>
        <p:txBody>
          <a:bodyPr wrap="square" rtlCol="0">
            <a:spAutoFit/>
          </a:bodyPr>
          <a:lstStyle/>
          <a:p>
            <a:pPr>
              <a:lnSpc>
                <a:spcPct val="120000"/>
              </a:lnSpc>
            </a:pPr>
            <a:r>
              <a:rPr lang="en-US" altLang="zh-CN" sz="1200" dirty="0" smtClean="0"/>
              <a:t>NHBD</a:t>
            </a:r>
            <a:r>
              <a:rPr lang="zh-CN" altLang="en-US" sz="1200" dirty="0" smtClean="0"/>
              <a:t>：</a:t>
            </a:r>
            <a:r>
              <a:rPr lang="en-US" altLang="zh-CN" sz="1200" dirty="0" smtClean="0"/>
              <a:t>non-heart beating donor</a:t>
            </a:r>
          </a:p>
          <a:p>
            <a:pPr>
              <a:lnSpc>
                <a:spcPct val="120000"/>
              </a:lnSpc>
            </a:pPr>
            <a:r>
              <a:rPr lang="en-US" sz="1200" dirty="0" smtClean="0"/>
              <a:t>HBD</a:t>
            </a:r>
            <a:r>
              <a:rPr lang="zh-CN" altLang="en-US" sz="1200" dirty="0" smtClean="0"/>
              <a:t>：</a:t>
            </a:r>
            <a:r>
              <a:rPr lang="en-US" altLang="zh-CN" sz="1200" dirty="0" smtClean="0"/>
              <a:t>heart beating donor</a:t>
            </a:r>
            <a:endParaRPr lang="en-US" sz="1200" dirty="0"/>
          </a:p>
        </p:txBody>
      </p:sp>
      <p:sp>
        <p:nvSpPr>
          <p:cNvPr id="10" name="TextBox 9"/>
          <p:cNvSpPr txBox="1"/>
          <p:nvPr/>
        </p:nvSpPr>
        <p:spPr>
          <a:xfrm>
            <a:off x="549580" y="1412776"/>
            <a:ext cx="6398684" cy="362343"/>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1600" dirty="0" smtClean="0"/>
              <a:t>发生</a:t>
            </a:r>
            <a:r>
              <a:rPr lang="en-US" altLang="zh-CN" sz="1600" dirty="0" smtClean="0"/>
              <a:t>DGF</a:t>
            </a:r>
            <a:r>
              <a:rPr lang="zh-CN" altLang="en-US" sz="1600" dirty="0" smtClean="0"/>
              <a:t>的</a:t>
            </a:r>
            <a:r>
              <a:rPr lang="en-US" altLang="zh-CN" sz="1600" dirty="0" smtClean="0"/>
              <a:t>DCD</a:t>
            </a:r>
            <a:r>
              <a:rPr lang="zh-CN" altLang="en-US" sz="1600" dirty="0" smtClean="0"/>
              <a:t>肾移植预后优于发生</a:t>
            </a:r>
            <a:r>
              <a:rPr lang="en-US" altLang="zh-CN" sz="1600" dirty="0" smtClean="0"/>
              <a:t>DGF</a:t>
            </a:r>
            <a:r>
              <a:rPr lang="zh-CN" altLang="en-US" sz="1600" dirty="0" smtClean="0"/>
              <a:t>的</a:t>
            </a:r>
            <a:r>
              <a:rPr lang="en-US" altLang="zh-CN" sz="1600" dirty="0" smtClean="0"/>
              <a:t>DBD</a:t>
            </a:r>
            <a:endParaRPr lang="en-US" sz="1600" dirty="0"/>
          </a:p>
        </p:txBody>
      </p:sp>
      <p:sp>
        <p:nvSpPr>
          <p:cNvPr id="11" name="TextBox 10"/>
          <p:cNvSpPr txBox="1"/>
          <p:nvPr/>
        </p:nvSpPr>
        <p:spPr>
          <a:xfrm>
            <a:off x="552999" y="5180252"/>
            <a:ext cx="7748163" cy="867930"/>
          </a:xfrm>
          <a:prstGeom prst="rect">
            <a:avLst/>
          </a:prstGeom>
          <a:noFill/>
        </p:spPr>
        <p:txBody>
          <a:bodyPr wrap="square" rtlCol="0">
            <a:spAutoFit/>
          </a:bodyPr>
          <a:lstStyle/>
          <a:p>
            <a:pPr marL="342900" indent="-342900">
              <a:lnSpc>
                <a:spcPct val="120000"/>
              </a:lnSpc>
              <a:buClr>
                <a:srgbClr val="42A68C"/>
              </a:buClr>
              <a:buFont typeface="Arial" panose="020B0604020202020204" pitchFamily="34" charset="0"/>
              <a:buChar char="•"/>
            </a:pPr>
            <a:r>
              <a:rPr lang="zh-CN" altLang="en-US" sz="1400" dirty="0" smtClean="0"/>
              <a:t>分析前瞻性数据库的</a:t>
            </a:r>
            <a:r>
              <a:rPr lang="en-US" altLang="zh-CN" sz="1400" dirty="0" smtClean="0"/>
              <a:t>397</a:t>
            </a:r>
            <a:r>
              <a:rPr lang="zh-CN" altLang="en-US" sz="1400" dirty="0" smtClean="0"/>
              <a:t>例</a:t>
            </a:r>
            <a:r>
              <a:rPr lang="en-US" altLang="zh-CN" sz="1400" dirty="0" smtClean="0"/>
              <a:t>DBD</a:t>
            </a:r>
            <a:r>
              <a:rPr lang="zh-CN" altLang="en-US" sz="1400" dirty="0" smtClean="0"/>
              <a:t>和</a:t>
            </a:r>
            <a:r>
              <a:rPr lang="en-US" altLang="zh-CN" sz="1400" dirty="0" smtClean="0"/>
              <a:t>59</a:t>
            </a:r>
            <a:r>
              <a:rPr lang="zh-CN" altLang="en-US" sz="1400" dirty="0" smtClean="0"/>
              <a:t>例</a:t>
            </a:r>
            <a:r>
              <a:rPr lang="en-US" altLang="zh-CN" sz="1400" dirty="0" smtClean="0"/>
              <a:t>DCD(</a:t>
            </a:r>
            <a:r>
              <a:rPr lang="zh-CN" altLang="en-US" sz="1400" dirty="0" smtClean="0"/>
              <a:t>全部为</a:t>
            </a:r>
            <a:r>
              <a:rPr lang="en-US" altLang="zh-CN" sz="1400" dirty="0" smtClean="0"/>
              <a:t>uncontrolled)</a:t>
            </a:r>
            <a:r>
              <a:rPr lang="zh-CN" altLang="en-US" sz="1400" dirty="0" smtClean="0"/>
              <a:t>肾移植，</a:t>
            </a:r>
            <a:r>
              <a:rPr lang="en-US" altLang="zh-CN" sz="1400" dirty="0" smtClean="0"/>
              <a:t>PNF</a:t>
            </a:r>
            <a:r>
              <a:rPr lang="zh-CN" altLang="en-US" sz="1400" dirty="0" smtClean="0"/>
              <a:t>全部排除在外</a:t>
            </a:r>
            <a:r>
              <a:rPr lang="en-US" altLang="zh-CN" sz="1400" dirty="0" smtClean="0"/>
              <a:t>(3% vs 5%)</a:t>
            </a:r>
          </a:p>
          <a:p>
            <a:pPr marL="342900" indent="-342900">
              <a:lnSpc>
                <a:spcPct val="120000"/>
              </a:lnSpc>
              <a:buClr>
                <a:srgbClr val="42A68C"/>
              </a:buClr>
              <a:buFont typeface="Arial" panose="020B0604020202020204" pitchFamily="34" charset="0"/>
              <a:buChar char="•"/>
            </a:pPr>
            <a:r>
              <a:rPr lang="en-US" altLang="zh-CN" sz="1400" dirty="0" smtClean="0"/>
              <a:t>DBD</a:t>
            </a:r>
            <a:r>
              <a:rPr lang="zh-CN" altLang="en-US" sz="1400" dirty="0" smtClean="0"/>
              <a:t>组</a:t>
            </a:r>
            <a:r>
              <a:rPr lang="en-US" altLang="zh-CN" sz="1400" dirty="0" smtClean="0"/>
              <a:t>vs DCD</a:t>
            </a:r>
            <a:r>
              <a:rPr lang="zh-CN" altLang="en-US" sz="1400" dirty="0" smtClean="0"/>
              <a:t>组的</a:t>
            </a:r>
            <a:r>
              <a:rPr lang="en-US" altLang="zh-CN" sz="1400" dirty="0" smtClean="0"/>
              <a:t>DGF</a:t>
            </a:r>
            <a:r>
              <a:rPr lang="zh-CN" altLang="en-US" sz="1400" dirty="0" smtClean="0"/>
              <a:t>发生率</a:t>
            </a:r>
            <a:r>
              <a:rPr lang="en-US" altLang="zh-CN" sz="1400" dirty="0" smtClean="0"/>
              <a:t>17% (69/397)</a:t>
            </a:r>
            <a:r>
              <a:rPr lang="en-US" altLang="zh-CN" sz="1400" dirty="0" err="1" smtClean="0"/>
              <a:t>vs</a:t>
            </a:r>
            <a:r>
              <a:rPr lang="en-US" altLang="zh-CN" sz="1400" dirty="0" smtClean="0"/>
              <a:t> 93% (55/59)</a:t>
            </a:r>
          </a:p>
        </p:txBody>
      </p:sp>
      <p:sp>
        <p:nvSpPr>
          <p:cNvPr id="14" name="TextBox 13"/>
          <p:cNvSpPr txBox="1"/>
          <p:nvPr/>
        </p:nvSpPr>
        <p:spPr>
          <a:xfrm>
            <a:off x="4572000" y="3969747"/>
            <a:ext cx="2520280" cy="424732"/>
          </a:xfrm>
          <a:prstGeom prst="rect">
            <a:avLst/>
          </a:prstGeom>
          <a:noFill/>
        </p:spPr>
        <p:txBody>
          <a:bodyPr wrap="square" rtlCol="0">
            <a:spAutoFit/>
          </a:bodyPr>
          <a:lstStyle/>
          <a:p>
            <a:pPr>
              <a:lnSpc>
                <a:spcPct val="120000"/>
              </a:lnSpc>
            </a:pPr>
            <a:r>
              <a:rPr lang="en-US" altLang="zh-CN" dirty="0" smtClean="0"/>
              <a:t>Log-rank P=0.035</a:t>
            </a:r>
            <a:endParaRPr lang="zh-CN" altLang="en-US" dirty="0"/>
          </a:p>
        </p:txBody>
      </p:sp>
      <p:sp>
        <p:nvSpPr>
          <p:cNvPr id="15" name="TextBox 14"/>
          <p:cNvSpPr txBox="1"/>
          <p:nvPr/>
        </p:nvSpPr>
        <p:spPr>
          <a:xfrm rot="16200000">
            <a:off x="472190" y="3300047"/>
            <a:ext cx="2088232" cy="396134"/>
          </a:xfrm>
          <a:prstGeom prst="rect">
            <a:avLst/>
          </a:prstGeom>
          <a:noFill/>
        </p:spPr>
        <p:txBody>
          <a:bodyPr wrap="square" rtlCol="0">
            <a:spAutoFit/>
          </a:bodyPr>
          <a:lstStyle/>
          <a:p>
            <a:pPr algn="ctr">
              <a:lnSpc>
                <a:spcPct val="120000"/>
              </a:lnSpc>
            </a:pPr>
            <a:r>
              <a:rPr lang="zh-CN" altLang="en-US" dirty="0" smtClean="0"/>
              <a:t>移植物存活率</a:t>
            </a:r>
            <a:r>
              <a:rPr lang="en-US" altLang="zh-CN" dirty="0" smtClean="0"/>
              <a:t>(%)</a:t>
            </a:r>
            <a:endParaRPr lang="zh-CN" altLang="en-US" dirty="0"/>
          </a:p>
        </p:txBody>
      </p:sp>
      <p:grpSp>
        <p:nvGrpSpPr>
          <p:cNvPr id="16" name="组合 15"/>
          <p:cNvGrpSpPr/>
          <p:nvPr/>
        </p:nvGrpSpPr>
        <p:grpSpPr>
          <a:xfrm>
            <a:off x="3018888" y="3096256"/>
            <a:ext cx="1728192" cy="607291"/>
            <a:chOff x="2771800" y="3109741"/>
            <a:chExt cx="1728192" cy="607291"/>
          </a:xfrm>
        </p:grpSpPr>
        <p:sp>
          <p:nvSpPr>
            <p:cNvPr id="22" name="TextBox 21"/>
            <p:cNvSpPr txBox="1"/>
            <p:nvPr/>
          </p:nvSpPr>
          <p:spPr>
            <a:xfrm>
              <a:off x="2771800" y="3109741"/>
              <a:ext cx="1728192" cy="350865"/>
            </a:xfrm>
            <a:prstGeom prst="rect">
              <a:avLst/>
            </a:prstGeom>
            <a:noFill/>
          </p:spPr>
          <p:txBody>
            <a:bodyPr wrap="square" rtlCol="0">
              <a:spAutoFit/>
            </a:bodyPr>
            <a:lstStyle/>
            <a:p>
              <a:pPr>
                <a:lnSpc>
                  <a:spcPct val="120000"/>
                </a:lnSpc>
              </a:pPr>
              <a:r>
                <a:rPr lang="en-US" altLang="zh-CN" sz="1400" dirty="0" smtClean="0"/>
                <a:t>NHBD</a:t>
              </a:r>
              <a:r>
                <a:rPr lang="zh-CN" altLang="en-US" sz="1400" dirty="0" smtClean="0"/>
                <a:t>伴</a:t>
              </a:r>
              <a:r>
                <a:rPr lang="en-US" altLang="zh-CN" sz="1400" dirty="0" smtClean="0"/>
                <a:t>DGF</a:t>
              </a:r>
              <a:endParaRPr lang="zh-CN" altLang="en-US" sz="1400" dirty="0"/>
            </a:p>
          </p:txBody>
        </p:sp>
        <p:sp>
          <p:nvSpPr>
            <p:cNvPr id="23" name="TextBox 22"/>
            <p:cNvSpPr txBox="1"/>
            <p:nvPr/>
          </p:nvSpPr>
          <p:spPr>
            <a:xfrm>
              <a:off x="2771800" y="3388481"/>
              <a:ext cx="1728192" cy="328551"/>
            </a:xfrm>
            <a:prstGeom prst="rect">
              <a:avLst/>
            </a:prstGeom>
            <a:noFill/>
          </p:spPr>
          <p:txBody>
            <a:bodyPr wrap="square" rtlCol="0">
              <a:spAutoFit/>
            </a:bodyPr>
            <a:lstStyle/>
            <a:p>
              <a:pPr>
                <a:lnSpc>
                  <a:spcPct val="120000"/>
                </a:lnSpc>
              </a:pPr>
              <a:r>
                <a:rPr lang="en-US" altLang="zh-CN" sz="1400" dirty="0" smtClean="0"/>
                <a:t>HBD</a:t>
              </a:r>
              <a:r>
                <a:rPr lang="zh-CN" altLang="en-US" sz="1400" dirty="0" smtClean="0"/>
                <a:t>伴</a:t>
              </a:r>
              <a:r>
                <a:rPr lang="en-US" altLang="zh-CN" sz="1400" dirty="0" smtClean="0"/>
                <a:t>DGF</a:t>
              </a:r>
              <a:endParaRPr lang="zh-CN" altLang="en-US" sz="1400" dirty="0"/>
            </a:p>
          </p:txBody>
        </p:sp>
      </p:grpSp>
      <p:grpSp>
        <p:nvGrpSpPr>
          <p:cNvPr id="20" name="组合 19"/>
          <p:cNvGrpSpPr/>
          <p:nvPr/>
        </p:nvGrpSpPr>
        <p:grpSpPr>
          <a:xfrm>
            <a:off x="8149905" y="114462"/>
            <a:ext cx="886591" cy="379626"/>
            <a:chOff x="6300192" y="297327"/>
            <a:chExt cx="1102615" cy="379626"/>
          </a:xfrm>
        </p:grpSpPr>
        <p:pic>
          <p:nvPicPr>
            <p:cNvPr id="21" name="Picture 3" descr="E:\ppt学习20130715\美化模板\设计素材\png元素-便签-2013-9-2\34副本.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192" y="297327"/>
              <a:ext cx="1102615" cy="379626"/>
            </a:xfrm>
            <a:prstGeom prst="rect">
              <a:avLst/>
            </a:prstGeom>
            <a:noFill/>
            <a:extLst>
              <a:ext uri="{909E8E84-426E-40DD-AFC4-6F175D3DCCD1}">
                <a14:hiddenFill xmlns:a14="http://schemas.microsoft.com/office/drawing/2010/main">
                  <a:solidFill>
                    <a:srgbClr val="FFFFFF"/>
                  </a:solidFill>
                </a14:hiddenFill>
              </a:ext>
            </a:extLst>
          </p:spPr>
        </p:pic>
        <p:sp>
          <p:nvSpPr>
            <p:cNvPr id="24" name="矩形 23"/>
            <p:cNvSpPr/>
            <p:nvPr/>
          </p:nvSpPr>
          <p:spPr>
            <a:xfrm>
              <a:off x="6516216" y="301438"/>
              <a:ext cx="767929" cy="338554"/>
            </a:xfrm>
            <a:prstGeom prst="rect">
              <a:avLst/>
            </a:prstGeom>
          </p:spPr>
          <p:txBody>
            <a:bodyPr wrap="none">
              <a:spAutoFit/>
            </a:bodyPr>
            <a:lstStyle/>
            <a:p>
              <a:r>
                <a:rPr lang="en-US" altLang="zh-CN" sz="1600" dirty="0" smtClean="0"/>
                <a:t>DGF</a:t>
              </a:r>
              <a:endParaRPr lang="zh-CN" altLang="en-US" sz="1600" dirty="0"/>
            </a:p>
          </p:txBody>
        </p:sp>
      </p:grpSp>
      <p:sp>
        <p:nvSpPr>
          <p:cNvPr id="26" name="矩形 25"/>
          <p:cNvSpPr/>
          <p:nvPr/>
        </p:nvSpPr>
        <p:spPr>
          <a:xfrm>
            <a:off x="-6174" y="6593791"/>
            <a:ext cx="7489558" cy="260008"/>
          </a:xfrm>
          <a:prstGeom prst="rect">
            <a:avLst/>
          </a:prstGeom>
        </p:spPr>
        <p:txBody>
          <a:bodyPr wrap="square">
            <a:spAutoFit/>
          </a:bodyPr>
          <a:lstStyle/>
          <a:p>
            <a:pPr latinLnBrk="1">
              <a:lnSpc>
                <a:spcPct val="120000"/>
              </a:lnSpc>
            </a:pPr>
            <a:r>
              <a:rPr lang="en-US" altLang="zh-CN" sz="1000" dirty="0">
                <a:cs typeface="Arial" pitchFamily="34" charset="0"/>
              </a:rPr>
              <a:t>Brook NR. et al. Am J Transplant 2003; 3: 614–618</a:t>
            </a:r>
          </a:p>
        </p:txBody>
      </p:sp>
    </p:spTree>
    <p:extLst>
      <p:ext uri="{BB962C8B-B14F-4D97-AF65-F5344CB8AC3E}">
        <p14:creationId xmlns:p14="http://schemas.microsoft.com/office/powerpoint/2010/main" val="2389482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4016193" y="2335946"/>
            <a:ext cx="4562842" cy="3740159"/>
            <a:chOff x="607575" y="2201210"/>
            <a:chExt cx="4395723" cy="2948576"/>
          </a:xfrm>
        </p:grpSpPr>
        <p:grpSp>
          <p:nvGrpSpPr>
            <p:cNvPr id="27" name="组合 26"/>
            <p:cNvGrpSpPr/>
            <p:nvPr/>
          </p:nvGrpSpPr>
          <p:grpSpPr>
            <a:xfrm>
              <a:off x="1157464" y="2201210"/>
              <a:ext cx="3845834" cy="2948576"/>
              <a:chOff x="1035497" y="2201210"/>
              <a:chExt cx="3845834" cy="2948576"/>
            </a:xfrm>
          </p:grpSpPr>
          <p:graphicFrame>
            <p:nvGraphicFramePr>
              <p:cNvPr id="29" name="图表 28"/>
              <p:cNvGraphicFramePr/>
              <p:nvPr>
                <p:extLst>
                  <p:ext uri="{D42A27DB-BD31-4B8C-83A1-F6EECF244321}">
                    <p14:modId xmlns:p14="http://schemas.microsoft.com/office/powerpoint/2010/main" val="419258866"/>
                  </p:ext>
                </p:extLst>
              </p:nvPr>
            </p:nvGraphicFramePr>
            <p:xfrm>
              <a:off x="1035497" y="2201210"/>
              <a:ext cx="3845834" cy="2948576"/>
            </p:xfrm>
            <a:graphic>
              <a:graphicData uri="http://schemas.openxmlformats.org/drawingml/2006/chart">
                <c:chart xmlns:c="http://schemas.openxmlformats.org/drawingml/2006/chart" xmlns:r="http://schemas.openxmlformats.org/officeDocument/2006/relationships" r:id="rId3"/>
              </a:graphicData>
            </a:graphic>
          </p:graphicFrame>
          <p:cxnSp>
            <p:nvCxnSpPr>
              <p:cNvPr id="30" name="直接连接符 29"/>
              <p:cNvCxnSpPr/>
              <p:nvPr/>
            </p:nvCxnSpPr>
            <p:spPr>
              <a:xfrm>
                <a:off x="1506655" y="2733758"/>
                <a:ext cx="2913244" cy="0"/>
              </a:xfrm>
              <a:prstGeom prst="line">
                <a:avLst/>
              </a:prstGeom>
              <a:ln>
                <a:solidFill>
                  <a:srgbClr val="42A68C"/>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402618" y="3165020"/>
                <a:ext cx="138726" cy="0"/>
              </a:xfrm>
              <a:prstGeom prst="line">
                <a:avLst/>
              </a:prstGeom>
              <a:ln>
                <a:solidFill>
                  <a:srgbClr val="42A68C"/>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284560" y="3573837"/>
                <a:ext cx="346815" cy="0"/>
              </a:xfrm>
              <a:prstGeom prst="line">
                <a:avLst/>
              </a:prstGeom>
              <a:ln>
                <a:solidFill>
                  <a:srgbClr val="42A68C"/>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298543" y="3982655"/>
                <a:ext cx="277452" cy="0"/>
              </a:xfrm>
              <a:prstGeom prst="line">
                <a:avLst/>
              </a:prstGeom>
              <a:ln>
                <a:solidFill>
                  <a:srgbClr val="42A68C"/>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437284" y="2496399"/>
                <a:ext cx="0" cy="2326333"/>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353774" y="2427322"/>
                <a:ext cx="2110281" cy="218374"/>
              </a:xfrm>
              <a:prstGeom prst="rect">
                <a:avLst/>
              </a:prstGeom>
              <a:noFill/>
            </p:spPr>
            <p:txBody>
              <a:bodyPr wrap="square" rtlCol="0">
                <a:spAutoFit/>
              </a:bodyPr>
              <a:lstStyle/>
              <a:p>
                <a:r>
                  <a:rPr lang="en-US" altLang="zh-CN" sz="1200" dirty="0" smtClean="0"/>
                  <a:t>4.26(1.30-14.02)</a:t>
                </a:r>
                <a:endParaRPr lang="zh-CN" altLang="en-US" sz="1200" dirty="0"/>
              </a:p>
            </p:txBody>
          </p:sp>
          <p:sp>
            <p:nvSpPr>
              <p:cNvPr id="39" name="TextBox 38"/>
              <p:cNvSpPr txBox="1"/>
              <p:nvPr/>
            </p:nvSpPr>
            <p:spPr>
              <a:xfrm>
                <a:off x="1616234" y="2956230"/>
                <a:ext cx="2110281" cy="218374"/>
              </a:xfrm>
              <a:prstGeom prst="rect">
                <a:avLst/>
              </a:prstGeom>
              <a:noFill/>
            </p:spPr>
            <p:txBody>
              <a:bodyPr wrap="square" rtlCol="0">
                <a:spAutoFit/>
              </a:bodyPr>
              <a:lstStyle/>
              <a:p>
                <a:r>
                  <a:rPr lang="en-US" altLang="zh-CN" sz="1200" dirty="0" smtClean="0"/>
                  <a:t>1.11(0.84-1.45)</a:t>
                </a:r>
                <a:endParaRPr lang="zh-CN" altLang="en-US" sz="1200" dirty="0"/>
              </a:p>
            </p:txBody>
          </p:sp>
          <p:sp>
            <p:nvSpPr>
              <p:cNvPr id="40" name="TextBox 39"/>
              <p:cNvSpPr txBox="1"/>
              <p:nvPr/>
            </p:nvSpPr>
            <p:spPr>
              <a:xfrm>
                <a:off x="1546863" y="3353606"/>
                <a:ext cx="2110281" cy="218374"/>
              </a:xfrm>
              <a:prstGeom prst="rect">
                <a:avLst/>
              </a:prstGeom>
              <a:noFill/>
            </p:spPr>
            <p:txBody>
              <a:bodyPr wrap="square" rtlCol="0">
                <a:spAutoFit/>
              </a:bodyPr>
              <a:lstStyle/>
              <a:p>
                <a:r>
                  <a:rPr lang="en-US" altLang="zh-CN" sz="1200" dirty="0" smtClean="0"/>
                  <a:t>0.82(0.37-1.80)</a:t>
                </a:r>
                <a:endParaRPr lang="zh-CN" altLang="en-US" sz="1200" dirty="0"/>
              </a:p>
            </p:txBody>
          </p:sp>
          <p:sp>
            <p:nvSpPr>
              <p:cNvPr id="41" name="TextBox 40"/>
              <p:cNvSpPr txBox="1"/>
              <p:nvPr/>
            </p:nvSpPr>
            <p:spPr>
              <a:xfrm>
                <a:off x="1645394" y="3905905"/>
                <a:ext cx="2110281" cy="218374"/>
              </a:xfrm>
              <a:prstGeom prst="rect">
                <a:avLst/>
              </a:prstGeom>
              <a:noFill/>
            </p:spPr>
            <p:txBody>
              <a:bodyPr wrap="square" rtlCol="0">
                <a:spAutoFit/>
              </a:bodyPr>
              <a:lstStyle/>
              <a:p>
                <a:r>
                  <a:rPr lang="en-US" altLang="zh-CN" sz="1200" dirty="0" smtClean="0"/>
                  <a:t>0.96(0.53-1.73)</a:t>
                </a:r>
                <a:endParaRPr lang="zh-CN" altLang="en-US" sz="1200" dirty="0"/>
              </a:p>
            </p:txBody>
          </p:sp>
          <p:cxnSp>
            <p:nvCxnSpPr>
              <p:cNvPr id="42" name="直接连接符 41"/>
              <p:cNvCxnSpPr/>
              <p:nvPr/>
            </p:nvCxnSpPr>
            <p:spPr>
              <a:xfrm>
                <a:off x="1284560" y="4425356"/>
                <a:ext cx="173407" cy="0"/>
              </a:xfrm>
              <a:prstGeom prst="line">
                <a:avLst/>
              </a:prstGeom>
              <a:ln>
                <a:solidFill>
                  <a:srgbClr val="42A68C"/>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06652" y="4311820"/>
                <a:ext cx="2110281" cy="218374"/>
              </a:xfrm>
              <a:prstGeom prst="rect">
                <a:avLst/>
              </a:prstGeom>
              <a:noFill/>
            </p:spPr>
            <p:txBody>
              <a:bodyPr wrap="square" rtlCol="0">
                <a:spAutoFit/>
              </a:bodyPr>
              <a:lstStyle/>
              <a:p>
                <a:r>
                  <a:rPr lang="en-US" altLang="zh-CN" sz="1200" dirty="0" smtClean="0"/>
                  <a:t>0.65(0.38-1.11)</a:t>
                </a:r>
                <a:endParaRPr lang="zh-CN" altLang="en-US" sz="1200" dirty="0"/>
              </a:p>
            </p:txBody>
          </p:sp>
        </p:grpSp>
        <p:sp>
          <p:nvSpPr>
            <p:cNvPr id="28" name="TextBox 27"/>
            <p:cNvSpPr txBox="1"/>
            <p:nvPr/>
          </p:nvSpPr>
          <p:spPr>
            <a:xfrm>
              <a:off x="607575" y="2208663"/>
              <a:ext cx="2172924" cy="218374"/>
            </a:xfrm>
            <a:prstGeom prst="rect">
              <a:avLst/>
            </a:prstGeom>
            <a:noFill/>
          </p:spPr>
          <p:txBody>
            <a:bodyPr wrap="square" rtlCol="0">
              <a:spAutoFit/>
            </a:bodyPr>
            <a:lstStyle/>
            <a:p>
              <a:pPr algn="ctr"/>
              <a:r>
                <a:rPr lang="en-US" altLang="zh-CN" sz="1200" b="1" dirty="0" smtClean="0"/>
                <a:t>RR(95%CI)</a:t>
              </a:r>
              <a:endParaRPr lang="zh-CN" altLang="en-US" sz="1200" b="1" dirty="0"/>
            </a:p>
          </p:txBody>
        </p:sp>
      </p:grpSp>
      <p:sp>
        <p:nvSpPr>
          <p:cNvPr id="2" name="标题 1"/>
          <p:cNvSpPr>
            <a:spLocks noGrp="1"/>
          </p:cNvSpPr>
          <p:nvPr>
            <p:ph type="title" idx="4294967295"/>
          </p:nvPr>
        </p:nvSpPr>
        <p:spPr>
          <a:xfrm>
            <a:off x="457200" y="188640"/>
            <a:ext cx="8229600" cy="1143000"/>
          </a:xfrm>
        </p:spPr>
        <p:txBody>
          <a:bodyPr>
            <a:normAutofit/>
          </a:bodyPr>
          <a:lstStyle/>
          <a:p>
            <a:pPr algn="ctr"/>
            <a:r>
              <a:rPr lang="zh-CN" altLang="en-US" sz="2800" b="1" dirty="0" smtClean="0">
                <a:latin typeface="+mn-lt"/>
                <a:ea typeface="+mn-ea"/>
              </a:rPr>
              <a:t>荟萃分析：</a:t>
            </a:r>
            <a:r>
              <a:rPr lang="en-US" altLang="zh-CN" sz="2800" b="1" dirty="0" smtClean="0">
                <a:latin typeface="+mn-lt"/>
                <a:ea typeface="+mn-ea"/>
              </a:rPr>
              <a:t/>
            </a:r>
            <a:br>
              <a:rPr lang="en-US" altLang="zh-CN" sz="2800" b="1" dirty="0" smtClean="0">
                <a:latin typeface="+mn-lt"/>
                <a:ea typeface="+mn-ea"/>
              </a:rPr>
            </a:br>
            <a:r>
              <a:rPr lang="zh-CN" altLang="en-US" sz="2800" b="1" dirty="0" smtClean="0">
                <a:latin typeface="+mn-lt"/>
                <a:ea typeface="+mn-ea"/>
              </a:rPr>
              <a:t>巴利昔单抗预防</a:t>
            </a:r>
            <a:r>
              <a:rPr lang="en-US" altLang="zh-CN" sz="2800" b="1" dirty="0" smtClean="0">
                <a:latin typeface="+mn-lt"/>
                <a:ea typeface="+mn-ea"/>
              </a:rPr>
              <a:t>DGF</a:t>
            </a:r>
            <a:r>
              <a:rPr lang="zh-CN" altLang="en-US" sz="2800" b="1" dirty="0" smtClean="0">
                <a:latin typeface="+mn-lt"/>
                <a:ea typeface="+mn-ea"/>
              </a:rPr>
              <a:t>的疗效</a:t>
            </a:r>
            <a:r>
              <a:rPr lang="zh-CN" altLang="en-US" sz="2800" b="1" dirty="0">
                <a:latin typeface="+mn-lt"/>
                <a:ea typeface="+mn-ea"/>
              </a:rPr>
              <a:t>确切</a:t>
            </a:r>
          </a:p>
        </p:txBody>
      </p:sp>
      <p:sp>
        <p:nvSpPr>
          <p:cNvPr id="9" name="TextBox 8"/>
          <p:cNvSpPr txBox="1"/>
          <p:nvPr/>
        </p:nvSpPr>
        <p:spPr>
          <a:xfrm>
            <a:off x="552999" y="1412776"/>
            <a:ext cx="8064698" cy="683264"/>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1600" dirty="0" smtClean="0">
                <a:cs typeface="Arial" pitchFamily="34" charset="0"/>
              </a:rPr>
              <a:t>2001~2007</a:t>
            </a:r>
            <a:r>
              <a:rPr lang="zh-CN" altLang="en-US" sz="1600" dirty="0" smtClean="0"/>
              <a:t>年在美国、法国等</a:t>
            </a:r>
            <a:r>
              <a:rPr lang="en-US" altLang="zh-CN" sz="1600" dirty="0" smtClean="0"/>
              <a:t>4</a:t>
            </a:r>
            <a:r>
              <a:rPr lang="zh-CN" altLang="en-US" sz="1600" dirty="0" smtClean="0"/>
              <a:t>个国家进行的</a:t>
            </a:r>
            <a:r>
              <a:rPr lang="en-US" altLang="zh-CN" sz="1600" dirty="0" smtClean="0">
                <a:cs typeface="Arial" pitchFamily="34" charset="0"/>
              </a:rPr>
              <a:t>6</a:t>
            </a:r>
            <a:r>
              <a:rPr lang="zh-CN" altLang="en-US" sz="1600" dirty="0" smtClean="0"/>
              <a:t>组随机对照试验，对比巴利昔单抗和</a:t>
            </a:r>
            <a:r>
              <a:rPr lang="en-US" altLang="zh-CN" sz="1600" dirty="0" err="1" smtClean="0">
                <a:cs typeface="Arial" pitchFamily="34" charset="0"/>
              </a:rPr>
              <a:t>ATG</a:t>
            </a:r>
            <a:r>
              <a:rPr lang="zh-CN" altLang="en-US" sz="1600" dirty="0" smtClean="0"/>
              <a:t>诱导治疗在肾移植中的疗效</a:t>
            </a:r>
            <a:endParaRPr lang="zh-CN" altLang="en-US" sz="1600" dirty="0"/>
          </a:p>
        </p:txBody>
      </p:sp>
      <p:sp>
        <p:nvSpPr>
          <p:cNvPr id="10" name="矩形 9"/>
          <p:cNvSpPr/>
          <p:nvPr/>
        </p:nvSpPr>
        <p:spPr>
          <a:xfrm>
            <a:off x="-6174" y="6593791"/>
            <a:ext cx="7489558" cy="276999"/>
          </a:xfrm>
          <a:prstGeom prst="rect">
            <a:avLst/>
          </a:prstGeom>
        </p:spPr>
        <p:txBody>
          <a:bodyPr wrap="square">
            <a:spAutoFit/>
          </a:bodyPr>
          <a:lstStyle/>
          <a:p>
            <a:pPr latinLnBrk="1">
              <a:lnSpc>
                <a:spcPct val="120000"/>
              </a:lnSpc>
            </a:pPr>
            <a:r>
              <a:rPr lang="en-US" altLang="zh-CN" sz="1000" dirty="0">
                <a:cs typeface="Arial" pitchFamily="34" charset="0"/>
              </a:rPr>
              <a:t>Liu </a:t>
            </a:r>
            <a:r>
              <a:rPr lang="en-US" altLang="zh-CN" sz="1000" dirty="0" smtClean="0">
                <a:cs typeface="Arial" pitchFamily="34" charset="0"/>
              </a:rPr>
              <a:t> </a:t>
            </a:r>
            <a:r>
              <a:rPr lang="en-US" altLang="zh-CN" sz="1000" dirty="0" err="1" smtClean="0">
                <a:cs typeface="Arial" pitchFamily="34" charset="0"/>
              </a:rPr>
              <a:t>Y,et</a:t>
            </a:r>
            <a:r>
              <a:rPr lang="en-US" altLang="zh-CN" sz="1000" dirty="0" smtClean="0">
                <a:cs typeface="Arial" pitchFamily="34" charset="0"/>
              </a:rPr>
              <a:t> </a:t>
            </a:r>
            <a:r>
              <a:rPr lang="en-US" altLang="zh-CN" sz="1000" dirty="0" err="1" smtClean="0">
                <a:cs typeface="Arial" pitchFamily="34" charset="0"/>
              </a:rPr>
              <a:t>al.Transplant</a:t>
            </a:r>
            <a:r>
              <a:rPr lang="en-US" altLang="zh-CN" sz="1000" dirty="0" smtClean="0">
                <a:cs typeface="Arial" pitchFamily="34" charset="0"/>
              </a:rPr>
              <a:t> Proc. 2010;42:1667-70.</a:t>
            </a:r>
          </a:p>
        </p:txBody>
      </p:sp>
      <p:sp>
        <p:nvSpPr>
          <p:cNvPr id="17" name="TextBox 16"/>
          <p:cNvSpPr txBox="1"/>
          <p:nvPr/>
        </p:nvSpPr>
        <p:spPr>
          <a:xfrm>
            <a:off x="6038664" y="2029373"/>
            <a:ext cx="2183249" cy="535531"/>
          </a:xfrm>
          <a:prstGeom prst="rect">
            <a:avLst/>
          </a:prstGeom>
          <a:noFill/>
          <a:ln>
            <a:solidFill>
              <a:schemeClr val="tx1">
                <a:lumMod val="50000"/>
                <a:lumOff val="50000"/>
              </a:schemeClr>
            </a:solidFill>
          </a:ln>
        </p:spPr>
        <p:txBody>
          <a:bodyPr wrap="square" rtlCol="0">
            <a:spAutoFit/>
          </a:bodyPr>
          <a:lstStyle/>
          <a:p>
            <a:pPr marL="0">
              <a:lnSpc>
                <a:spcPct val="120000"/>
              </a:lnSpc>
            </a:pPr>
            <a:r>
              <a:rPr lang="zh-CN" altLang="en-US" sz="1200" dirty="0" smtClean="0">
                <a:solidFill>
                  <a:srgbClr val="C00000"/>
                </a:solidFill>
              </a:rPr>
              <a:t>总体</a:t>
            </a:r>
            <a:r>
              <a:rPr lang="en-US" altLang="zh-CN" sz="1200" dirty="0" smtClean="0">
                <a:solidFill>
                  <a:srgbClr val="C00000"/>
                </a:solidFill>
              </a:rPr>
              <a:t>95% CI</a:t>
            </a:r>
            <a:r>
              <a:rPr lang="zh-CN" altLang="en-US" sz="1200" dirty="0" smtClean="0">
                <a:solidFill>
                  <a:srgbClr val="C00000"/>
                </a:solidFill>
              </a:rPr>
              <a:t>：</a:t>
            </a:r>
            <a:r>
              <a:rPr lang="en-US" altLang="zh-CN" sz="1200" dirty="0" smtClean="0">
                <a:solidFill>
                  <a:srgbClr val="C00000"/>
                </a:solidFill>
              </a:rPr>
              <a:t>1.02[0.69,1.51]</a:t>
            </a:r>
          </a:p>
          <a:p>
            <a:pPr marL="0">
              <a:lnSpc>
                <a:spcPct val="120000"/>
              </a:lnSpc>
            </a:pPr>
            <a:r>
              <a:rPr lang="en-US" altLang="zh-CN" sz="1200" dirty="0" smtClean="0">
                <a:solidFill>
                  <a:srgbClr val="C00000"/>
                </a:solidFill>
              </a:rPr>
              <a:t>P=0.93</a:t>
            </a:r>
            <a:endParaRPr lang="zh-CN" altLang="en-US" sz="1200" dirty="0" smtClean="0">
              <a:solidFill>
                <a:srgbClr val="C00000"/>
              </a:solidFill>
            </a:endParaRPr>
          </a:p>
        </p:txBody>
      </p:sp>
      <p:graphicFrame>
        <p:nvGraphicFramePr>
          <p:cNvPr id="3" name="图表 2"/>
          <p:cNvGraphicFramePr/>
          <p:nvPr>
            <p:extLst>
              <p:ext uri="{D42A27DB-BD31-4B8C-83A1-F6EECF244321}">
                <p14:modId xmlns:p14="http://schemas.microsoft.com/office/powerpoint/2010/main" val="977985178"/>
              </p:ext>
            </p:extLst>
          </p:nvPr>
        </p:nvGraphicFramePr>
        <p:xfrm>
          <a:off x="731549" y="2276872"/>
          <a:ext cx="4056475" cy="3706326"/>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23"/>
          <p:cNvSpPr txBox="1"/>
          <p:nvPr/>
        </p:nvSpPr>
        <p:spPr>
          <a:xfrm rot="5400000">
            <a:off x="2945386" y="4872243"/>
            <a:ext cx="387157" cy="2578038"/>
          </a:xfrm>
          <a:prstGeom prst="rect">
            <a:avLst/>
          </a:prstGeom>
          <a:noFill/>
        </p:spPr>
        <p:txBody>
          <a:bodyPr vert="vert270" wrap="square" rtlCol="0">
            <a:spAutoFit/>
          </a:bodyPr>
          <a:lstStyle/>
          <a:p>
            <a:pPr algn="ctr">
              <a:lnSpc>
                <a:spcPct val="120000"/>
              </a:lnSpc>
            </a:pPr>
            <a:r>
              <a:rPr lang="en-US" altLang="zh-CN" sz="1200" dirty="0" smtClean="0"/>
              <a:t>DGF</a:t>
            </a:r>
            <a:r>
              <a:rPr lang="zh-CN" altLang="en-US" sz="1200" dirty="0" smtClean="0"/>
              <a:t>发生率</a:t>
            </a:r>
            <a:r>
              <a:rPr lang="en-US" altLang="zh-CN" sz="1200" dirty="0" smtClean="0"/>
              <a:t>(%)</a:t>
            </a:r>
            <a:endParaRPr lang="zh-CN" altLang="en-US" sz="1200" dirty="0"/>
          </a:p>
        </p:txBody>
      </p:sp>
      <p:cxnSp>
        <p:nvCxnSpPr>
          <p:cNvPr id="5" name="直接箭头连接符 4"/>
          <p:cNvCxnSpPr/>
          <p:nvPr/>
        </p:nvCxnSpPr>
        <p:spPr>
          <a:xfrm flipH="1">
            <a:off x="4629494" y="6064268"/>
            <a:ext cx="360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084294" y="6064268"/>
            <a:ext cx="22815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211960" y="6132234"/>
            <a:ext cx="900106" cy="276999"/>
          </a:xfrm>
          <a:prstGeom prst="rect">
            <a:avLst/>
          </a:prstGeom>
          <a:noFill/>
        </p:spPr>
        <p:txBody>
          <a:bodyPr wrap="square" rtlCol="0">
            <a:spAutoFit/>
          </a:bodyPr>
          <a:lstStyle/>
          <a:p>
            <a:r>
              <a:rPr lang="en-US" altLang="zh-CN" sz="1200" dirty="0" smtClean="0"/>
              <a:t>ATG</a:t>
            </a:r>
            <a:r>
              <a:rPr lang="zh-CN" altLang="en-US" sz="1200" dirty="0"/>
              <a:t>更优</a:t>
            </a:r>
          </a:p>
        </p:txBody>
      </p:sp>
      <p:sp>
        <p:nvSpPr>
          <p:cNvPr id="45" name="TextBox 44"/>
          <p:cNvSpPr txBox="1"/>
          <p:nvPr/>
        </p:nvSpPr>
        <p:spPr>
          <a:xfrm>
            <a:off x="5004048" y="6132795"/>
            <a:ext cx="1267680" cy="276999"/>
          </a:xfrm>
          <a:prstGeom prst="rect">
            <a:avLst/>
          </a:prstGeom>
          <a:noFill/>
        </p:spPr>
        <p:txBody>
          <a:bodyPr wrap="square" rtlCol="0">
            <a:spAutoFit/>
          </a:bodyPr>
          <a:lstStyle/>
          <a:p>
            <a:r>
              <a:rPr lang="zh-CN" altLang="en-US" sz="1200" dirty="0" smtClean="0"/>
              <a:t>舒莱</a:t>
            </a:r>
            <a:r>
              <a:rPr lang="en-US" altLang="zh-CN" sz="1200" baseline="30000" dirty="0" smtClean="0"/>
              <a:t>®</a:t>
            </a:r>
            <a:r>
              <a:rPr lang="zh-CN" altLang="en-US" sz="1200" dirty="0" smtClean="0"/>
              <a:t>更</a:t>
            </a:r>
            <a:r>
              <a:rPr lang="zh-CN" altLang="en-US" sz="1200" dirty="0"/>
              <a:t>优</a:t>
            </a:r>
          </a:p>
        </p:txBody>
      </p:sp>
      <p:grpSp>
        <p:nvGrpSpPr>
          <p:cNvPr id="35" name="组合 34"/>
          <p:cNvGrpSpPr/>
          <p:nvPr/>
        </p:nvGrpSpPr>
        <p:grpSpPr>
          <a:xfrm>
            <a:off x="8149905" y="114462"/>
            <a:ext cx="886591" cy="379626"/>
            <a:chOff x="6300192" y="297327"/>
            <a:chExt cx="1102615" cy="379626"/>
          </a:xfrm>
        </p:grpSpPr>
        <p:pic>
          <p:nvPicPr>
            <p:cNvPr id="36" name="Picture 3" descr="E:\ppt学习20130715\美化模板\设计素材\png元素-便签-2013-9-2\34副本.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00192" y="297327"/>
              <a:ext cx="1102615" cy="379626"/>
            </a:xfrm>
            <a:prstGeom prst="rect">
              <a:avLst/>
            </a:prstGeom>
            <a:noFill/>
            <a:extLst>
              <a:ext uri="{909E8E84-426E-40DD-AFC4-6F175D3DCCD1}">
                <a14:hiddenFill xmlns:a14="http://schemas.microsoft.com/office/drawing/2010/main">
                  <a:solidFill>
                    <a:srgbClr val="FFFFFF"/>
                  </a:solidFill>
                </a14:hiddenFill>
              </a:ext>
            </a:extLst>
          </p:spPr>
        </p:pic>
        <p:sp>
          <p:nvSpPr>
            <p:cNvPr id="37" name="矩形 36"/>
            <p:cNvSpPr/>
            <p:nvPr/>
          </p:nvSpPr>
          <p:spPr>
            <a:xfrm>
              <a:off x="6516216" y="301438"/>
              <a:ext cx="767929" cy="338554"/>
            </a:xfrm>
            <a:prstGeom prst="rect">
              <a:avLst/>
            </a:prstGeom>
          </p:spPr>
          <p:txBody>
            <a:bodyPr wrap="none">
              <a:spAutoFit/>
            </a:bodyPr>
            <a:lstStyle/>
            <a:p>
              <a:r>
                <a:rPr lang="en-US" altLang="zh-CN" sz="1600" dirty="0" smtClean="0"/>
                <a:t>DGF</a:t>
              </a:r>
              <a:endParaRPr lang="zh-CN" altLang="en-US" sz="1600" dirty="0"/>
            </a:p>
          </p:txBody>
        </p:sp>
      </p:grpSp>
      <p:sp>
        <p:nvSpPr>
          <p:cNvPr id="4" name="矩形 3"/>
          <p:cNvSpPr/>
          <p:nvPr/>
        </p:nvSpPr>
        <p:spPr>
          <a:xfrm>
            <a:off x="3174720" y="2311426"/>
            <a:ext cx="260008" cy="276999"/>
          </a:xfrm>
          <a:prstGeom prst="rect">
            <a:avLst/>
          </a:prstGeom>
        </p:spPr>
        <p:txBody>
          <a:bodyPr wrap="none">
            <a:spAutoFit/>
          </a:bodyPr>
          <a:lstStyle/>
          <a:p>
            <a:r>
              <a:rPr lang="en-US" altLang="zh-CN" sz="1200" baseline="30000" dirty="0"/>
              <a:t>®</a:t>
            </a:r>
            <a:endParaRPr lang="zh-CN" altLang="en-US" sz="1200" dirty="0"/>
          </a:p>
        </p:txBody>
      </p:sp>
    </p:spTree>
    <p:extLst>
      <p:ext uri="{BB962C8B-B14F-4D97-AF65-F5344CB8AC3E}">
        <p14:creationId xmlns:p14="http://schemas.microsoft.com/office/powerpoint/2010/main" val="2591930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457200" y="188640"/>
            <a:ext cx="8229600" cy="1143000"/>
          </a:xfrm>
        </p:spPr>
        <p:txBody>
          <a:bodyPr>
            <a:normAutofit/>
          </a:bodyPr>
          <a:lstStyle/>
          <a:p>
            <a:pPr>
              <a:spcBef>
                <a:spcPts val="0"/>
              </a:spcBef>
            </a:pPr>
            <a:r>
              <a:rPr lang="zh-CN" altLang="en-US" sz="2800" b="1" dirty="0" smtClean="0">
                <a:latin typeface="Arial" panose="020B0604020202020204" pitchFamily="34" charset="0"/>
                <a:ea typeface="微软雅黑" panose="020B0503020204020204" pitchFamily="34" charset="-122"/>
              </a:rPr>
              <a:t>中国公民逝世后捐献肾移植，</a:t>
            </a:r>
            <a:r>
              <a:rPr lang="en-US" altLang="zh-CN" sz="2800" b="1" dirty="0" smtClean="0">
                <a:latin typeface="Arial" panose="020B0604020202020204" pitchFamily="34" charset="0"/>
                <a:ea typeface="微软雅黑" panose="020B0503020204020204" pitchFamily="34" charset="-122"/>
              </a:rPr>
              <a:t/>
            </a:r>
            <a:br>
              <a:rPr lang="en-US" altLang="zh-CN" sz="2800" b="1" dirty="0" smtClean="0">
                <a:latin typeface="Arial" panose="020B0604020202020204" pitchFamily="34" charset="0"/>
                <a:ea typeface="微软雅黑" panose="020B0503020204020204" pitchFamily="34" charset="-122"/>
              </a:rPr>
            </a:br>
            <a:r>
              <a:rPr lang="zh-CN" altLang="en-US" sz="2800" b="1" dirty="0" smtClean="0">
                <a:latin typeface="Arial" panose="020B0604020202020204" pitchFamily="34" charset="0"/>
                <a:ea typeface="微软雅黑" panose="020B0503020204020204" pitchFamily="34" charset="-122"/>
              </a:rPr>
              <a:t>使用巴利昔单抗者</a:t>
            </a:r>
            <a:r>
              <a:rPr lang="en-US" altLang="zh-CN" sz="2800" b="1" dirty="0" smtClean="0">
                <a:latin typeface="Arial" panose="020B0604020202020204" pitchFamily="34" charset="0"/>
                <a:ea typeface="微软雅黑" panose="020B0503020204020204" pitchFamily="34" charset="-122"/>
              </a:rPr>
              <a:t>DGF</a:t>
            </a:r>
            <a:r>
              <a:rPr lang="zh-CN" altLang="en-US" sz="2800" b="1" dirty="0" smtClean="0">
                <a:latin typeface="Arial" panose="020B0604020202020204" pitchFamily="34" charset="0"/>
                <a:ea typeface="微软雅黑" panose="020B0503020204020204" pitchFamily="34" charset="-122"/>
              </a:rPr>
              <a:t>发生率与</a:t>
            </a:r>
            <a:r>
              <a:rPr lang="en-US" altLang="zh-CN" sz="2800" b="1" dirty="0" smtClean="0">
                <a:latin typeface="Arial" panose="020B0604020202020204" pitchFamily="34" charset="0"/>
                <a:ea typeface="微软雅黑" panose="020B0503020204020204" pitchFamily="34" charset="-122"/>
              </a:rPr>
              <a:t>ATG</a:t>
            </a:r>
            <a:r>
              <a:rPr lang="zh-CN" altLang="en-US" sz="2800" b="1" dirty="0" smtClean="0">
                <a:latin typeface="Arial" panose="020B0604020202020204" pitchFamily="34" charset="0"/>
                <a:ea typeface="微软雅黑" panose="020B0503020204020204" pitchFamily="34" charset="-122"/>
              </a:rPr>
              <a:t>相当</a:t>
            </a:r>
            <a:endParaRPr lang="zh-CN" altLang="en-US" sz="2800" b="1" dirty="0">
              <a:latin typeface="Arial" panose="020B0604020202020204" pitchFamily="34" charset="0"/>
              <a:ea typeface="微软雅黑" panose="020B0503020204020204" pitchFamily="34" charset="-122"/>
            </a:endParaRPr>
          </a:p>
        </p:txBody>
      </p:sp>
      <p:sp>
        <p:nvSpPr>
          <p:cNvPr id="2" name="内容占位符 1"/>
          <p:cNvSpPr>
            <a:spLocks noGrp="1"/>
          </p:cNvSpPr>
          <p:nvPr>
            <p:ph idx="4294967295"/>
          </p:nvPr>
        </p:nvSpPr>
        <p:spPr>
          <a:xfrm>
            <a:off x="552999" y="1412776"/>
            <a:ext cx="8334375" cy="787400"/>
          </a:xfrm>
        </p:spPr>
        <p:txBody>
          <a:bodyPr>
            <a:normAutofit/>
          </a:bodyPr>
          <a:lstStyle/>
          <a:p>
            <a:pPr>
              <a:lnSpc>
                <a:spcPct val="120000"/>
              </a:lnSpc>
              <a:spcBef>
                <a:spcPts val="0"/>
              </a:spcBef>
            </a:pPr>
            <a:r>
              <a:rPr lang="zh-CN" altLang="en-US" sz="1600" dirty="0" smtClean="0">
                <a:latin typeface="Arial" panose="020B0604020202020204" pitchFamily="34" charset="0"/>
                <a:ea typeface="微软雅黑" panose="020B0503020204020204" pitchFamily="34" charset="-122"/>
              </a:rPr>
              <a:t>两组</a:t>
            </a:r>
            <a:r>
              <a:rPr lang="en-US" altLang="zh-CN" sz="1600" dirty="0" smtClean="0">
                <a:latin typeface="Arial" panose="020B0604020202020204" pitchFamily="34" charset="0"/>
                <a:ea typeface="微软雅黑" panose="020B0503020204020204" pitchFamily="34" charset="-122"/>
              </a:rPr>
              <a:t>DGF</a:t>
            </a:r>
            <a:r>
              <a:rPr lang="zh-CN" altLang="en-US" sz="1600" dirty="0" smtClean="0">
                <a:latin typeface="Arial" panose="020B0604020202020204" pitchFamily="34" charset="0"/>
                <a:ea typeface="微软雅黑" panose="020B0503020204020204" pitchFamily="34" charset="-122"/>
              </a:rPr>
              <a:t>发生率和</a:t>
            </a:r>
            <a:r>
              <a:rPr lang="en-US" altLang="zh-CN" sz="1600" dirty="0" smtClean="0">
                <a:latin typeface="Arial" panose="020B0604020202020204" pitchFamily="34" charset="0"/>
                <a:ea typeface="微软雅黑" panose="020B0503020204020204" pitchFamily="34" charset="-122"/>
              </a:rPr>
              <a:t>DGF</a:t>
            </a:r>
            <a:r>
              <a:rPr lang="zh-CN" altLang="en-US" sz="1600" dirty="0" smtClean="0">
                <a:latin typeface="Arial" panose="020B0604020202020204" pitchFamily="34" charset="0"/>
                <a:ea typeface="微软雅黑" panose="020B0503020204020204" pitchFamily="34" charset="-122"/>
              </a:rPr>
              <a:t>患者的透析时间均无显著差异</a:t>
            </a:r>
            <a:endParaRPr lang="zh-CN" altLang="en-US" sz="1600" dirty="0">
              <a:latin typeface="Arial" panose="020B0604020202020204" pitchFamily="34" charset="0"/>
              <a:ea typeface="微软雅黑" panose="020B0503020204020204" pitchFamily="34" charset="-122"/>
            </a:endParaRPr>
          </a:p>
        </p:txBody>
      </p:sp>
      <p:graphicFrame>
        <p:nvGraphicFramePr>
          <p:cNvPr id="5" name="图表 4"/>
          <p:cNvGraphicFramePr/>
          <p:nvPr>
            <p:extLst>
              <p:ext uri="{D42A27DB-BD31-4B8C-83A1-F6EECF244321}">
                <p14:modId xmlns:p14="http://schemas.microsoft.com/office/powerpoint/2010/main" val="2445488160"/>
              </p:ext>
            </p:extLst>
          </p:nvPr>
        </p:nvGraphicFramePr>
        <p:xfrm>
          <a:off x="971600" y="2132856"/>
          <a:ext cx="3528963" cy="360119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rot="16200000">
            <a:off x="-240029" y="3482862"/>
            <a:ext cx="1944414" cy="396134"/>
          </a:xfrm>
          <a:prstGeom prst="rect">
            <a:avLst/>
          </a:prstGeom>
          <a:noFill/>
        </p:spPr>
        <p:txBody>
          <a:bodyPr wrap="square" rtlCol="0">
            <a:spAutoFit/>
          </a:bodyPr>
          <a:lstStyle/>
          <a:p>
            <a:pPr>
              <a:lnSpc>
                <a:spcPct val="120000"/>
              </a:lnSpc>
            </a:pPr>
            <a:r>
              <a:rPr lang="en-US" altLang="zh-CN" sz="1600" dirty="0" smtClean="0">
                <a:solidFill>
                  <a:prstClr val="black"/>
                </a:solidFill>
              </a:rPr>
              <a:t>DGF</a:t>
            </a:r>
            <a:r>
              <a:rPr lang="zh-CN" altLang="en-US" sz="1600" dirty="0" smtClean="0">
                <a:solidFill>
                  <a:prstClr val="black"/>
                </a:solidFill>
              </a:rPr>
              <a:t>发生率</a:t>
            </a:r>
            <a:r>
              <a:rPr lang="en-US" altLang="zh-CN" sz="1600" dirty="0" smtClean="0">
                <a:solidFill>
                  <a:prstClr val="black"/>
                </a:solidFill>
              </a:rPr>
              <a:t>(%)</a:t>
            </a:r>
            <a:endParaRPr lang="zh-CN" altLang="en-US" sz="1600" dirty="0">
              <a:solidFill>
                <a:prstClr val="black"/>
              </a:solidFill>
            </a:endParaRPr>
          </a:p>
        </p:txBody>
      </p:sp>
      <p:sp>
        <p:nvSpPr>
          <p:cNvPr id="10" name="TextBox 9"/>
          <p:cNvSpPr txBox="1"/>
          <p:nvPr/>
        </p:nvSpPr>
        <p:spPr>
          <a:xfrm rot="16200000">
            <a:off x="3496292" y="3427885"/>
            <a:ext cx="2376734" cy="362343"/>
          </a:xfrm>
          <a:prstGeom prst="rect">
            <a:avLst/>
          </a:prstGeom>
          <a:noFill/>
        </p:spPr>
        <p:txBody>
          <a:bodyPr wrap="square" rtlCol="0">
            <a:spAutoFit/>
          </a:bodyPr>
          <a:lstStyle/>
          <a:p>
            <a:pPr>
              <a:lnSpc>
                <a:spcPct val="120000"/>
              </a:lnSpc>
            </a:pPr>
            <a:r>
              <a:rPr lang="zh-CN" altLang="en-US" sz="1600" dirty="0">
                <a:solidFill>
                  <a:prstClr val="black"/>
                </a:solidFill>
              </a:rPr>
              <a:t>移植</a:t>
            </a:r>
            <a:r>
              <a:rPr lang="zh-CN" altLang="en-US" sz="1600" dirty="0" smtClean="0">
                <a:solidFill>
                  <a:prstClr val="black"/>
                </a:solidFill>
              </a:rPr>
              <a:t>后透析时间</a:t>
            </a:r>
            <a:r>
              <a:rPr lang="en-US" altLang="zh-CN" sz="1600" dirty="0" smtClean="0">
                <a:solidFill>
                  <a:prstClr val="black"/>
                </a:solidFill>
              </a:rPr>
              <a:t>(</a:t>
            </a:r>
            <a:r>
              <a:rPr lang="zh-CN" altLang="en-US" sz="1600" dirty="0" smtClean="0">
                <a:solidFill>
                  <a:prstClr val="black"/>
                </a:solidFill>
              </a:rPr>
              <a:t>天</a:t>
            </a:r>
            <a:r>
              <a:rPr lang="en-US" altLang="zh-CN" sz="1600" dirty="0" smtClean="0">
                <a:solidFill>
                  <a:prstClr val="black"/>
                </a:solidFill>
              </a:rPr>
              <a:t>)</a:t>
            </a:r>
            <a:endParaRPr lang="zh-CN" altLang="en-US" sz="1600" dirty="0">
              <a:solidFill>
                <a:prstClr val="black"/>
              </a:solidFill>
            </a:endParaRPr>
          </a:p>
        </p:txBody>
      </p:sp>
      <p:graphicFrame>
        <p:nvGraphicFramePr>
          <p:cNvPr id="11" name="图表 10"/>
          <p:cNvGraphicFramePr>
            <a:graphicFrameLocks/>
          </p:cNvGraphicFramePr>
          <p:nvPr>
            <p:extLst>
              <p:ext uri="{D42A27DB-BD31-4B8C-83A1-F6EECF244321}">
                <p14:modId xmlns:p14="http://schemas.microsoft.com/office/powerpoint/2010/main" val="2142536912"/>
              </p:ext>
            </p:extLst>
          </p:nvPr>
        </p:nvGraphicFramePr>
        <p:xfrm>
          <a:off x="4836532" y="2132856"/>
          <a:ext cx="3741400" cy="3456384"/>
        </p:xfrm>
        <a:graphic>
          <a:graphicData uri="http://schemas.openxmlformats.org/drawingml/2006/chart">
            <c:chart xmlns:c="http://schemas.openxmlformats.org/drawingml/2006/chart" xmlns:r="http://schemas.openxmlformats.org/officeDocument/2006/relationships" r:id="rId3"/>
          </a:graphicData>
        </a:graphic>
      </p:graphicFrame>
      <p:sp>
        <p:nvSpPr>
          <p:cNvPr id="12" name="矩形 11"/>
          <p:cNvSpPr/>
          <p:nvPr/>
        </p:nvSpPr>
        <p:spPr>
          <a:xfrm>
            <a:off x="5436096" y="2236024"/>
            <a:ext cx="1212191" cy="328551"/>
          </a:xfrm>
          <a:prstGeom prst="rect">
            <a:avLst/>
          </a:prstGeom>
        </p:spPr>
        <p:txBody>
          <a:bodyPr wrap="none">
            <a:spAutoFit/>
          </a:bodyPr>
          <a:lstStyle/>
          <a:p>
            <a:pPr>
              <a:lnSpc>
                <a:spcPct val="120000"/>
              </a:lnSpc>
            </a:pPr>
            <a:r>
              <a:rPr lang="en-US" altLang="zh-CN" sz="1400" dirty="0">
                <a:solidFill>
                  <a:prstClr val="black"/>
                </a:solidFill>
              </a:rPr>
              <a:t>21.25±27.22</a:t>
            </a:r>
            <a:endParaRPr lang="zh-CN" altLang="en-US" sz="1400" dirty="0">
              <a:solidFill>
                <a:prstClr val="black"/>
              </a:solidFill>
            </a:endParaRPr>
          </a:p>
        </p:txBody>
      </p:sp>
      <p:sp>
        <p:nvSpPr>
          <p:cNvPr id="13" name="矩形 12"/>
          <p:cNvSpPr/>
          <p:nvPr/>
        </p:nvSpPr>
        <p:spPr>
          <a:xfrm>
            <a:off x="6951370" y="3095447"/>
            <a:ext cx="1086131" cy="328551"/>
          </a:xfrm>
          <a:prstGeom prst="rect">
            <a:avLst/>
          </a:prstGeom>
        </p:spPr>
        <p:txBody>
          <a:bodyPr wrap="none">
            <a:spAutoFit/>
          </a:bodyPr>
          <a:lstStyle/>
          <a:p>
            <a:pPr>
              <a:lnSpc>
                <a:spcPct val="120000"/>
              </a:lnSpc>
            </a:pPr>
            <a:r>
              <a:rPr lang="en-US" altLang="zh-CN" sz="1400" dirty="0">
                <a:solidFill>
                  <a:prstClr val="black"/>
                </a:solidFill>
              </a:rPr>
              <a:t>11.7±11.25</a:t>
            </a:r>
            <a:endParaRPr lang="zh-CN" altLang="en-US" sz="1400" dirty="0">
              <a:solidFill>
                <a:prstClr val="black"/>
              </a:solidFill>
            </a:endParaRPr>
          </a:p>
        </p:txBody>
      </p:sp>
      <p:sp>
        <p:nvSpPr>
          <p:cNvPr id="14" name="TextBox 13"/>
          <p:cNvSpPr txBox="1"/>
          <p:nvPr/>
        </p:nvSpPr>
        <p:spPr>
          <a:xfrm>
            <a:off x="6951370" y="2420690"/>
            <a:ext cx="1652880" cy="360612"/>
          </a:xfrm>
          <a:prstGeom prst="rect">
            <a:avLst/>
          </a:prstGeom>
          <a:noFill/>
        </p:spPr>
        <p:txBody>
          <a:bodyPr wrap="square" rtlCol="0">
            <a:spAutoFit/>
          </a:bodyPr>
          <a:lstStyle/>
          <a:p>
            <a:pPr>
              <a:lnSpc>
                <a:spcPct val="120000"/>
              </a:lnSpc>
            </a:pPr>
            <a:r>
              <a:rPr lang="en-US" altLang="zh-CN" sz="1600" b="1" dirty="0" smtClean="0">
                <a:solidFill>
                  <a:srgbClr val="C00000"/>
                </a:solidFill>
              </a:rPr>
              <a:t>P=0.54</a:t>
            </a:r>
            <a:endParaRPr lang="zh-CN" altLang="en-US" sz="1600" b="1" dirty="0">
              <a:solidFill>
                <a:srgbClr val="C00000"/>
              </a:solidFill>
            </a:endParaRPr>
          </a:p>
        </p:txBody>
      </p:sp>
      <p:sp>
        <p:nvSpPr>
          <p:cNvPr id="16" name="TextBox 15"/>
          <p:cNvSpPr txBox="1"/>
          <p:nvPr/>
        </p:nvSpPr>
        <p:spPr>
          <a:xfrm>
            <a:off x="2919120" y="2376625"/>
            <a:ext cx="1652880" cy="360612"/>
          </a:xfrm>
          <a:prstGeom prst="rect">
            <a:avLst/>
          </a:prstGeom>
          <a:noFill/>
        </p:spPr>
        <p:txBody>
          <a:bodyPr wrap="square" rtlCol="0">
            <a:spAutoFit/>
          </a:bodyPr>
          <a:lstStyle/>
          <a:p>
            <a:pPr>
              <a:lnSpc>
                <a:spcPct val="120000"/>
              </a:lnSpc>
            </a:pPr>
            <a:r>
              <a:rPr lang="en-US" altLang="zh-CN" sz="1600" b="1" dirty="0" smtClean="0">
                <a:solidFill>
                  <a:srgbClr val="C00000"/>
                </a:solidFill>
              </a:rPr>
              <a:t>P=NS</a:t>
            </a:r>
            <a:endParaRPr lang="zh-CN" altLang="en-US" sz="1600" b="1" dirty="0">
              <a:solidFill>
                <a:srgbClr val="C00000"/>
              </a:solidFill>
            </a:endParaRPr>
          </a:p>
        </p:txBody>
      </p:sp>
      <p:sp>
        <p:nvSpPr>
          <p:cNvPr id="15" name="矩形 14"/>
          <p:cNvSpPr/>
          <p:nvPr/>
        </p:nvSpPr>
        <p:spPr>
          <a:xfrm>
            <a:off x="-6314" y="6622613"/>
            <a:ext cx="6876256" cy="246221"/>
          </a:xfrm>
          <a:prstGeom prst="rect">
            <a:avLst/>
          </a:prstGeom>
        </p:spPr>
        <p:txBody>
          <a:bodyPr wrap="square">
            <a:spAutoFit/>
          </a:bodyPr>
          <a:lstStyle/>
          <a:p>
            <a:r>
              <a:rPr lang="en-US" altLang="zh-CN" sz="1000" dirty="0"/>
              <a:t>W. </a:t>
            </a:r>
            <a:r>
              <a:rPr lang="en-US" altLang="zh-CN" sz="1000" dirty="0" err="1" smtClean="0"/>
              <a:t>Peng,et</a:t>
            </a:r>
            <a:r>
              <a:rPr lang="en-US" altLang="zh-CN" sz="1000" dirty="0" smtClean="0"/>
              <a:t> </a:t>
            </a:r>
            <a:r>
              <a:rPr lang="en-US" altLang="zh-CN" sz="1000" dirty="0" err="1" smtClean="0"/>
              <a:t>al.Int</a:t>
            </a:r>
            <a:r>
              <a:rPr lang="en-US" altLang="zh-CN" sz="1000" dirty="0" smtClean="0"/>
              <a:t> </a:t>
            </a:r>
            <a:r>
              <a:rPr lang="en-US" altLang="zh-CN" sz="1000" dirty="0"/>
              <a:t>J </a:t>
            </a:r>
            <a:r>
              <a:rPr lang="en-US" altLang="zh-CN" sz="1000" dirty="0" err="1"/>
              <a:t>Clin</a:t>
            </a:r>
            <a:r>
              <a:rPr lang="en-US" altLang="zh-CN" sz="1000" dirty="0"/>
              <a:t> </a:t>
            </a:r>
            <a:r>
              <a:rPr lang="en-US" altLang="zh-CN" sz="1000" dirty="0" smtClean="0"/>
              <a:t>Pract.2015;69(Suppl.183):23-28.</a:t>
            </a:r>
            <a:endParaRPr lang="zh-CN" altLang="en-US" sz="1000" dirty="0"/>
          </a:p>
        </p:txBody>
      </p:sp>
      <p:sp>
        <p:nvSpPr>
          <p:cNvPr id="4" name="矩形 3"/>
          <p:cNvSpPr/>
          <p:nvPr/>
        </p:nvSpPr>
        <p:spPr>
          <a:xfrm>
            <a:off x="539552" y="5792897"/>
            <a:ext cx="8172401" cy="516423"/>
          </a:xfrm>
          <a:prstGeom prst="rect">
            <a:avLst/>
          </a:prstGeom>
        </p:spPr>
        <p:txBody>
          <a:bodyPr wrap="square">
            <a:spAutoFit/>
          </a:bodyPr>
          <a:lstStyle/>
          <a:p>
            <a:pPr marL="171450" indent="-171450">
              <a:lnSpc>
                <a:spcPct val="120000"/>
              </a:lnSpc>
              <a:buClr>
                <a:srgbClr val="42A68C"/>
              </a:buClr>
              <a:buFont typeface="Arial" pitchFamily="34" charset="0"/>
              <a:buChar char="•"/>
            </a:pPr>
            <a:r>
              <a:rPr lang="zh-CN" altLang="en-US" sz="1200" dirty="0"/>
              <a:t>一项单中心、回顾性队列研究，纳入</a:t>
            </a:r>
            <a:r>
              <a:rPr lang="en-US" altLang="zh-CN" sz="1200" dirty="0"/>
              <a:t>2013</a:t>
            </a:r>
            <a:r>
              <a:rPr lang="zh-CN" altLang="en-US" sz="1200" dirty="0"/>
              <a:t>年</a:t>
            </a:r>
            <a:r>
              <a:rPr lang="en-US" altLang="zh-CN" sz="1200" dirty="0"/>
              <a:t>3</a:t>
            </a:r>
            <a:r>
              <a:rPr lang="zh-CN" altLang="en-US" sz="1200" dirty="0"/>
              <a:t>月</a:t>
            </a:r>
            <a:r>
              <a:rPr lang="en-US" altLang="zh-CN" sz="1200" dirty="0"/>
              <a:t>-2014</a:t>
            </a:r>
            <a:r>
              <a:rPr lang="zh-CN" altLang="en-US" sz="1200" dirty="0"/>
              <a:t>年</a:t>
            </a:r>
            <a:r>
              <a:rPr lang="en-US" altLang="zh-CN" sz="1200" dirty="0"/>
              <a:t>4</a:t>
            </a:r>
            <a:r>
              <a:rPr lang="zh-CN" altLang="en-US" sz="1200" dirty="0"/>
              <a:t>月的</a:t>
            </a:r>
            <a:r>
              <a:rPr lang="en-US" altLang="zh-CN" sz="1200" dirty="0"/>
              <a:t>DCD</a:t>
            </a:r>
            <a:r>
              <a:rPr lang="zh-CN" altLang="en-US" sz="1200" dirty="0"/>
              <a:t>肾移植患者</a:t>
            </a:r>
            <a:r>
              <a:rPr lang="en-US" altLang="zh-CN" sz="1200" dirty="0"/>
              <a:t>157</a:t>
            </a:r>
            <a:r>
              <a:rPr lang="zh-CN" altLang="en-US" sz="1200" dirty="0"/>
              <a:t>例，所有患者均为</a:t>
            </a:r>
            <a:r>
              <a:rPr lang="en-US" altLang="zh-CN" sz="1200" dirty="0"/>
              <a:t>Maastricht III</a:t>
            </a:r>
            <a:r>
              <a:rPr lang="zh-CN" altLang="en-US" sz="1200" dirty="0"/>
              <a:t>型供肾并接受抗体诱导</a:t>
            </a:r>
            <a:r>
              <a:rPr lang="zh-CN" altLang="en-US" sz="1200" dirty="0" smtClean="0"/>
              <a:t>治疗；</a:t>
            </a:r>
            <a:r>
              <a:rPr lang="en-US" altLang="zh-CN" sz="1200" dirty="0" smtClean="0"/>
              <a:t>109</a:t>
            </a:r>
            <a:r>
              <a:rPr lang="zh-CN" altLang="en-US" sz="1200" dirty="0" smtClean="0"/>
              <a:t>例接受</a:t>
            </a:r>
            <a:r>
              <a:rPr lang="en-US" altLang="zh-CN" sz="1200" dirty="0" smtClean="0"/>
              <a:t>ATG</a:t>
            </a:r>
            <a:r>
              <a:rPr lang="zh-CN" altLang="en-US" sz="1200" dirty="0" smtClean="0"/>
              <a:t>，</a:t>
            </a:r>
            <a:r>
              <a:rPr lang="en-US" altLang="zh-CN" sz="1200" dirty="0" smtClean="0"/>
              <a:t>48</a:t>
            </a:r>
            <a:r>
              <a:rPr lang="zh-CN" altLang="en-US" sz="1200" dirty="0" smtClean="0"/>
              <a:t>例接受</a:t>
            </a:r>
            <a:r>
              <a:rPr lang="en-US" altLang="zh-CN" sz="1200" dirty="0" smtClean="0"/>
              <a:t>IL-2RA</a:t>
            </a:r>
            <a:endParaRPr lang="zh-CN" altLang="en-US" sz="1200" dirty="0"/>
          </a:p>
        </p:txBody>
      </p:sp>
    </p:spTree>
    <p:extLst>
      <p:ext uri="{BB962C8B-B14F-4D97-AF65-F5344CB8AC3E}">
        <p14:creationId xmlns:p14="http://schemas.microsoft.com/office/powerpoint/2010/main" val="375121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9284" y="188640"/>
            <a:ext cx="8229600" cy="1143000"/>
          </a:xfrm>
        </p:spPr>
        <p:txBody>
          <a:bodyPr>
            <a:normAutofit/>
          </a:bodyPr>
          <a:lstStyle/>
          <a:p>
            <a:pPr algn="ctr"/>
            <a:r>
              <a:rPr lang="zh-CN" altLang="en-US" sz="2800" b="1" dirty="0" smtClean="0"/>
              <a:t>国内文献：</a:t>
            </a:r>
            <a:r>
              <a:rPr lang="en-US" altLang="zh-CN" sz="2800" b="1" dirty="0" smtClean="0"/>
              <a:t/>
            </a:r>
            <a:br>
              <a:rPr lang="en-US" altLang="zh-CN" sz="2800" b="1" dirty="0" smtClean="0"/>
            </a:br>
            <a:r>
              <a:rPr lang="zh-CN" altLang="en-US" dirty="0" smtClean="0"/>
              <a:t>巴利昔单抗</a:t>
            </a:r>
            <a:r>
              <a:rPr lang="zh-CN" altLang="en-US" sz="2800" b="1" dirty="0" smtClean="0">
                <a:sym typeface="Wingdings" panose="05000000000000000000" pitchFamily="2" charset="2"/>
              </a:rPr>
              <a:t>预防</a:t>
            </a:r>
            <a:r>
              <a:rPr lang="en-US" altLang="zh-CN" sz="2800" b="1" dirty="0" smtClean="0"/>
              <a:t>DGF</a:t>
            </a:r>
            <a:r>
              <a:rPr lang="zh-CN" altLang="en-US" sz="2800" b="1" dirty="0"/>
              <a:t>发生率疗效确切</a:t>
            </a:r>
          </a:p>
        </p:txBody>
      </p:sp>
      <p:graphicFrame>
        <p:nvGraphicFramePr>
          <p:cNvPr id="12" name="内容占位符 3"/>
          <p:cNvGraphicFramePr>
            <a:graphicFrameLocks noGrp="1"/>
          </p:cNvGraphicFramePr>
          <p:nvPr>
            <p:ph idx="1"/>
            <p:extLst>
              <p:ext uri="{D42A27DB-BD31-4B8C-83A1-F6EECF244321}">
                <p14:modId xmlns:p14="http://schemas.microsoft.com/office/powerpoint/2010/main" val="147402372"/>
              </p:ext>
            </p:extLst>
          </p:nvPr>
        </p:nvGraphicFramePr>
        <p:xfrm>
          <a:off x="627403" y="1268760"/>
          <a:ext cx="7617005" cy="302739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763667" y="1426428"/>
            <a:ext cx="454676" cy="2714644"/>
          </a:xfrm>
          <a:prstGeom prst="rect">
            <a:avLst/>
          </a:prstGeom>
          <a:noFill/>
        </p:spPr>
        <p:txBody>
          <a:bodyPr vert="vert270" wrap="square" rtlCol="0">
            <a:spAutoFit/>
          </a:bodyPr>
          <a:lstStyle/>
          <a:p>
            <a:pPr algn="ctr">
              <a:lnSpc>
                <a:spcPct val="120000"/>
              </a:lnSpc>
            </a:pPr>
            <a:r>
              <a:rPr lang="en-US" altLang="zh-CN" sz="1600" dirty="0">
                <a:latin typeface="Arial" pitchFamily="34" charset="0"/>
                <a:ea typeface="微软雅黑" panose="020B0503020204020204" pitchFamily="34" charset="-122"/>
                <a:cs typeface="Arial" pitchFamily="34" charset="0"/>
              </a:rPr>
              <a:t>DGF</a:t>
            </a:r>
            <a:r>
              <a:rPr lang="zh-CN" altLang="en-US" sz="1600" dirty="0" smtClean="0">
                <a:latin typeface="Arial" pitchFamily="34" charset="0"/>
                <a:ea typeface="微软雅黑" panose="020B0503020204020204" pitchFamily="34" charset="-122"/>
                <a:cs typeface="Arial" pitchFamily="34" charset="0"/>
              </a:rPr>
              <a:t>发生率</a:t>
            </a:r>
            <a:r>
              <a:rPr lang="en-US" altLang="zh-CN" sz="1600" dirty="0" smtClean="0">
                <a:latin typeface="Arial" pitchFamily="34" charset="0"/>
                <a:ea typeface="微软雅黑" panose="020B0503020204020204" pitchFamily="34" charset="-122"/>
                <a:cs typeface="Arial" pitchFamily="34" charset="0"/>
              </a:rPr>
              <a:t>(%)</a:t>
            </a:r>
            <a:endParaRPr lang="zh-CN" altLang="en-US" sz="1600" dirty="0">
              <a:latin typeface="Arial" pitchFamily="34" charset="0"/>
              <a:ea typeface="微软雅黑" panose="020B0503020204020204" pitchFamily="34" charset="-122"/>
              <a:cs typeface="Arial" pitchFamily="34" charset="0"/>
            </a:endParaRPr>
          </a:p>
        </p:txBody>
      </p:sp>
      <p:sp>
        <p:nvSpPr>
          <p:cNvPr id="11" name="矩形 10"/>
          <p:cNvSpPr/>
          <p:nvPr/>
        </p:nvSpPr>
        <p:spPr>
          <a:xfrm>
            <a:off x="6682" y="6596830"/>
            <a:ext cx="4249124" cy="276999"/>
          </a:xfrm>
          <a:prstGeom prst="rect">
            <a:avLst/>
          </a:prstGeom>
        </p:spPr>
        <p:txBody>
          <a:bodyPr wrap="square">
            <a:spAutoFit/>
          </a:bodyPr>
          <a:lstStyle/>
          <a:p>
            <a:pPr>
              <a:lnSpc>
                <a:spcPct val="120000"/>
              </a:lnSpc>
            </a:pPr>
            <a:r>
              <a:rPr lang="en-US" altLang="zh-CN" sz="1000" dirty="0" smtClean="0">
                <a:latin typeface="Arial" pitchFamily="34" charset="0"/>
                <a:cs typeface="Arial" pitchFamily="34" charset="0"/>
              </a:rPr>
              <a:t>Wang </a:t>
            </a:r>
            <a:r>
              <a:rPr lang="en-US" altLang="zh-CN" sz="1000" dirty="0" err="1" smtClean="0">
                <a:latin typeface="Arial" pitchFamily="34" charset="0"/>
                <a:cs typeface="Arial" pitchFamily="34" charset="0"/>
              </a:rPr>
              <a:t>W,et</a:t>
            </a:r>
            <a:r>
              <a:rPr lang="en-US" altLang="zh-CN" sz="1000" dirty="0" smtClean="0">
                <a:latin typeface="Arial" pitchFamily="34" charset="0"/>
                <a:cs typeface="Arial" pitchFamily="34" charset="0"/>
              </a:rPr>
              <a:t> </a:t>
            </a:r>
            <a:r>
              <a:rPr lang="en-US" altLang="zh-CN" sz="1000" dirty="0" err="1" smtClean="0">
                <a:latin typeface="Arial" pitchFamily="34" charset="0"/>
                <a:cs typeface="Arial" pitchFamily="34" charset="0"/>
              </a:rPr>
              <a:t>al.Chin</a:t>
            </a:r>
            <a:r>
              <a:rPr lang="en-US" altLang="zh-CN" sz="1000" dirty="0" smtClean="0">
                <a:latin typeface="Arial" pitchFamily="34" charset="0"/>
                <a:cs typeface="Arial" pitchFamily="34" charset="0"/>
              </a:rPr>
              <a:t> Med J (</a:t>
            </a:r>
            <a:r>
              <a:rPr lang="en-US" altLang="zh-CN" sz="1000" dirty="0" err="1" smtClean="0">
                <a:latin typeface="Arial" pitchFamily="34" charset="0"/>
                <a:cs typeface="Arial" pitchFamily="34" charset="0"/>
              </a:rPr>
              <a:t>Engl</a:t>
            </a:r>
            <a:r>
              <a:rPr lang="en-US" altLang="zh-CN" sz="1000" dirty="0" smtClean="0">
                <a:latin typeface="Arial" pitchFamily="34" charset="0"/>
                <a:cs typeface="Arial" pitchFamily="34" charset="0"/>
              </a:rPr>
              <a:t>).2012;125(6):1135-40.</a:t>
            </a:r>
          </a:p>
        </p:txBody>
      </p:sp>
      <p:sp>
        <p:nvSpPr>
          <p:cNvPr id="19" name="TextBox 18"/>
          <p:cNvSpPr txBox="1"/>
          <p:nvPr/>
        </p:nvSpPr>
        <p:spPr>
          <a:xfrm>
            <a:off x="4175902" y="1601042"/>
            <a:ext cx="1222814" cy="387798"/>
          </a:xfrm>
          <a:prstGeom prst="rect">
            <a:avLst/>
          </a:prstGeom>
          <a:noFill/>
          <a:ln>
            <a:noFill/>
          </a:ln>
        </p:spPr>
        <p:txBody>
          <a:bodyPr wrap="square" rtlCol="0">
            <a:spAutoFit/>
          </a:bodyPr>
          <a:lstStyle/>
          <a:p>
            <a:pPr algn="ctr">
              <a:lnSpc>
                <a:spcPct val="120000"/>
              </a:lnSpc>
            </a:pPr>
            <a:r>
              <a:rPr lang="en-US" altLang="zh-CN" sz="1600" dirty="0" smtClean="0">
                <a:solidFill>
                  <a:srgbClr val="C00000"/>
                </a:solidFill>
                <a:ea typeface="微软雅黑" pitchFamily="34" charset="-122"/>
              </a:rPr>
              <a:t>P=0.501</a:t>
            </a:r>
            <a:endParaRPr lang="en-US" altLang="zh-CN" sz="1600" dirty="0">
              <a:solidFill>
                <a:srgbClr val="C00000"/>
              </a:solidFill>
              <a:ea typeface="微软雅黑" pitchFamily="34" charset="-122"/>
            </a:endParaRPr>
          </a:p>
        </p:txBody>
      </p:sp>
      <p:sp>
        <p:nvSpPr>
          <p:cNvPr id="15" name="TextBox 14"/>
          <p:cNvSpPr txBox="1"/>
          <p:nvPr/>
        </p:nvSpPr>
        <p:spPr>
          <a:xfrm>
            <a:off x="467544" y="5733256"/>
            <a:ext cx="8164602" cy="684226"/>
          </a:xfrm>
          <a:prstGeom prst="rect">
            <a:avLst/>
          </a:prstGeom>
          <a:noFill/>
        </p:spPr>
        <p:txBody>
          <a:bodyPr wrap="square" rtlCol="0">
            <a:spAutoFit/>
          </a:bodyPr>
          <a:lstStyle/>
          <a:p>
            <a:pPr marL="171450" indent="-171450">
              <a:lnSpc>
                <a:spcPct val="120000"/>
              </a:lnSpc>
              <a:buClr>
                <a:srgbClr val="42A68C"/>
              </a:buClr>
              <a:buFont typeface="Arial" pitchFamily="34" charset="0"/>
              <a:buChar char="•"/>
            </a:pPr>
            <a:r>
              <a:rPr lang="zh-CN" altLang="en-US" sz="1100" dirty="0" smtClean="0">
                <a:latin typeface="Arial" pitchFamily="34" charset="0"/>
                <a:ea typeface="微软雅黑" panose="020B0503020204020204" pitchFamily="34" charset="-122"/>
                <a:cs typeface="Arial" pitchFamily="34" charset="0"/>
              </a:rPr>
              <a:t>一项回顾性研究，纳入</a:t>
            </a:r>
            <a:r>
              <a:rPr lang="en-US" altLang="zh-CN" sz="1100" dirty="0" smtClean="0">
                <a:latin typeface="Arial" pitchFamily="34" charset="0"/>
                <a:ea typeface="微软雅黑" panose="020B0503020204020204" pitchFamily="34" charset="-122"/>
                <a:cs typeface="Arial" pitchFamily="34" charset="0"/>
              </a:rPr>
              <a:t>2001-2010</a:t>
            </a:r>
            <a:r>
              <a:rPr lang="zh-CN" altLang="en-US" sz="1100" dirty="0" smtClean="0">
                <a:latin typeface="Arial" pitchFamily="34" charset="0"/>
                <a:ea typeface="微软雅黑" panose="020B0503020204020204" pitchFamily="34" charset="-122"/>
                <a:cs typeface="Arial" pitchFamily="34" charset="0"/>
              </a:rPr>
              <a:t>年北京朝阳医院接受巴利昔单抗</a:t>
            </a:r>
            <a:r>
              <a:rPr lang="en-US" altLang="zh-CN" sz="1100" dirty="0" smtClean="0">
                <a:latin typeface="Arial" pitchFamily="34" charset="0"/>
                <a:ea typeface="微软雅黑" panose="020B0503020204020204" pitchFamily="34" charset="-122"/>
                <a:cs typeface="Arial" pitchFamily="34" charset="0"/>
              </a:rPr>
              <a:t>(20mg</a:t>
            </a:r>
            <a:r>
              <a:rPr lang="zh-CN" altLang="en-US" sz="1100" dirty="0" smtClean="0">
                <a:latin typeface="Arial" pitchFamily="34" charset="0"/>
                <a:ea typeface="微软雅黑" panose="020B0503020204020204" pitchFamily="34" charset="-122"/>
                <a:cs typeface="Arial" pitchFamily="34" charset="0"/>
              </a:rPr>
              <a:t>，术前</a:t>
            </a:r>
            <a:r>
              <a:rPr lang="en-US" altLang="zh-CN" sz="1100" dirty="0" smtClean="0">
                <a:latin typeface="Arial" pitchFamily="34" charset="0"/>
                <a:ea typeface="微软雅黑" panose="020B0503020204020204" pitchFamily="34" charset="-122"/>
                <a:cs typeface="Arial" pitchFamily="34" charset="0"/>
              </a:rPr>
              <a:t>2h</a:t>
            </a:r>
            <a:r>
              <a:rPr lang="zh-CN" altLang="en-US" sz="1100" dirty="0" smtClean="0">
                <a:latin typeface="Arial" pitchFamily="34" charset="0"/>
                <a:ea typeface="微软雅黑" panose="020B0503020204020204" pitchFamily="34" charset="-122"/>
                <a:cs typeface="Arial" pitchFamily="34" charset="0"/>
              </a:rPr>
              <a:t>和术后第</a:t>
            </a:r>
            <a:r>
              <a:rPr lang="en-US" altLang="zh-CN" sz="1100" dirty="0" smtClean="0">
                <a:latin typeface="Arial" pitchFamily="34" charset="0"/>
                <a:ea typeface="微软雅黑" panose="020B0503020204020204" pitchFamily="34" charset="-122"/>
                <a:cs typeface="Arial" pitchFamily="34" charset="0"/>
              </a:rPr>
              <a:t>4</a:t>
            </a:r>
            <a:r>
              <a:rPr lang="zh-CN" altLang="en-US" sz="1100" dirty="0" smtClean="0">
                <a:latin typeface="Arial" pitchFamily="34" charset="0"/>
                <a:ea typeface="微软雅黑" panose="020B0503020204020204" pitchFamily="34" charset="-122"/>
                <a:cs typeface="Arial" pitchFamily="34" charset="0"/>
              </a:rPr>
              <a:t>天给药</a:t>
            </a:r>
            <a:r>
              <a:rPr lang="en-US" altLang="zh-CN" sz="1100" dirty="0" smtClean="0">
                <a:latin typeface="Arial" pitchFamily="34" charset="0"/>
                <a:ea typeface="微软雅黑" panose="020B0503020204020204" pitchFamily="34" charset="-122"/>
                <a:cs typeface="Arial" pitchFamily="34" charset="0"/>
              </a:rPr>
              <a:t>)</a:t>
            </a:r>
            <a:r>
              <a:rPr lang="zh-CN" altLang="en-US" sz="1100" dirty="0" smtClean="0">
                <a:latin typeface="Arial" pitchFamily="34" charset="0"/>
                <a:ea typeface="微软雅黑" panose="020B0503020204020204" pitchFamily="34" charset="-122"/>
                <a:cs typeface="Arial" pitchFamily="34" charset="0"/>
              </a:rPr>
              <a:t>诱导治疗的肾移植受者</a:t>
            </a:r>
            <a:r>
              <a:rPr lang="en-US" altLang="zh-CN" sz="1100" dirty="0" smtClean="0">
                <a:latin typeface="Arial" pitchFamily="34" charset="0"/>
                <a:ea typeface="微软雅黑" panose="020B0503020204020204" pitchFamily="34" charset="-122"/>
                <a:cs typeface="Arial" pitchFamily="34" charset="0"/>
              </a:rPr>
              <a:t>146</a:t>
            </a:r>
            <a:r>
              <a:rPr lang="zh-CN" altLang="en-US" sz="1100" dirty="0" smtClean="0">
                <a:latin typeface="Arial" pitchFamily="34" charset="0"/>
                <a:ea typeface="微软雅黑" panose="020B0503020204020204" pitchFamily="34" charset="-122"/>
                <a:cs typeface="Arial" pitchFamily="34" charset="0"/>
              </a:rPr>
              <a:t>例</a:t>
            </a:r>
            <a:r>
              <a:rPr lang="zh-CN" altLang="en-US" sz="1100" dirty="0" smtClean="0"/>
              <a:t>；对照组为同期</a:t>
            </a:r>
            <a:r>
              <a:rPr lang="zh-CN" altLang="en-US" sz="1100" dirty="0">
                <a:latin typeface="Arial" pitchFamily="34" charset="0"/>
                <a:ea typeface="微软雅黑" panose="020B0503020204020204" pitchFamily="34" charset="-122"/>
                <a:cs typeface="Arial" pitchFamily="34" charset="0"/>
              </a:rPr>
              <a:t>接受</a:t>
            </a:r>
            <a:r>
              <a:rPr lang="en-US" altLang="zh-CN" sz="1100" dirty="0" smtClean="0">
                <a:latin typeface="Arial" pitchFamily="34" charset="0"/>
                <a:ea typeface="微软雅黑" panose="020B0503020204020204" pitchFamily="34" charset="-122"/>
                <a:cs typeface="Arial" pitchFamily="34" charset="0"/>
              </a:rPr>
              <a:t>ATG(</a:t>
            </a:r>
            <a:r>
              <a:rPr lang="zh-CN" altLang="en-US" sz="1100" dirty="0" smtClean="0">
                <a:latin typeface="Arial" pitchFamily="34" charset="0"/>
                <a:ea typeface="微软雅黑" panose="020B0503020204020204" pitchFamily="34" charset="-122"/>
                <a:cs typeface="Arial" pitchFamily="34" charset="0"/>
              </a:rPr>
              <a:t>术前</a:t>
            </a:r>
            <a:r>
              <a:rPr lang="en-US" altLang="zh-CN" sz="1100" dirty="0" smtClean="0">
                <a:latin typeface="Arial" pitchFamily="34" charset="0"/>
                <a:ea typeface="微软雅黑" panose="020B0503020204020204" pitchFamily="34" charset="-122"/>
                <a:cs typeface="Arial" pitchFamily="34" charset="0"/>
              </a:rPr>
              <a:t>50mg</a:t>
            </a:r>
            <a:r>
              <a:rPr lang="zh-CN" altLang="en-US" sz="1100" dirty="0" smtClean="0">
                <a:latin typeface="Arial" pitchFamily="34" charset="0"/>
                <a:ea typeface="微软雅黑" panose="020B0503020204020204" pitchFamily="34" charset="-122"/>
                <a:cs typeface="Arial" pitchFamily="34" charset="0"/>
              </a:rPr>
              <a:t>，术后</a:t>
            </a:r>
            <a:r>
              <a:rPr lang="en-US" altLang="zh-CN" sz="1100" dirty="0" smtClean="0">
                <a:latin typeface="Arial" pitchFamily="34" charset="0"/>
                <a:ea typeface="微软雅黑" panose="020B0503020204020204" pitchFamily="34" charset="-122"/>
                <a:cs typeface="Arial" pitchFamily="34" charset="0"/>
              </a:rPr>
              <a:t>1-3</a:t>
            </a:r>
            <a:r>
              <a:rPr lang="zh-CN" altLang="en-US" sz="1100" dirty="0" smtClean="0">
                <a:latin typeface="Arial" pitchFamily="34" charset="0"/>
                <a:ea typeface="微软雅黑" panose="020B0503020204020204" pitchFamily="34" charset="-122"/>
                <a:cs typeface="Arial" pitchFamily="34" charset="0"/>
              </a:rPr>
              <a:t>天</a:t>
            </a:r>
            <a:r>
              <a:rPr lang="en-US" altLang="zh-CN" sz="1100" dirty="0" smtClean="0">
                <a:latin typeface="Arial" pitchFamily="34" charset="0"/>
                <a:ea typeface="微软雅黑" panose="020B0503020204020204" pitchFamily="34" charset="-122"/>
                <a:cs typeface="Arial" pitchFamily="34" charset="0"/>
              </a:rPr>
              <a:t>50mg/</a:t>
            </a:r>
            <a:r>
              <a:rPr lang="zh-CN" altLang="en-US" sz="1100" dirty="0" smtClean="0">
                <a:latin typeface="Arial" pitchFamily="34" charset="0"/>
                <a:ea typeface="微软雅黑" panose="020B0503020204020204" pitchFamily="34" charset="-122"/>
                <a:cs typeface="Arial" pitchFamily="34" charset="0"/>
              </a:rPr>
              <a:t>天</a:t>
            </a:r>
            <a:r>
              <a:rPr lang="en-US" altLang="zh-CN" sz="1100" dirty="0" smtClean="0">
                <a:latin typeface="Arial" pitchFamily="34" charset="0"/>
                <a:ea typeface="微软雅黑" panose="020B0503020204020204" pitchFamily="34" charset="-122"/>
                <a:cs typeface="Arial" pitchFamily="34" charset="0"/>
              </a:rPr>
              <a:t>)</a:t>
            </a:r>
            <a:r>
              <a:rPr lang="zh-CN" altLang="en-US" sz="1100" dirty="0" smtClean="0">
                <a:latin typeface="Arial" pitchFamily="34" charset="0"/>
                <a:ea typeface="微软雅黑" panose="020B0503020204020204" pitchFamily="34" charset="-122"/>
                <a:cs typeface="Arial" pitchFamily="34" charset="0"/>
              </a:rPr>
              <a:t>诱导治疗的肾移植受者，共</a:t>
            </a:r>
            <a:r>
              <a:rPr lang="en-US" altLang="zh-CN" sz="1100" dirty="0" smtClean="0">
                <a:latin typeface="Arial" pitchFamily="34" charset="0"/>
                <a:ea typeface="微软雅黑" panose="020B0503020204020204" pitchFamily="34" charset="-122"/>
                <a:cs typeface="Arial" pitchFamily="34" charset="0"/>
              </a:rPr>
              <a:t>116</a:t>
            </a:r>
            <a:r>
              <a:rPr lang="zh-CN" altLang="en-US" sz="1100" dirty="0" smtClean="0">
                <a:latin typeface="Arial" pitchFamily="34" charset="0"/>
                <a:ea typeface="微软雅黑" panose="020B0503020204020204" pitchFamily="34" charset="-122"/>
                <a:cs typeface="Arial" pitchFamily="34" charset="0"/>
              </a:rPr>
              <a:t>例</a:t>
            </a:r>
            <a:r>
              <a:rPr lang="zh-CN" altLang="en-US" sz="1100" dirty="0" smtClean="0"/>
              <a:t>；两组患者术后均接受环孢素或他克莫司</a:t>
            </a:r>
            <a:r>
              <a:rPr lang="en-US" altLang="zh-CN" sz="1100" dirty="0" smtClean="0"/>
              <a:t>+</a:t>
            </a:r>
            <a:r>
              <a:rPr lang="zh-CN" altLang="en-US" sz="1100" dirty="0" smtClean="0"/>
              <a:t>霉酚酸酯</a:t>
            </a:r>
            <a:r>
              <a:rPr lang="en-US" altLang="zh-CN" sz="1100" dirty="0" smtClean="0"/>
              <a:t>+</a:t>
            </a:r>
            <a:r>
              <a:rPr lang="zh-CN" altLang="en-US" sz="1100" dirty="0" smtClean="0"/>
              <a:t>泼尼松治疗，对比</a:t>
            </a:r>
            <a:r>
              <a:rPr lang="zh-CN" altLang="en-US" sz="1100" dirty="0">
                <a:latin typeface="Arial" pitchFamily="34" charset="0"/>
                <a:ea typeface="微软雅黑" panose="020B0503020204020204" pitchFamily="34" charset="-122"/>
                <a:cs typeface="Arial" pitchFamily="34" charset="0"/>
              </a:rPr>
              <a:t>巴利昔单</a:t>
            </a:r>
            <a:r>
              <a:rPr lang="zh-CN" altLang="en-US" sz="1100" dirty="0" smtClean="0">
                <a:latin typeface="Arial" pitchFamily="34" charset="0"/>
                <a:ea typeface="微软雅黑" panose="020B0503020204020204" pitchFamily="34" charset="-122"/>
                <a:cs typeface="Arial" pitchFamily="34" charset="0"/>
              </a:rPr>
              <a:t>抗和</a:t>
            </a:r>
            <a:r>
              <a:rPr lang="en-US" altLang="zh-CN" sz="1100" dirty="0" smtClean="0">
                <a:latin typeface="Arial" pitchFamily="34" charset="0"/>
                <a:ea typeface="微软雅黑" panose="020B0503020204020204" pitchFamily="34" charset="-122"/>
                <a:cs typeface="Arial" pitchFamily="34" charset="0"/>
              </a:rPr>
              <a:t>ATG</a:t>
            </a:r>
            <a:r>
              <a:rPr lang="zh-CN" altLang="en-US" sz="1100" dirty="0" smtClean="0">
                <a:latin typeface="Arial" pitchFamily="34" charset="0"/>
                <a:ea typeface="微软雅黑" panose="020B0503020204020204" pitchFamily="34" charset="-122"/>
                <a:cs typeface="Arial" pitchFamily="34" charset="0"/>
              </a:rPr>
              <a:t>治疗肾移植患者的疗效和安全性</a:t>
            </a:r>
            <a:endParaRPr lang="en-US" altLang="zh-CN" sz="1100" dirty="0" smtClean="0">
              <a:latin typeface="Arial" pitchFamily="34" charset="0"/>
              <a:ea typeface="微软雅黑" panose="020B0503020204020204" pitchFamily="34" charset="-122"/>
              <a:cs typeface="Arial" pitchFamily="34" charset="0"/>
            </a:endParaRPr>
          </a:p>
        </p:txBody>
      </p:sp>
      <p:graphicFrame>
        <p:nvGraphicFramePr>
          <p:cNvPr id="17" name="表格 16"/>
          <p:cNvGraphicFramePr>
            <a:graphicFrameLocks noGrp="1"/>
          </p:cNvGraphicFramePr>
          <p:nvPr>
            <p:extLst>
              <p:ext uri="{D42A27DB-BD31-4B8C-83A1-F6EECF244321}">
                <p14:modId xmlns:p14="http://schemas.microsoft.com/office/powerpoint/2010/main" val="3360915389"/>
              </p:ext>
            </p:extLst>
          </p:nvPr>
        </p:nvGraphicFramePr>
        <p:xfrm>
          <a:off x="723838" y="4381088"/>
          <a:ext cx="7808602" cy="1280160"/>
        </p:xfrm>
        <a:graphic>
          <a:graphicData uri="http://schemas.openxmlformats.org/drawingml/2006/table">
            <a:tbl>
              <a:tblPr firstRow="1" bandRow="1">
                <a:tableStyleId>{6E25E649-3F16-4E02-A733-19D2CDBF48F0}</a:tableStyleId>
              </a:tblPr>
              <a:tblGrid>
                <a:gridCol w="1000253"/>
                <a:gridCol w="786695"/>
                <a:gridCol w="762235"/>
                <a:gridCol w="1188256"/>
                <a:gridCol w="1008112"/>
                <a:gridCol w="1008112"/>
                <a:gridCol w="1008112"/>
                <a:gridCol w="1046827"/>
              </a:tblGrid>
              <a:tr h="380049">
                <a:tc>
                  <a:txBody>
                    <a:bodyPr/>
                    <a:lstStyle/>
                    <a:p>
                      <a:r>
                        <a:rPr lang="zh-CN" altLang="en-US" sz="1200" b="0" dirty="0" smtClean="0">
                          <a:solidFill>
                            <a:schemeClr val="bg1"/>
                          </a:solidFill>
                        </a:rPr>
                        <a:t>基线特征</a:t>
                      </a:r>
                      <a:endParaRPr lang="zh-CN" altLang="en-US" sz="1200" b="0" dirty="0">
                        <a:solidFill>
                          <a:schemeClr val="bg1"/>
                        </a:solidFill>
                      </a:endParaRPr>
                    </a:p>
                  </a:txBody>
                  <a:tcPr anchor="ctr">
                    <a:solidFill>
                      <a:srgbClr val="42A68C"/>
                    </a:solidFill>
                  </a:tcPr>
                </a:tc>
                <a:tc>
                  <a:txBody>
                    <a:bodyPr/>
                    <a:lstStyle/>
                    <a:p>
                      <a:r>
                        <a:rPr lang="zh-CN" altLang="en-US" sz="1200" b="0" dirty="0" smtClean="0">
                          <a:solidFill>
                            <a:schemeClr val="bg1"/>
                          </a:solidFill>
                        </a:rPr>
                        <a:t>年龄</a:t>
                      </a:r>
                      <a:r>
                        <a:rPr lang="en-US" altLang="zh-CN" sz="1200" b="0" dirty="0" smtClean="0">
                          <a:solidFill>
                            <a:schemeClr val="bg1"/>
                          </a:solidFill>
                        </a:rPr>
                        <a:t>(</a:t>
                      </a:r>
                      <a:r>
                        <a:rPr lang="zh-CN" altLang="en-US" sz="1200" b="0" dirty="0" smtClean="0">
                          <a:solidFill>
                            <a:schemeClr val="bg1"/>
                          </a:solidFill>
                        </a:rPr>
                        <a:t>岁</a:t>
                      </a:r>
                      <a:r>
                        <a:rPr lang="en-US" altLang="zh-CN" sz="1200" b="0" dirty="0" smtClean="0">
                          <a:solidFill>
                            <a:schemeClr val="bg1"/>
                          </a:solidFill>
                        </a:rPr>
                        <a:t>)</a:t>
                      </a:r>
                      <a:endParaRPr lang="zh-CN" altLang="en-US" sz="1200" b="0" dirty="0">
                        <a:solidFill>
                          <a:schemeClr val="bg1"/>
                        </a:solidFill>
                      </a:endParaRPr>
                    </a:p>
                  </a:txBody>
                  <a:tcPr anchor="ctr">
                    <a:solidFill>
                      <a:srgbClr val="42A68C"/>
                    </a:solidFill>
                  </a:tcPr>
                </a:tc>
                <a:tc>
                  <a:txBody>
                    <a:bodyPr/>
                    <a:lstStyle/>
                    <a:p>
                      <a:r>
                        <a:rPr lang="zh-CN" altLang="en-US" sz="1200" b="0" dirty="0" smtClean="0">
                          <a:solidFill>
                            <a:schemeClr val="bg1"/>
                          </a:solidFill>
                        </a:rPr>
                        <a:t>性别</a:t>
                      </a:r>
                      <a:r>
                        <a:rPr lang="en-US" altLang="zh-CN" sz="1200" b="0" dirty="0" smtClean="0">
                          <a:solidFill>
                            <a:schemeClr val="bg1"/>
                          </a:solidFill>
                        </a:rPr>
                        <a:t>(</a:t>
                      </a:r>
                      <a:r>
                        <a:rPr lang="zh-CN" altLang="en-US" sz="1200" b="0" dirty="0" smtClean="0">
                          <a:solidFill>
                            <a:schemeClr val="bg1"/>
                          </a:solidFill>
                        </a:rPr>
                        <a:t>男</a:t>
                      </a:r>
                      <a:r>
                        <a:rPr lang="en-US" altLang="zh-CN" sz="1200" b="0" dirty="0" smtClean="0">
                          <a:solidFill>
                            <a:schemeClr val="bg1"/>
                          </a:solidFill>
                        </a:rPr>
                        <a:t>/</a:t>
                      </a:r>
                      <a:r>
                        <a:rPr lang="zh-CN" altLang="en-US" sz="1200" b="0" dirty="0" smtClean="0">
                          <a:solidFill>
                            <a:schemeClr val="bg1"/>
                          </a:solidFill>
                        </a:rPr>
                        <a:t>女</a:t>
                      </a:r>
                      <a:r>
                        <a:rPr lang="en-US" altLang="zh-CN" sz="1200" b="0" dirty="0" smtClean="0">
                          <a:solidFill>
                            <a:schemeClr val="bg1"/>
                          </a:solidFill>
                        </a:rPr>
                        <a:t>)</a:t>
                      </a:r>
                      <a:endParaRPr lang="zh-CN" altLang="en-US" sz="1200" b="0" dirty="0">
                        <a:solidFill>
                          <a:schemeClr val="bg1"/>
                        </a:solidFill>
                      </a:endParaRPr>
                    </a:p>
                  </a:txBody>
                  <a:tcPr anchor="ctr">
                    <a:solidFill>
                      <a:srgbClr val="42A68C"/>
                    </a:solidFill>
                  </a:tcPr>
                </a:tc>
                <a:tc>
                  <a:txBody>
                    <a:bodyPr/>
                    <a:lstStyle/>
                    <a:p>
                      <a:r>
                        <a:rPr lang="zh-CN" altLang="en-US" sz="1200" b="0" dirty="0" smtClean="0">
                          <a:solidFill>
                            <a:schemeClr val="bg1"/>
                          </a:solidFill>
                        </a:rPr>
                        <a:t>移植前透析时间</a:t>
                      </a:r>
                      <a:r>
                        <a:rPr lang="en-US" altLang="zh-CN" sz="1200" b="0" dirty="0" smtClean="0">
                          <a:solidFill>
                            <a:schemeClr val="bg1"/>
                          </a:solidFill>
                        </a:rPr>
                        <a:t>(</a:t>
                      </a:r>
                      <a:r>
                        <a:rPr lang="zh-CN" altLang="en-US" sz="1200" b="0" dirty="0" smtClean="0">
                          <a:solidFill>
                            <a:schemeClr val="bg1"/>
                          </a:solidFill>
                        </a:rPr>
                        <a:t>月</a:t>
                      </a:r>
                      <a:r>
                        <a:rPr lang="en-US" altLang="zh-CN" sz="1200" b="0" dirty="0" smtClean="0">
                          <a:solidFill>
                            <a:schemeClr val="bg1"/>
                          </a:solidFill>
                        </a:rPr>
                        <a:t>)</a:t>
                      </a:r>
                      <a:endParaRPr lang="zh-CN" altLang="en-US" sz="1200" b="0" dirty="0">
                        <a:solidFill>
                          <a:schemeClr val="bg1"/>
                        </a:solidFill>
                      </a:endParaRPr>
                    </a:p>
                  </a:txBody>
                  <a:tcPr anchor="ctr">
                    <a:solidFill>
                      <a:srgbClr val="42A68C"/>
                    </a:solidFill>
                  </a:tcPr>
                </a:tc>
                <a:tc>
                  <a:txBody>
                    <a:bodyPr/>
                    <a:lstStyle/>
                    <a:p>
                      <a:r>
                        <a:rPr lang="en-US" altLang="zh-CN" sz="1200" b="0" dirty="0" smtClean="0">
                          <a:solidFill>
                            <a:schemeClr val="bg1"/>
                          </a:solidFill>
                        </a:rPr>
                        <a:t>HLA</a:t>
                      </a:r>
                      <a:r>
                        <a:rPr lang="zh-CN" altLang="en-US" sz="1200" b="0" dirty="0" smtClean="0">
                          <a:solidFill>
                            <a:schemeClr val="bg1"/>
                          </a:solidFill>
                        </a:rPr>
                        <a:t>错配</a:t>
                      </a:r>
                      <a:endParaRPr lang="zh-CN" altLang="en-US" sz="1200" b="0" dirty="0">
                        <a:solidFill>
                          <a:schemeClr val="bg1"/>
                        </a:solidFill>
                      </a:endParaRPr>
                    </a:p>
                  </a:txBody>
                  <a:tcPr anchor="ctr">
                    <a:solidFill>
                      <a:srgbClr val="42A68C"/>
                    </a:solidFill>
                  </a:tcPr>
                </a:tc>
                <a:tc>
                  <a:txBody>
                    <a:bodyPr/>
                    <a:lstStyle/>
                    <a:p>
                      <a:r>
                        <a:rPr lang="zh-CN" altLang="en-US" sz="1200" b="0" dirty="0" smtClean="0">
                          <a:solidFill>
                            <a:schemeClr val="bg1"/>
                          </a:solidFill>
                        </a:rPr>
                        <a:t>淋巴细胞毒试验</a:t>
                      </a:r>
                      <a:endParaRPr lang="zh-CN" altLang="en-US" sz="1200" b="0" dirty="0">
                        <a:solidFill>
                          <a:schemeClr val="bg1"/>
                        </a:solidFill>
                      </a:endParaRPr>
                    </a:p>
                  </a:txBody>
                  <a:tcPr anchor="ctr">
                    <a:solidFill>
                      <a:srgbClr val="42A68C"/>
                    </a:solidFill>
                  </a:tcPr>
                </a:tc>
                <a:tc>
                  <a:txBody>
                    <a:bodyPr/>
                    <a:lstStyle/>
                    <a:p>
                      <a:r>
                        <a:rPr lang="zh-CN" altLang="en-US" sz="1200" b="0" dirty="0" smtClean="0">
                          <a:solidFill>
                            <a:schemeClr val="bg1"/>
                          </a:solidFill>
                        </a:rPr>
                        <a:t>冷缺血时间</a:t>
                      </a:r>
                      <a:r>
                        <a:rPr lang="en-US" altLang="zh-CN" sz="1200" b="0" dirty="0" smtClean="0">
                          <a:solidFill>
                            <a:schemeClr val="bg1"/>
                          </a:solidFill>
                        </a:rPr>
                        <a:t>(h)</a:t>
                      </a:r>
                      <a:endParaRPr lang="zh-CN" altLang="en-US" sz="1200" b="0" dirty="0">
                        <a:solidFill>
                          <a:schemeClr val="bg1"/>
                        </a:solidFill>
                      </a:endParaRPr>
                    </a:p>
                  </a:txBody>
                  <a:tcPr anchor="ctr">
                    <a:solidFill>
                      <a:srgbClr val="42A68C"/>
                    </a:solidFill>
                  </a:tcPr>
                </a:tc>
                <a:tc>
                  <a:txBody>
                    <a:bodyPr/>
                    <a:lstStyle/>
                    <a:p>
                      <a:r>
                        <a:rPr lang="en-US" altLang="zh-CN" sz="1200" b="0" dirty="0" smtClean="0">
                          <a:solidFill>
                            <a:schemeClr val="bg1"/>
                          </a:solidFill>
                        </a:rPr>
                        <a:t>CNI(</a:t>
                      </a:r>
                      <a:r>
                        <a:rPr lang="zh-CN" altLang="en-US" sz="1200" b="0" dirty="0" smtClean="0">
                          <a:solidFill>
                            <a:schemeClr val="bg1"/>
                          </a:solidFill>
                        </a:rPr>
                        <a:t>他克莫司</a:t>
                      </a:r>
                      <a:r>
                        <a:rPr lang="en-US" altLang="zh-CN" sz="1200" b="0" dirty="0" smtClean="0">
                          <a:solidFill>
                            <a:schemeClr val="bg1"/>
                          </a:solidFill>
                        </a:rPr>
                        <a:t>/</a:t>
                      </a:r>
                      <a:r>
                        <a:rPr lang="zh-CN" altLang="en-US" sz="1200" b="0" dirty="0" smtClean="0">
                          <a:solidFill>
                            <a:schemeClr val="bg1"/>
                          </a:solidFill>
                        </a:rPr>
                        <a:t>环孢素</a:t>
                      </a:r>
                      <a:r>
                        <a:rPr lang="en-US" altLang="zh-CN" sz="1200" b="0" dirty="0" smtClean="0">
                          <a:solidFill>
                            <a:schemeClr val="bg1"/>
                          </a:solidFill>
                        </a:rPr>
                        <a:t>,n)</a:t>
                      </a:r>
                      <a:endParaRPr lang="zh-CN" altLang="en-US" sz="1200" b="0" dirty="0">
                        <a:solidFill>
                          <a:schemeClr val="bg1"/>
                        </a:solidFill>
                      </a:endParaRPr>
                    </a:p>
                  </a:txBody>
                  <a:tcPr anchor="ctr">
                    <a:solidFill>
                      <a:srgbClr val="42A68C"/>
                    </a:solidFill>
                  </a:tcPr>
                </a:tc>
              </a:tr>
              <a:tr h="228029">
                <a:tc>
                  <a:txBody>
                    <a:bodyPr/>
                    <a:lstStyle/>
                    <a:p>
                      <a:r>
                        <a:rPr lang="zh-CN" altLang="en-US" sz="1200" b="0" dirty="0" smtClean="0"/>
                        <a:t>舒莱</a:t>
                      </a:r>
                      <a:r>
                        <a:rPr lang="en-US" altLang="zh-CN" sz="1200" b="0" baseline="30000" dirty="0" smtClean="0"/>
                        <a:t>®</a:t>
                      </a:r>
                      <a:endParaRPr lang="zh-CN" altLang="en-US" sz="1200" b="0" baseline="3000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43±11 </a:t>
                      </a:r>
                    </a:p>
                  </a:txBody>
                  <a:tcPr anchor="ctr">
                    <a:noFill/>
                  </a:tcPr>
                </a:tc>
                <a:tc>
                  <a:txBody>
                    <a:bodyPr/>
                    <a:lstStyle/>
                    <a:p>
                      <a:r>
                        <a:rPr lang="en-US" altLang="zh-CN" sz="1200" b="0" i="0" u="none" strike="noStrike" kern="1200" baseline="0" dirty="0" smtClean="0">
                          <a:solidFill>
                            <a:schemeClr val="dk1"/>
                          </a:solidFill>
                          <a:latin typeface="+mn-lt"/>
                          <a:ea typeface="+mn-ea"/>
                          <a:cs typeface="+mn-cs"/>
                        </a:rPr>
                        <a:t>89/57 </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23.40±10.97 </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3.88±0.84 </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2.83±1.31 </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7.17±2.4 </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83/63 </a:t>
                      </a:r>
                      <a:endParaRPr lang="zh-CN" altLang="en-US" sz="1200" b="0" dirty="0"/>
                    </a:p>
                  </a:txBody>
                  <a:tcPr anchor="ctr">
                    <a:noFill/>
                  </a:tcPr>
                </a:tc>
              </a:tr>
              <a:tr h="228029">
                <a:tc>
                  <a:txBody>
                    <a:bodyPr/>
                    <a:lstStyle/>
                    <a:p>
                      <a:r>
                        <a:rPr lang="en-US" altLang="zh-CN" sz="1200" b="0" dirty="0" smtClean="0"/>
                        <a:t>ATG</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42±11 </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78/38 </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24.97±11.29	</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3.73±0.78</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2.79±1.26</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6.93±3.03</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58/58 </a:t>
                      </a:r>
                      <a:endParaRPr lang="zh-CN" altLang="en-US" sz="1200" b="0" dirty="0"/>
                    </a:p>
                  </a:txBody>
                  <a:tcPr anchor="ctr">
                    <a:noFill/>
                  </a:tcPr>
                </a:tc>
              </a:tr>
              <a:tr h="228029">
                <a:tc>
                  <a:txBody>
                    <a:bodyPr/>
                    <a:lstStyle/>
                    <a:p>
                      <a:r>
                        <a:rPr lang="en-US" altLang="zh-CN" sz="1200" b="0" dirty="0" smtClean="0"/>
                        <a:t>P</a:t>
                      </a:r>
                      <a:r>
                        <a:rPr lang="zh-CN" altLang="en-US" sz="1200" b="0" dirty="0" smtClean="0"/>
                        <a:t>值</a:t>
                      </a:r>
                      <a:endParaRPr lang="zh-CN" altLang="en-US" sz="1200" b="0" dirty="0"/>
                    </a:p>
                  </a:txBody>
                  <a:tcPr anchor="ctr">
                    <a:noFill/>
                  </a:tcPr>
                </a:tc>
                <a:tc>
                  <a:txBody>
                    <a:bodyPr/>
                    <a:lstStyle/>
                    <a:p>
                      <a:r>
                        <a:rPr lang="en-US" altLang="zh-CN" sz="1200" b="0" i="0" u="none" strike="noStrike" kern="1200" baseline="0" dirty="0" smtClean="0">
                          <a:solidFill>
                            <a:srgbClr val="C00000"/>
                          </a:solidFill>
                          <a:latin typeface="+mn-lt"/>
                          <a:ea typeface="+mn-ea"/>
                          <a:cs typeface="+mn-cs"/>
                        </a:rPr>
                        <a:t>0.760</a:t>
                      </a:r>
                      <a:endParaRPr lang="zh-CN" altLang="en-US" sz="1200" b="0" dirty="0">
                        <a:solidFill>
                          <a:srgbClr val="C00000"/>
                        </a:solidFill>
                      </a:endParaRPr>
                    </a:p>
                  </a:txBody>
                  <a:tcPr anchor="ctr">
                    <a:noFill/>
                  </a:tcPr>
                </a:tc>
                <a:tc>
                  <a:txBody>
                    <a:bodyPr/>
                    <a:lstStyle/>
                    <a:p>
                      <a:r>
                        <a:rPr lang="en-US" altLang="zh-CN" sz="1200" b="0" i="0" u="none" strike="noStrike" kern="1200" baseline="0" dirty="0" smtClean="0">
                          <a:solidFill>
                            <a:srgbClr val="C00000"/>
                          </a:solidFill>
                          <a:latin typeface="+mn-lt"/>
                          <a:ea typeface="+mn-ea"/>
                          <a:cs typeface="+mn-cs"/>
                        </a:rPr>
                        <a:t>0.304</a:t>
                      </a:r>
                      <a:endParaRPr lang="zh-CN" altLang="en-US" sz="1200" b="0" dirty="0">
                        <a:solidFill>
                          <a:srgbClr val="C00000"/>
                        </a:solidFill>
                      </a:endParaRPr>
                    </a:p>
                  </a:txBody>
                  <a:tcPr anchor="ctr">
                    <a:noFill/>
                  </a:tcPr>
                </a:tc>
                <a:tc>
                  <a:txBody>
                    <a:bodyPr/>
                    <a:lstStyle/>
                    <a:p>
                      <a:r>
                        <a:rPr lang="en-US" altLang="zh-CN" sz="1200" b="0" i="0" u="none" strike="noStrike" kern="1200" baseline="0" dirty="0" smtClean="0">
                          <a:solidFill>
                            <a:srgbClr val="C00000"/>
                          </a:solidFill>
                          <a:latin typeface="+mn-lt"/>
                          <a:ea typeface="+mn-ea"/>
                          <a:cs typeface="+mn-cs"/>
                        </a:rPr>
                        <a:t>0.494</a:t>
                      </a:r>
                    </a:p>
                  </a:txBody>
                  <a:tcPr anchor="ctr">
                    <a:noFill/>
                  </a:tcPr>
                </a:tc>
                <a:tc>
                  <a:txBody>
                    <a:bodyPr/>
                    <a:lstStyle/>
                    <a:p>
                      <a:r>
                        <a:rPr lang="en-US" altLang="zh-CN" sz="1200" b="0" i="0" u="none" strike="noStrike" kern="1200" baseline="0" dirty="0" smtClean="0">
                          <a:solidFill>
                            <a:srgbClr val="C00000"/>
                          </a:solidFill>
                          <a:latin typeface="+mn-lt"/>
                          <a:ea typeface="+mn-ea"/>
                          <a:cs typeface="+mn-cs"/>
                        </a:rPr>
                        <a:t>0.729</a:t>
                      </a:r>
                      <a:endParaRPr lang="zh-CN" altLang="en-US" sz="1200" b="0" dirty="0">
                        <a:solidFill>
                          <a:srgbClr val="C00000"/>
                        </a:solidFill>
                      </a:endParaRPr>
                    </a:p>
                  </a:txBody>
                  <a:tcPr anchor="ctr">
                    <a:noFill/>
                  </a:tcPr>
                </a:tc>
                <a:tc>
                  <a:txBody>
                    <a:bodyPr/>
                    <a:lstStyle/>
                    <a:p>
                      <a:r>
                        <a:rPr lang="en-US" altLang="zh-CN" sz="1200" b="0" i="0" u="none" strike="noStrike" kern="1200" baseline="0" dirty="0" smtClean="0">
                          <a:solidFill>
                            <a:srgbClr val="C00000"/>
                          </a:solidFill>
                          <a:latin typeface="+mn-lt"/>
                          <a:ea typeface="+mn-ea"/>
                          <a:cs typeface="+mn-cs"/>
                        </a:rPr>
                        <a:t>0.482</a:t>
                      </a:r>
                      <a:endParaRPr lang="zh-CN" altLang="en-US" sz="1200" b="0" dirty="0">
                        <a:solidFill>
                          <a:srgbClr val="C00000"/>
                        </a:solidFill>
                      </a:endParaRPr>
                    </a:p>
                  </a:txBody>
                  <a:tcPr anchor="ctr">
                    <a:noFill/>
                  </a:tcPr>
                </a:tc>
                <a:tc>
                  <a:txBody>
                    <a:bodyPr/>
                    <a:lstStyle/>
                    <a:p>
                      <a:r>
                        <a:rPr lang="en-US" altLang="zh-CN" sz="1200" b="0" i="0" u="none" strike="noStrike" kern="1200" baseline="0" dirty="0" smtClean="0">
                          <a:solidFill>
                            <a:srgbClr val="C00000"/>
                          </a:solidFill>
                          <a:latin typeface="+mn-lt"/>
                          <a:ea typeface="+mn-ea"/>
                          <a:cs typeface="+mn-cs"/>
                        </a:rPr>
                        <a:t>0.069</a:t>
                      </a:r>
                      <a:endParaRPr lang="zh-CN" altLang="en-US" sz="1200" b="0" dirty="0">
                        <a:solidFill>
                          <a:srgbClr val="C00000"/>
                        </a:solidFill>
                      </a:endParaRPr>
                    </a:p>
                  </a:txBody>
                  <a:tcPr anchor="ctr">
                    <a:noFill/>
                  </a:tcPr>
                </a:tc>
                <a:tc>
                  <a:txBody>
                    <a:bodyPr/>
                    <a:lstStyle/>
                    <a:p>
                      <a:r>
                        <a:rPr lang="en-US" altLang="zh-CN" sz="1200" b="0" i="0" u="none" strike="noStrike" kern="1200" baseline="0" dirty="0" smtClean="0">
                          <a:solidFill>
                            <a:srgbClr val="C00000"/>
                          </a:solidFill>
                          <a:latin typeface="+mn-lt"/>
                          <a:ea typeface="+mn-ea"/>
                          <a:cs typeface="+mn-cs"/>
                        </a:rPr>
                        <a:t>0.318 </a:t>
                      </a:r>
                      <a:endParaRPr lang="zh-CN" altLang="en-US" sz="1200" b="0" dirty="0">
                        <a:solidFill>
                          <a:srgbClr val="C00000"/>
                        </a:solidFill>
                      </a:endParaRPr>
                    </a:p>
                  </a:txBody>
                  <a:tcPr anchor="ctr">
                    <a:noFill/>
                  </a:tcPr>
                </a:tc>
              </a:tr>
            </a:tbl>
          </a:graphicData>
        </a:graphic>
      </p:graphicFrame>
      <p:grpSp>
        <p:nvGrpSpPr>
          <p:cNvPr id="16" name="组合 15"/>
          <p:cNvGrpSpPr/>
          <p:nvPr/>
        </p:nvGrpSpPr>
        <p:grpSpPr>
          <a:xfrm>
            <a:off x="8149905" y="114462"/>
            <a:ext cx="886591" cy="379626"/>
            <a:chOff x="6300192" y="297327"/>
            <a:chExt cx="1102615" cy="379626"/>
          </a:xfrm>
        </p:grpSpPr>
        <p:pic>
          <p:nvPicPr>
            <p:cNvPr id="18" name="Picture 3" descr="E:\ppt学习20130715\美化模板\设计素材\png元素-便签-2013-9-2\34副本.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192" y="297327"/>
              <a:ext cx="1102615" cy="379626"/>
            </a:xfrm>
            <a:prstGeom prst="rect">
              <a:avLst/>
            </a:prstGeom>
            <a:noFill/>
            <a:extLst>
              <a:ext uri="{909E8E84-426E-40DD-AFC4-6F175D3DCCD1}">
                <a14:hiddenFill xmlns:a14="http://schemas.microsoft.com/office/drawing/2010/main">
                  <a:solidFill>
                    <a:srgbClr val="FFFFFF"/>
                  </a:solidFill>
                </a14:hiddenFill>
              </a:ext>
            </a:extLst>
          </p:spPr>
        </p:pic>
        <p:sp>
          <p:nvSpPr>
            <p:cNvPr id="22" name="矩形 21"/>
            <p:cNvSpPr/>
            <p:nvPr/>
          </p:nvSpPr>
          <p:spPr>
            <a:xfrm>
              <a:off x="6516216" y="301438"/>
              <a:ext cx="767929" cy="338554"/>
            </a:xfrm>
            <a:prstGeom prst="rect">
              <a:avLst/>
            </a:prstGeom>
          </p:spPr>
          <p:txBody>
            <a:bodyPr wrap="none">
              <a:spAutoFit/>
            </a:bodyPr>
            <a:lstStyle/>
            <a:p>
              <a:r>
                <a:rPr lang="en-US" altLang="zh-CN" sz="1600" dirty="0" smtClean="0"/>
                <a:t>DGF</a:t>
              </a:r>
              <a:endParaRPr lang="zh-CN" altLang="en-US" sz="1600" dirty="0"/>
            </a:p>
          </p:txBody>
        </p:sp>
      </p:grpSp>
    </p:spTree>
    <p:extLst>
      <p:ext uri="{BB962C8B-B14F-4D97-AF65-F5344CB8AC3E}">
        <p14:creationId xmlns:p14="http://schemas.microsoft.com/office/powerpoint/2010/main" val="4116899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extLst>
              <p:ext uri="{D42A27DB-BD31-4B8C-83A1-F6EECF244321}">
                <p14:modId xmlns:p14="http://schemas.microsoft.com/office/powerpoint/2010/main" val="3954402913"/>
              </p:ext>
            </p:extLst>
          </p:nvPr>
        </p:nvGraphicFramePr>
        <p:xfrm>
          <a:off x="1037449" y="1916831"/>
          <a:ext cx="7134951" cy="3744417"/>
        </p:xfrm>
        <a:graphic>
          <a:graphicData uri="http://schemas.openxmlformats.org/drawingml/2006/chart">
            <c:chart xmlns:c="http://schemas.openxmlformats.org/drawingml/2006/chart" xmlns:r="http://schemas.openxmlformats.org/officeDocument/2006/relationships" r:id="rId3"/>
          </a:graphicData>
        </a:graphic>
      </p:graphicFrame>
      <p:sp>
        <p:nvSpPr>
          <p:cNvPr id="4" name="标题 1"/>
          <p:cNvSpPr>
            <a:spLocks noGrp="1"/>
          </p:cNvSpPr>
          <p:nvPr>
            <p:ph type="title" idx="4294967295"/>
          </p:nvPr>
        </p:nvSpPr>
        <p:spPr>
          <a:xfrm>
            <a:off x="457200" y="188640"/>
            <a:ext cx="8229600" cy="1143000"/>
          </a:xfrm>
        </p:spPr>
        <p:txBody>
          <a:bodyPr>
            <a:normAutofit/>
          </a:bodyPr>
          <a:lstStyle/>
          <a:p>
            <a:pPr algn="ctr"/>
            <a:r>
              <a:rPr lang="en-US" altLang="zh-CN" sz="2800" b="1" dirty="0">
                <a:latin typeface="+mn-lt"/>
                <a:ea typeface="+mn-ea"/>
                <a:sym typeface="Wingdings" panose="05000000000000000000" pitchFamily="2" charset="2"/>
              </a:rPr>
              <a:t>DCD</a:t>
            </a:r>
            <a:r>
              <a:rPr lang="zh-CN" altLang="en-US" sz="2800" b="1" dirty="0" smtClean="0">
                <a:latin typeface="+mn-lt"/>
                <a:ea typeface="+mn-ea"/>
                <a:sym typeface="Wingdings" panose="05000000000000000000" pitchFamily="2" charset="2"/>
              </a:rPr>
              <a:t>肾移植：</a:t>
            </a:r>
            <a:r>
              <a:rPr lang="en-US" altLang="zh-CN" sz="2800" b="1" dirty="0" smtClean="0">
                <a:latin typeface="+mn-lt"/>
                <a:ea typeface="+mn-ea"/>
                <a:sym typeface="Wingdings" panose="05000000000000000000" pitchFamily="2" charset="2"/>
              </a:rPr>
              <a:t/>
            </a:r>
            <a:br>
              <a:rPr lang="en-US" altLang="zh-CN" sz="2800" b="1" dirty="0" smtClean="0">
                <a:latin typeface="+mn-lt"/>
                <a:ea typeface="+mn-ea"/>
                <a:sym typeface="Wingdings" panose="05000000000000000000" pitchFamily="2" charset="2"/>
              </a:rPr>
            </a:br>
            <a:r>
              <a:rPr lang="en-US" altLang="zh-CN" sz="2800" b="1" dirty="0" smtClean="0">
                <a:latin typeface="+mn-lt"/>
                <a:ea typeface="+mn-ea"/>
                <a:sym typeface="Wingdings" panose="05000000000000000000" pitchFamily="2" charset="2"/>
              </a:rPr>
              <a:t>IL-2RA</a:t>
            </a:r>
            <a:r>
              <a:rPr lang="zh-CN" altLang="en-US" sz="2800" b="1" dirty="0" smtClean="0">
                <a:latin typeface="+mn-lt"/>
                <a:ea typeface="+mn-ea"/>
                <a:sym typeface="Wingdings" panose="05000000000000000000" pitchFamily="2" charset="2"/>
              </a:rPr>
              <a:t>预防</a:t>
            </a:r>
            <a:r>
              <a:rPr lang="en-US" altLang="zh-CN" sz="2800" b="1" dirty="0" smtClean="0">
                <a:latin typeface="+mn-lt"/>
                <a:ea typeface="+mn-ea"/>
              </a:rPr>
              <a:t>DGF</a:t>
            </a:r>
            <a:r>
              <a:rPr lang="zh-CN" altLang="en-US" sz="2800" b="1" dirty="0" smtClean="0">
                <a:latin typeface="+mn-lt"/>
                <a:ea typeface="+mn-ea"/>
              </a:rPr>
              <a:t>的疗效确切</a:t>
            </a:r>
            <a:endParaRPr lang="zh-CN" altLang="en-US" sz="2800" b="1" dirty="0">
              <a:latin typeface="+mn-lt"/>
              <a:ea typeface="+mn-ea"/>
            </a:endParaRPr>
          </a:p>
        </p:txBody>
      </p:sp>
      <p:sp>
        <p:nvSpPr>
          <p:cNvPr id="22" name="TextBox 21"/>
          <p:cNvSpPr txBox="1"/>
          <p:nvPr/>
        </p:nvSpPr>
        <p:spPr>
          <a:xfrm rot="16200000">
            <a:off x="301257" y="3293907"/>
            <a:ext cx="1780050" cy="362343"/>
          </a:xfrm>
          <a:prstGeom prst="rect">
            <a:avLst/>
          </a:prstGeom>
          <a:noFill/>
        </p:spPr>
        <p:txBody>
          <a:bodyPr wrap="square" rtlCol="0">
            <a:spAutoFit/>
          </a:bodyPr>
          <a:lstStyle/>
          <a:p>
            <a:pPr algn="ctr">
              <a:lnSpc>
                <a:spcPct val="120000"/>
              </a:lnSpc>
            </a:pPr>
            <a:r>
              <a:rPr lang="en-US" altLang="zh-CN" sz="1600" dirty="0" smtClean="0"/>
              <a:t>DGF</a:t>
            </a:r>
            <a:r>
              <a:rPr lang="zh-CN" altLang="en-US" sz="1600" dirty="0" smtClean="0"/>
              <a:t>发生率</a:t>
            </a:r>
            <a:r>
              <a:rPr lang="en-US" altLang="zh-CN" sz="1600" dirty="0" smtClean="0"/>
              <a:t>(%)</a:t>
            </a:r>
            <a:endParaRPr lang="zh-CN" altLang="en-US" sz="1600" dirty="0"/>
          </a:p>
        </p:txBody>
      </p:sp>
      <p:sp>
        <p:nvSpPr>
          <p:cNvPr id="23" name="矩形 22"/>
          <p:cNvSpPr/>
          <p:nvPr/>
        </p:nvSpPr>
        <p:spPr>
          <a:xfrm>
            <a:off x="4355976" y="1954669"/>
            <a:ext cx="1178528" cy="394210"/>
          </a:xfrm>
          <a:prstGeom prst="rect">
            <a:avLst/>
          </a:prstGeom>
        </p:spPr>
        <p:txBody>
          <a:bodyPr wrap="none">
            <a:spAutoFit/>
          </a:bodyPr>
          <a:lstStyle/>
          <a:p>
            <a:pPr>
              <a:lnSpc>
                <a:spcPct val="120000"/>
              </a:lnSpc>
            </a:pPr>
            <a:r>
              <a:rPr lang="en-US" altLang="zh-CN" dirty="0" smtClean="0">
                <a:solidFill>
                  <a:srgbClr val="C00000"/>
                </a:solidFill>
              </a:rPr>
              <a:t>P=0.8567</a:t>
            </a:r>
            <a:endParaRPr lang="zh-CN" altLang="en-US" dirty="0">
              <a:solidFill>
                <a:srgbClr val="C00000"/>
              </a:solidFill>
            </a:endParaRPr>
          </a:p>
        </p:txBody>
      </p:sp>
      <p:sp>
        <p:nvSpPr>
          <p:cNvPr id="14" name="TextBox 13"/>
          <p:cNvSpPr txBox="1"/>
          <p:nvPr/>
        </p:nvSpPr>
        <p:spPr>
          <a:xfrm>
            <a:off x="553403" y="5397023"/>
            <a:ext cx="7992484" cy="1200329"/>
          </a:xfrm>
          <a:prstGeom prst="rect">
            <a:avLst/>
          </a:prstGeom>
          <a:noFill/>
        </p:spPr>
        <p:txBody>
          <a:bodyPr wrap="square" rtlCol="0">
            <a:spAutoFit/>
          </a:bodyPr>
          <a:lstStyle/>
          <a:p>
            <a:pPr marL="171450" indent="-171450">
              <a:lnSpc>
                <a:spcPct val="120000"/>
              </a:lnSpc>
              <a:buClr>
                <a:srgbClr val="42A68C"/>
              </a:buClr>
              <a:buFont typeface="Arial" pitchFamily="34" charset="0"/>
              <a:buChar char="•"/>
            </a:pPr>
            <a:r>
              <a:rPr lang="zh-CN" altLang="en-US" sz="1200" dirty="0" smtClean="0">
                <a:cs typeface="Arial" pitchFamily="34" charset="0"/>
              </a:rPr>
              <a:t>一项多中心，前瞻性，观察性研究，纳入</a:t>
            </a:r>
            <a:r>
              <a:rPr lang="en-US" altLang="zh-CN" sz="1200" dirty="0" smtClean="0">
                <a:cs typeface="Arial" pitchFamily="34" charset="0"/>
              </a:rPr>
              <a:t>2007-2010</a:t>
            </a:r>
            <a:r>
              <a:rPr lang="zh-CN" altLang="en-US" sz="1200" dirty="0" smtClean="0">
                <a:cs typeface="Arial" pitchFamily="34" charset="0"/>
              </a:rPr>
              <a:t>年美国</a:t>
            </a:r>
            <a:r>
              <a:rPr lang="en-US" altLang="zh-CN" sz="1200" dirty="0" smtClean="0">
                <a:cs typeface="Arial" pitchFamily="34" charset="0"/>
              </a:rPr>
              <a:t>40</a:t>
            </a:r>
            <a:r>
              <a:rPr lang="zh-CN" altLang="en-US" sz="1200" dirty="0" smtClean="0">
                <a:cs typeface="Arial" pitchFamily="34" charset="0"/>
              </a:rPr>
              <a:t>个移植中心肾移植患者，其中</a:t>
            </a:r>
            <a:r>
              <a:rPr lang="en-US" altLang="zh-CN" sz="1200" dirty="0" smtClean="0">
                <a:cs typeface="Arial" pitchFamily="34" charset="0"/>
              </a:rPr>
              <a:t>DCD</a:t>
            </a:r>
            <a:r>
              <a:rPr lang="zh-CN" altLang="en-US" sz="1200" dirty="0" smtClean="0">
                <a:cs typeface="Arial" pitchFamily="34" charset="0"/>
              </a:rPr>
              <a:t>患者</a:t>
            </a:r>
            <a:r>
              <a:rPr lang="en-US" altLang="zh-CN" sz="1200" dirty="0" smtClean="0">
                <a:cs typeface="Arial" pitchFamily="34" charset="0"/>
              </a:rPr>
              <a:t>133</a:t>
            </a:r>
            <a:r>
              <a:rPr lang="zh-CN" altLang="en-US" sz="1200" dirty="0" smtClean="0">
                <a:cs typeface="Arial" pitchFamily="34" charset="0"/>
              </a:rPr>
              <a:t>例，</a:t>
            </a:r>
            <a:r>
              <a:rPr lang="en-US" altLang="zh-CN" sz="1200" dirty="0" smtClean="0">
                <a:cs typeface="Arial" pitchFamily="34" charset="0"/>
              </a:rPr>
              <a:t>DBD</a:t>
            </a:r>
            <a:r>
              <a:rPr lang="zh-CN" altLang="en-US" sz="1200" dirty="0" smtClean="0">
                <a:cs typeface="Arial" pitchFamily="34" charset="0"/>
              </a:rPr>
              <a:t>患者</a:t>
            </a:r>
            <a:r>
              <a:rPr lang="en-US" altLang="zh-CN" sz="1200" dirty="0" smtClean="0">
                <a:cs typeface="Arial" pitchFamily="34" charset="0"/>
              </a:rPr>
              <a:t>415</a:t>
            </a:r>
            <a:r>
              <a:rPr lang="zh-CN" altLang="en-US" sz="1200" dirty="0" smtClean="0">
                <a:cs typeface="Arial" pitchFamily="34" charset="0"/>
              </a:rPr>
              <a:t>例，所有患者接受诱导治疗，同时接受糖皮质激素、霉酚酸酯和</a:t>
            </a:r>
            <a:r>
              <a:rPr lang="en-US" altLang="zh-CN" sz="1200" dirty="0" smtClean="0">
                <a:cs typeface="Arial" pitchFamily="34" charset="0"/>
              </a:rPr>
              <a:t>CNI</a:t>
            </a:r>
            <a:r>
              <a:rPr lang="zh-CN" altLang="en-US" sz="1200" dirty="0" smtClean="0">
                <a:cs typeface="Arial" pitchFamily="34" charset="0"/>
              </a:rPr>
              <a:t>治疗，随访截止到</a:t>
            </a:r>
            <a:r>
              <a:rPr lang="en-US" altLang="zh-CN" sz="1200" dirty="0" smtClean="0">
                <a:cs typeface="Arial" pitchFamily="34" charset="0"/>
              </a:rPr>
              <a:t>2012</a:t>
            </a:r>
            <a:r>
              <a:rPr lang="zh-CN" altLang="en-US" sz="1200" dirty="0" smtClean="0">
                <a:cs typeface="Arial" pitchFamily="34" charset="0"/>
              </a:rPr>
              <a:t>年</a:t>
            </a:r>
            <a:r>
              <a:rPr lang="en-US" altLang="zh-CN" sz="1200" dirty="0" smtClean="0">
                <a:cs typeface="Arial" pitchFamily="34" charset="0"/>
              </a:rPr>
              <a:t>1</a:t>
            </a:r>
            <a:r>
              <a:rPr lang="zh-CN" altLang="en-US" sz="1200" dirty="0" smtClean="0">
                <a:cs typeface="Arial" pitchFamily="34" charset="0"/>
              </a:rPr>
              <a:t>月，比较</a:t>
            </a:r>
            <a:r>
              <a:rPr lang="en-US" altLang="zh-CN" sz="1200" dirty="0" smtClean="0">
                <a:cs typeface="Arial" pitchFamily="34" charset="0"/>
              </a:rPr>
              <a:t>DCD</a:t>
            </a:r>
            <a:r>
              <a:rPr lang="zh-CN" altLang="en-US" sz="1200" dirty="0" smtClean="0">
                <a:cs typeface="Arial" pitchFamily="34" charset="0"/>
              </a:rPr>
              <a:t>移植和</a:t>
            </a:r>
            <a:r>
              <a:rPr lang="en-US" altLang="zh-CN" sz="1200" dirty="0" smtClean="0">
                <a:cs typeface="Arial" pitchFamily="34" charset="0"/>
              </a:rPr>
              <a:t>DBD</a:t>
            </a:r>
            <a:r>
              <a:rPr lang="zh-CN" altLang="en-US" sz="1200" dirty="0" smtClean="0">
                <a:cs typeface="Arial" pitchFamily="34" charset="0"/>
              </a:rPr>
              <a:t>移植的</a:t>
            </a:r>
            <a:r>
              <a:rPr lang="en-US" altLang="zh-CN" sz="1200" dirty="0" smtClean="0">
                <a:cs typeface="Arial" pitchFamily="34" charset="0"/>
              </a:rPr>
              <a:t>DGF</a:t>
            </a:r>
            <a:r>
              <a:rPr lang="zh-CN" altLang="en-US" sz="1200" dirty="0" smtClean="0">
                <a:cs typeface="Arial" pitchFamily="34" charset="0"/>
              </a:rPr>
              <a:t>、</a:t>
            </a:r>
            <a:r>
              <a:rPr lang="en-US" altLang="zh-CN" sz="1200" dirty="0" smtClean="0">
                <a:cs typeface="Arial" pitchFamily="34" charset="0"/>
              </a:rPr>
              <a:t>AR</a:t>
            </a:r>
            <a:r>
              <a:rPr lang="zh-CN" altLang="en-US" sz="1200" dirty="0" smtClean="0">
                <a:cs typeface="Arial" pitchFamily="34" charset="0"/>
              </a:rPr>
              <a:t>、移植物丢失和患者丢失率；同时</a:t>
            </a:r>
            <a:r>
              <a:rPr lang="zh-CN" altLang="en-US" sz="1200" dirty="0">
                <a:cs typeface="Arial" pitchFamily="34" charset="0"/>
              </a:rPr>
              <a:t>在</a:t>
            </a:r>
            <a:r>
              <a:rPr lang="en-US" altLang="zh-CN" sz="1200" dirty="0">
                <a:cs typeface="Arial" pitchFamily="34" charset="0"/>
              </a:rPr>
              <a:t>DCD</a:t>
            </a:r>
            <a:r>
              <a:rPr lang="zh-CN" altLang="en-US" sz="1200" dirty="0">
                <a:cs typeface="Arial" pitchFamily="34" charset="0"/>
              </a:rPr>
              <a:t>肾移植中</a:t>
            </a:r>
            <a:r>
              <a:rPr lang="zh-CN" altLang="en-US" sz="1200" dirty="0" smtClean="0">
                <a:cs typeface="Arial" pitchFamily="34" charset="0"/>
              </a:rPr>
              <a:t>，根据</a:t>
            </a:r>
            <a:r>
              <a:rPr lang="zh-CN" altLang="en-US" sz="1200" dirty="0">
                <a:cs typeface="Arial" pitchFamily="34" charset="0"/>
              </a:rPr>
              <a:t>诱导治疗分为</a:t>
            </a:r>
            <a:r>
              <a:rPr lang="en-US" altLang="zh-CN" sz="1200" dirty="0">
                <a:cs typeface="Arial" pitchFamily="34" charset="0"/>
              </a:rPr>
              <a:t>IL-2RA</a:t>
            </a:r>
            <a:r>
              <a:rPr lang="zh-CN" altLang="en-US" sz="1200" dirty="0">
                <a:cs typeface="Arial" pitchFamily="34" charset="0"/>
              </a:rPr>
              <a:t>组和淋巴清除性抗体组，比较两组的疗效和安全性</a:t>
            </a:r>
            <a:endParaRPr lang="en-US" altLang="zh-CN" sz="1200" dirty="0">
              <a:cs typeface="Arial" pitchFamily="34" charset="0"/>
            </a:endParaRPr>
          </a:p>
          <a:p>
            <a:pPr marL="171450" indent="-171450">
              <a:lnSpc>
                <a:spcPct val="120000"/>
              </a:lnSpc>
              <a:buClr>
                <a:srgbClr val="42A68C"/>
              </a:buClr>
              <a:buFont typeface="Arial" pitchFamily="34" charset="0"/>
              <a:buChar char="•"/>
            </a:pPr>
            <a:endParaRPr lang="en-US" altLang="zh-CN" sz="1200" dirty="0" smtClean="0">
              <a:cs typeface="Arial" pitchFamily="34" charset="0"/>
            </a:endParaRPr>
          </a:p>
        </p:txBody>
      </p:sp>
      <p:grpSp>
        <p:nvGrpSpPr>
          <p:cNvPr id="12" name="组合 11"/>
          <p:cNvGrpSpPr/>
          <p:nvPr/>
        </p:nvGrpSpPr>
        <p:grpSpPr>
          <a:xfrm>
            <a:off x="8149905" y="114462"/>
            <a:ext cx="886591" cy="379626"/>
            <a:chOff x="6300192" y="297327"/>
            <a:chExt cx="1102615" cy="379626"/>
          </a:xfrm>
        </p:grpSpPr>
        <p:pic>
          <p:nvPicPr>
            <p:cNvPr id="18" name="Picture 3" descr="E:\ppt学习20130715\美化模板\设计素材\png元素-便签-2013-9-2\34副本.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192" y="297327"/>
              <a:ext cx="1102615" cy="379626"/>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6516216" y="301438"/>
              <a:ext cx="767929" cy="338554"/>
            </a:xfrm>
            <a:prstGeom prst="rect">
              <a:avLst/>
            </a:prstGeom>
          </p:spPr>
          <p:txBody>
            <a:bodyPr wrap="none">
              <a:spAutoFit/>
            </a:bodyPr>
            <a:lstStyle/>
            <a:p>
              <a:r>
                <a:rPr lang="en-US" altLang="zh-CN" sz="1600" dirty="0" smtClean="0"/>
                <a:t>DGF</a:t>
              </a:r>
              <a:endParaRPr lang="zh-CN" altLang="en-US" sz="1600" dirty="0"/>
            </a:p>
          </p:txBody>
        </p:sp>
      </p:grpSp>
      <p:sp>
        <p:nvSpPr>
          <p:cNvPr id="28" name="矩形 27"/>
          <p:cNvSpPr/>
          <p:nvPr/>
        </p:nvSpPr>
        <p:spPr>
          <a:xfrm>
            <a:off x="-9216" y="6611867"/>
            <a:ext cx="2337499" cy="246221"/>
          </a:xfrm>
          <a:prstGeom prst="rect">
            <a:avLst/>
          </a:prstGeom>
        </p:spPr>
        <p:txBody>
          <a:bodyPr wrap="none">
            <a:spAutoFit/>
          </a:bodyPr>
          <a:lstStyle/>
          <a:p>
            <a:r>
              <a:rPr lang="de-CH" altLang="zh-CN" sz="1000" dirty="0" smtClean="0"/>
              <a:t>Dong </a:t>
            </a:r>
            <a:r>
              <a:rPr lang="de-CH" altLang="zh-CN" sz="1000" dirty="0"/>
              <a:t>Zhu,et al.</a:t>
            </a:r>
            <a:r>
              <a:rPr lang="zh-CN" altLang="en-US" sz="1000" dirty="0"/>
              <a:t>中国器官移植大会摘要</a:t>
            </a:r>
          </a:p>
        </p:txBody>
      </p:sp>
    </p:spTree>
    <p:extLst>
      <p:ext uri="{BB962C8B-B14F-4D97-AF65-F5344CB8AC3E}">
        <p14:creationId xmlns:p14="http://schemas.microsoft.com/office/powerpoint/2010/main" val="3853960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4294967295"/>
          </p:nvPr>
        </p:nvSpPr>
        <p:spPr>
          <a:xfrm>
            <a:off x="457200" y="188640"/>
            <a:ext cx="8229600" cy="1143000"/>
          </a:xfrm>
        </p:spPr>
        <p:txBody>
          <a:bodyPr>
            <a:normAutofit/>
          </a:bodyPr>
          <a:lstStyle/>
          <a:p>
            <a:pPr algn="ctr">
              <a:lnSpc>
                <a:spcPct val="120000"/>
              </a:lnSpc>
            </a:pPr>
            <a:r>
              <a:rPr lang="zh-CN" altLang="en-US" sz="3200" b="1" dirty="0"/>
              <a:t>巴利昔单抗</a:t>
            </a:r>
            <a:r>
              <a:rPr lang="zh-CN" altLang="en-US" sz="3200" b="1" dirty="0" smtClean="0"/>
              <a:t>的</a:t>
            </a:r>
            <a:r>
              <a:rPr lang="zh-CN" altLang="en-US" sz="3200" b="1" dirty="0"/>
              <a:t>安全性与安慰剂相当</a:t>
            </a:r>
          </a:p>
        </p:txBody>
      </p:sp>
      <p:graphicFrame>
        <p:nvGraphicFramePr>
          <p:cNvPr id="5" name="图表 4"/>
          <p:cNvGraphicFramePr/>
          <p:nvPr>
            <p:extLst>
              <p:ext uri="{D42A27DB-BD31-4B8C-83A1-F6EECF244321}">
                <p14:modId xmlns:p14="http://schemas.microsoft.com/office/powerpoint/2010/main" val="4101797414"/>
              </p:ext>
            </p:extLst>
          </p:nvPr>
        </p:nvGraphicFramePr>
        <p:xfrm>
          <a:off x="980876" y="1988840"/>
          <a:ext cx="7050164"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Box 6"/>
          <p:cNvSpPr txBox="1">
            <a:spLocks noChangeArrowheads="1"/>
          </p:cNvSpPr>
          <p:nvPr/>
        </p:nvSpPr>
        <p:spPr bwMode="auto">
          <a:xfrm rot="16200000">
            <a:off x="-372119" y="3750666"/>
            <a:ext cx="2462213" cy="350838"/>
          </a:xfrm>
          <a:prstGeom prst="rect">
            <a:avLst/>
          </a:prstGeom>
          <a:noFill/>
          <a:ln w="12700">
            <a:noFill/>
            <a:miter lim="800000"/>
            <a:headEnd/>
            <a:tailEnd/>
          </a:ln>
        </p:spPr>
        <p:txBody>
          <a:bodyPr>
            <a:spAutoFit/>
          </a:bodyPr>
          <a:lstStyle/>
          <a:p>
            <a:pPr>
              <a:lnSpc>
                <a:spcPct val="120000"/>
              </a:lnSpc>
              <a:defRPr/>
            </a:pPr>
            <a:r>
              <a:rPr lang="zh-CN" altLang="en-US" sz="1400" dirty="0">
                <a:latin typeface="+mn-lt"/>
                <a:ea typeface="+mn-ea"/>
              </a:rPr>
              <a:t>第</a:t>
            </a:r>
            <a:r>
              <a:rPr lang="en-US" altLang="zh-CN" sz="1400" dirty="0">
                <a:latin typeface="+mn-lt"/>
                <a:ea typeface="+mn-ea"/>
              </a:rPr>
              <a:t>12</a:t>
            </a:r>
            <a:r>
              <a:rPr lang="zh-CN" altLang="en-US" sz="1400" dirty="0">
                <a:latin typeface="+mn-lt"/>
                <a:ea typeface="+mn-ea"/>
              </a:rPr>
              <a:t>个月不良反应</a:t>
            </a:r>
            <a:r>
              <a:rPr lang="zh-CN" altLang="en-US" sz="1400" dirty="0" smtClean="0">
                <a:latin typeface="+mn-lt"/>
                <a:ea typeface="+mn-ea"/>
              </a:rPr>
              <a:t>事件</a:t>
            </a:r>
            <a:r>
              <a:rPr lang="en-US" altLang="zh-CN" sz="1400" dirty="0" smtClean="0">
                <a:latin typeface="+mn-lt"/>
                <a:ea typeface="+mn-ea"/>
              </a:rPr>
              <a:t>(%)</a:t>
            </a:r>
            <a:endParaRPr lang="en-US" altLang="zh-CN" sz="1400" dirty="0">
              <a:latin typeface="+mn-lt"/>
              <a:ea typeface="+mn-ea"/>
            </a:endParaRPr>
          </a:p>
        </p:txBody>
      </p:sp>
      <p:sp>
        <p:nvSpPr>
          <p:cNvPr id="7" name="Rectangle 11"/>
          <p:cNvSpPr>
            <a:spLocks noChangeArrowheads="1"/>
          </p:cNvSpPr>
          <p:nvPr/>
        </p:nvSpPr>
        <p:spPr bwMode="auto">
          <a:xfrm>
            <a:off x="-5448" y="6598286"/>
            <a:ext cx="6146948" cy="286232"/>
          </a:xfrm>
          <a:prstGeom prst="rect">
            <a:avLst/>
          </a:prstGeom>
          <a:noFill/>
          <a:ln w="9525">
            <a:noFill/>
            <a:miter lim="800000"/>
            <a:headEnd/>
            <a:tailEnd/>
          </a:ln>
        </p:spPr>
        <p:txBody>
          <a:bodyPr wrap="square">
            <a:spAutoFit/>
          </a:bodyPr>
          <a:lstStyle/>
          <a:p>
            <a:pPr>
              <a:lnSpc>
                <a:spcPct val="120000"/>
              </a:lnSpc>
              <a:spcBef>
                <a:spcPct val="0"/>
              </a:spcBef>
              <a:defRPr/>
            </a:pPr>
            <a:r>
              <a:rPr lang="en-US" altLang="zh-CN" sz="1000" b="0" dirty="0" smtClean="0">
                <a:latin typeface="+mn-lt"/>
                <a:ea typeface="+mn-ea"/>
              </a:rPr>
              <a:t>Na</a:t>
            </a:r>
            <a:r>
              <a:rPr lang="en-GB" altLang="zh-CN" sz="1000" b="0" dirty="0" err="1">
                <a:latin typeface="+mn-lt"/>
                <a:ea typeface="+mn-ea"/>
              </a:rPr>
              <a:t>shan</a:t>
            </a:r>
            <a:r>
              <a:rPr lang="en-GB" altLang="zh-CN" sz="1000" b="0" dirty="0">
                <a:latin typeface="+mn-lt"/>
                <a:ea typeface="+mn-ea"/>
              </a:rPr>
              <a:t> B et al. Lancet 1997; 350: </a:t>
            </a:r>
            <a:r>
              <a:rPr lang="en-GB" altLang="zh-CN" sz="1000" b="0" dirty="0" smtClean="0">
                <a:latin typeface="+mn-lt"/>
                <a:ea typeface="+mn-ea"/>
              </a:rPr>
              <a:t>1193-1198.</a:t>
            </a:r>
            <a:endParaRPr lang="en-US" altLang="zh-CN" sz="1000" b="0" dirty="0">
              <a:latin typeface="+mn-lt"/>
              <a:ea typeface="+mn-ea"/>
            </a:endParaRPr>
          </a:p>
        </p:txBody>
      </p:sp>
      <p:sp>
        <p:nvSpPr>
          <p:cNvPr id="8" name="Rectangle 46"/>
          <p:cNvSpPr>
            <a:spLocks noChangeArrowheads="1"/>
          </p:cNvSpPr>
          <p:nvPr/>
        </p:nvSpPr>
        <p:spPr bwMode="auto">
          <a:xfrm>
            <a:off x="6686500" y="3286252"/>
            <a:ext cx="1485900" cy="535531"/>
          </a:xfrm>
          <a:prstGeom prst="rect">
            <a:avLst/>
          </a:prstGeom>
          <a:noFill/>
          <a:ln w="9525">
            <a:noFill/>
            <a:miter lim="800000"/>
            <a:headEnd/>
            <a:tailEnd/>
          </a:ln>
        </p:spPr>
        <p:txBody>
          <a:bodyPr>
            <a:spAutoFit/>
          </a:bodyPr>
          <a:lstStyle/>
          <a:p>
            <a:pPr>
              <a:lnSpc>
                <a:spcPct val="120000"/>
              </a:lnSpc>
              <a:spcBef>
                <a:spcPct val="0"/>
              </a:spcBef>
              <a:defRPr/>
            </a:pPr>
            <a:r>
              <a:rPr lang="zh-CN" altLang="en-US" sz="1200" dirty="0">
                <a:latin typeface="+mn-lt"/>
                <a:ea typeface="+mn-ea"/>
              </a:rPr>
              <a:t>舒莱</a:t>
            </a:r>
            <a:r>
              <a:rPr lang="en-GB" altLang="zh-CN" sz="1200" baseline="30000" dirty="0">
                <a:latin typeface="+mn-lt"/>
                <a:ea typeface="+mn-ea"/>
              </a:rPr>
              <a:t>®</a:t>
            </a:r>
            <a:r>
              <a:rPr lang="zh-CN" altLang="en-US" sz="1200" dirty="0">
                <a:latin typeface="+mn-lt"/>
                <a:ea typeface="+mn-ea"/>
              </a:rPr>
              <a:t>组无细胞因子释放综合征</a:t>
            </a:r>
            <a:endParaRPr lang="en-US" altLang="zh-CN" sz="1200" baseline="30000" dirty="0">
              <a:latin typeface="+mn-lt"/>
              <a:ea typeface="+mn-ea"/>
            </a:endParaRPr>
          </a:p>
        </p:txBody>
      </p:sp>
      <p:sp>
        <p:nvSpPr>
          <p:cNvPr id="9" name="Text Box 51"/>
          <p:cNvSpPr txBox="1">
            <a:spLocks noChangeArrowheads="1"/>
          </p:cNvSpPr>
          <p:nvPr/>
        </p:nvSpPr>
        <p:spPr bwMode="auto">
          <a:xfrm>
            <a:off x="4926161" y="4011613"/>
            <a:ext cx="1184275" cy="313932"/>
          </a:xfrm>
          <a:prstGeom prst="rect">
            <a:avLst/>
          </a:prstGeom>
          <a:noFill/>
          <a:ln w="12700">
            <a:noFill/>
            <a:miter lim="800000"/>
            <a:headEnd/>
            <a:tailEnd/>
          </a:ln>
        </p:spPr>
        <p:txBody>
          <a:bodyPr>
            <a:spAutoFit/>
          </a:bodyPr>
          <a:lstStyle/>
          <a:p>
            <a:pPr algn="ctr">
              <a:lnSpc>
                <a:spcPct val="120000"/>
              </a:lnSpc>
              <a:defRPr/>
            </a:pPr>
            <a:r>
              <a:rPr lang="en-GB" altLang="zh-CN" sz="1200" dirty="0" err="1">
                <a:latin typeface="+mn-lt"/>
                <a:ea typeface="+mn-ea"/>
              </a:rPr>
              <a:t>n.s</a:t>
            </a:r>
            <a:r>
              <a:rPr lang="en-GB" altLang="zh-CN" sz="1200" dirty="0">
                <a:latin typeface="+mn-lt"/>
                <a:ea typeface="+mn-ea"/>
              </a:rPr>
              <a:t>.</a:t>
            </a:r>
          </a:p>
        </p:txBody>
      </p:sp>
      <p:sp>
        <p:nvSpPr>
          <p:cNvPr id="10" name="Text Box 52"/>
          <p:cNvSpPr txBox="1">
            <a:spLocks noChangeArrowheads="1"/>
          </p:cNvSpPr>
          <p:nvPr/>
        </p:nvSpPr>
        <p:spPr bwMode="auto">
          <a:xfrm>
            <a:off x="6582345" y="4647480"/>
            <a:ext cx="1184275" cy="313932"/>
          </a:xfrm>
          <a:prstGeom prst="rect">
            <a:avLst/>
          </a:prstGeom>
          <a:noFill/>
          <a:ln w="12700">
            <a:noFill/>
            <a:miter lim="800000"/>
            <a:headEnd/>
            <a:tailEnd/>
          </a:ln>
        </p:spPr>
        <p:txBody>
          <a:bodyPr>
            <a:spAutoFit/>
          </a:bodyPr>
          <a:lstStyle/>
          <a:p>
            <a:pPr algn="ctr">
              <a:lnSpc>
                <a:spcPct val="120000"/>
              </a:lnSpc>
              <a:defRPr/>
            </a:pPr>
            <a:r>
              <a:rPr lang="en-GB" altLang="zh-CN" sz="1200" dirty="0" err="1">
                <a:latin typeface="+mn-lt"/>
                <a:ea typeface="+mn-ea"/>
              </a:rPr>
              <a:t>n.s</a:t>
            </a:r>
            <a:r>
              <a:rPr lang="en-GB" altLang="zh-CN" sz="1200" dirty="0">
                <a:latin typeface="+mn-lt"/>
                <a:ea typeface="+mn-ea"/>
              </a:rPr>
              <a:t>.</a:t>
            </a:r>
          </a:p>
        </p:txBody>
      </p:sp>
      <p:sp>
        <p:nvSpPr>
          <p:cNvPr id="11" name="Text Box 53"/>
          <p:cNvSpPr txBox="1">
            <a:spLocks noChangeArrowheads="1"/>
          </p:cNvSpPr>
          <p:nvPr/>
        </p:nvSpPr>
        <p:spPr bwMode="auto">
          <a:xfrm>
            <a:off x="3558009" y="2997200"/>
            <a:ext cx="1184275" cy="313932"/>
          </a:xfrm>
          <a:prstGeom prst="rect">
            <a:avLst/>
          </a:prstGeom>
          <a:noFill/>
          <a:ln w="12700">
            <a:noFill/>
            <a:miter lim="800000"/>
            <a:headEnd/>
            <a:tailEnd/>
          </a:ln>
        </p:spPr>
        <p:txBody>
          <a:bodyPr>
            <a:spAutoFit/>
          </a:bodyPr>
          <a:lstStyle/>
          <a:p>
            <a:pPr algn="ctr">
              <a:lnSpc>
                <a:spcPct val="120000"/>
              </a:lnSpc>
              <a:defRPr/>
            </a:pPr>
            <a:r>
              <a:rPr lang="en-GB" altLang="zh-CN" sz="1200" dirty="0" err="1">
                <a:latin typeface="+mn-lt"/>
                <a:ea typeface="+mn-ea"/>
              </a:rPr>
              <a:t>n.s</a:t>
            </a:r>
            <a:r>
              <a:rPr lang="en-GB" altLang="zh-CN" sz="1200" dirty="0">
                <a:latin typeface="+mn-lt"/>
                <a:ea typeface="+mn-ea"/>
              </a:rPr>
              <a:t>.</a:t>
            </a:r>
          </a:p>
        </p:txBody>
      </p:sp>
      <p:sp>
        <p:nvSpPr>
          <p:cNvPr id="12" name="Text Box 54"/>
          <p:cNvSpPr txBox="1">
            <a:spLocks noChangeArrowheads="1"/>
          </p:cNvSpPr>
          <p:nvPr/>
        </p:nvSpPr>
        <p:spPr bwMode="auto">
          <a:xfrm>
            <a:off x="1829817" y="2420888"/>
            <a:ext cx="1184275" cy="313932"/>
          </a:xfrm>
          <a:prstGeom prst="rect">
            <a:avLst/>
          </a:prstGeom>
          <a:noFill/>
          <a:ln w="12700">
            <a:noFill/>
            <a:miter lim="800000"/>
            <a:headEnd/>
            <a:tailEnd/>
          </a:ln>
        </p:spPr>
        <p:txBody>
          <a:bodyPr>
            <a:spAutoFit/>
          </a:bodyPr>
          <a:lstStyle/>
          <a:p>
            <a:pPr algn="ctr">
              <a:lnSpc>
                <a:spcPct val="120000"/>
              </a:lnSpc>
              <a:defRPr/>
            </a:pPr>
            <a:r>
              <a:rPr lang="en-GB" altLang="zh-CN" sz="1200" dirty="0" err="1">
                <a:latin typeface="+mn-lt"/>
                <a:ea typeface="+mn-ea"/>
              </a:rPr>
              <a:t>n.s</a:t>
            </a:r>
            <a:r>
              <a:rPr lang="en-GB" altLang="zh-CN" sz="1200" dirty="0">
                <a:latin typeface="+mn-lt"/>
                <a:ea typeface="+mn-ea"/>
              </a:rPr>
              <a:t>.</a:t>
            </a:r>
          </a:p>
        </p:txBody>
      </p:sp>
      <p:sp>
        <p:nvSpPr>
          <p:cNvPr id="13" name="Rectangle 15"/>
          <p:cNvSpPr>
            <a:spLocks noChangeArrowheads="1"/>
          </p:cNvSpPr>
          <p:nvPr/>
        </p:nvSpPr>
        <p:spPr bwMode="auto">
          <a:xfrm>
            <a:off x="557057" y="1411288"/>
            <a:ext cx="8164513" cy="683264"/>
          </a:xfrm>
          <a:prstGeom prst="rect">
            <a:avLst/>
          </a:prstGeom>
          <a:noFill/>
          <a:ln w="12700">
            <a:noFill/>
            <a:miter lim="800000"/>
            <a:headEnd/>
            <a:tailEnd/>
          </a:ln>
          <a:effectLst>
            <a:prstShdw prst="shdw17" dist="17961" dir="2700000">
              <a:schemeClr val="accent1">
                <a:gamma/>
                <a:shade val="60000"/>
                <a:invGamma/>
              </a:schemeClr>
            </a:prstShdw>
          </a:effectLst>
        </p:spPr>
        <p:txBody>
          <a:bodyPr>
            <a:spAutoFit/>
          </a:bodyPr>
          <a:lstStyle/>
          <a:p>
            <a:pPr marL="361950" indent="-361950">
              <a:lnSpc>
                <a:spcPct val="120000"/>
              </a:lnSpc>
              <a:spcBef>
                <a:spcPct val="0"/>
              </a:spcBef>
              <a:buFont typeface="Arial" pitchFamily="34" charset="0"/>
              <a:buChar char="•"/>
              <a:defRPr/>
            </a:pPr>
            <a:r>
              <a:rPr lang="zh-CN" altLang="en-US" sz="1600" dirty="0">
                <a:latin typeface="+mn-lt"/>
                <a:ea typeface="+mn-ea"/>
              </a:rPr>
              <a:t>一项随机双盲研究，比较舒莱</a:t>
            </a:r>
            <a:r>
              <a:rPr lang="en-US" altLang="zh-CN" sz="1600" baseline="30000" dirty="0">
                <a:latin typeface="+mn-lt"/>
                <a:ea typeface="+mn-ea"/>
              </a:rPr>
              <a:t>®</a:t>
            </a:r>
            <a:r>
              <a:rPr lang="zh-CN" altLang="en-US" sz="1600" dirty="0">
                <a:latin typeface="+mn-lt"/>
                <a:ea typeface="+mn-ea"/>
              </a:rPr>
              <a:t>和安慰剂在接受新山地明</a:t>
            </a:r>
            <a:r>
              <a:rPr lang="en-US" altLang="zh-CN" sz="1600" baseline="30000" dirty="0">
                <a:latin typeface="+mn-lt"/>
                <a:ea typeface="+mn-ea"/>
              </a:rPr>
              <a:t>®</a:t>
            </a:r>
            <a:r>
              <a:rPr lang="zh-CN" altLang="en-US" sz="1600" dirty="0">
                <a:latin typeface="+mn-lt"/>
                <a:ea typeface="+mn-ea"/>
              </a:rPr>
              <a:t>和糖皮质激素治疗的肾移植患者中</a:t>
            </a:r>
            <a:r>
              <a:rPr lang="zh-CN" altLang="en-US" sz="1600" dirty="0" smtClean="0">
                <a:latin typeface="+mn-lt"/>
                <a:ea typeface="+mn-ea"/>
              </a:rPr>
              <a:t>的</a:t>
            </a:r>
            <a:r>
              <a:rPr lang="zh-CN" altLang="en-US" sz="1600" dirty="0"/>
              <a:t>安全性</a:t>
            </a:r>
            <a:endParaRPr lang="en-GB" sz="1600" dirty="0">
              <a:latin typeface="+mn-lt"/>
              <a:ea typeface="+mn-ea"/>
            </a:endParaRPr>
          </a:p>
        </p:txBody>
      </p:sp>
      <p:sp>
        <p:nvSpPr>
          <p:cNvPr id="14" name="矩形 13"/>
          <p:cNvSpPr/>
          <p:nvPr/>
        </p:nvSpPr>
        <p:spPr>
          <a:xfrm>
            <a:off x="899592" y="6021288"/>
            <a:ext cx="4572000" cy="535531"/>
          </a:xfrm>
          <a:prstGeom prst="rect">
            <a:avLst/>
          </a:prstGeom>
        </p:spPr>
        <p:txBody>
          <a:bodyPr>
            <a:spAutoFit/>
          </a:bodyPr>
          <a:lstStyle/>
          <a:p>
            <a:pPr>
              <a:lnSpc>
                <a:spcPct val="120000"/>
              </a:lnSpc>
              <a:spcBef>
                <a:spcPct val="0"/>
              </a:spcBef>
              <a:defRPr/>
            </a:pPr>
            <a:r>
              <a:rPr lang="en-US" altLang="zh-CN" sz="1200" dirty="0"/>
              <a:t>CMV, </a:t>
            </a:r>
            <a:r>
              <a:rPr lang="zh-CN" altLang="en-US" sz="1200" dirty="0" smtClean="0"/>
              <a:t>巨细胞病毒感染</a:t>
            </a:r>
            <a:endParaRPr lang="en-GB" altLang="zh-CN" sz="1200" dirty="0"/>
          </a:p>
          <a:p>
            <a:pPr>
              <a:lnSpc>
                <a:spcPct val="120000"/>
              </a:lnSpc>
              <a:spcBef>
                <a:spcPct val="0"/>
              </a:spcBef>
              <a:defRPr/>
            </a:pPr>
            <a:r>
              <a:rPr lang="en-GB" altLang="zh-CN" sz="1200" dirty="0"/>
              <a:t>PTLD, </a:t>
            </a:r>
            <a:r>
              <a:rPr lang="zh-CN" altLang="en-US" sz="1200" dirty="0"/>
              <a:t>移植后淋巴增生性疾病</a:t>
            </a:r>
            <a:endParaRPr lang="en-GB" altLang="zh-CN" sz="1200" dirty="0"/>
          </a:p>
        </p:txBody>
      </p:sp>
      <p:sp>
        <p:nvSpPr>
          <p:cNvPr id="2" name="TextBox 1"/>
          <p:cNvSpPr txBox="1"/>
          <p:nvPr/>
        </p:nvSpPr>
        <p:spPr>
          <a:xfrm>
            <a:off x="4249513" y="2273380"/>
            <a:ext cx="648072" cy="261610"/>
          </a:xfrm>
          <a:prstGeom prst="rect">
            <a:avLst/>
          </a:prstGeom>
          <a:noFill/>
        </p:spPr>
        <p:txBody>
          <a:bodyPr wrap="square" rtlCol="0">
            <a:spAutoFit/>
          </a:bodyPr>
          <a:lstStyle/>
          <a:p>
            <a:r>
              <a:rPr lang="en-US" altLang="zh-CN" sz="1100" dirty="0" smtClean="0"/>
              <a:t>®</a:t>
            </a:r>
            <a:endParaRPr lang="zh-CN" altLang="en-US" sz="1100" dirty="0"/>
          </a:p>
        </p:txBody>
      </p:sp>
    </p:spTree>
    <p:extLst>
      <p:ext uri="{BB962C8B-B14F-4D97-AF65-F5344CB8AC3E}">
        <p14:creationId xmlns:p14="http://schemas.microsoft.com/office/powerpoint/2010/main" val="1789400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188640"/>
            <a:ext cx="8229600" cy="1143000"/>
          </a:xfrm>
        </p:spPr>
        <p:txBody>
          <a:bodyPr>
            <a:normAutofit/>
          </a:bodyPr>
          <a:lstStyle/>
          <a:p>
            <a:pPr algn="ctr"/>
            <a:r>
              <a:rPr lang="zh-CN" altLang="en-US" sz="2800" b="1" dirty="0" smtClean="0"/>
              <a:t>使用</a:t>
            </a:r>
            <a:r>
              <a:rPr lang="zh-CN" altLang="en-US" sz="2800" b="1" dirty="0"/>
              <a:t>巴利昔单抗</a:t>
            </a:r>
            <a:r>
              <a:rPr lang="zh-CN" altLang="en-US" sz="2800" b="1" dirty="0" smtClean="0"/>
              <a:t>诱导</a:t>
            </a:r>
            <a:r>
              <a:rPr lang="zh-CN" altLang="en-US" sz="2800" b="1" dirty="0"/>
              <a:t>治疗者</a:t>
            </a:r>
            <a:r>
              <a:rPr lang="zh-CN" altLang="en-US" sz="2800" b="1" dirty="0" smtClean="0"/>
              <a:t>，</a:t>
            </a:r>
            <a:r>
              <a:rPr lang="en-US" altLang="zh-CN" sz="2800" b="1" dirty="0" smtClean="0"/>
              <a:t/>
            </a:r>
            <a:br>
              <a:rPr lang="en-US" altLang="zh-CN" sz="2800" b="1" dirty="0" smtClean="0"/>
            </a:br>
            <a:r>
              <a:rPr lang="zh-CN" altLang="en-US" sz="2800" b="1" dirty="0" smtClean="0"/>
              <a:t>受者</a:t>
            </a:r>
            <a:r>
              <a:rPr lang="zh-CN" altLang="en-US" sz="2800" b="1" dirty="0"/>
              <a:t>和移植物的</a:t>
            </a:r>
            <a:r>
              <a:rPr lang="zh-CN" altLang="en-US" sz="2800" b="1" dirty="0" smtClean="0"/>
              <a:t>存活显著</a:t>
            </a:r>
            <a:r>
              <a:rPr lang="zh-CN" altLang="en-US" sz="2800" b="1" dirty="0"/>
              <a:t>优</a:t>
            </a:r>
            <a:r>
              <a:rPr lang="zh-CN" altLang="en-US" sz="2800" b="1" dirty="0" smtClean="0"/>
              <a:t>于</a:t>
            </a:r>
            <a:r>
              <a:rPr lang="en-US" sz="2800" b="1" dirty="0"/>
              <a:t>ATG</a:t>
            </a:r>
            <a:endParaRPr lang="zh-CN" altLang="en-US" sz="2800" b="1" dirty="0"/>
          </a:p>
        </p:txBody>
      </p:sp>
      <p:sp>
        <p:nvSpPr>
          <p:cNvPr id="5" name="矩形 4"/>
          <p:cNvSpPr/>
          <p:nvPr/>
        </p:nvSpPr>
        <p:spPr>
          <a:xfrm>
            <a:off x="-5448" y="6624649"/>
            <a:ext cx="4606314" cy="246221"/>
          </a:xfrm>
          <a:prstGeom prst="rect">
            <a:avLst/>
          </a:prstGeom>
        </p:spPr>
        <p:txBody>
          <a:bodyPr wrap="square">
            <a:spAutoFit/>
          </a:bodyPr>
          <a:lstStyle/>
          <a:p>
            <a:r>
              <a:rPr lang="en-US" altLang="zh-CN" sz="1000" dirty="0" smtClean="0">
                <a:latin typeface="Arial" panose="020B0604020202020204" pitchFamily="34" charset="0"/>
                <a:ea typeface="微软雅黑" panose="020B0503020204020204" pitchFamily="34" charset="-122"/>
                <a:cs typeface="Arial" pitchFamily="34" charset="0"/>
              </a:rPr>
              <a:t>Wang  </a:t>
            </a:r>
            <a:r>
              <a:rPr lang="en-US" altLang="zh-CN" sz="1000" dirty="0" err="1" smtClean="0">
                <a:latin typeface="Arial" panose="020B0604020202020204" pitchFamily="34" charset="0"/>
                <a:ea typeface="微软雅黑" panose="020B0503020204020204" pitchFamily="34" charset="-122"/>
                <a:cs typeface="Arial" pitchFamily="34" charset="0"/>
              </a:rPr>
              <a:t>W,et</a:t>
            </a:r>
            <a:r>
              <a:rPr lang="en-US" altLang="zh-CN" sz="1000" dirty="0" smtClean="0">
                <a:latin typeface="Arial" panose="020B0604020202020204" pitchFamily="34" charset="0"/>
                <a:ea typeface="微软雅黑" panose="020B0503020204020204" pitchFamily="34" charset="-122"/>
                <a:cs typeface="Arial" pitchFamily="34" charset="0"/>
              </a:rPr>
              <a:t> </a:t>
            </a:r>
            <a:r>
              <a:rPr lang="en-US" altLang="zh-CN" sz="1000" dirty="0" err="1" smtClean="0">
                <a:latin typeface="Arial" panose="020B0604020202020204" pitchFamily="34" charset="0"/>
                <a:ea typeface="微软雅黑" panose="020B0503020204020204" pitchFamily="34" charset="-122"/>
                <a:cs typeface="Arial" pitchFamily="34" charset="0"/>
              </a:rPr>
              <a:t>al.</a:t>
            </a:r>
            <a:r>
              <a:rPr lang="en-US" altLang="zh-CN" sz="1000" dirty="0" err="1" smtClean="0">
                <a:latin typeface="Arial" panose="020B0604020202020204" pitchFamily="34" charset="0"/>
                <a:ea typeface="微软雅黑" panose="020B0503020204020204" pitchFamily="34" charset="-122"/>
              </a:rPr>
              <a:t>Chin</a:t>
            </a:r>
            <a:r>
              <a:rPr lang="en-US" altLang="zh-CN" sz="1000" dirty="0" smtClean="0">
                <a:latin typeface="Arial" panose="020B0604020202020204" pitchFamily="34" charset="0"/>
                <a:ea typeface="微软雅黑" panose="020B0503020204020204" pitchFamily="34" charset="-122"/>
              </a:rPr>
              <a:t> </a:t>
            </a:r>
            <a:r>
              <a:rPr lang="en-US" altLang="zh-CN" sz="1000" dirty="0">
                <a:latin typeface="Arial" panose="020B0604020202020204" pitchFamily="34" charset="0"/>
                <a:ea typeface="微软雅黑" panose="020B0503020204020204" pitchFamily="34" charset="-122"/>
              </a:rPr>
              <a:t>Med J </a:t>
            </a:r>
            <a:r>
              <a:rPr lang="en-US" altLang="zh-CN" sz="1000" dirty="0" smtClean="0">
                <a:latin typeface="Arial" panose="020B0604020202020204" pitchFamily="34" charset="0"/>
                <a:ea typeface="微软雅黑" panose="020B0503020204020204" pitchFamily="34" charset="-122"/>
              </a:rPr>
              <a:t>(</a:t>
            </a:r>
            <a:r>
              <a:rPr lang="en-US" altLang="zh-CN" sz="1000" dirty="0" err="1" smtClean="0">
                <a:latin typeface="Arial" panose="020B0604020202020204" pitchFamily="34" charset="0"/>
                <a:ea typeface="微软雅黑" panose="020B0503020204020204" pitchFamily="34" charset="-122"/>
              </a:rPr>
              <a:t>Engl</a:t>
            </a:r>
            <a:r>
              <a:rPr lang="en-US" altLang="zh-CN" sz="1000" u="sng" dirty="0" smtClean="0">
                <a:latin typeface="Arial" panose="020B0604020202020204" pitchFamily="34" charset="0"/>
                <a:ea typeface="微软雅黑" panose="020B0503020204020204" pitchFamily="34" charset="-122"/>
              </a:rPr>
              <a:t>)</a:t>
            </a:r>
            <a:r>
              <a:rPr lang="en-US" altLang="zh-CN" sz="1000" dirty="0" smtClean="0">
                <a:latin typeface="Arial" pitchFamily="34" charset="0"/>
                <a:ea typeface="微软雅黑" panose="020B0503020204020204" pitchFamily="34" charset="-122"/>
                <a:cs typeface="Arial" pitchFamily="34" charset="0"/>
              </a:rPr>
              <a:t>.2012;125(6):1135-40</a:t>
            </a:r>
            <a:r>
              <a:rPr lang="en-US" altLang="zh-CN" sz="1000" i="1" dirty="0" smtClean="0">
                <a:latin typeface="Arial" pitchFamily="34" charset="0"/>
                <a:ea typeface="微软雅黑" panose="020B0503020204020204" pitchFamily="34" charset="-122"/>
                <a:cs typeface="Arial" pitchFamily="34" charset="0"/>
              </a:rPr>
              <a:t>.</a:t>
            </a:r>
            <a:endParaRPr lang="en-US" altLang="zh-CN" sz="1000" dirty="0" smtClean="0">
              <a:latin typeface="Arial" pitchFamily="34" charset="0"/>
              <a:ea typeface="微软雅黑" panose="020B0503020204020204" pitchFamily="34" charset="-122"/>
              <a:cs typeface="Arial" pitchFamily="34" charset="0"/>
            </a:endParaRPr>
          </a:p>
        </p:txBody>
      </p:sp>
      <p:grpSp>
        <p:nvGrpSpPr>
          <p:cNvPr id="3" name="组合 2"/>
          <p:cNvGrpSpPr/>
          <p:nvPr/>
        </p:nvGrpSpPr>
        <p:grpSpPr>
          <a:xfrm>
            <a:off x="323528" y="1662145"/>
            <a:ext cx="8523862" cy="2702959"/>
            <a:chOff x="368618" y="1713781"/>
            <a:chExt cx="8523862" cy="3726570"/>
          </a:xfrm>
        </p:grpSpPr>
        <p:grpSp>
          <p:nvGrpSpPr>
            <p:cNvPr id="15" name="组合 14"/>
            <p:cNvGrpSpPr/>
            <p:nvPr/>
          </p:nvGrpSpPr>
          <p:grpSpPr>
            <a:xfrm>
              <a:off x="449389" y="1713781"/>
              <a:ext cx="4239532" cy="3374468"/>
              <a:chOff x="485260" y="2558540"/>
              <a:chExt cx="4142976" cy="3339375"/>
            </a:xfrm>
          </p:grpSpPr>
          <p:graphicFrame>
            <p:nvGraphicFramePr>
              <p:cNvPr id="35" name="图表 34"/>
              <p:cNvGraphicFramePr/>
              <p:nvPr>
                <p:extLst>
                  <p:ext uri="{D42A27DB-BD31-4B8C-83A1-F6EECF244321}">
                    <p14:modId xmlns:p14="http://schemas.microsoft.com/office/powerpoint/2010/main" val="2564414985"/>
                  </p:ext>
                </p:extLst>
              </p:nvPr>
            </p:nvGraphicFramePr>
            <p:xfrm>
              <a:off x="485260" y="2586216"/>
              <a:ext cx="4142976" cy="3311699"/>
            </p:xfrm>
            <a:graphic>
              <a:graphicData uri="http://schemas.openxmlformats.org/drawingml/2006/chart">
                <c:chart xmlns:c="http://schemas.openxmlformats.org/drawingml/2006/chart" xmlns:r="http://schemas.openxmlformats.org/officeDocument/2006/relationships" r:id="rId3"/>
              </a:graphicData>
            </a:graphic>
          </p:graphicFrame>
          <p:pic>
            <p:nvPicPr>
              <p:cNvPr id="36" name="Picture 4" descr="C:\Users\liuhui\Desktop\图片8-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0444" y="2712429"/>
                <a:ext cx="2736000" cy="49179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5" descr="C:\Users\liuhui\Desktop\图片8-03.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21733" b="45768"/>
              <a:stretch/>
            </p:blipFill>
            <p:spPr bwMode="auto">
              <a:xfrm>
                <a:off x="2407078" y="4583221"/>
                <a:ext cx="283900" cy="414385"/>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3133162" y="2558540"/>
                <a:ext cx="1222814" cy="419919"/>
              </a:xfrm>
              <a:prstGeom prst="rect">
                <a:avLst/>
              </a:prstGeom>
              <a:noFill/>
              <a:ln>
                <a:noFill/>
              </a:ln>
            </p:spPr>
            <p:txBody>
              <a:bodyPr wrap="square" rtlCol="0">
                <a:spAutoFit/>
              </a:bodyPr>
              <a:lstStyle/>
              <a:p>
                <a:pPr algn="ctr"/>
                <a:r>
                  <a:rPr lang="en-US" altLang="zh-CN" sz="1400" dirty="0" smtClean="0">
                    <a:solidFill>
                      <a:srgbClr val="C00000"/>
                    </a:solidFill>
                    <a:latin typeface="Arial" panose="020B0604020202020204" pitchFamily="34" charset="0"/>
                    <a:ea typeface="微软雅黑" panose="020B0503020204020204" pitchFamily="34" charset="-122"/>
                  </a:rPr>
                  <a:t>P=0.038</a:t>
                </a:r>
                <a:endParaRPr lang="zh-CN" altLang="en-US" sz="1400" dirty="0">
                  <a:solidFill>
                    <a:srgbClr val="C00000"/>
                  </a:solidFill>
                  <a:latin typeface="Arial" panose="020B0604020202020204" pitchFamily="34" charset="0"/>
                  <a:ea typeface="微软雅黑" panose="020B0503020204020204" pitchFamily="34" charset="-122"/>
                </a:endParaRPr>
              </a:p>
            </p:txBody>
          </p:sp>
        </p:grpSp>
        <p:graphicFrame>
          <p:nvGraphicFramePr>
            <p:cNvPr id="31" name="图表 30"/>
            <p:cNvGraphicFramePr/>
            <p:nvPr>
              <p:extLst>
                <p:ext uri="{D42A27DB-BD31-4B8C-83A1-F6EECF244321}">
                  <p14:modId xmlns:p14="http://schemas.microsoft.com/office/powerpoint/2010/main" val="3930872020"/>
                </p:ext>
              </p:extLst>
            </p:nvPr>
          </p:nvGraphicFramePr>
          <p:xfrm>
            <a:off x="4652948" y="1713781"/>
            <a:ext cx="4239532" cy="3374468"/>
          </p:xfrm>
          <a:graphic>
            <a:graphicData uri="http://schemas.openxmlformats.org/drawingml/2006/chart">
              <c:chart xmlns:c="http://schemas.openxmlformats.org/drawingml/2006/chart" xmlns:r="http://schemas.openxmlformats.org/officeDocument/2006/relationships" r:id="rId6"/>
            </a:graphicData>
          </a:graphic>
        </p:graphicFrame>
        <p:sp>
          <p:nvSpPr>
            <p:cNvPr id="32" name="TextBox 31"/>
            <p:cNvSpPr txBox="1"/>
            <p:nvPr/>
          </p:nvSpPr>
          <p:spPr>
            <a:xfrm>
              <a:off x="7043136" y="2040606"/>
              <a:ext cx="1510776" cy="424332"/>
            </a:xfrm>
            <a:prstGeom prst="rect">
              <a:avLst/>
            </a:prstGeom>
            <a:noFill/>
            <a:ln>
              <a:noFill/>
            </a:ln>
          </p:spPr>
          <p:txBody>
            <a:bodyPr wrap="square" rtlCol="0">
              <a:spAutoFit/>
            </a:bodyPr>
            <a:lstStyle/>
            <a:p>
              <a:pPr algn="ctr"/>
              <a:r>
                <a:rPr lang="en-US" altLang="zh-CN" sz="1400" dirty="0" smtClean="0">
                  <a:solidFill>
                    <a:srgbClr val="C00000"/>
                  </a:solidFill>
                  <a:latin typeface="Arial" panose="020B0604020202020204" pitchFamily="34" charset="0"/>
                  <a:ea typeface="微软雅黑" panose="020B0503020204020204" pitchFamily="34" charset="-122"/>
                </a:rPr>
                <a:t>P=0.033</a:t>
              </a:r>
              <a:endParaRPr lang="zh-CN" altLang="en-US" sz="1400" dirty="0">
                <a:solidFill>
                  <a:srgbClr val="C00000"/>
                </a:solidFill>
                <a:latin typeface="Arial" panose="020B0604020202020204" pitchFamily="34" charset="0"/>
                <a:ea typeface="微软雅黑" panose="020B0503020204020204" pitchFamily="34" charset="-122"/>
              </a:endParaRPr>
            </a:p>
          </p:txBody>
        </p:sp>
        <p:pic>
          <p:nvPicPr>
            <p:cNvPr id="33" name="Picture 3" descr="C:\Users\liuhui\Desktop\图片9.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74206" y="1869902"/>
              <a:ext cx="2762926" cy="80949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C:\Users\liuhui\Desktop\图片8-03.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b="50000"/>
            <a:stretch/>
          </p:blipFill>
          <p:spPr bwMode="auto">
            <a:xfrm>
              <a:off x="6620987" y="3756583"/>
              <a:ext cx="382880" cy="40155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rot="16200000">
              <a:off x="-480070" y="3068106"/>
              <a:ext cx="2012325" cy="314950"/>
            </a:xfrm>
            <a:prstGeom prst="rect">
              <a:avLst/>
            </a:prstGeom>
            <a:noFill/>
          </p:spPr>
          <p:txBody>
            <a:bodyPr wrap="square" rtlCol="0">
              <a:spAutoFit/>
            </a:bodyPr>
            <a:lstStyle/>
            <a:p>
              <a:pPr algn="ctr"/>
              <a:r>
                <a:rPr lang="zh-CN" altLang="en-US" sz="1400" dirty="0">
                  <a:latin typeface="Arial" panose="020B0604020202020204" pitchFamily="34" charset="0"/>
                  <a:ea typeface="微软雅黑" panose="020B0503020204020204" pitchFamily="34" charset="-122"/>
                </a:rPr>
                <a:t>累积生存率</a:t>
              </a:r>
            </a:p>
          </p:txBody>
        </p:sp>
        <p:sp>
          <p:nvSpPr>
            <p:cNvPr id="18" name="TextBox 17"/>
            <p:cNvSpPr txBox="1"/>
            <p:nvPr/>
          </p:nvSpPr>
          <p:spPr>
            <a:xfrm rot="16200000">
              <a:off x="3768402" y="3094883"/>
              <a:ext cx="2012325" cy="314950"/>
            </a:xfrm>
            <a:prstGeom prst="rect">
              <a:avLst/>
            </a:prstGeom>
            <a:noFill/>
          </p:spPr>
          <p:txBody>
            <a:bodyPr wrap="square" rtlCol="0">
              <a:spAutoFit/>
            </a:bodyPr>
            <a:lstStyle/>
            <a:p>
              <a:pPr algn="ctr"/>
              <a:r>
                <a:rPr lang="zh-CN" altLang="en-US" sz="1400" dirty="0">
                  <a:latin typeface="Arial" panose="020B0604020202020204" pitchFamily="34" charset="0"/>
                  <a:ea typeface="微软雅黑" panose="020B0503020204020204" pitchFamily="34" charset="-122"/>
                </a:rPr>
                <a:t>累积生存率</a:t>
              </a:r>
            </a:p>
          </p:txBody>
        </p:sp>
        <p:sp>
          <p:nvSpPr>
            <p:cNvPr id="19" name="矩形 18"/>
            <p:cNvSpPr/>
            <p:nvPr/>
          </p:nvSpPr>
          <p:spPr>
            <a:xfrm>
              <a:off x="2042821" y="5016019"/>
              <a:ext cx="1560042" cy="424332"/>
            </a:xfrm>
            <a:prstGeom prst="rect">
              <a:avLst/>
            </a:prstGeom>
          </p:spPr>
          <p:txBody>
            <a:bodyPr wrap="none">
              <a:spAutoFit/>
            </a:bodyPr>
            <a:lstStyle/>
            <a:p>
              <a:pPr algn="ctr"/>
              <a:r>
                <a:rPr lang="zh-CN" altLang="en-US" sz="1400" dirty="0">
                  <a:latin typeface="Arial" panose="020B0604020202020204" pitchFamily="34" charset="0"/>
                  <a:ea typeface="微软雅黑" panose="020B0503020204020204" pitchFamily="34" charset="-122"/>
                </a:rPr>
                <a:t>患者生存时</a:t>
              </a:r>
              <a:r>
                <a:rPr lang="zh-CN" altLang="en-US" sz="1400" dirty="0" smtClean="0">
                  <a:latin typeface="Arial" panose="020B0604020202020204" pitchFamily="34" charset="0"/>
                  <a:ea typeface="微软雅黑" panose="020B0503020204020204" pitchFamily="34" charset="-122"/>
                </a:rPr>
                <a:t>间</a:t>
              </a: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月</a:t>
              </a:r>
              <a:r>
                <a:rPr lang="en-US" altLang="zh-CN" sz="1400" dirty="0" smtClean="0">
                  <a:latin typeface="Arial" panose="020B0604020202020204" pitchFamily="34" charset="0"/>
                  <a:ea typeface="微软雅黑" panose="020B0503020204020204" pitchFamily="34" charset="-122"/>
                </a:rPr>
                <a:t>)</a:t>
              </a:r>
              <a:endParaRPr lang="zh-CN" altLang="en-US" sz="1400" dirty="0">
                <a:latin typeface="Arial" panose="020B0604020202020204" pitchFamily="34" charset="0"/>
                <a:ea typeface="微软雅黑" panose="020B0503020204020204" pitchFamily="34" charset="-122"/>
              </a:endParaRPr>
            </a:p>
          </p:txBody>
        </p:sp>
        <p:sp>
          <p:nvSpPr>
            <p:cNvPr id="20" name="矩形 19"/>
            <p:cNvSpPr/>
            <p:nvPr/>
          </p:nvSpPr>
          <p:spPr>
            <a:xfrm>
              <a:off x="6314039" y="5016019"/>
              <a:ext cx="1739579" cy="424332"/>
            </a:xfrm>
            <a:prstGeom prst="rect">
              <a:avLst/>
            </a:prstGeom>
          </p:spPr>
          <p:txBody>
            <a:bodyPr wrap="none">
              <a:spAutoFit/>
            </a:bodyPr>
            <a:lstStyle/>
            <a:p>
              <a:pPr algn="ctr"/>
              <a:r>
                <a:rPr lang="zh-CN" altLang="en-US" sz="1400" dirty="0" smtClean="0">
                  <a:latin typeface="Arial" panose="020B0604020202020204" pitchFamily="34" charset="0"/>
                  <a:ea typeface="微软雅黑" panose="020B0503020204020204" pitchFamily="34" charset="-122"/>
                </a:rPr>
                <a:t>移植物生存时间</a:t>
              </a:r>
              <a:r>
                <a:rPr lang="en-US" altLang="zh-CN" sz="1400" dirty="0" smtClean="0">
                  <a:latin typeface="Arial" panose="020B0604020202020204" pitchFamily="34" charset="0"/>
                  <a:ea typeface="微软雅黑" panose="020B0503020204020204" pitchFamily="34" charset="-122"/>
                </a:rPr>
                <a:t>(</a:t>
              </a:r>
              <a:r>
                <a:rPr lang="zh-CN" altLang="en-US" sz="1400" dirty="0" smtClean="0">
                  <a:latin typeface="Arial" panose="020B0604020202020204" pitchFamily="34" charset="0"/>
                  <a:ea typeface="微软雅黑" panose="020B0503020204020204" pitchFamily="34" charset="-122"/>
                </a:rPr>
                <a:t>月</a:t>
              </a:r>
              <a:r>
                <a:rPr lang="en-US" altLang="zh-CN" sz="1400" dirty="0" smtClean="0">
                  <a:latin typeface="Arial" panose="020B0604020202020204" pitchFamily="34" charset="0"/>
                  <a:ea typeface="微软雅黑" panose="020B0503020204020204" pitchFamily="34" charset="-122"/>
                </a:rPr>
                <a:t>)</a:t>
              </a:r>
              <a:endParaRPr lang="zh-CN" altLang="en-US" sz="1400" dirty="0">
                <a:latin typeface="Arial" panose="020B0604020202020204" pitchFamily="34" charset="0"/>
                <a:ea typeface="微软雅黑" panose="020B0503020204020204" pitchFamily="34" charset="-122"/>
              </a:endParaRPr>
            </a:p>
          </p:txBody>
        </p:sp>
        <p:grpSp>
          <p:nvGrpSpPr>
            <p:cNvPr id="21" name="组合 20"/>
            <p:cNvGrpSpPr/>
            <p:nvPr/>
          </p:nvGrpSpPr>
          <p:grpSpPr>
            <a:xfrm>
              <a:off x="2706514" y="3559744"/>
              <a:ext cx="855948" cy="699865"/>
              <a:chOff x="2690980" y="4122515"/>
              <a:chExt cx="836454" cy="675419"/>
            </a:xfrm>
          </p:grpSpPr>
          <p:sp>
            <p:nvSpPr>
              <p:cNvPr id="27" name="TextBox 26"/>
              <p:cNvSpPr txBox="1"/>
              <p:nvPr/>
            </p:nvSpPr>
            <p:spPr>
              <a:xfrm>
                <a:off x="2698681" y="4122515"/>
                <a:ext cx="828753" cy="409510"/>
              </a:xfrm>
              <a:prstGeom prst="rect">
                <a:avLst/>
              </a:prstGeom>
              <a:noFill/>
            </p:spPr>
            <p:txBody>
              <a:bodyPr wrap="square" rtlCol="0">
                <a:spAutoFit/>
              </a:bodyPr>
              <a:lstStyle/>
              <a:p>
                <a:r>
                  <a:rPr lang="zh-CN" altLang="en-US" sz="1400" dirty="0" smtClean="0">
                    <a:latin typeface="Arial" panose="020B0604020202020204" pitchFamily="34" charset="0"/>
                    <a:ea typeface="微软雅黑" panose="020B0503020204020204" pitchFamily="34" charset="-122"/>
                  </a:rPr>
                  <a:t>舒莱</a:t>
                </a:r>
                <a:r>
                  <a:rPr lang="en-US" altLang="zh-CN" sz="1400" baseline="30000" dirty="0">
                    <a:latin typeface="Arial" panose="020B0604020202020204" pitchFamily="34" charset="0"/>
                    <a:ea typeface="微软雅黑" panose="020B0503020204020204" pitchFamily="34" charset="-122"/>
                  </a:rPr>
                  <a:t>®</a:t>
                </a:r>
                <a:endParaRPr lang="zh-CN" altLang="en-US" sz="1400" baseline="30000" dirty="0">
                  <a:latin typeface="Arial" panose="020B0604020202020204" pitchFamily="34" charset="0"/>
                  <a:ea typeface="微软雅黑" panose="020B0503020204020204" pitchFamily="34" charset="-122"/>
                </a:endParaRPr>
              </a:p>
            </p:txBody>
          </p:sp>
          <p:sp>
            <p:nvSpPr>
              <p:cNvPr id="28" name="TextBox 27"/>
              <p:cNvSpPr txBox="1"/>
              <p:nvPr/>
            </p:nvSpPr>
            <p:spPr>
              <a:xfrm>
                <a:off x="2690980" y="4388424"/>
                <a:ext cx="828753" cy="409510"/>
              </a:xfrm>
              <a:prstGeom prst="rect">
                <a:avLst/>
              </a:prstGeom>
              <a:noFill/>
            </p:spPr>
            <p:txBody>
              <a:bodyPr wrap="square" rtlCol="0">
                <a:spAutoFit/>
              </a:bodyPr>
              <a:lstStyle/>
              <a:p>
                <a:r>
                  <a:rPr lang="en-US" altLang="zh-CN" sz="1400" dirty="0" smtClean="0">
                    <a:latin typeface="Arial" panose="020B0604020202020204" pitchFamily="34" charset="0"/>
                    <a:ea typeface="微软雅黑" panose="020B0503020204020204" pitchFamily="34" charset="-122"/>
                  </a:rPr>
                  <a:t>ATG</a:t>
                </a:r>
                <a:endParaRPr lang="zh-CN" altLang="en-US" sz="1400" dirty="0">
                  <a:latin typeface="Arial" panose="020B0604020202020204" pitchFamily="34" charset="0"/>
                  <a:ea typeface="微软雅黑" panose="020B0503020204020204" pitchFamily="34" charset="-122"/>
                </a:endParaRPr>
              </a:p>
            </p:txBody>
          </p:sp>
        </p:grpSp>
        <p:grpSp>
          <p:nvGrpSpPr>
            <p:cNvPr id="22" name="组合 21"/>
            <p:cNvGrpSpPr/>
            <p:nvPr/>
          </p:nvGrpSpPr>
          <p:grpSpPr>
            <a:xfrm>
              <a:off x="6916382" y="3543643"/>
              <a:ext cx="855949" cy="719226"/>
              <a:chOff x="2660166" y="4138022"/>
              <a:chExt cx="836455" cy="694105"/>
            </a:xfrm>
          </p:grpSpPr>
          <p:sp>
            <p:nvSpPr>
              <p:cNvPr id="23" name="TextBox 22"/>
              <p:cNvSpPr txBox="1"/>
              <p:nvPr/>
            </p:nvSpPr>
            <p:spPr>
              <a:xfrm>
                <a:off x="2667868" y="4138022"/>
                <a:ext cx="828753" cy="409508"/>
              </a:xfrm>
              <a:prstGeom prst="rect">
                <a:avLst/>
              </a:prstGeom>
              <a:noFill/>
            </p:spPr>
            <p:txBody>
              <a:bodyPr wrap="square" rtlCol="0">
                <a:spAutoFit/>
              </a:bodyPr>
              <a:lstStyle/>
              <a:p>
                <a:r>
                  <a:rPr lang="zh-CN" altLang="en-US" sz="1400" dirty="0" smtClean="0">
                    <a:latin typeface="Arial" panose="020B0604020202020204" pitchFamily="34" charset="0"/>
                    <a:ea typeface="微软雅黑" panose="020B0503020204020204" pitchFamily="34" charset="-122"/>
                  </a:rPr>
                  <a:t>舒莱</a:t>
                </a:r>
                <a:r>
                  <a:rPr lang="en-US" altLang="zh-CN" sz="1400" baseline="30000" dirty="0">
                    <a:latin typeface="Arial" panose="020B0604020202020204" pitchFamily="34" charset="0"/>
                    <a:ea typeface="微软雅黑" panose="020B0503020204020204" pitchFamily="34" charset="-122"/>
                  </a:rPr>
                  <a:t>®</a:t>
                </a:r>
                <a:endParaRPr lang="zh-CN" altLang="en-US" sz="1400" baseline="30000" dirty="0">
                  <a:latin typeface="Arial" panose="020B0604020202020204" pitchFamily="34" charset="0"/>
                  <a:ea typeface="微软雅黑" panose="020B0503020204020204" pitchFamily="34" charset="-122"/>
                </a:endParaRPr>
              </a:p>
            </p:txBody>
          </p:sp>
          <p:sp>
            <p:nvSpPr>
              <p:cNvPr id="24" name="TextBox 23"/>
              <p:cNvSpPr txBox="1"/>
              <p:nvPr/>
            </p:nvSpPr>
            <p:spPr>
              <a:xfrm>
                <a:off x="2660166" y="4422617"/>
                <a:ext cx="828753" cy="409510"/>
              </a:xfrm>
              <a:prstGeom prst="rect">
                <a:avLst/>
              </a:prstGeom>
              <a:noFill/>
            </p:spPr>
            <p:txBody>
              <a:bodyPr wrap="square" rtlCol="0">
                <a:spAutoFit/>
              </a:bodyPr>
              <a:lstStyle/>
              <a:p>
                <a:r>
                  <a:rPr lang="en-US" altLang="zh-CN" sz="1400" dirty="0" smtClean="0">
                    <a:latin typeface="Arial" panose="020B0604020202020204" pitchFamily="34" charset="0"/>
                    <a:ea typeface="微软雅黑" panose="020B0503020204020204" pitchFamily="34" charset="-122"/>
                  </a:rPr>
                  <a:t>ATG</a:t>
                </a:r>
                <a:endParaRPr lang="zh-CN" altLang="en-US" sz="1400" dirty="0">
                  <a:latin typeface="Arial" panose="020B0604020202020204" pitchFamily="34" charset="0"/>
                  <a:ea typeface="微软雅黑" panose="020B0503020204020204" pitchFamily="34" charset="-122"/>
                </a:endParaRPr>
              </a:p>
            </p:txBody>
          </p:sp>
        </p:grpSp>
      </p:grpSp>
      <p:sp>
        <p:nvSpPr>
          <p:cNvPr id="40" name="TextBox 39"/>
          <p:cNvSpPr txBox="1"/>
          <p:nvPr/>
        </p:nvSpPr>
        <p:spPr>
          <a:xfrm>
            <a:off x="552999" y="5818912"/>
            <a:ext cx="8014360" cy="684226"/>
          </a:xfrm>
          <a:prstGeom prst="rect">
            <a:avLst/>
          </a:prstGeom>
          <a:noFill/>
        </p:spPr>
        <p:txBody>
          <a:bodyPr wrap="square" rtlCol="0">
            <a:spAutoFit/>
          </a:bodyPr>
          <a:lstStyle/>
          <a:p>
            <a:pPr marL="171450" indent="-171450">
              <a:lnSpc>
                <a:spcPct val="120000"/>
              </a:lnSpc>
              <a:buClr>
                <a:srgbClr val="42A68C"/>
              </a:buClr>
              <a:buFont typeface="Arial" pitchFamily="34" charset="0"/>
              <a:buChar char="•"/>
            </a:pPr>
            <a:r>
              <a:rPr lang="zh-CN" altLang="en-US" sz="1100" dirty="0" smtClean="0">
                <a:latin typeface="Arial" pitchFamily="34" charset="0"/>
                <a:ea typeface="微软雅黑" panose="020B0503020204020204" pitchFamily="34" charset="-122"/>
                <a:cs typeface="Arial" pitchFamily="34" charset="0"/>
              </a:rPr>
              <a:t>一项回顾性研究，纳入</a:t>
            </a:r>
            <a:r>
              <a:rPr lang="en-US" altLang="zh-CN" sz="1100" dirty="0" smtClean="0">
                <a:latin typeface="Arial" pitchFamily="34" charset="0"/>
                <a:ea typeface="微软雅黑" panose="020B0503020204020204" pitchFamily="34" charset="-122"/>
                <a:cs typeface="Arial" pitchFamily="34" charset="0"/>
              </a:rPr>
              <a:t>2001-2010</a:t>
            </a:r>
            <a:r>
              <a:rPr lang="zh-CN" altLang="en-US" sz="1100" dirty="0" smtClean="0">
                <a:latin typeface="Arial" pitchFamily="34" charset="0"/>
                <a:ea typeface="微软雅黑" panose="020B0503020204020204" pitchFamily="34" charset="-122"/>
                <a:cs typeface="Arial" pitchFamily="34" charset="0"/>
              </a:rPr>
              <a:t>年北京朝阳医院接受巴利昔单抗</a:t>
            </a:r>
            <a:r>
              <a:rPr lang="en-US" altLang="zh-CN" sz="1100" dirty="0" smtClean="0">
                <a:latin typeface="Arial" pitchFamily="34" charset="0"/>
                <a:ea typeface="微软雅黑" panose="020B0503020204020204" pitchFamily="34" charset="-122"/>
                <a:cs typeface="Arial" pitchFamily="34" charset="0"/>
              </a:rPr>
              <a:t>(20mg</a:t>
            </a:r>
            <a:r>
              <a:rPr lang="zh-CN" altLang="en-US" sz="1100" dirty="0" smtClean="0">
                <a:latin typeface="Arial" pitchFamily="34" charset="0"/>
                <a:ea typeface="微软雅黑" panose="020B0503020204020204" pitchFamily="34" charset="-122"/>
                <a:cs typeface="Arial" pitchFamily="34" charset="0"/>
              </a:rPr>
              <a:t>，术前</a:t>
            </a:r>
            <a:r>
              <a:rPr lang="en-US" altLang="zh-CN" sz="1100" dirty="0" smtClean="0">
                <a:latin typeface="Arial" pitchFamily="34" charset="0"/>
                <a:ea typeface="微软雅黑" panose="020B0503020204020204" pitchFamily="34" charset="-122"/>
                <a:cs typeface="Arial" pitchFamily="34" charset="0"/>
              </a:rPr>
              <a:t>2h</a:t>
            </a:r>
            <a:r>
              <a:rPr lang="zh-CN" altLang="en-US" sz="1100" dirty="0" smtClean="0">
                <a:latin typeface="Arial" pitchFamily="34" charset="0"/>
                <a:ea typeface="微软雅黑" panose="020B0503020204020204" pitchFamily="34" charset="-122"/>
                <a:cs typeface="Arial" pitchFamily="34" charset="0"/>
              </a:rPr>
              <a:t>和术后第</a:t>
            </a:r>
            <a:r>
              <a:rPr lang="en-US" altLang="zh-CN" sz="1100" dirty="0" smtClean="0">
                <a:latin typeface="Arial" pitchFamily="34" charset="0"/>
                <a:ea typeface="微软雅黑" panose="020B0503020204020204" pitchFamily="34" charset="-122"/>
                <a:cs typeface="Arial" pitchFamily="34" charset="0"/>
              </a:rPr>
              <a:t>4</a:t>
            </a:r>
            <a:r>
              <a:rPr lang="zh-CN" altLang="en-US" sz="1100" dirty="0" smtClean="0">
                <a:latin typeface="Arial" pitchFamily="34" charset="0"/>
                <a:ea typeface="微软雅黑" panose="020B0503020204020204" pitchFamily="34" charset="-122"/>
                <a:cs typeface="Arial" pitchFamily="34" charset="0"/>
              </a:rPr>
              <a:t>天给药</a:t>
            </a:r>
            <a:r>
              <a:rPr lang="en-US" altLang="zh-CN" sz="1100" dirty="0" smtClean="0">
                <a:latin typeface="Arial" pitchFamily="34" charset="0"/>
                <a:ea typeface="微软雅黑" panose="020B0503020204020204" pitchFamily="34" charset="-122"/>
                <a:cs typeface="Arial" pitchFamily="34" charset="0"/>
              </a:rPr>
              <a:t>)</a:t>
            </a:r>
            <a:r>
              <a:rPr lang="zh-CN" altLang="en-US" sz="1100" dirty="0" smtClean="0">
                <a:latin typeface="Arial" pitchFamily="34" charset="0"/>
                <a:ea typeface="微软雅黑" panose="020B0503020204020204" pitchFamily="34" charset="-122"/>
                <a:cs typeface="Arial" pitchFamily="34" charset="0"/>
              </a:rPr>
              <a:t>诱导治疗的肾移植受者</a:t>
            </a:r>
            <a:r>
              <a:rPr lang="en-US" altLang="zh-CN" sz="1100" dirty="0" smtClean="0">
                <a:latin typeface="Arial" pitchFamily="34" charset="0"/>
                <a:ea typeface="微软雅黑" panose="020B0503020204020204" pitchFamily="34" charset="-122"/>
                <a:cs typeface="Arial" pitchFamily="34" charset="0"/>
              </a:rPr>
              <a:t>146</a:t>
            </a:r>
            <a:r>
              <a:rPr lang="zh-CN" altLang="en-US" sz="1100" dirty="0" smtClean="0">
                <a:latin typeface="Arial" pitchFamily="34" charset="0"/>
                <a:ea typeface="微软雅黑" panose="020B0503020204020204" pitchFamily="34" charset="-122"/>
                <a:cs typeface="Arial" pitchFamily="34" charset="0"/>
              </a:rPr>
              <a:t>例</a:t>
            </a:r>
            <a:r>
              <a:rPr lang="zh-CN" altLang="en-US" sz="1100" dirty="0" smtClean="0"/>
              <a:t>；对照组为同期</a:t>
            </a:r>
            <a:r>
              <a:rPr lang="zh-CN" altLang="en-US" sz="1100" dirty="0">
                <a:latin typeface="Arial" pitchFamily="34" charset="0"/>
                <a:ea typeface="微软雅黑" panose="020B0503020204020204" pitchFamily="34" charset="-122"/>
                <a:cs typeface="Arial" pitchFamily="34" charset="0"/>
              </a:rPr>
              <a:t>接受</a:t>
            </a:r>
            <a:r>
              <a:rPr lang="en-US" altLang="zh-CN" sz="1100" dirty="0" smtClean="0">
                <a:latin typeface="Arial" pitchFamily="34" charset="0"/>
                <a:ea typeface="微软雅黑" panose="020B0503020204020204" pitchFamily="34" charset="-122"/>
                <a:cs typeface="Arial" pitchFamily="34" charset="0"/>
              </a:rPr>
              <a:t>ATG(</a:t>
            </a:r>
            <a:r>
              <a:rPr lang="zh-CN" altLang="en-US" sz="1100" dirty="0" smtClean="0">
                <a:latin typeface="Arial" pitchFamily="34" charset="0"/>
                <a:ea typeface="微软雅黑" panose="020B0503020204020204" pitchFamily="34" charset="-122"/>
                <a:cs typeface="Arial" pitchFamily="34" charset="0"/>
              </a:rPr>
              <a:t>术前</a:t>
            </a:r>
            <a:r>
              <a:rPr lang="en-US" altLang="zh-CN" sz="1100" dirty="0" smtClean="0">
                <a:latin typeface="Arial" pitchFamily="34" charset="0"/>
                <a:ea typeface="微软雅黑" panose="020B0503020204020204" pitchFamily="34" charset="-122"/>
                <a:cs typeface="Arial" pitchFamily="34" charset="0"/>
              </a:rPr>
              <a:t>50mg</a:t>
            </a:r>
            <a:r>
              <a:rPr lang="zh-CN" altLang="en-US" sz="1100" dirty="0" smtClean="0">
                <a:latin typeface="Arial" pitchFamily="34" charset="0"/>
                <a:ea typeface="微软雅黑" panose="020B0503020204020204" pitchFamily="34" charset="-122"/>
                <a:cs typeface="Arial" pitchFamily="34" charset="0"/>
              </a:rPr>
              <a:t>，术后</a:t>
            </a:r>
            <a:r>
              <a:rPr lang="en-US" altLang="zh-CN" sz="1100" dirty="0" smtClean="0">
                <a:latin typeface="Arial" pitchFamily="34" charset="0"/>
                <a:ea typeface="微软雅黑" panose="020B0503020204020204" pitchFamily="34" charset="-122"/>
                <a:cs typeface="Arial" pitchFamily="34" charset="0"/>
              </a:rPr>
              <a:t>1-3</a:t>
            </a:r>
            <a:r>
              <a:rPr lang="zh-CN" altLang="en-US" sz="1100" dirty="0" smtClean="0">
                <a:latin typeface="Arial" pitchFamily="34" charset="0"/>
                <a:ea typeface="微软雅黑" panose="020B0503020204020204" pitchFamily="34" charset="-122"/>
                <a:cs typeface="Arial" pitchFamily="34" charset="0"/>
              </a:rPr>
              <a:t>天</a:t>
            </a:r>
            <a:r>
              <a:rPr lang="en-US" altLang="zh-CN" sz="1100" dirty="0" smtClean="0">
                <a:latin typeface="Arial" pitchFamily="34" charset="0"/>
                <a:ea typeface="微软雅黑" panose="020B0503020204020204" pitchFamily="34" charset="-122"/>
                <a:cs typeface="Arial" pitchFamily="34" charset="0"/>
              </a:rPr>
              <a:t>50mg/</a:t>
            </a:r>
            <a:r>
              <a:rPr lang="zh-CN" altLang="en-US" sz="1100" dirty="0" smtClean="0">
                <a:latin typeface="Arial" pitchFamily="34" charset="0"/>
                <a:ea typeface="微软雅黑" panose="020B0503020204020204" pitchFamily="34" charset="-122"/>
                <a:cs typeface="Arial" pitchFamily="34" charset="0"/>
              </a:rPr>
              <a:t>天</a:t>
            </a:r>
            <a:r>
              <a:rPr lang="en-US" altLang="zh-CN" sz="1100" dirty="0" smtClean="0">
                <a:latin typeface="Arial" pitchFamily="34" charset="0"/>
                <a:ea typeface="微软雅黑" panose="020B0503020204020204" pitchFamily="34" charset="-122"/>
                <a:cs typeface="Arial" pitchFamily="34" charset="0"/>
              </a:rPr>
              <a:t>)</a:t>
            </a:r>
            <a:r>
              <a:rPr lang="zh-CN" altLang="en-US" sz="1100" dirty="0" smtClean="0">
                <a:latin typeface="Arial" pitchFamily="34" charset="0"/>
                <a:ea typeface="微软雅黑" panose="020B0503020204020204" pitchFamily="34" charset="-122"/>
                <a:cs typeface="Arial" pitchFamily="34" charset="0"/>
              </a:rPr>
              <a:t>诱导治疗的肾移植受者，共</a:t>
            </a:r>
            <a:r>
              <a:rPr lang="en-US" altLang="zh-CN" sz="1100" dirty="0" smtClean="0">
                <a:latin typeface="Arial" pitchFamily="34" charset="0"/>
                <a:ea typeface="微软雅黑" panose="020B0503020204020204" pitchFamily="34" charset="-122"/>
                <a:cs typeface="Arial" pitchFamily="34" charset="0"/>
              </a:rPr>
              <a:t>116</a:t>
            </a:r>
            <a:r>
              <a:rPr lang="zh-CN" altLang="en-US" sz="1100" dirty="0" smtClean="0">
                <a:latin typeface="Arial" pitchFamily="34" charset="0"/>
                <a:ea typeface="微软雅黑" panose="020B0503020204020204" pitchFamily="34" charset="-122"/>
                <a:cs typeface="Arial" pitchFamily="34" charset="0"/>
              </a:rPr>
              <a:t>例</a:t>
            </a:r>
            <a:r>
              <a:rPr lang="zh-CN" altLang="en-US" sz="1100" dirty="0" smtClean="0"/>
              <a:t>；两组患者术后均接受环孢素或他克莫司</a:t>
            </a:r>
            <a:r>
              <a:rPr lang="en-US" altLang="zh-CN" sz="1100" dirty="0" smtClean="0"/>
              <a:t>+</a:t>
            </a:r>
            <a:r>
              <a:rPr lang="zh-CN" altLang="en-US" sz="1100" dirty="0" smtClean="0"/>
              <a:t>霉酚酸酯</a:t>
            </a:r>
            <a:r>
              <a:rPr lang="en-US" altLang="zh-CN" sz="1100" dirty="0" smtClean="0"/>
              <a:t>+</a:t>
            </a:r>
            <a:r>
              <a:rPr lang="zh-CN" altLang="en-US" sz="1100" dirty="0" smtClean="0"/>
              <a:t>泼尼松治疗，对比</a:t>
            </a:r>
            <a:r>
              <a:rPr lang="zh-CN" altLang="en-US" sz="1100" dirty="0">
                <a:latin typeface="Arial" pitchFamily="34" charset="0"/>
                <a:ea typeface="微软雅黑" panose="020B0503020204020204" pitchFamily="34" charset="-122"/>
                <a:cs typeface="Arial" pitchFamily="34" charset="0"/>
              </a:rPr>
              <a:t>巴利昔单</a:t>
            </a:r>
            <a:r>
              <a:rPr lang="zh-CN" altLang="en-US" sz="1100" dirty="0" smtClean="0">
                <a:latin typeface="Arial" pitchFamily="34" charset="0"/>
                <a:ea typeface="微软雅黑" panose="020B0503020204020204" pitchFamily="34" charset="-122"/>
                <a:cs typeface="Arial" pitchFamily="34" charset="0"/>
              </a:rPr>
              <a:t>抗和</a:t>
            </a:r>
            <a:r>
              <a:rPr lang="en-US" altLang="zh-CN" sz="1100" dirty="0" smtClean="0">
                <a:latin typeface="Arial" pitchFamily="34" charset="0"/>
                <a:ea typeface="微软雅黑" panose="020B0503020204020204" pitchFamily="34" charset="-122"/>
                <a:cs typeface="Arial" pitchFamily="34" charset="0"/>
              </a:rPr>
              <a:t>ATG</a:t>
            </a:r>
            <a:r>
              <a:rPr lang="zh-CN" altLang="en-US" sz="1100" dirty="0" smtClean="0">
                <a:latin typeface="Arial" pitchFamily="34" charset="0"/>
                <a:ea typeface="微软雅黑" panose="020B0503020204020204" pitchFamily="34" charset="-122"/>
                <a:cs typeface="Arial" pitchFamily="34" charset="0"/>
              </a:rPr>
              <a:t>治疗肾移植患者的疗效和安全性</a:t>
            </a:r>
            <a:endParaRPr lang="en-US" altLang="zh-CN" sz="1100" dirty="0" smtClean="0">
              <a:latin typeface="Arial" pitchFamily="34" charset="0"/>
              <a:ea typeface="微软雅黑" panose="020B0503020204020204" pitchFamily="34" charset="-122"/>
              <a:cs typeface="Arial" pitchFamily="34" charset="0"/>
            </a:endParaRPr>
          </a:p>
        </p:txBody>
      </p:sp>
      <p:graphicFrame>
        <p:nvGraphicFramePr>
          <p:cNvPr id="41" name="表格 40"/>
          <p:cNvGraphicFramePr>
            <a:graphicFrameLocks noGrp="1"/>
          </p:cNvGraphicFramePr>
          <p:nvPr>
            <p:extLst>
              <p:ext uri="{D42A27DB-BD31-4B8C-83A1-F6EECF244321}">
                <p14:modId xmlns:p14="http://schemas.microsoft.com/office/powerpoint/2010/main" val="2299378863"/>
              </p:ext>
            </p:extLst>
          </p:nvPr>
        </p:nvGraphicFramePr>
        <p:xfrm>
          <a:off x="723838" y="4509120"/>
          <a:ext cx="7808602" cy="1280160"/>
        </p:xfrm>
        <a:graphic>
          <a:graphicData uri="http://schemas.openxmlformats.org/drawingml/2006/table">
            <a:tbl>
              <a:tblPr firstRow="1" bandRow="1">
                <a:tableStyleId>{6E25E649-3F16-4E02-A733-19D2CDBF48F0}</a:tableStyleId>
              </a:tblPr>
              <a:tblGrid>
                <a:gridCol w="1000253"/>
                <a:gridCol w="786695"/>
                <a:gridCol w="762235"/>
                <a:gridCol w="1188256"/>
                <a:gridCol w="1008112"/>
                <a:gridCol w="1008112"/>
                <a:gridCol w="1008112"/>
                <a:gridCol w="1046827"/>
              </a:tblGrid>
              <a:tr h="369675">
                <a:tc>
                  <a:txBody>
                    <a:bodyPr/>
                    <a:lstStyle/>
                    <a:p>
                      <a:r>
                        <a:rPr lang="zh-CN" altLang="en-US" sz="1200" b="0" dirty="0" smtClean="0">
                          <a:solidFill>
                            <a:schemeClr val="bg1"/>
                          </a:solidFill>
                        </a:rPr>
                        <a:t>基线特征</a:t>
                      </a:r>
                      <a:endParaRPr lang="zh-CN" altLang="en-US" sz="1200" b="0" dirty="0">
                        <a:solidFill>
                          <a:schemeClr val="bg1"/>
                        </a:solidFill>
                      </a:endParaRPr>
                    </a:p>
                  </a:txBody>
                  <a:tcPr anchor="ctr">
                    <a:solidFill>
                      <a:srgbClr val="42A68C"/>
                    </a:solidFill>
                  </a:tcPr>
                </a:tc>
                <a:tc>
                  <a:txBody>
                    <a:bodyPr/>
                    <a:lstStyle/>
                    <a:p>
                      <a:r>
                        <a:rPr lang="zh-CN" altLang="en-US" sz="1200" b="0" dirty="0" smtClean="0">
                          <a:solidFill>
                            <a:schemeClr val="bg1"/>
                          </a:solidFill>
                        </a:rPr>
                        <a:t>年龄</a:t>
                      </a:r>
                      <a:r>
                        <a:rPr lang="en-US" altLang="zh-CN" sz="1200" b="0" dirty="0" smtClean="0">
                          <a:solidFill>
                            <a:schemeClr val="bg1"/>
                          </a:solidFill>
                        </a:rPr>
                        <a:t>(</a:t>
                      </a:r>
                      <a:r>
                        <a:rPr lang="zh-CN" altLang="en-US" sz="1200" b="0" dirty="0" smtClean="0">
                          <a:solidFill>
                            <a:schemeClr val="bg1"/>
                          </a:solidFill>
                        </a:rPr>
                        <a:t>岁</a:t>
                      </a:r>
                      <a:r>
                        <a:rPr lang="en-US" altLang="zh-CN" sz="1200" b="0" dirty="0" smtClean="0">
                          <a:solidFill>
                            <a:schemeClr val="bg1"/>
                          </a:solidFill>
                        </a:rPr>
                        <a:t>)</a:t>
                      </a:r>
                      <a:endParaRPr lang="zh-CN" altLang="en-US" sz="1200" b="0" dirty="0">
                        <a:solidFill>
                          <a:schemeClr val="bg1"/>
                        </a:solidFill>
                      </a:endParaRPr>
                    </a:p>
                  </a:txBody>
                  <a:tcPr anchor="ctr">
                    <a:solidFill>
                      <a:srgbClr val="42A68C"/>
                    </a:solidFill>
                  </a:tcPr>
                </a:tc>
                <a:tc>
                  <a:txBody>
                    <a:bodyPr/>
                    <a:lstStyle/>
                    <a:p>
                      <a:r>
                        <a:rPr lang="zh-CN" altLang="en-US" sz="1200" b="0" dirty="0" smtClean="0">
                          <a:solidFill>
                            <a:schemeClr val="bg1"/>
                          </a:solidFill>
                        </a:rPr>
                        <a:t>性别</a:t>
                      </a:r>
                      <a:r>
                        <a:rPr lang="en-US" altLang="zh-CN" sz="1200" b="0" dirty="0" smtClean="0">
                          <a:solidFill>
                            <a:schemeClr val="bg1"/>
                          </a:solidFill>
                        </a:rPr>
                        <a:t>(</a:t>
                      </a:r>
                      <a:r>
                        <a:rPr lang="zh-CN" altLang="en-US" sz="1200" b="0" dirty="0" smtClean="0">
                          <a:solidFill>
                            <a:schemeClr val="bg1"/>
                          </a:solidFill>
                        </a:rPr>
                        <a:t>男</a:t>
                      </a:r>
                      <a:r>
                        <a:rPr lang="en-US" altLang="zh-CN" sz="1200" b="0" dirty="0" smtClean="0">
                          <a:solidFill>
                            <a:schemeClr val="bg1"/>
                          </a:solidFill>
                        </a:rPr>
                        <a:t>/</a:t>
                      </a:r>
                      <a:r>
                        <a:rPr lang="zh-CN" altLang="en-US" sz="1200" b="0" dirty="0" smtClean="0">
                          <a:solidFill>
                            <a:schemeClr val="bg1"/>
                          </a:solidFill>
                        </a:rPr>
                        <a:t>女</a:t>
                      </a:r>
                      <a:r>
                        <a:rPr lang="en-US" altLang="zh-CN" sz="1200" b="0" dirty="0" smtClean="0">
                          <a:solidFill>
                            <a:schemeClr val="bg1"/>
                          </a:solidFill>
                        </a:rPr>
                        <a:t>)</a:t>
                      </a:r>
                      <a:endParaRPr lang="zh-CN" altLang="en-US" sz="1200" b="0" dirty="0">
                        <a:solidFill>
                          <a:schemeClr val="bg1"/>
                        </a:solidFill>
                      </a:endParaRPr>
                    </a:p>
                  </a:txBody>
                  <a:tcPr anchor="ctr">
                    <a:solidFill>
                      <a:srgbClr val="42A68C"/>
                    </a:solidFill>
                  </a:tcPr>
                </a:tc>
                <a:tc>
                  <a:txBody>
                    <a:bodyPr/>
                    <a:lstStyle/>
                    <a:p>
                      <a:r>
                        <a:rPr lang="zh-CN" altLang="en-US" sz="1200" b="0" dirty="0" smtClean="0">
                          <a:solidFill>
                            <a:schemeClr val="bg1"/>
                          </a:solidFill>
                        </a:rPr>
                        <a:t>移植前透析时间</a:t>
                      </a:r>
                      <a:r>
                        <a:rPr lang="en-US" altLang="zh-CN" sz="1200" b="0" dirty="0" smtClean="0">
                          <a:solidFill>
                            <a:schemeClr val="bg1"/>
                          </a:solidFill>
                        </a:rPr>
                        <a:t>(</a:t>
                      </a:r>
                      <a:r>
                        <a:rPr lang="zh-CN" altLang="en-US" sz="1200" b="0" dirty="0" smtClean="0">
                          <a:solidFill>
                            <a:schemeClr val="bg1"/>
                          </a:solidFill>
                        </a:rPr>
                        <a:t>月</a:t>
                      </a:r>
                      <a:r>
                        <a:rPr lang="en-US" altLang="zh-CN" sz="1200" b="0" dirty="0" smtClean="0">
                          <a:solidFill>
                            <a:schemeClr val="bg1"/>
                          </a:solidFill>
                        </a:rPr>
                        <a:t>)</a:t>
                      </a:r>
                      <a:endParaRPr lang="zh-CN" altLang="en-US" sz="1200" b="0" dirty="0">
                        <a:solidFill>
                          <a:schemeClr val="bg1"/>
                        </a:solidFill>
                      </a:endParaRPr>
                    </a:p>
                  </a:txBody>
                  <a:tcPr anchor="ctr">
                    <a:solidFill>
                      <a:srgbClr val="42A68C"/>
                    </a:solidFill>
                  </a:tcPr>
                </a:tc>
                <a:tc>
                  <a:txBody>
                    <a:bodyPr/>
                    <a:lstStyle/>
                    <a:p>
                      <a:r>
                        <a:rPr lang="en-US" altLang="zh-CN" sz="1200" b="0" dirty="0" smtClean="0">
                          <a:solidFill>
                            <a:schemeClr val="bg1"/>
                          </a:solidFill>
                        </a:rPr>
                        <a:t>HLA</a:t>
                      </a:r>
                      <a:r>
                        <a:rPr lang="zh-CN" altLang="en-US" sz="1200" b="0" dirty="0" smtClean="0">
                          <a:solidFill>
                            <a:schemeClr val="bg1"/>
                          </a:solidFill>
                        </a:rPr>
                        <a:t>错配</a:t>
                      </a:r>
                      <a:endParaRPr lang="zh-CN" altLang="en-US" sz="1200" b="0" dirty="0">
                        <a:solidFill>
                          <a:schemeClr val="bg1"/>
                        </a:solidFill>
                      </a:endParaRPr>
                    </a:p>
                  </a:txBody>
                  <a:tcPr anchor="ctr">
                    <a:solidFill>
                      <a:srgbClr val="42A68C"/>
                    </a:solidFill>
                  </a:tcPr>
                </a:tc>
                <a:tc>
                  <a:txBody>
                    <a:bodyPr/>
                    <a:lstStyle/>
                    <a:p>
                      <a:r>
                        <a:rPr lang="zh-CN" altLang="en-US" sz="1200" b="0" dirty="0" smtClean="0">
                          <a:solidFill>
                            <a:schemeClr val="bg1"/>
                          </a:solidFill>
                        </a:rPr>
                        <a:t>淋巴细胞毒试验</a:t>
                      </a:r>
                      <a:endParaRPr lang="zh-CN" altLang="en-US" sz="1200" b="0" dirty="0">
                        <a:solidFill>
                          <a:schemeClr val="bg1"/>
                        </a:solidFill>
                      </a:endParaRPr>
                    </a:p>
                  </a:txBody>
                  <a:tcPr anchor="ctr">
                    <a:solidFill>
                      <a:srgbClr val="42A68C"/>
                    </a:solidFill>
                  </a:tcPr>
                </a:tc>
                <a:tc>
                  <a:txBody>
                    <a:bodyPr/>
                    <a:lstStyle/>
                    <a:p>
                      <a:r>
                        <a:rPr lang="zh-CN" altLang="en-US" sz="1200" b="0" dirty="0" smtClean="0">
                          <a:solidFill>
                            <a:schemeClr val="bg1"/>
                          </a:solidFill>
                        </a:rPr>
                        <a:t>冷缺血时间</a:t>
                      </a:r>
                      <a:r>
                        <a:rPr lang="en-US" altLang="zh-CN" sz="1200" b="0" dirty="0" smtClean="0">
                          <a:solidFill>
                            <a:schemeClr val="bg1"/>
                          </a:solidFill>
                        </a:rPr>
                        <a:t>(h)</a:t>
                      </a:r>
                      <a:endParaRPr lang="zh-CN" altLang="en-US" sz="1200" b="0" dirty="0">
                        <a:solidFill>
                          <a:schemeClr val="bg1"/>
                        </a:solidFill>
                      </a:endParaRPr>
                    </a:p>
                  </a:txBody>
                  <a:tcPr anchor="ctr">
                    <a:solidFill>
                      <a:srgbClr val="42A68C"/>
                    </a:solidFill>
                  </a:tcPr>
                </a:tc>
                <a:tc>
                  <a:txBody>
                    <a:bodyPr/>
                    <a:lstStyle/>
                    <a:p>
                      <a:r>
                        <a:rPr lang="en-US" altLang="zh-CN" sz="1200" b="0" dirty="0" smtClean="0">
                          <a:solidFill>
                            <a:schemeClr val="bg1"/>
                          </a:solidFill>
                        </a:rPr>
                        <a:t>CNI(</a:t>
                      </a:r>
                      <a:r>
                        <a:rPr lang="zh-CN" altLang="en-US" sz="1200" b="0" dirty="0" smtClean="0">
                          <a:solidFill>
                            <a:schemeClr val="bg1"/>
                          </a:solidFill>
                        </a:rPr>
                        <a:t>他克莫司</a:t>
                      </a:r>
                      <a:r>
                        <a:rPr lang="en-US" altLang="zh-CN" sz="1200" b="0" dirty="0" smtClean="0">
                          <a:solidFill>
                            <a:schemeClr val="bg1"/>
                          </a:solidFill>
                        </a:rPr>
                        <a:t>/</a:t>
                      </a:r>
                      <a:r>
                        <a:rPr lang="zh-CN" altLang="en-US" sz="1200" b="0" dirty="0" smtClean="0">
                          <a:solidFill>
                            <a:schemeClr val="bg1"/>
                          </a:solidFill>
                        </a:rPr>
                        <a:t>环孢素</a:t>
                      </a:r>
                      <a:r>
                        <a:rPr lang="en-US" altLang="zh-CN" sz="1200" b="0" dirty="0" smtClean="0">
                          <a:solidFill>
                            <a:schemeClr val="bg1"/>
                          </a:solidFill>
                        </a:rPr>
                        <a:t>,n)</a:t>
                      </a:r>
                      <a:endParaRPr lang="zh-CN" altLang="en-US" sz="1200" b="0" dirty="0">
                        <a:solidFill>
                          <a:schemeClr val="bg1"/>
                        </a:solidFill>
                      </a:endParaRPr>
                    </a:p>
                  </a:txBody>
                  <a:tcPr anchor="ctr">
                    <a:solidFill>
                      <a:srgbClr val="42A68C"/>
                    </a:solidFill>
                  </a:tcPr>
                </a:tc>
              </a:tr>
              <a:tr h="221805">
                <a:tc>
                  <a:txBody>
                    <a:bodyPr/>
                    <a:lstStyle/>
                    <a:p>
                      <a:r>
                        <a:rPr lang="zh-CN" altLang="en-US" sz="1200" b="0" dirty="0" smtClean="0"/>
                        <a:t>舒莱</a:t>
                      </a:r>
                      <a:r>
                        <a:rPr lang="en-US" altLang="zh-CN" sz="1200" b="0" baseline="30000" dirty="0" smtClean="0"/>
                        <a:t>®</a:t>
                      </a:r>
                      <a:endParaRPr lang="zh-CN" altLang="en-US" sz="1200" b="0" baseline="3000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43±11 </a:t>
                      </a:r>
                    </a:p>
                  </a:txBody>
                  <a:tcPr anchor="ctr">
                    <a:noFill/>
                  </a:tcPr>
                </a:tc>
                <a:tc>
                  <a:txBody>
                    <a:bodyPr/>
                    <a:lstStyle/>
                    <a:p>
                      <a:r>
                        <a:rPr lang="en-US" altLang="zh-CN" sz="1200" b="0" i="0" u="none" strike="noStrike" kern="1200" baseline="0" dirty="0" smtClean="0">
                          <a:solidFill>
                            <a:schemeClr val="dk1"/>
                          </a:solidFill>
                          <a:latin typeface="+mn-lt"/>
                          <a:ea typeface="+mn-ea"/>
                          <a:cs typeface="+mn-cs"/>
                        </a:rPr>
                        <a:t>89/57 </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23.40±10.97 </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3.88±0.84 </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2.83±1.31 </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7.17±2.4 </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83/63 </a:t>
                      </a:r>
                      <a:endParaRPr lang="zh-CN" altLang="en-US" sz="1200" b="0" dirty="0"/>
                    </a:p>
                  </a:txBody>
                  <a:tcPr anchor="ctr">
                    <a:noFill/>
                  </a:tcPr>
                </a:tc>
              </a:tr>
              <a:tr h="221805">
                <a:tc>
                  <a:txBody>
                    <a:bodyPr/>
                    <a:lstStyle/>
                    <a:p>
                      <a:r>
                        <a:rPr lang="en-US" altLang="zh-CN" sz="1200" b="0" dirty="0" smtClean="0"/>
                        <a:t>ATG</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42±11 </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78/38 </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24.97±11.29	</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3.73±0.78</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2.79±1.26</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6.93±3.03</a:t>
                      </a:r>
                      <a:endParaRPr lang="zh-CN" altLang="en-US" sz="1200" b="0" dirty="0"/>
                    </a:p>
                  </a:txBody>
                  <a:tcPr anchor="ctr">
                    <a:noFill/>
                  </a:tcPr>
                </a:tc>
                <a:tc>
                  <a:txBody>
                    <a:bodyPr/>
                    <a:lstStyle/>
                    <a:p>
                      <a:r>
                        <a:rPr lang="en-US" altLang="zh-CN" sz="1200" b="0" i="0" u="none" strike="noStrike" kern="1200" baseline="0" dirty="0" smtClean="0">
                          <a:solidFill>
                            <a:schemeClr val="dk1"/>
                          </a:solidFill>
                          <a:latin typeface="+mn-lt"/>
                          <a:ea typeface="+mn-ea"/>
                          <a:cs typeface="+mn-cs"/>
                        </a:rPr>
                        <a:t>58/58 </a:t>
                      </a:r>
                      <a:endParaRPr lang="zh-CN" altLang="en-US" sz="1200" b="0" dirty="0"/>
                    </a:p>
                  </a:txBody>
                  <a:tcPr anchor="ctr">
                    <a:noFill/>
                  </a:tcPr>
                </a:tc>
              </a:tr>
              <a:tr h="221805">
                <a:tc>
                  <a:txBody>
                    <a:bodyPr/>
                    <a:lstStyle/>
                    <a:p>
                      <a:r>
                        <a:rPr lang="en-US" altLang="zh-CN" sz="1200" b="0" dirty="0" smtClean="0"/>
                        <a:t>P</a:t>
                      </a:r>
                      <a:r>
                        <a:rPr lang="zh-CN" altLang="en-US" sz="1200" b="0" dirty="0" smtClean="0"/>
                        <a:t>值</a:t>
                      </a:r>
                      <a:endParaRPr lang="zh-CN" altLang="en-US" sz="1200" b="0" dirty="0"/>
                    </a:p>
                  </a:txBody>
                  <a:tcPr anchor="ctr">
                    <a:noFill/>
                  </a:tcPr>
                </a:tc>
                <a:tc>
                  <a:txBody>
                    <a:bodyPr/>
                    <a:lstStyle/>
                    <a:p>
                      <a:r>
                        <a:rPr lang="en-US" altLang="zh-CN" sz="1200" b="0" i="0" u="none" strike="noStrike" kern="1200" baseline="0" dirty="0" smtClean="0">
                          <a:solidFill>
                            <a:srgbClr val="C00000"/>
                          </a:solidFill>
                          <a:latin typeface="+mn-lt"/>
                          <a:ea typeface="+mn-ea"/>
                          <a:cs typeface="+mn-cs"/>
                        </a:rPr>
                        <a:t>0.760</a:t>
                      </a:r>
                      <a:endParaRPr lang="zh-CN" altLang="en-US" sz="1200" b="0" dirty="0">
                        <a:solidFill>
                          <a:srgbClr val="C00000"/>
                        </a:solidFill>
                      </a:endParaRPr>
                    </a:p>
                  </a:txBody>
                  <a:tcPr anchor="ctr">
                    <a:noFill/>
                  </a:tcPr>
                </a:tc>
                <a:tc>
                  <a:txBody>
                    <a:bodyPr/>
                    <a:lstStyle/>
                    <a:p>
                      <a:r>
                        <a:rPr lang="en-US" altLang="zh-CN" sz="1200" b="0" i="0" u="none" strike="noStrike" kern="1200" baseline="0" dirty="0" smtClean="0">
                          <a:solidFill>
                            <a:srgbClr val="C00000"/>
                          </a:solidFill>
                          <a:latin typeface="+mn-lt"/>
                          <a:ea typeface="+mn-ea"/>
                          <a:cs typeface="+mn-cs"/>
                        </a:rPr>
                        <a:t>0.304</a:t>
                      </a:r>
                      <a:endParaRPr lang="zh-CN" altLang="en-US" sz="1200" b="0" dirty="0">
                        <a:solidFill>
                          <a:srgbClr val="C00000"/>
                        </a:solidFill>
                      </a:endParaRPr>
                    </a:p>
                  </a:txBody>
                  <a:tcPr anchor="ctr">
                    <a:noFill/>
                  </a:tcPr>
                </a:tc>
                <a:tc>
                  <a:txBody>
                    <a:bodyPr/>
                    <a:lstStyle/>
                    <a:p>
                      <a:r>
                        <a:rPr lang="en-US" altLang="zh-CN" sz="1200" b="0" i="0" u="none" strike="noStrike" kern="1200" baseline="0" dirty="0" smtClean="0">
                          <a:solidFill>
                            <a:srgbClr val="C00000"/>
                          </a:solidFill>
                          <a:latin typeface="+mn-lt"/>
                          <a:ea typeface="+mn-ea"/>
                          <a:cs typeface="+mn-cs"/>
                        </a:rPr>
                        <a:t>0.494</a:t>
                      </a:r>
                    </a:p>
                  </a:txBody>
                  <a:tcPr anchor="ctr">
                    <a:noFill/>
                  </a:tcPr>
                </a:tc>
                <a:tc>
                  <a:txBody>
                    <a:bodyPr/>
                    <a:lstStyle/>
                    <a:p>
                      <a:r>
                        <a:rPr lang="en-US" altLang="zh-CN" sz="1200" b="0" i="0" u="none" strike="noStrike" kern="1200" baseline="0" dirty="0" smtClean="0">
                          <a:solidFill>
                            <a:srgbClr val="C00000"/>
                          </a:solidFill>
                          <a:latin typeface="+mn-lt"/>
                          <a:ea typeface="+mn-ea"/>
                          <a:cs typeface="+mn-cs"/>
                        </a:rPr>
                        <a:t>0.729</a:t>
                      </a:r>
                      <a:endParaRPr lang="zh-CN" altLang="en-US" sz="1200" b="0" dirty="0">
                        <a:solidFill>
                          <a:srgbClr val="C00000"/>
                        </a:solidFill>
                      </a:endParaRPr>
                    </a:p>
                  </a:txBody>
                  <a:tcPr anchor="ctr">
                    <a:noFill/>
                  </a:tcPr>
                </a:tc>
                <a:tc>
                  <a:txBody>
                    <a:bodyPr/>
                    <a:lstStyle/>
                    <a:p>
                      <a:r>
                        <a:rPr lang="en-US" altLang="zh-CN" sz="1200" b="0" i="0" u="none" strike="noStrike" kern="1200" baseline="0" dirty="0" smtClean="0">
                          <a:solidFill>
                            <a:srgbClr val="C00000"/>
                          </a:solidFill>
                          <a:latin typeface="+mn-lt"/>
                          <a:ea typeface="+mn-ea"/>
                          <a:cs typeface="+mn-cs"/>
                        </a:rPr>
                        <a:t>0.482</a:t>
                      </a:r>
                      <a:endParaRPr lang="zh-CN" altLang="en-US" sz="1200" b="0" dirty="0">
                        <a:solidFill>
                          <a:srgbClr val="C00000"/>
                        </a:solidFill>
                      </a:endParaRPr>
                    </a:p>
                  </a:txBody>
                  <a:tcPr anchor="ctr">
                    <a:noFill/>
                  </a:tcPr>
                </a:tc>
                <a:tc>
                  <a:txBody>
                    <a:bodyPr/>
                    <a:lstStyle/>
                    <a:p>
                      <a:r>
                        <a:rPr lang="en-US" altLang="zh-CN" sz="1200" b="0" i="0" u="none" strike="noStrike" kern="1200" baseline="0" dirty="0" smtClean="0">
                          <a:solidFill>
                            <a:srgbClr val="C00000"/>
                          </a:solidFill>
                          <a:latin typeface="+mn-lt"/>
                          <a:ea typeface="+mn-ea"/>
                          <a:cs typeface="+mn-cs"/>
                        </a:rPr>
                        <a:t>0.069</a:t>
                      </a:r>
                      <a:endParaRPr lang="zh-CN" altLang="en-US" sz="1200" b="0" dirty="0">
                        <a:solidFill>
                          <a:srgbClr val="C00000"/>
                        </a:solidFill>
                      </a:endParaRPr>
                    </a:p>
                  </a:txBody>
                  <a:tcPr anchor="ctr">
                    <a:noFill/>
                  </a:tcPr>
                </a:tc>
                <a:tc>
                  <a:txBody>
                    <a:bodyPr/>
                    <a:lstStyle/>
                    <a:p>
                      <a:r>
                        <a:rPr lang="en-US" altLang="zh-CN" sz="1200" b="0" i="0" u="none" strike="noStrike" kern="1200" baseline="0" dirty="0" smtClean="0">
                          <a:solidFill>
                            <a:srgbClr val="C00000"/>
                          </a:solidFill>
                          <a:latin typeface="+mn-lt"/>
                          <a:ea typeface="+mn-ea"/>
                          <a:cs typeface="+mn-cs"/>
                        </a:rPr>
                        <a:t>0.318 </a:t>
                      </a:r>
                      <a:endParaRPr lang="zh-CN" altLang="en-US" sz="1200" b="0" dirty="0">
                        <a:solidFill>
                          <a:srgbClr val="C00000"/>
                        </a:solidFill>
                      </a:endParaRPr>
                    </a:p>
                  </a:txBody>
                  <a:tcPr anchor="ctr">
                    <a:noFill/>
                  </a:tcPr>
                </a:tc>
              </a:tr>
            </a:tbl>
          </a:graphicData>
        </a:graphic>
      </p:graphicFrame>
    </p:spTree>
    <p:extLst>
      <p:ext uri="{BB962C8B-B14F-4D97-AF65-F5344CB8AC3E}">
        <p14:creationId xmlns:p14="http://schemas.microsoft.com/office/powerpoint/2010/main" val="806226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48" y="6466984"/>
            <a:ext cx="3526444" cy="400110"/>
          </a:xfrm>
          <a:prstGeom prst="rect">
            <a:avLst/>
          </a:prstGeom>
        </p:spPr>
        <p:txBody>
          <a:bodyPr wrap="square">
            <a:spAutoFit/>
          </a:bodyPr>
          <a:lstStyle/>
          <a:p>
            <a:r>
              <a:rPr lang="fr-FR" altLang="zh-CN" sz="1000" dirty="0" smtClean="0"/>
              <a:t>Crepin </a:t>
            </a:r>
            <a:r>
              <a:rPr lang="fr-FR" altLang="zh-CN" sz="1000" dirty="0"/>
              <a:t>T.et al. </a:t>
            </a:r>
            <a:r>
              <a:rPr lang="en-US" altLang="zh-CN" sz="1000" dirty="0" smtClean="0"/>
              <a:t>Am J </a:t>
            </a:r>
            <a:r>
              <a:rPr lang="en-US" altLang="zh-CN" sz="1000" dirty="0"/>
              <a:t>of </a:t>
            </a:r>
            <a:r>
              <a:rPr lang="en-US" altLang="zh-CN" sz="1000" dirty="0" smtClean="0"/>
              <a:t>Transplant </a:t>
            </a:r>
            <a:r>
              <a:rPr lang="en-US" altLang="zh-CN" sz="1000" dirty="0"/>
              <a:t>2015; 15: </a:t>
            </a:r>
            <a:r>
              <a:rPr lang="en-US" altLang="zh-CN" sz="1000" dirty="0" smtClean="0"/>
              <a:t>1028–1038</a:t>
            </a:r>
          </a:p>
          <a:p>
            <a:r>
              <a:rPr lang="en-US" altLang="zh-CN" sz="1000" dirty="0"/>
              <a:t>Yap M. et al. J Am </a:t>
            </a:r>
            <a:r>
              <a:rPr lang="en-US" altLang="zh-CN" sz="1000" dirty="0" err="1"/>
              <a:t>Soc</a:t>
            </a:r>
            <a:r>
              <a:rPr lang="en-US" altLang="zh-CN" sz="1000" dirty="0"/>
              <a:t> </a:t>
            </a:r>
            <a:r>
              <a:rPr lang="en-US" altLang="zh-CN" sz="1000" dirty="0" err="1"/>
              <a:t>Nephrol</a:t>
            </a:r>
            <a:r>
              <a:rPr lang="en-US" altLang="zh-CN" sz="1000" dirty="0"/>
              <a:t> 25: 1856–1868</a:t>
            </a:r>
            <a:r>
              <a:rPr lang="fr-FR" altLang="zh-CN" sz="1000" dirty="0"/>
              <a:t> </a:t>
            </a:r>
          </a:p>
        </p:txBody>
      </p:sp>
      <p:sp>
        <p:nvSpPr>
          <p:cNvPr id="15" name="TextBox 14"/>
          <p:cNvSpPr txBox="1"/>
          <p:nvPr/>
        </p:nvSpPr>
        <p:spPr>
          <a:xfrm>
            <a:off x="899592" y="3889257"/>
            <a:ext cx="3024336" cy="1362681"/>
          </a:xfrm>
          <a:prstGeom prst="rect">
            <a:avLst/>
          </a:prstGeom>
          <a:noFill/>
        </p:spPr>
        <p:txBody>
          <a:bodyPr wrap="square" rtlCol="0">
            <a:spAutoFit/>
          </a:bodyPr>
          <a:lstStyle/>
          <a:p>
            <a:pPr marL="285750" indent="-285750">
              <a:lnSpc>
                <a:spcPct val="120000"/>
              </a:lnSpc>
              <a:buClr>
                <a:srgbClr val="42A68C"/>
              </a:buClr>
              <a:buFont typeface="Arial" pitchFamily="34" charset="0"/>
              <a:buChar char="•"/>
            </a:pPr>
            <a:r>
              <a:rPr lang="zh-CN" altLang="en-US" sz="1400" dirty="0" smtClean="0"/>
              <a:t>晚期</a:t>
            </a:r>
            <a:r>
              <a:rPr lang="zh-CN" altLang="en-US" sz="1400" dirty="0"/>
              <a:t>分化</a:t>
            </a:r>
            <a:r>
              <a:rPr lang="en-US" altLang="zh-CN" sz="1400" dirty="0"/>
              <a:t>CD8+T</a:t>
            </a:r>
            <a:r>
              <a:rPr lang="zh-CN" altLang="en-US" sz="1400" dirty="0"/>
              <a:t>细胞的</a:t>
            </a:r>
            <a:r>
              <a:rPr lang="zh-CN" altLang="en-US" sz="1400" dirty="0" smtClean="0"/>
              <a:t>扩增是免疫老化的标志之一</a:t>
            </a:r>
            <a:endParaRPr lang="en-US" altLang="zh-CN" sz="1400" dirty="0" smtClean="0"/>
          </a:p>
          <a:p>
            <a:pPr marL="285750" indent="-285750">
              <a:lnSpc>
                <a:spcPct val="120000"/>
              </a:lnSpc>
              <a:buClr>
                <a:srgbClr val="42A68C"/>
              </a:buClr>
              <a:buFont typeface="Arial" pitchFamily="34" charset="0"/>
              <a:buChar char="•"/>
            </a:pPr>
            <a:r>
              <a:rPr lang="zh-CN" altLang="en-US" sz="1400" b="1" dirty="0"/>
              <a:t>晚期分化效应记忆</a:t>
            </a:r>
            <a:r>
              <a:rPr lang="en-US" altLang="zh-CN" sz="1400" b="1" dirty="0"/>
              <a:t>CD8+T</a:t>
            </a:r>
            <a:r>
              <a:rPr lang="zh-CN" altLang="en-US" sz="1400" b="1" dirty="0"/>
              <a:t>细胞的扩增，是远期移植肾功能异常的危险</a:t>
            </a:r>
            <a:r>
              <a:rPr lang="zh-CN" altLang="en-US" sz="1400" b="1" dirty="0" smtClean="0"/>
              <a:t>因素</a:t>
            </a:r>
            <a:endParaRPr lang="en-US" altLang="zh-CN" sz="1400" b="1" dirty="0"/>
          </a:p>
        </p:txBody>
      </p:sp>
      <p:grpSp>
        <p:nvGrpSpPr>
          <p:cNvPr id="11" name="组合 10"/>
          <p:cNvGrpSpPr/>
          <p:nvPr/>
        </p:nvGrpSpPr>
        <p:grpSpPr>
          <a:xfrm>
            <a:off x="1742947" y="1530556"/>
            <a:ext cx="5709373" cy="1866487"/>
            <a:chOff x="1727795" y="1327338"/>
            <a:chExt cx="5354781" cy="1866487"/>
          </a:xfrm>
        </p:grpSpPr>
        <p:grpSp>
          <p:nvGrpSpPr>
            <p:cNvPr id="5" name="组合 4"/>
            <p:cNvGrpSpPr/>
            <p:nvPr/>
          </p:nvGrpSpPr>
          <p:grpSpPr>
            <a:xfrm>
              <a:off x="1728200" y="1327338"/>
              <a:ext cx="2552889" cy="839162"/>
              <a:chOff x="1728200" y="1327338"/>
              <a:chExt cx="2552889" cy="839162"/>
            </a:xfrm>
          </p:grpSpPr>
          <p:sp>
            <p:nvSpPr>
              <p:cNvPr id="4" name="圆角矩形 3"/>
              <p:cNvSpPr/>
              <p:nvPr/>
            </p:nvSpPr>
            <p:spPr>
              <a:xfrm>
                <a:off x="1728200" y="1327338"/>
                <a:ext cx="2552889" cy="839162"/>
              </a:xfrm>
              <a:prstGeom prst="roundRect">
                <a:avLst/>
              </a:prstGeom>
              <a:solidFill>
                <a:srgbClr val="42A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bg1"/>
                  </a:solidFill>
                </a:endParaRPr>
              </a:p>
            </p:txBody>
          </p:sp>
          <p:sp>
            <p:nvSpPr>
              <p:cNvPr id="8" name="TextBox 7"/>
              <p:cNvSpPr txBox="1"/>
              <p:nvPr/>
            </p:nvSpPr>
            <p:spPr>
              <a:xfrm>
                <a:off x="2012849" y="1430195"/>
                <a:ext cx="2012290" cy="657809"/>
              </a:xfrm>
              <a:prstGeom prst="rect">
                <a:avLst/>
              </a:prstGeom>
              <a:noFill/>
            </p:spPr>
            <p:txBody>
              <a:bodyPr wrap="square" rtlCol="0">
                <a:spAutoFit/>
              </a:bodyPr>
              <a:lstStyle/>
              <a:p>
                <a:pPr>
                  <a:lnSpc>
                    <a:spcPct val="120000"/>
                  </a:lnSpc>
                </a:pPr>
                <a:r>
                  <a:rPr lang="zh-CN" altLang="en-US" sz="1600" b="1" dirty="0" smtClean="0">
                    <a:solidFill>
                      <a:schemeClr val="bg1"/>
                    </a:solidFill>
                  </a:rPr>
                  <a:t>使用</a:t>
                </a:r>
                <a:r>
                  <a:rPr lang="en-US" altLang="zh-CN" sz="1600" b="1" dirty="0" smtClean="0">
                    <a:solidFill>
                      <a:schemeClr val="bg1"/>
                    </a:solidFill>
                  </a:rPr>
                  <a:t>ATG</a:t>
                </a:r>
                <a:r>
                  <a:rPr lang="zh-CN" altLang="en-US" sz="1600" b="1" dirty="0" smtClean="0">
                    <a:solidFill>
                      <a:schemeClr val="bg1"/>
                    </a:solidFill>
                  </a:rPr>
                  <a:t>，胸腺来源的</a:t>
                </a:r>
                <a:r>
                  <a:rPr lang="en-US" altLang="zh-CN" sz="1600" b="1" dirty="0" smtClean="0">
                    <a:solidFill>
                      <a:schemeClr val="bg1"/>
                    </a:solidFill>
                  </a:rPr>
                  <a:t>T</a:t>
                </a:r>
                <a:r>
                  <a:rPr lang="zh-CN" altLang="en-US" sz="1600" b="1" dirty="0" smtClean="0">
                    <a:solidFill>
                      <a:schemeClr val="bg1"/>
                    </a:solidFill>
                  </a:rPr>
                  <a:t>细胞输出减少</a:t>
                </a:r>
                <a:endParaRPr lang="en-US" altLang="zh-CN" sz="1600" b="1" dirty="0" smtClean="0">
                  <a:solidFill>
                    <a:schemeClr val="bg1"/>
                  </a:solidFill>
                </a:endParaRPr>
              </a:p>
            </p:txBody>
          </p:sp>
        </p:grpSp>
        <p:grpSp>
          <p:nvGrpSpPr>
            <p:cNvPr id="7" name="组合 6"/>
            <p:cNvGrpSpPr/>
            <p:nvPr/>
          </p:nvGrpSpPr>
          <p:grpSpPr>
            <a:xfrm>
              <a:off x="4496573" y="1327338"/>
              <a:ext cx="2586003" cy="839162"/>
              <a:chOff x="4496574" y="1327338"/>
              <a:chExt cx="2379682" cy="839162"/>
            </a:xfrm>
          </p:grpSpPr>
          <p:sp>
            <p:nvSpPr>
              <p:cNvPr id="17" name="圆角矩形 16"/>
              <p:cNvSpPr/>
              <p:nvPr/>
            </p:nvSpPr>
            <p:spPr>
              <a:xfrm>
                <a:off x="4496574" y="1327338"/>
                <a:ext cx="2379682" cy="839162"/>
              </a:xfrm>
              <a:prstGeom prst="round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bg1"/>
                  </a:solidFill>
                </a:endParaRPr>
              </a:p>
            </p:txBody>
          </p:sp>
          <p:sp>
            <p:nvSpPr>
              <p:cNvPr id="14" name="TextBox 13"/>
              <p:cNvSpPr txBox="1"/>
              <p:nvPr/>
            </p:nvSpPr>
            <p:spPr>
              <a:xfrm>
                <a:off x="4684382" y="1399939"/>
                <a:ext cx="2027897" cy="657809"/>
              </a:xfrm>
              <a:prstGeom prst="rect">
                <a:avLst/>
              </a:prstGeom>
              <a:noFill/>
            </p:spPr>
            <p:txBody>
              <a:bodyPr wrap="square" rtlCol="0">
                <a:spAutoFit/>
              </a:bodyPr>
              <a:lstStyle/>
              <a:p>
                <a:pPr>
                  <a:lnSpc>
                    <a:spcPct val="120000"/>
                  </a:lnSpc>
                </a:pPr>
                <a:r>
                  <a:rPr lang="zh-CN" altLang="en-US" sz="1600" b="1" dirty="0">
                    <a:solidFill>
                      <a:schemeClr val="bg1"/>
                    </a:solidFill>
                  </a:rPr>
                  <a:t>使用</a:t>
                </a:r>
                <a:r>
                  <a:rPr lang="en-US" altLang="zh-CN" sz="1600" b="1" dirty="0">
                    <a:solidFill>
                      <a:schemeClr val="bg1"/>
                    </a:solidFill>
                  </a:rPr>
                  <a:t>ATG</a:t>
                </a:r>
                <a:r>
                  <a:rPr lang="zh-CN" altLang="en-US" sz="1600" b="1" dirty="0">
                    <a:solidFill>
                      <a:schemeClr val="bg1"/>
                    </a:solidFill>
                  </a:rPr>
                  <a:t>，循环淋巴细胞祖细胞减少</a:t>
                </a:r>
                <a:endParaRPr lang="en-US" altLang="zh-CN" sz="1600" b="1" dirty="0">
                  <a:solidFill>
                    <a:schemeClr val="bg1"/>
                  </a:solidFill>
                </a:endParaRPr>
              </a:p>
            </p:txBody>
          </p:sp>
        </p:grpSp>
        <p:grpSp>
          <p:nvGrpSpPr>
            <p:cNvPr id="9" name="组合 8"/>
            <p:cNvGrpSpPr/>
            <p:nvPr/>
          </p:nvGrpSpPr>
          <p:grpSpPr>
            <a:xfrm>
              <a:off x="1734520" y="2311600"/>
              <a:ext cx="2540248" cy="842174"/>
              <a:chOff x="4475163" y="4275812"/>
              <a:chExt cx="2540248" cy="842174"/>
            </a:xfrm>
          </p:grpSpPr>
          <p:sp>
            <p:nvSpPr>
              <p:cNvPr id="20" name="圆角矩形 19"/>
              <p:cNvSpPr/>
              <p:nvPr/>
            </p:nvSpPr>
            <p:spPr>
              <a:xfrm>
                <a:off x="4475163" y="4275812"/>
                <a:ext cx="2540248" cy="842174"/>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bg1"/>
                  </a:solidFill>
                </a:endParaRPr>
              </a:p>
            </p:txBody>
          </p:sp>
          <p:sp>
            <p:nvSpPr>
              <p:cNvPr id="16" name="TextBox 15"/>
              <p:cNvSpPr txBox="1"/>
              <p:nvPr/>
            </p:nvSpPr>
            <p:spPr>
              <a:xfrm>
                <a:off x="4736477" y="4406638"/>
                <a:ext cx="2144118" cy="657809"/>
              </a:xfrm>
              <a:prstGeom prst="rect">
                <a:avLst/>
              </a:prstGeom>
              <a:noFill/>
            </p:spPr>
            <p:txBody>
              <a:bodyPr wrap="square" rtlCol="0">
                <a:spAutoFit/>
              </a:bodyPr>
              <a:lstStyle/>
              <a:p>
                <a:pPr>
                  <a:lnSpc>
                    <a:spcPct val="120000"/>
                  </a:lnSpc>
                </a:pPr>
                <a:r>
                  <a:rPr lang="en-US" altLang="zh-CN" sz="1600" b="1" dirty="0">
                    <a:solidFill>
                      <a:schemeClr val="bg1"/>
                    </a:solidFill>
                  </a:rPr>
                  <a:t>ATG</a:t>
                </a:r>
                <a:r>
                  <a:rPr lang="zh-CN" altLang="en-US" sz="1600" b="1" dirty="0">
                    <a:solidFill>
                      <a:schemeClr val="bg1"/>
                    </a:solidFill>
                  </a:rPr>
                  <a:t>诱导晚期分化</a:t>
                </a:r>
                <a:r>
                  <a:rPr lang="en-US" altLang="zh-CN" sz="1600" b="1" dirty="0">
                    <a:solidFill>
                      <a:schemeClr val="bg1"/>
                    </a:solidFill>
                  </a:rPr>
                  <a:t>CD8+T</a:t>
                </a:r>
                <a:r>
                  <a:rPr lang="zh-CN" altLang="en-US" sz="1600" b="1" dirty="0">
                    <a:solidFill>
                      <a:schemeClr val="bg1"/>
                    </a:solidFill>
                  </a:rPr>
                  <a:t>细胞的扩增</a:t>
                </a:r>
                <a:endParaRPr lang="en-US" altLang="zh-CN" sz="1600" b="1" dirty="0">
                  <a:solidFill>
                    <a:schemeClr val="bg1"/>
                  </a:solidFill>
                </a:endParaRPr>
              </a:p>
            </p:txBody>
          </p:sp>
        </p:grpSp>
        <p:grpSp>
          <p:nvGrpSpPr>
            <p:cNvPr id="22" name="组合 21"/>
            <p:cNvGrpSpPr/>
            <p:nvPr/>
          </p:nvGrpSpPr>
          <p:grpSpPr>
            <a:xfrm>
              <a:off x="4496572" y="2348209"/>
              <a:ext cx="2560107" cy="845616"/>
              <a:chOff x="4442540" y="4317345"/>
              <a:chExt cx="2560107" cy="845616"/>
            </a:xfrm>
          </p:grpSpPr>
          <p:sp>
            <p:nvSpPr>
              <p:cNvPr id="25" name="圆角矩形 24"/>
              <p:cNvSpPr/>
              <p:nvPr/>
            </p:nvSpPr>
            <p:spPr>
              <a:xfrm>
                <a:off x="4442540" y="4332334"/>
                <a:ext cx="2560107" cy="79057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bg1"/>
                  </a:solidFill>
                </a:endParaRPr>
              </a:p>
            </p:txBody>
          </p:sp>
          <p:sp>
            <p:nvSpPr>
              <p:cNvPr id="26" name="TextBox 25"/>
              <p:cNvSpPr txBox="1"/>
              <p:nvPr/>
            </p:nvSpPr>
            <p:spPr>
              <a:xfrm>
                <a:off x="4558503" y="4317345"/>
                <a:ext cx="2379976" cy="845616"/>
              </a:xfrm>
              <a:prstGeom prst="rect">
                <a:avLst/>
              </a:prstGeom>
              <a:noFill/>
            </p:spPr>
            <p:txBody>
              <a:bodyPr wrap="square" rtlCol="0">
                <a:spAutoFit/>
              </a:bodyPr>
              <a:lstStyle/>
              <a:p>
                <a:pPr>
                  <a:lnSpc>
                    <a:spcPct val="120000"/>
                  </a:lnSpc>
                </a:pPr>
                <a:r>
                  <a:rPr lang="zh-CN" altLang="en-US" sz="1400" b="1" dirty="0">
                    <a:solidFill>
                      <a:schemeClr val="bg1"/>
                    </a:solidFill>
                  </a:rPr>
                  <a:t>使用</a:t>
                </a:r>
                <a:r>
                  <a:rPr lang="en-US" altLang="zh-CN" sz="1400" b="1" dirty="0">
                    <a:solidFill>
                      <a:schemeClr val="bg1"/>
                    </a:solidFill>
                  </a:rPr>
                  <a:t>CD25</a:t>
                </a:r>
                <a:r>
                  <a:rPr lang="zh-CN" altLang="en-US" sz="1400" b="1" dirty="0">
                    <a:solidFill>
                      <a:schemeClr val="bg1"/>
                    </a:solidFill>
                  </a:rPr>
                  <a:t>单抗，</a:t>
                </a:r>
                <a:r>
                  <a:rPr lang="en-US" altLang="zh-CN" sz="1400" b="1" dirty="0">
                    <a:solidFill>
                      <a:schemeClr val="bg1"/>
                    </a:solidFill>
                  </a:rPr>
                  <a:t>T</a:t>
                </a:r>
                <a:r>
                  <a:rPr lang="zh-CN" altLang="en-US" sz="1400" b="1" dirty="0">
                    <a:solidFill>
                      <a:schemeClr val="bg1"/>
                    </a:solidFill>
                  </a:rPr>
                  <a:t>细胞相对端粒长度和端粒酶活性增加；</a:t>
                </a:r>
                <a:r>
                  <a:rPr lang="en-US" altLang="zh-CN" sz="1400" b="1" dirty="0">
                    <a:solidFill>
                      <a:schemeClr val="bg1"/>
                    </a:solidFill>
                  </a:rPr>
                  <a:t>ATG</a:t>
                </a:r>
                <a:r>
                  <a:rPr lang="zh-CN" altLang="en-US" sz="1400" b="1" dirty="0">
                    <a:solidFill>
                      <a:schemeClr val="bg1"/>
                    </a:solidFill>
                  </a:rPr>
                  <a:t>组不变</a:t>
                </a:r>
                <a:endParaRPr lang="en-US" altLang="zh-CN" sz="1400" b="1" dirty="0">
                  <a:solidFill>
                    <a:schemeClr val="bg1"/>
                  </a:solidFill>
                </a:endParaRPr>
              </a:p>
            </p:txBody>
          </p:sp>
        </p:grpSp>
        <p:sp>
          <p:nvSpPr>
            <p:cNvPr id="10" name="圆角矩形 9"/>
            <p:cNvSpPr/>
            <p:nvPr/>
          </p:nvSpPr>
          <p:spPr>
            <a:xfrm>
              <a:off x="1727795" y="2176869"/>
              <a:ext cx="5354781" cy="186328"/>
            </a:xfrm>
            <a:prstGeom prst="roundRect">
              <a:avLst/>
            </a:prstGeom>
            <a:solidFill>
              <a:schemeClr val="accent1">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bg1"/>
                </a:solidFill>
              </a:endParaRPr>
            </a:p>
          </p:txBody>
        </p:sp>
        <p:sp>
          <p:nvSpPr>
            <p:cNvPr id="27" name="圆角矩形 26"/>
            <p:cNvSpPr/>
            <p:nvPr/>
          </p:nvSpPr>
          <p:spPr>
            <a:xfrm rot="5400000">
              <a:off x="4041451" y="1711380"/>
              <a:ext cx="681713" cy="228528"/>
            </a:xfrm>
            <a:prstGeom prst="roundRect">
              <a:avLst/>
            </a:prstGeom>
            <a:solidFill>
              <a:schemeClr val="accent1">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bg1"/>
                </a:solidFill>
              </a:endParaRPr>
            </a:p>
          </p:txBody>
        </p:sp>
        <p:sp>
          <p:nvSpPr>
            <p:cNvPr id="28" name="圆角矩形 27"/>
            <p:cNvSpPr/>
            <p:nvPr/>
          </p:nvSpPr>
          <p:spPr>
            <a:xfrm rot="5400000">
              <a:off x="4019087" y="2625202"/>
              <a:ext cx="739488" cy="215482"/>
            </a:xfrm>
            <a:prstGeom prst="roundRect">
              <a:avLst/>
            </a:prstGeom>
            <a:solidFill>
              <a:schemeClr val="accent1">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bg1"/>
                </a:solidFill>
              </a:endParaRPr>
            </a:p>
          </p:txBody>
        </p:sp>
      </p:grpSp>
      <p:sp>
        <p:nvSpPr>
          <p:cNvPr id="29" name="标题 1"/>
          <p:cNvSpPr>
            <a:spLocks noGrp="1"/>
          </p:cNvSpPr>
          <p:nvPr>
            <p:ph type="title" idx="4294967295"/>
          </p:nvPr>
        </p:nvSpPr>
        <p:spPr>
          <a:xfrm>
            <a:off x="457200" y="188640"/>
            <a:ext cx="8229600" cy="1143000"/>
          </a:xfrm>
        </p:spPr>
        <p:txBody>
          <a:bodyPr>
            <a:normAutofit/>
          </a:bodyPr>
          <a:lstStyle/>
          <a:p>
            <a:r>
              <a:rPr lang="zh-CN" altLang="en-US" sz="2800" b="1" dirty="0" smtClean="0"/>
              <a:t>晚期分化</a:t>
            </a:r>
            <a:r>
              <a:rPr lang="en-US" altLang="zh-CN" sz="2800" b="1" dirty="0" smtClean="0"/>
              <a:t>CD8+T</a:t>
            </a:r>
            <a:r>
              <a:rPr lang="zh-CN" altLang="en-US" sz="2800" b="1" dirty="0" smtClean="0"/>
              <a:t>细胞的扩增</a:t>
            </a:r>
            <a:r>
              <a:rPr lang="en-US" altLang="zh-CN" sz="2800" b="1" dirty="0" smtClean="0"/>
              <a:t/>
            </a:r>
            <a:br>
              <a:rPr lang="en-US" altLang="zh-CN" sz="2800" b="1" dirty="0" smtClean="0"/>
            </a:br>
            <a:r>
              <a:rPr lang="zh-CN" altLang="en-US" sz="2800" b="1" dirty="0" smtClean="0"/>
              <a:t>与远期移植肾功能不良相关</a:t>
            </a:r>
            <a:endParaRPr lang="zh-CN" altLang="en-US" sz="2800" b="1" dirty="0"/>
          </a:p>
        </p:txBody>
      </p:sp>
      <p:grpSp>
        <p:nvGrpSpPr>
          <p:cNvPr id="30" name="组合 29"/>
          <p:cNvGrpSpPr/>
          <p:nvPr/>
        </p:nvGrpSpPr>
        <p:grpSpPr>
          <a:xfrm>
            <a:off x="4211960" y="3429000"/>
            <a:ext cx="4111282" cy="2236415"/>
            <a:chOff x="1964830" y="2029542"/>
            <a:chExt cx="6098399" cy="2772162"/>
          </a:xfrm>
        </p:grpSpPr>
        <p:pic>
          <p:nvPicPr>
            <p:cNvPr id="31" name="图片 30"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639" y="2029542"/>
              <a:ext cx="5982534" cy="2772162"/>
            </a:xfrm>
            <a:prstGeom prst="rect">
              <a:avLst/>
            </a:prstGeom>
            <a:ln>
              <a:noFill/>
            </a:ln>
            <a:effectLst>
              <a:outerShdw blurRad="292100" dist="139700" dir="2700000" algn="tl" rotWithShape="0">
                <a:srgbClr val="333333">
                  <a:alpha val="65000"/>
                </a:srgbClr>
              </a:outerShdw>
            </a:effectLst>
          </p:spPr>
        </p:pic>
        <p:sp>
          <p:nvSpPr>
            <p:cNvPr id="32" name="圆角矩形 31"/>
            <p:cNvSpPr/>
            <p:nvPr/>
          </p:nvSpPr>
          <p:spPr>
            <a:xfrm>
              <a:off x="1964830" y="2543628"/>
              <a:ext cx="6098399" cy="18002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32"/>
          <p:cNvSpPr txBox="1"/>
          <p:nvPr/>
        </p:nvSpPr>
        <p:spPr>
          <a:xfrm>
            <a:off x="545867" y="5715313"/>
            <a:ext cx="7874224" cy="738023"/>
          </a:xfrm>
          <a:prstGeom prst="rect">
            <a:avLst/>
          </a:prstGeom>
          <a:noFill/>
        </p:spPr>
        <p:txBody>
          <a:bodyPr wrap="square" rtlCol="0">
            <a:spAutoFit/>
          </a:bodyPr>
          <a:lstStyle/>
          <a:p>
            <a:pPr marL="171450" indent="-171450">
              <a:lnSpc>
                <a:spcPct val="120000"/>
              </a:lnSpc>
              <a:buClr>
                <a:srgbClr val="42A68C"/>
              </a:buClr>
              <a:buFont typeface="Arial" panose="020B0604020202020204" pitchFamily="34" charset="0"/>
              <a:buChar char="•"/>
            </a:pPr>
            <a:r>
              <a:rPr lang="zh-CN" altLang="en-US" sz="1200" dirty="0" smtClean="0"/>
              <a:t>一项前瞻观察型研究，纳入满足以下条件的</a:t>
            </a:r>
            <a:r>
              <a:rPr lang="en-US" altLang="zh-CN" sz="1200" dirty="0" smtClean="0"/>
              <a:t>131</a:t>
            </a:r>
            <a:r>
              <a:rPr lang="zh-CN" altLang="en-US" sz="1200" dirty="0" smtClean="0"/>
              <a:t>例稳定的肾移植受者：首次肾移植，死亡供体，</a:t>
            </a:r>
            <a:r>
              <a:rPr lang="en-US" altLang="zh-CN" sz="1200" dirty="0" err="1" smtClean="0"/>
              <a:t>eGFR</a:t>
            </a:r>
            <a:r>
              <a:rPr lang="en-US" altLang="zh-CN" sz="1200" dirty="0" smtClean="0"/>
              <a:t>&gt;40ml/min</a:t>
            </a:r>
            <a:r>
              <a:rPr lang="zh-CN" altLang="en-US" sz="1200" dirty="0" smtClean="0"/>
              <a:t>且尿蛋白</a:t>
            </a:r>
            <a:r>
              <a:rPr lang="en-US" altLang="zh-CN" sz="1200" dirty="0" smtClean="0"/>
              <a:t>&lt;1g/24h</a:t>
            </a:r>
            <a:r>
              <a:rPr lang="zh-CN" altLang="en-US" sz="1200" dirty="0" smtClean="0"/>
              <a:t>至少</a:t>
            </a:r>
            <a:r>
              <a:rPr lang="en-US" altLang="zh-CN" sz="1200" dirty="0" smtClean="0"/>
              <a:t>5</a:t>
            </a:r>
            <a:r>
              <a:rPr lang="zh-CN" altLang="en-US" sz="1200" dirty="0" smtClean="0"/>
              <a:t>年</a:t>
            </a:r>
            <a:endParaRPr lang="en-US" altLang="zh-CN" sz="1200" dirty="0" smtClean="0"/>
          </a:p>
          <a:p>
            <a:pPr marL="171450" indent="-171450">
              <a:lnSpc>
                <a:spcPct val="120000"/>
              </a:lnSpc>
              <a:buClr>
                <a:srgbClr val="42A68C"/>
              </a:buClr>
              <a:buFont typeface="Arial" panose="020B0604020202020204" pitchFamily="34" charset="0"/>
              <a:buChar char="•"/>
            </a:pPr>
            <a:r>
              <a:rPr lang="zh-CN" altLang="en-US" sz="1200" dirty="0" smtClean="0"/>
              <a:t>移植物功能障碍定义为：蛋白尿</a:t>
            </a:r>
            <a:r>
              <a:rPr lang="en-US" altLang="zh-CN" sz="1200" dirty="0" smtClean="0"/>
              <a:t>&gt;1g/24h </a:t>
            </a:r>
            <a:r>
              <a:rPr lang="zh-CN" altLang="en-US" sz="1200" dirty="0" smtClean="0"/>
              <a:t>和</a:t>
            </a:r>
            <a:r>
              <a:rPr lang="en-US" altLang="zh-CN" sz="1200" dirty="0" smtClean="0"/>
              <a:t>/</a:t>
            </a:r>
            <a:r>
              <a:rPr lang="zh-CN" altLang="en-US" sz="1200" dirty="0" smtClean="0"/>
              <a:t>或 血清肌酐升高</a:t>
            </a:r>
            <a:r>
              <a:rPr lang="en-US" altLang="zh-CN" sz="1200" dirty="0" smtClean="0"/>
              <a:t>(2</a:t>
            </a:r>
            <a:r>
              <a:rPr lang="zh-CN" altLang="en-US" sz="1200" dirty="0" smtClean="0"/>
              <a:t>年内至少</a:t>
            </a:r>
            <a:r>
              <a:rPr lang="en-US" altLang="zh-CN" sz="1200" dirty="0" smtClean="0"/>
              <a:t>3</a:t>
            </a:r>
            <a:r>
              <a:rPr lang="zh-CN" altLang="en-US" sz="1200" dirty="0" smtClean="0"/>
              <a:t>次</a:t>
            </a:r>
            <a:r>
              <a:rPr lang="en-US" altLang="zh-CN" sz="1200" dirty="0" err="1" smtClean="0"/>
              <a:t>Scr</a:t>
            </a:r>
            <a:r>
              <a:rPr lang="zh-CN" altLang="en-US" sz="1200" dirty="0" smtClean="0"/>
              <a:t>值升高</a:t>
            </a:r>
            <a:r>
              <a:rPr lang="en-US" altLang="zh-CN" sz="1200" dirty="0" smtClean="0"/>
              <a:t>&gt;=25%)</a:t>
            </a:r>
          </a:p>
        </p:txBody>
      </p:sp>
      <p:sp>
        <p:nvSpPr>
          <p:cNvPr id="2" name="矩形标注 1"/>
          <p:cNvSpPr/>
          <p:nvPr/>
        </p:nvSpPr>
        <p:spPr>
          <a:xfrm>
            <a:off x="827583" y="3755119"/>
            <a:ext cx="3212707" cy="1584176"/>
          </a:xfrm>
          <a:prstGeom prst="wedgeRectCallout">
            <a:avLst>
              <a:gd name="adj1" fmla="val 63716"/>
              <a:gd name="adj2" fmla="val -37662"/>
            </a:avLst>
          </a:prstGeom>
          <a:noFill/>
          <a:ln>
            <a:solidFill>
              <a:srgbClr val="42A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675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Arial" pitchFamily="34" charset="0"/>
                <a:ea typeface="微软雅黑" pitchFamily="34" charset="-122"/>
                <a:cs typeface="Arial" pitchFamily="34" charset="0"/>
              </a:rPr>
              <a:t>内容</a:t>
            </a:r>
            <a:endParaRPr lang="zh-CN" altLang="en-US" dirty="0">
              <a:latin typeface="Arial" pitchFamily="34" charset="0"/>
              <a:ea typeface="微软雅黑" pitchFamily="34" charset="-122"/>
              <a:cs typeface="Arial" pitchFamily="34" charset="0"/>
            </a:endParaRPr>
          </a:p>
        </p:txBody>
      </p:sp>
      <p:sp>
        <p:nvSpPr>
          <p:cNvPr id="30" name="椭圆 29"/>
          <p:cNvSpPr/>
          <p:nvPr/>
        </p:nvSpPr>
        <p:spPr>
          <a:xfrm>
            <a:off x="1727684" y="1983156"/>
            <a:ext cx="684076" cy="684076"/>
          </a:xfrm>
          <a:prstGeom prst="ellipse">
            <a:avLst/>
          </a:prstGeom>
          <a:solidFill>
            <a:schemeClr val="bg1">
              <a:lumMod val="65000"/>
            </a:schemeClr>
          </a:solidFill>
          <a:ln w="25400" cap="flat" cmpd="sng" algn="ctr">
            <a:noFill/>
            <a:prstDash val="solid"/>
          </a:ln>
          <a:effectLst>
            <a:reflection blurRad="228600" stA="31000" endPos="63000" dir="5400000" sy="-100000" algn="bl" rotWithShape="0"/>
          </a:effectLst>
          <a:scene3d>
            <a:camera prst="orthographicFront">
              <a:rot lat="0" lon="0" rev="0"/>
            </a:camera>
            <a:lightRig rig="threePt" dir="t"/>
          </a:scene3d>
          <a:sp3d z="387350" prstMaterial="softEdge">
            <a:bevelT w="381000" h="381000"/>
            <a:bevelB w="381000" h="3810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itchFamily="34" charset="0"/>
              <a:ea typeface="微软雅黑" pitchFamily="34" charset="-122"/>
              <a:cs typeface="Arial" pitchFamily="34" charset="0"/>
            </a:endParaRPr>
          </a:p>
        </p:txBody>
      </p:sp>
      <p:sp>
        <p:nvSpPr>
          <p:cNvPr id="31" name="椭圆 30"/>
          <p:cNvSpPr/>
          <p:nvPr/>
        </p:nvSpPr>
        <p:spPr>
          <a:xfrm>
            <a:off x="755576" y="3429000"/>
            <a:ext cx="1008112" cy="1008112"/>
          </a:xfrm>
          <a:prstGeom prst="ellipse">
            <a:avLst/>
          </a:prstGeom>
          <a:solidFill>
            <a:schemeClr val="bg1">
              <a:lumMod val="65000"/>
            </a:schemeClr>
          </a:solidFill>
          <a:ln w="25400" cap="flat" cmpd="sng" algn="ctr">
            <a:noFill/>
            <a:prstDash val="solid"/>
          </a:ln>
          <a:effectLst>
            <a:reflection blurRad="228600" stA="31000" endPos="63000" dir="5400000" sy="-100000" algn="bl" rotWithShape="0"/>
          </a:effectLst>
          <a:scene3d>
            <a:camera prst="orthographicFront">
              <a:rot lat="0" lon="0" rev="0"/>
            </a:camera>
            <a:lightRig rig="threePt" dir="t"/>
          </a:scene3d>
          <a:sp3d z="495300" prstMaterial="softEdge">
            <a:bevelT w="495300" h="495300"/>
            <a:bevelB w="495300" h="4953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Arial" pitchFamily="34" charset="0"/>
              <a:ea typeface="微软雅黑" pitchFamily="34" charset="-122"/>
              <a:cs typeface="Arial" pitchFamily="34" charset="0"/>
            </a:endParaRPr>
          </a:p>
        </p:txBody>
      </p:sp>
      <p:sp>
        <p:nvSpPr>
          <p:cNvPr id="32" name="圆角矩形标注 31"/>
          <p:cNvSpPr/>
          <p:nvPr/>
        </p:nvSpPr>
        <p:spPr>
          <a:xfrm>
            <a:off x="2795666" y="1983156"/>
            <a:ext cx="3936574" cy="611309"/>
          </a:xfrm>
          <a:prstGeom prst="wedgeRoundRectCallout">
            <a:avLst>
              <a:gd name="adj1" fmla="val -57034"/>
              <a:gd name="adj2" fmla="val -21107"/>
              <a:gd name="adj3" fmla="val 16667"/>
            </a:avLst>
          </a:prstGeom>
          <a:gradFill>
            <a:gsLst>
              <a:gs pos="0">
                <a:sysClr val="window" lastClr="FFFFFF"/>
              </a:gs>
              <a:gs pos="100000">
                <a:sysClr val="window" lastClr="FFFFFF">
                  <a:lumMod val="75000"/>
                  <a:alpha val="76000"/>
                </a:sysClr>
              </a:gs>
            </a:gsLst>
            <a:lin ang="6600000" scaled="0"/>
          </a:gradFill>
          <a:ln w="25400" cap="flat" cmpd="sng" algn="ctr">
            <a:solidFill>
              <a:sysClr val="window" lastClr="FFFFFF"/>
            </a:solidFill>
            <a:prstDash val="solid"/>
          </a:ln>
          <a:effectLst>
            <a:outerShdw blurRad="139700" dist="12700" dir="5400000" algn="t" rotWithShape="0">
              <a:prstClr val="black">
                <a:alpha val="40000"/>
              </a:prstClr>
            </a:outerShdw>
          </a:effectLst>
          <a:scene3d>
            <a:camera prst="orthographicFront"/>
            <a:lightRig rig="threePt" dir="t"/>
          </a:scene3d>
          <a:sp3d prstMaterial="translucentPowder">
            <a:bevelT w="12700" h="12700"/>
          </a:sp3d>
        </p:spPr>
        <p:txBody>
          <a:bodyPr rtlCol="0" anchor="ctr"/>
          <a:lstStyle/>
          <a:p>
            <a:pPr lvl="0" algn="ctr">
              <a:lnSpc>
                <a:spcPct val="120000"/>
              </a:lnSpc>
              <a:defRPr/>
            </a:pPr>
            <a:r>
              <a:rPr lang="zh-CN" altLang="en-US" b="1" kern="0" dirty="0">
                <a:solidFill>
                  <a:schemeClr val="bg1">
                    <a:lumMod val="65000"/>
                  </a:schemeClr>
                </a:solidFill>
                <a:latin typeface="Arial" pitchFamily="34" charset="0"/>
                <a:ea typeface="微软雅黑" pitchFamily="34" charset="-122"/>
                <a:cs typeface="Arial" pitchFamily="34" charset="0"/>
              </a:rPr>
              <a:t>中国公民逝世后肾移植</a:t>
            </a:r>
            <a:r>
              <a:rPr lang="zh-CN" altLang="en-US" b="1" kern="0" dirty="0" smtClean="0">
                <a:solidFill>
                  <a:schemeClr val="bg1">
                    <a:lumMod val="65000"/>
                  </a:schemeClr>
                </a:solidFill>
                <a:latin typeface="Arial" pitchFamily="34" charset="0"/>
                <a:ea typeface="微软雅黑" pitchFamily="34" charset="-122"/>
                <a:cs typeface="Arial" pitchFamily="34" charset="0"/>
              </a:rPr>
              <a:t>，</a:t>
            </a:r>
            <a:endParaRPr lang="en-US" altLang="zh-CN" b="1" kern="0" dirty="0" smtClean="0">
              <a:solidFill>
                <a:schemeClr val="bg1">
                  <a:lumMod val="65000"/>
                </a:schemeClr>
              </a:solidFill>
              <a:latin typeface="Arial" pitchFamily="34" charset="0"/>
              <a:ea typeface="微软雅黑" pitchFamily="34" charset="-122"/>
              <a:cs typeface="Arial" pitchFamily="34" charset="0"/>
            </a:endParaRPr>
          </a:p>
          <a:p>
            <a:pPr lvl="0" algn="ctr">
              <a:lnSpc>
                <a:spcPct val="120000"/>
              </a:lnSpc>
              <a:defRPr/>
            </a:pPr>
            <a:r>
              <a:rPr lang="zh-CN" altLang="en-US" b="1" kern="0" dirty="0" smtClean="0">
                <a:solidFill>
                  <a:schemeClr val="bg1">
                    <a:lumMod val="65000"/>
                  </a:schemeClr>
                </a:solidFill>
                <a:latin typeface="Arial" pitchFamily="34" charset="0"/>
                <a:ea typeface="微软雅黑" pitchFamily="34" charset="-122"/>
                <a:cs typeface="Arial" pitchFamily="34" charset="0"/>
              </a:rPr>
              <a:t>大多数</a:t>
            </a:r>
            <a:r>
              <a:rPr lang="zh-CN" altLang="en-US" b="1" kern="0" dirty="0">
                <a:solidFill>
                  <a:schemeClr val="bg1">
                    <a:lumMod val="65000"/>
                  </a:schemeClr>
                </a:solidFill>
                <a:latin typeface="Arial" pitchFamily="34" charset="0"/>
                <a:ea typeface="微软雅黑" pitchFamily="34" charset="-122"/>
                <a:cs typeface="Arial" pitchFamily="34" charset="0"/>
              </a:rPr>
              <a:t>是标低危</a:t>
            </a:r>
          </a:p>
        </p:txBody>
      </p:sp>
      <p:sp>
        <p:nvSpPr>
          <p:cNvPr id="33" name="圆角矩形标注 32"/>
          <p:cNvSpPr/>
          <p:nvPr/>
        </p:nvSpPr>
        <p:spPr>
          <a:xfrm>
            <a:off x="2339752" y="3084018"/>
            <a:ext cx="3852428" cy="670324"/>
          </a:xfrm>
          <a:prstGeom prst="wedgeRoundRectCallout">
            <a:avLst>
              <a:gd name="adj1" fmla="val -60500"/>
              <a:gd name="adj2" fmla="val 40311"/>
              <a:gd name="adj3" fmla="val 16667"/>
            </a:avLst>
          </a:prstGeom>
          <a:gradFill>
            <a:gsLst>
              <a:gs pos="0">
                <a:sysClr val="window" lastClr="FFFFFF"/>
              </a:gs>
              <a:gs pos="100000">
                <a:sysClr val="window" lastClr="FFFFFF">
                  <a:lumMod val="75000"/>
                  <a:alpha val="76000"/>
                </a:sysClr>
              </a:gs>
            </a:gsLst>
            <a:lin ang="6600000" scaled="0"/>
          </a:gradFill>
          <a:ln w="25400" cap="flat" cmpd="sng" algn="ctr">
            <a:solidFill>
              <a:sysClr val="window" lastClr="FFFFFF"/>
            </a:solidFill>
            <a:prstDash val="solid"/>
          </a:ln>
          <a:effectLst>
            <a:outerShdw blurRad="139700" dist="12700" dir="5400000" algn="t" rotWithShape="0">
              <a:prstClr val="black">
                <a:alpha val="40000"/>
              </a:prstClr>
            </a:outerShdw>
          </a:effectLst>
          <a:scene3d>
            <a:camera prst="orthographicFront"/>
            <a:lightRig rig="threePt" dir="t"/>
          </a:scene3d>
          <a:sp3d prstMaterial="translucentPowder">
            <a:bevelT w="12700" h="12700"/>
          </a:sp3d>
        </p:spPr>
        <p:txBody>
          <a:bodyPr rtlCol="0" anchor="ctr"/>
          <a:lstStyle/>
          <a:p>
            <a:pPr lvl="0" algn="ctr">
              <a:defRPr/>
            </a:pPr>
            <a:r>
              <a:rPr lang="zh-CN" altLang="en-US" b="1" kern="0" dirty="0">
                <a:solidFill>
                  <a:schemeClr val="bg1">
                    <a:lumMod val="65000"/>
                  </a:schemeClr>
                </a:solidFill>
                <a:latin typeface="Arial" pitchFamily="34" charset="0"/>
                <a:ea typeface="微软雅黑" pitchFamily="34" charset="-122"/>
                <a:cs typeface="Arial" pitchFamily="34" charset="0"/>
              </a:rPr>
              <a:t>诱导治疗的选择</a:t>
            </a:r>
          </a:p>
        </p:txBody>
      </p:sp>
      <p:sp>
        <p:nvSpPr>
          <p:cNvPr id="34" name="椭圆 33"/>
          <p:cNvSpPr/>
          <p:nvPr/>
        </p:nvSpPr>
        <p:spPr>
          <a:xfrm>
            <a:off x="2430448" y="4581128"/>
            <a:ext cx="1137070" cy="1137070"/>
          </a:xfrm>
          <a:prstGeom prst="ellipse">
            <a:avLst/>
          </a:prstGeom>
          <a:solidFill>
            <a:srgbClr val="42A68C"/>
          </a:solidFill>
          <a:ln w="25400" cap="flat" cmpd="sng" algn="ctr">
            <a:noFill/>
            <a:prstDash val="solid"/>
          </a:ln>
          <a:effectLst>
            <a:reflection blurRad="228600" stA="31000" endPos="63000" dir="5400000" sy="-100000" algn="bl" rotWithShape="0"/>
          </a:effectLst>
          <a:scene3d>
            <a:camera prst="orthographicFront">
              <a:rot lat="0" lon="0" rev="0"/>
            </a:camera>
            <a:lightRig rig="threePt" dir="t"/>
          </a:scene3d>
          <a:sp3d z="552450" prstMaterial="softEdge">
            <a:bevelT w="546100" h="546100"/>
            <a:bevelB w="546100" h="546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itchFamily="34" charset="0"/>
              <a:ea typeface="微软雅黑" pitchFamily="34" charset="-122"/>
              <a:cs typeface="Arial" pitchFamily="34" charset="0"/>
            </a:endParaRPr>
          </a:p>
        </p:txBody>
      </p:sp>
      <p:sp>
        <p:nvSpPr>
          <p:cNvPr id="35" name="圆角矩形标注 34"/>
          <p:cNvSpPr/>
          <p:nvPr/>
        </p:nvSpPr>
        <p:spPr>
          <a:xfrm>
            <a:off x="4124894" y="4373271"/>
            <a:ext cx="3888432" cy="798979"/>
          </a:xfrm>
          <a:prstGeom prst="wedgeRoundRectCallout">
            <a:avLst>
              <a:gd name="adj1" fmla="val -59416"/>
              <a:gd name="adj2" fmla="val 27298"/>
              <a:gd name="adj3" fmla="val 16667"/>
            </a:avLst>
          </a:prstGeom>
          <a:gradFill>
            <a:gsLst>
              <a:gs pos="0">
                <a:sysClr val="window" lastClr="FFFFFF"/>
              </a:gs>
              <a:gs pos="100000">
                <a:sysClr val="window" lastClr="FFFFFF">
                  <a:lumMod val="75000"/>
                  <a:alpha val="76000"/>
                </a:sysClr>
              </a:gs>
            </a:gsLst>
            <a:lin ang="6600000" scaled="0"/>
          </a:gradFill>
          <a:ln w="25400" cap="flat" cmpd="sng" algn="ctr">
            <a:solidFill>
              <a:sysClr val="window" lastClr="FFFFFF"/>
            </a:solidFill>
            <a:prstDash val="solid"/>
          </a:ln>
          <a:effectLst>
            <a:outerShdw blurRad="139700" dist="12700" dir="5400000" algn="t" rotWithShape="0">
              <a:prstClr val="black">
                <a:alpha val="40000"/>
              </a:prstClr>
            </a:outerShdw>
          </a:effectLst>
          <a:scene3d>
            <a:camera prst="orthographicFront"/>
            <a:lightRig rig="threePt" dir="t"/>
          </a:scene3d>
          <a:sp3d prstMaterial="translucentPowder">
            <a:bevelT w="12700" h="12700"/>
          </a:sp3d>
        </p:spPr>
        <p:txBody>
          <a:bodyPr rtlCol="0" anchor="ctr"/>
          <a:lstStyle/>
          <a:p>
            <a:pPr lvl="0" algn="ctr">
              <a:lnSpc>
                <a:spcPct val="120000"/>
              </a:lnSpc>
              <a:defRPr/>
            </a:pPr>
            <a:r>
              <a:rPr lang="zh-CN" altLang="en-US" b="1" kern="0" dirty="0">
                <a:solidFill>
                  <a:srgbClr val="42A68C"/>
                </a:solidFill>
                <a:latin typeface="Arial" pitchFamily="34" charset="0"/>
                <a:ea typeface="微软雅黑" pitchFamily="34" charset="-122"/>
                <a:cs typeface="Arial" pitchFamily="34" charset="0"/>
              </a:rPr>
              <a:t>国际指南推荐</a:t>
            </a:r>
            <a:r>
              <a:rPr lang="en-US" altLang="zh-CN" b="1" kern="0" dirty="0">
                <a:solidFill>
                  <a:srgbClr val="42A68C"/>
                </a:solidFill>
                <a:latin typeface="Arial" pitchFamily="34" charset="0"/>
                <a:ea typeface="微软雅黑" pitchFamily="34" charset="-122"/>
                <a:cs typeface="Arial" pitchFamily="34" charset="0"/>
              </a:rPr>
              <a:t>IL-2RA</a:t>
            </a:r>
            <a:r>
              <a:rPr lang="zh-CN" altLang="en-US" b="1" kern="0" dirty="0" smtClean="0">
                <a:solidFill>
                  <a:srgbClr val="42A68C"/>
                </a:solidFill>
                <a:latin typeface="Arial" pitchFamily="34" charset="0"/>
                <a:ea typeface="微软雅黑" pitchFamily="34" charset="-122"/>
                <a:cs typeface="Arial" pitchFamily="34" charset="0"/>
              </a:rPr>
              <a:t>为</a:t>
            </a:r>
            <a:endParaRPr lang="en-US" altLang="zh-CN" b="1" kern="0" dirty="0" smtClean="0">
              <a:solidFill>
                <a:srgbClr val="42A68C"/>
              </a:solidFill>
              <a:latin typeface="Arial" pitchFamily="34" charset="0"/>
              <a:ea typeface="微软雅黑" pitchFamily="34" charset="-122"/>
              <a:cs typeface="Arial" pitchFamily="34" charset="0"/>
            </a:endParaRPr>
          </a:p>
          <a:p>
            <a:pPr lvl="0" algn="ctr">
              <a:lnSpc>
                <a:spcPct val="120000"/>
              </a:lnSpc>
              <a:defRPr/>
            </a:pPr>
            <a:r>
              <a:rPr lang="zh-CN" altLang="en-US" b="1" kern="0" dirty="0" smtClean="0">
                <a:solidFill>
                  <a:srgbClr val="42A68C"/>
                </a:solidFill>
                <a:latin typeface="Arial" pitchFamily="34" charset="0"/>
                <a:ea typeface="微软雅黑" pitchFamily="34" charset="-122"/>
                <a:cs typeface="Arial" pitchFamily="34" charset="0"/>
              </a:rPr>
              <a:t>一线</a:t>
            </a:r>
            <a:r>
              <a:rPr lang="zh-CN" altLang="en-US" b="1" kern="0" dirty="0">
                <a:solidFill>
                  <a:srgbClr val="42A68C"/>
                </a:solidFill>
                <a:latin typeface="Arial" pitchFamily="34" charset="0"/>
                <a:ea typeface="微软雅黑" pitchFamily="34" charset="-122"/>
                <a:cs typeface="Arial" pitchFamily="34" charset="0"/>
              </a:rPr>
              <a:t>诱导治疗药物 </a:t>
            </a:r>
          </a:p>
        </p:txBody>
      </p:sp>
    </p:spTree>
    <p:extLst>
      <p:ext uri="{BB962C8B-B14F-4D97-AF65-F5344CB8AC3E}">
        <p14:creationId xmlns:p14="http://schemas.microsoft.com/office/powerpoint/2010/main" val="4096969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90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363">
                                          <p:stCondLst>
                                            <p:cond delay="0"/>
                                          </p:stCondLst>
                                        </p:cTn>
                                        <p:tgtEl>
                                          <p:spTgt spid="30"/>
                                        </p:tgtEl>
                                      </p:cBhvr>
                                    </p:animEffect>
                                    <p:anim calcmode="lin" valueType="num">
                                      <p:cBhvr>
                                        <p:cTn id="8" dur="1139"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30"/>
                                        </p:tgtEl>
                                        <p:attrNameLst>
                                          <p:attrName>ppt_y</p:attrName>
                                        </p:attrNameLst>
                                      </p:cBhvr>
                                      <p:tavLst>
                                        <p:tav tm="0" fmla="#ppt_y-sin(pi*$)/9">
                                          <p:val>
                                            <p:fltVal val="0"/>
                                          </p:val>
                                        </p:tav>
                                        <p:tav tm="100000">
                                          <p:val>
                                            <p:fltVal val="1"/>
                                          </p:val>
                                        </p:tav>
                                      </p:tavLst>
                                    </p:anim>
                                    <p:anim calcmode="lin" valueType="num">
                                      <p:cBhvr>
                                        <p:cTn id="11" dur="208" tmFilter="0, 0; 0.125,0.2665; 0.25,0.4; 0.375,0.465; 0.5,0.5;  0.625,0.535; 0.75,0.6; 0.875,0.7335; 1,1">
                                          <p:stCondLst>
                                            <p:cond delay="828"/>
                                          </p:stCondLst>
                                        </p:cTn>
                                        <p:tgtEl>
                                          <p:spTgt spid="30"/>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30"/>
                                        </p:tgtEl>
                                        <p:attrNameLst>
                                          <p:attrName>ppt_y</p:attrName>
                                        </p:attrNameLst>
                                      </p:cBhvr>
                                      <p:tavLst>
                                        <p:tav tm="0" fmla="#ppt_y-sin(pi*$)/81">
                                          <p:val>
                                            <p:fltVal val="0"/>
                                          </p:val>
                                        </p:tav>
                                        <p:tav tm="100000">
                                          <p:val>
                                            <p:fltVal val="1"/>
                                          </p:val>
                                        </p:tav>
                                      </p:tavLst>
                                    </p:anim>
                                    <p:animScale>
                                      <p:cBhvr>
                                        <p:cTn id="13" dur="17">
                                          <p:stCondLst>
                                            <p:cond delay="406"/>
                                          </p:stCondLst>
                                        </p:cTn>
                                        <p:tgtEl>
                                          <p:spTgt spid="30"/>
                                        </p:tgtEl>
                                      </p:cBhvr>
                                      <p:to x="100000" y="60000"/>
                                    </p:animScale>
                                    <p:animScale>
                                      <p:cBhvr>
                                        <p:cTn id="14" dur="103" decel="50000">
                                          <p:stCondLst>
                                            <p:cond delay="423"/>
                                          </p:stCondLst>
                                        </p:cTn>
                                        <p:tgtEl>
                                          <p:spTgt spid="30"/>
                                        </p:tgtEl>
                                      </p:cBhvr>
                                      <p:to x="100000" y="100000"/>
                                    </p:animScale>
                                    <p:animScale>
                                      <p:cBhvr>
                                        <p:cTn id="15" dur="17">
                                          <p:stCondLst>
                                            <p:cond delay="820"/>
                                          </p:stCondLst>
                                        </p:cTn>
                                        <p:tgtEl>
                                          <p:spTgt spid="30"/>
                                        </p:tgtEl>
                                      </p:cBhvr>
                                      <p:to x="100000" y="80000"/>
                                    </p:animScale>
                                    <p:animScale>
                                      <p:cBhvr>
                                        <p:cTn id="16" dur="103" decel="50000">
                                          <p:stCondLst>
                                            <p:cond delay="837"/>
                                          </p:stCondLst>
                                        </p:cTn>
                                        <p:tgtEl>
                                          <p:spTgt spid="30"/>
                                        </p:tgtEl>
                                      </p:cBhvr>
                                      <p:to x="100000" y="100000"/>
                                    </p:animScale>
                                    <p:animScale>
                                      <p:cBhvr>
                                        <p:cTn id="17" dur="17">
                                          <p:stCondLst>
                                            <p:cond delay="1026"/>
                                          </p:stCondLst>
                                        </p:cTn>
                                        <p:tgtEl>
                                          <p:spTgt spid="30"/>
                                        </p:tgtEl>
                                      </p:cBhvr>
                                      <p:to x="100000" y="90000"/>
                                    </p:animScale>
                                    <p:animScale>
                                      <p:cBhvr>
                                        <p:cTn id="18" dur="103" decel="50000">
                                          <p:stCondLst>
                                            <p:cond delay="1043"/>
                                          </p:stCondLst>
                                        </p:cTn>
                                        <p:tgtEl>
                                          <p:spTgt spid="30"/>
                                        </p:tgtEl>
                                      </p:cBhvr>
                                      <p:to x="100000" y="100000"/>
                                    </p:animScale>
                                    <p:animScale>
                                      <p:cBhvr>
                                        <p:cTn id="19" dur="17">
                                          <p:stCondLst>
                                            <p:cond delay="1130"/>
                                          </p:stCondLst>
                                        </p:cTn>
                                        <p:tgtEl>
                                          <p:spTgt spid="30"/>
                                        </p:tgtEl>
                                      </p:cBhvr>
                                      <p:to x="100000" y="95000"/>
                                    </p:animScale>
                                    <p:animScale>
                                      <p:cBhvr>
                                        <p:cTn id="20" dur="103" decel="50000">
                                          <p:stCondLst>
                                            <p:cond delay="1147"/>
                                          </p:stCondLst>
                                        </p:cTn>
                                        <p:tgtEl>
                                          <p:spTgt spid="30"/>
                                        </p:tgtEl>
                                      </p:cBhvr>
                                      <p:to x="100000" y="100000"/>
                                    </p:animScale>
                                  </p:childTnLst>
                                </p:cTn>
                              </p:par>
                              <p:par>
                                <p:cTn id="21" presetID="26" presetClass="entr" presetSubtype="0" fill="hold" grpId="0" nodeType="withEffect">
                                  <p:stCondLst>
                                    <p:cond delay="1700"/>
                                  </p:stCondLst>
                                  <p:childTnLst>
                                    <p:set>
                                      <p:cBhvr>
                                        <p:cTn id="22" dur="1" fill="hold">
                                          <p:stCondLst>
                                            <p:cond delay="0"/>
                                          </p:stCondLst>
                                        </p:cTn>
                                        <p:tgtEl>
                                          <p:spTgt spid="31"/>
                                        </p:tgtEl>
                                        <p:attrNameLst>
                                          <p:attrName>style.visibility</p:attrName>
                                        </p:attrNameLst>
                                      </p:cBhvr>
                                      <p:to>
                                        <p:strVal val="visible"/>
                                      </p:to>
                                    </p:set>
                                    <p:animEffect transition="in" filter="wipe(down)">
                                      <p:cBhvr>
                                        <p:cTn id="23" dur="363">
                                          <p:stCondLst>
                                            <p:cond delay="0"/>
                                          </p:stCondLst>
                                        </p:cTn>
                                        <p:tgtEl>
                                          <p:spTgt spid="31"/>
                                        </p:tgtEl>
                                      </p:cBhvr>
                                    </p:animEffect>
                                    <p:anim calcmode="lin" valueType="num">
                                      <p:cBhvr>
                                        <p:cTn id="24" dur="1139"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5" dur="415"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26" dur="415" tmFilter="0, 0; 0.125,0.2665; 0.25,0.4; 0.375,0.465; 0.5,0.5;  0.625,0.535; 0.75,0.6; 0.875,0.7335; 1,1">
                                          <p:stCondLst>
                                            <p:cond delay="415"/>
                                          </p:stCondLst>
                                        </p:cTn>
                                        <p:tgtEl>
                                          <p:spTgt spid="31"/>
                                        </p:tgtEl>
                                        <p:attrNameLst>
                                          <p:attrName>ppt_y</p:attrName>
                                        </p:attrNameLst>
                                      </p:cBhvr>
                                      <p:tavLst>
                                        <p:tav tm="0" fmla="#ppt_y-sin(pi*$)/9">
                                          <p:val>
                                            <p:fltVal val="0"/>
                                          </p:val>
                                        </p:tav>
                                        <p:tav tm="100000">
                                          <p:val>
                                            <p:fltVal val="1"/>
                                          </p:val>
                                        </p:tav>
                                      </p:tavLst>
                                    </p:anim>
                                    <p:anim calcmode="lin" valueType="num">
                                      <p:cBhvr>
                                        <p:cTn id="27" dur="208" tmFilter="0, 0; 0.125,0.2665; 0.25,0.4; 0.375,0.465; 0.5,0.5;  0.625,0.535; 0.75,0.6; 0.875,0.7335; 1,1">
                                          <p:stCondLst>
                                            <p:cond delay="828"/>
                                          </p:stCondLst>
                                        </p:cTn>
                                        <p:tgtEl>
                                          <p:spTgt spid="31"/>
                                        </p:tgtEl>
                                        <p:attrNameLst>
                                          <p:attrName>ppt_y</p:attrName>
                                        </p:attrNameLst>
                                      </p:cBhvr>
                                      <p:tavLst>
                                        <p:tav tm="0" fmla="#ppt_y-sin(pi*$)/27">
                                          <p:val>
                                            <p:fltVal val="0"/>
                                          </p:val>
                                        </p:tav>
                                        <p:tav tm="100000">
                                          <p:val>
                                            <p:fltVal val="1"/>
                                          </p:val>
                                        </p:tav>
                                      </p:tavLst>
                                    </p:anim>
                                    <p:anim calcmode="lin" valueType="num">
                                      <p:cBhvr>
                                        <p:cTn id="28" dur="103" tmFilter="0, 0; 0.125,0.2665; 0.25,0.4; 0.375,0.465; 0.5,0.5;  0.625,0.535; 0.75,0.6; 0.875,0.7335; 1,1">
                                          <p:stCondLst>
                                            <p:cond delay="1035"/>
                                          </p:stCondLst>
                                        </p:cTn>
                                        <p:tgtEl>
                                          <p:spTgt spid="31"/>
                                        </p:tgtEl>
                                        <p:attrNameLst>
                                          <p:attrName>ppt_y</p:attrName>
                                        </p:attrNameLst>
                                      </p:cBhvr>
                                      <p:tavLst>
                                        <p:tav tm="0" fmla="#ppt_y-sin(pi*$)/81">
                                          <p:val>
                                            <p:fltVal val="0"/>
                                          </p:val>
                                        </p:tav>
                                        <p:tav tm="100000">
                                          <p:val>
                                            <p:fltVal val="1"/>
                                          </p:val>
                                        </p:tav>
                                      </p:tavLst>
                                    </p:anim>
                                    <p:animScale>
                                      <p:cBhvr>
                                        <p:cTn id="29" dur="17">
                                          <p:stCondLst>
                                            <p:cond delay="406"/>
                                          </p:stCondLst>
                                        </p:cTn>
                                        <p:tgtEl>
                                          <p:spTgt spid="31"/>
                                        </p:tgtEl>
                                      </p:cBhvr>
                                      <p:to x="100000" y="60000"/>
                                    </p:animScale>
                                    <p:animScale>
                                      <p:cBhvr>
                                        <p:cTn id="30" dur="103" decel="50000">
                                          <p:stCondLst>
                                            <p:cond delay="423"/>
                                          </p:stCondLst>
                                        </p:cTn>
                                        <p:tgtEl>
                                          <p:spTgt spid="31"/>
                                        </p:tgtEl>
                                      </p:cBhvr>
                                      <p:to x="100000" y="100000"/>
                                    </p:animScale>
                                    <p:animScale>
                                      <p:cBhvr>
                                        <p:cTn id="31" dur="17">
                                          <p:stCondLst>
                                            <p:cond delay="820"/>
                                          </p:stCondLst>
                                        </p:cTn>
                                        <p:tgtEl>
                                          <p:spTgt spid="31"/>
                                        </p:tgtEl>
                                      </p:cBhvr>
                                      <p:to x="100000" y="80000"/>
                                    </p:animScale>
                                    <p:animScale>
                                      <p:cBhvr>
                                        <p:cTn id="32" dur="103" decel="50000">
                                          <p:stCondLst>
                                            <p:cond delay="837"/>
                                          </p:stCondLst>
                                        </p:cTn>
                                        <p:tgtEl>
                                          <p:spTgt spid="31"/>
                                        </p:tgtEl>
                                      </p:cBhvr>
                                      <p:to x="100000" y="100000"/>
                                    </p:animScale>
                                    <p:animScale>
                                      <p:cBhvr>
                                        <p:cTn id="33" dur="17">
                                          <p:stCondLst>
                                            <p:cond delay="1026"/>
                                          </p:stCondLst>
                                        </p:cTn>
                                        <p:tgtEl>
                                          <p:spTgt spid="31"/>
                                        </p:tgtEl>
                                      </p:cBhvr>
                                      <p:to x="100000" y="90000"/>
                                    </p:animScale>
                                    <p:animScale>
                                      <p:cBhvr>
                                        <p:cTn id="34" dur="103" decel="50000">
                                          <p:stCondLst>
                                            <p:cond delay="1043"/>
                                          </p:stCondLst>
                                        </p:cTn>
                                        <p:tgtEl>
                                          <p:spTgt spid="31"/>
                                        </p:tgtEl>
                                      </p:cBhvr>
                                      <p:to x="100000" y="100000"/>
                                    </p:animScale>
                                    <p:animScale>
                                      <p:cBhvr>
                                        <p:cTn id="35" dur="17">
                                          <p:stCondLst>
                                            <p:cond delay="1130"/>
                                          </p:stCondLst>
                                        </p:cTn>
                                        <p:tgtEl>
                                          <p:spTgt spid="31"/>
                                        </p:tgtEl>
                                      </p:cBhvr>
                                      <p:to x="100000" y="95000"/>
                                    </p:animScale>
                                    <p:animScale>
                                      <p:cBhvr>
                                        <p:cTn id="36" dur="103" decel="50000">
                                          <p:stCondLst>
                                            <p:cond delay="1147"/>
                                          </p:stCondLst>
                                        </p:cTn>
                                        <p:tgtEl>
                                          <p:spTgt spid="31"/>
                                        </p:tgtEl>
                                      </p:cBhvr>
                                      <p:to x="100000" y="100000"/>
                                    </p:animScale>
                                  </p:childTnLst>
                                </p:cTn>
                              </p:par>
                              <p:par>
                                <p:cTn id="37" presetID="26" presetClass="entr" presetSubtype="0" fill="hold" grpId="0" nodeType="withEffect">
                                  <p:stCondLst>
                                    <p:cond delay="2600"/>
                                  </p:stCondLst>
                                  <p:childTnLst>
                                    <p:set>
                                      <p:cBhvr>
                                        <p:cTn id="38" dur="1" fill="hold">
                                          <p:stCondLst>
                                            <p:cond delay="0"/>
                                          </p:stCondLst>
                                        </p:cTn>
                                        <p:tgtEl>
                                          <p:spTgt spid="34"/>
                                        </p:tgtEl>
                                        <p:attrNameLst>
                                          <p:attrName>style.visibility</p:attrName>
                                        </p:attrNameLst>
                                      </p:cBhvr>
                                      <p:to>
                                        <p:strVal val="visible"/>
                                      </p:to>
                                    </p:set>
                                    <p:animEffect transition="in" filter="wipe(down)">
                                      <p:cBhvr>
                                        <p:cTn id="39" dur="363">
                                          <p:stCondLst>
                                            <p:cond delay="0"/>
                                          </p:stCondLst>
                                        </p:cTn>
                                        <p:tgtEl>
                                          <p:spTgt spid="34"/>
                                        </p:tgtEl>
                                      </p:cBhvr>
                                    </p:animEffect>
                                    <p:anim calcmode="lin" valueType="num">
                                      <p:cBhvr>
                                        <p:cTn id="40" dur="1139"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41" dur="415"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42" dur="415" tmFilter="0, 0; 0.125,0.2665; 0.25,0.4; 0.375,0.465; 0.5,0.5;  0.625,0.535; 0.75,0.6; 0.875,0.7335; 1,1">
                                          <p:stCondLst>
                                            <p:cond delay="415"/>
                                          </p:stCondLst>
                                        </p:cTn>
                                        <p:tgtEl>
                                          <p:spTgt spid="34"/>
                                        </p:tgtEl>
                                        <p:attrNameLst>
                                          <p:attrName>ppt_y</p:attrName>
                                        </p:attrNameLst>
                                      </p:cBhvr>
                                      <p:tavLst>
                                        <p:tav tm="0" fmla="#ppt_y-sin(pi*$)/9">
                                          <p:val>
                                            <p:fltVal val="0"/>
                                          </p:val>
                                        </p:tav>
                                        <p:tav tm="100000">
                                          <p:val>
                                            <p:fltVal val="1"/>
                                          </p:val>
                                        </p:tav>
                                      </p:tavLst>
                                    </p:anim>
                                    <p:anim calcmode="lin" valueType="num">
                                      <p:cBhvr>
                                        <p:cTn id="43" dur="208" tmFilter="0, 0; 0.125,0.2665; 0.25,0.4; 0.375,0.465; 0.5,0.5;  0.625,0.535; 0.75,0.6; 0.875,0.7335; 1,1">
                                          <p:stCondLst>
                                            <p:cond delay="828"/>
                                          </p:stCondLst>
                                        </p:cTn>
                                        <p:tgtEl>
                                          <p:spTgt spid="34"/>
                                        </p:tgtEl>
                                        <p:attrNameLst>
                                          <p:attrName>ppt_y</p:attrName>
                                        </p:attrNameLst>
                                      </p:cBhvr>
                                      <p:tavLst>
                                        <p:tav tm="0" fmla="#ppt_y-sin(pi*$)/27">
                                          <p:val>
                                            <p:fltVal val="0"/>
                                          </p:val>
                                        </p:tav>
                                        <p:tav tm="100000">
                                          <p:val>
                                            <p:fltVal val="1"/>
                                          </p:val>
                                        </p:tav>
                                      </p:tavLst>
                                    </p:anim>
                                    <p:anim calcmode="lin" valueType="num">
                                      <p:cBhvr>
                                        <p:cTn id="44" dur="103" tmFilter="0, 0; 0.125,0.2665; 0.25,0.4; 0.375,0.465; 0.5,0.5;  0.625,0.535; 0.75,0.6; 0.875,0.7335; 1,1">
                                          <p:stCondLst>
                                            <p:cond delay="1035"/>
                                          </p:stCondLst>
                                        </p:cTn>
                                        <p:tgtEl>
                                          <p:spTgt spid="34"/>
                                        </p:tgtEl>
                                        <p:attrNameLst>
                                          <p:attrName>ppt_y</p:attrName>
                                        </p:attrNameLst>
                                      </p:cBhvr>
                                      <p:tavLst>
                                        <p:tav tm="0" fmla="#ppt_y-sin(pi*$)/81">
                                          <p:val>
                                            <p:fltVal val="0"/>
                                          </p:val>
                                        </p:tav>
                                        <p:tav tm="100000">
                                          <p:val>
                                            <p:fltVal val="1"/>
                                          </p:val>
                                        </p:tav>
                                      </p:tavLst>
                                    </p:anim>
                                    <p:animScale>
                                      <p:cBhvr>
                                        <p:cTn id="45" dur="17">
                                          <p:stCondLst>
                                            <p:cond delay="406"/>
                                          </p:stCondLst>
                                        </p:cTn>
                                        <p:tgtEl>
                                          <p:spTgt spid="34"/>
                                        </p:tgtEl>
                                      </p:cBhvr>
                                      <p:to x="100000" y="60000"/>
                                    </p:animScale>
                                    <p:animScale>
                                      <p:cBhvr>
                                        <p:cTn id="46" dur="103" decel="50000">
                                          <p:stCondLst>
                                            <p:cond delay="423"/>
                                          </p:stCondLst>
                                        </p:cTn>
                                        <p:tgtEl>
                                          <p:spTgt spid="34"/>
                                        </p:tgtEl>
                                      </p:cBhvr>
                                      <p:to x="100000" y="100000"/>
                                    </p:animScale>
                                    <p:animScale>
                                      <p:cBhvr>
                                        <p:cTn id="47" dur="17">
                                          <p:stCondLst>
                                            <p:cond delay="820"/>
                                          </p:stCondLst>
                                        </p:cTn>
                                        <p:tgtEl>
                                          <p:spTgt spid="34"/>
                                        </p:tgtEl>
                                      </p:cBhvr>
                                      <p:to x="100000" y="80000"/>
                                    </p:animScale>
                                    <p:animScale>
                                      <p:cBhvr>
                                        <p:cTn id="48" dur="103" decel="50000">
                                          <p:stCondLst>
                                            <p:cond delay="837"/>
                                          </p:stCondLst>
                                        </p:cTn>
                                        <p:tgtEl>
                                          <p:spTgt spid="34"/>
                                        </p:tgtEl>
                                      </p:cBhvr>
                                      <p:to x="100000" y="100000"/>
                                    </p:animScale>
                                    <p:animScale>
                                      <p:cBhvr>
                                        <p:cTn id="49" dur="17">
                                          <p:stCondLst>
                                            <p:cond delay="1026"/>
                                          </p:stCondLst>
                                        </p:cTn>
                                        <p:tgtEl>
                                          <p:spTgt spid="34"/>
                                        </p:tgtEl>
                                      </p:cBhvr>
                                      <p:to x="100000" y="90000"/>
                                    </p:animScale>
                                    <p:animScale>
                                      <p:cBhvr>
                                        <p:cTn id="50" dur="103" decel="50000">
                                          <p:stCondLst>
                                            <p:cond delay="1043"/>
                                          </p:stCondLst>
                                        </p:cTn>
                                        <p:tgtEl>
                                          <p:spTgt spid="34"/>
                                        </p:tgtEl>
                                      </p:cBhvr>
                                      <p:to x="100000" y="100000"/>
                                    </p:animScale>
                                    <p:animScale>
                                      <p:cBhvr>
                                        <p:cTn id="51" dur="17">
                                          <p:stCondLst>
                                            <p:cond delay="1130"/>
                                          </p:stCondLst>
                                        </p:cTn>
                                        <p:tgtEl>
                                          <p:spTgt spid="34"/>
                                        </p:tgtEl>
                                      </p:cBhvr>
                                      <p:to x="100000" y="95000"/>
                                    </p:animScale>
                                    <p:animScale>
                                      <p:cBhvr>
                                        <p:cTn id="52" dur="103" decel="50000">
                                          <p:stCondLst>
                                            <p:cond delay="1147"/>
                                          </p:stCondLst>
                                        </p:cTn>
                                        <p:tgtEl>
                                          <p:spTgt spid="34"/>
                                        </p:tgtEl>
                                      </p:cBhvr>
                                      <p:to x="100000" y="100000"/>
                                    </p:animScale>
                                  </p:childTnLst>
                                </p:cTn>
                              </p:par>
                            </p:childTnLst>
                          </p:cTn>
                        </p:par>
                        <p:par>
                          <p:cTn id="53" fill="hold">
                            <p:stCondLst>
                              <p:cond delay="3850"/>
                            </p:stCondLst>
                            <p:childTnLst>
                              <p:par>
                                <p:cTn id="54" presetID="41" presetClass="entr" presetSubtype="0" fill="hold" grpId="0" nodeType="after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p:cTn id="56" dur="75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57" dur="750" fill="hold"/>
                                        <p:tgtEl>
                                          <p:spTgt spid="32"/>
                                        </p:tgtEl>
                                        <p:attrNameLst>
                                          <p:attrName>ppt_y</p:attrName>
                                        </p:attrNameLst>
                                      </p:cBhvr>
                                      <p:tavLst>
                                        <p:tav tm="0">
                                          <p:val>
                                            <p:strVal val="#ppt_y"/>
                                          </p:val>
                                        </p:tav>
                                        <p:tav tm="100000">
                                          <p:val>
                                            <p:strVal val="#ppt_y"/>
                                          </p:val>
                                        </p:tav>
                                      </p:tavLst>
                                    </p:anim>
                                    <p:anim calcmode="lin" valueType="num">
                                      <p:cBhvr>
                                        <p:cTn id="58" dur="75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59" dur="75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60" dur="750" tmFilter="0,0; .5, 1; 1, 1"/>
                                        <p:tgtEl>
                                          <p:spTgt spid="32"/>
                                        </p:tgtEl>
                                      </p:cBhvr>
                                    </p:animEffect>
                                  </p:childTnLst>
                                </p:cTn>
                              </p:par>
                            </p:childTnLst>
                          </p:cTn>
                        </p:par>
                        <p:par>
                          <p:cTn id="61" fill="hold">
                            <p:stCondLst>
                              <p:cond delay="4600"/>
                            </p:stCondLst>
                            <p:childTnLst>
                              <p:par>
                                <p:cTn id="62" presetID="41"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p:cTn id="64" dur="75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65" dur="750" fill="hold"/>
                                        <p:tgtEl>
                                          <p:spTgt spid="33"/>
                                        </p:tgtEl>
                                        <p:attrNameLst>
                                          <p:attrName>ppt_y</p:attrName>
                                        </p:attrNameLst>
                                      </p:cBhvr>
                                      <p:tavLst>
                                        <p:tav tm="0">
                                          <p:val>
                                            <p:strVal val="#ppt_y"/>
                                          </p:val>
                                        </p:tav>
                                        <p:tav tm="100000">
                                          <p:val>
                                            <p:strVal val="#ppt_y"/>
                                          </p:val>
                                        </p:tav>
                                      </p:tavLst>
                                    </p:anim>
                                    <p:anim calcmode="lin" valueType="num">
                                      <p:cBhvr>
                                        <p:cTn id="66" dur="75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67" dur="75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68" dur="750" tmFilter="0,0; .5, 1; 1, 1"/>
                                        <p:tgtEl>
                                          <p:spTgt spid="33"/>
                                        </p:tgtEl>
                                      </p:cBhvr>
                                    </p:animEffect>
                                  </p:childTnLst>
                                </p:cTn>
                              </p:par>
                            </p:childTnLst>
                          </p:cTn>
                        </p:par>
                        <p:par>
                          <p:cTn id="69" fill="hold">
                            <p:stCondLst>
                              <p:cond delay="5350"/>
                            </p:stCondLst>
                            <p:childTnLst>
                              <p:par>
                                <p:cTn id="70" presetID="41" presetClass="entr" presetSubtype="0"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75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73" dur="750" fill="hold"/>
                                        <p:tgtEl>
                                          <p:spTgt spid="35"/>
                                        </p:tgtEl>
                                        <p:attrNameLst>
                                          <p:attrName>ppt_y</p:attrName>
                                        </p:attrNameLst>
                                      </p:cBhvr>
                                      <p:tavLst>
                                        <p:tav tm="0">
                                          <p:val>
                                            <p:strVal val="#ppt_y"/>
                                          </p:val>
                                        </p:tav>
                                        <p:tav tm="100000">
                                          <p:val>
                                            <p:strVal val="#ppt_y"/>
                                          </p:val>
                                        </p:tav>
                                      </p:tavLst>
                                    </p:anim>
                                    <p:anim calcmode="lin" valueType="num">
                                      <p:cBhvr>
                                        <p:cTn id="74" dur="75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75" dur="75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76" dur="75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noGrp="1"/>
          </p:cNvSpPr>
          <p:nvPr>
            <p:ph type="title"/>
          </p:nvPr>
        </p:nvSpPr>
        <p:spPr bwMode="auto">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r>
              <a:rPr lang="zh-CN" altLang="en-US" sz="2900" b="1" dirty="0">
                <a:solidFill>
                  <a:schemeClr val="tx1"/>
                </a:solidFill>
                <a:latin typeface="Arial" pitchFamily="34" charset="0"/>
                <a:ea typeface="微软雅黑" pitchFamily="34" charset="-122"/>
                <a:cs typeface="Arial" pitchFamily="34" charset="0"/>
              </a:rPr>
              <a:t>中国公民逝世后器官</a:t>
            </a:r>
            <a:r>
              <a:rPr lang="zh-CN" altLang="en-US" sz="2900" b="1" dirty="0" smtClean="0">
                <a:solidFill>
                  <a:schemeClr val="tx1"/>
                </a:solidFill>
                <a:latin typeface="Arial" pitchFamily="34" charset="0"/>
                <a:ea typeface="微软雅黑" pitchFamily="34" charset="-122"/>
                <a:cs typeface="Arial" pitchFamily="34" charset="0"/>
              </a:rPr>
              <a:t>捐献的分类</a:t>
            </a:r>
            <a:endParaRPr lang="zh-CN" altLang="en-US" sz="2800" b="1" dirty="0">
              <a:solidFill>
                <a:schemeClr val="tx1"/>
              </a:solidFill>
              <a:latin typeface="Arial" pitchFamily="34" charset="0"/>
              <a:ea typeface="微软雅黑" pitchFamily="34" charset="-122"/>
              <a:cs typeface="Arial" pitchFamily="34" charset="0"/>
            </a:endParaRPr>
          </a:p>
        </p:txBody>
      </p:sp>
      <p:sp>
        <p:nvSpPr>
          <p:cNvPr id="19" name="矩形 18"/>
          <p:cNvSpPr/>
          <p:nvPr/>
        </p:nvSpPr>
        <p:spPr>
          <a:xfrm>
            <a:off x="2820" y="6152400"/>
            <a:ext cx="5261225" cy="707886"/>
          </a:xfrm>
          <a:prstGeom prst="rect">
            <a:avLst/>
          </a:prstGeom>
        </p:spPr>
        <p:txBody>
          <a:bodyPr wrap="square">
            <a:spAutoFit/>
          </a:bodyPr>
          <a:lstStyle/>
          <a:p>
            <a:pPr latinLnBrk="1"/>
            <a:endParaRPr lang="en-US" altLang="zh-CN" sz="1000" dirty="0" smtClean="0">
              <a:latin typeface="Arial" pitchFamily="34" charset="0"/>
              <a:ea typeface="微软雅黑" pitchFamily="34" charset="-122"/>
              <a:cs typeface="Arial" pitchFamily="34" charset="0"/>
            </a:endParaRPr>
          </a:p>
          <a:p>
            <a:pPr latinLnBrk="1"/>
            <a:r>
              <a:rPr lang="en-US" altLang="zh-CN" sz="1000" dirty="0" smtClean="0">
                <a:latin typeface="Arial" pitchFamily="34" charset="0"/>
                <a:ea typeface="微软雅黑" pitchFamily="34" charset="-122"/>
                <a:cs typeface="Arial" pitchFamily="34" charset="0"/>
              </a:rPr>
              <a:t>1.</a:t>
            </a:r>
            <a:r>
              <a:rPr lang="zh-CN" altLang="en-US" sz="1000" dirty="0" smtClean="0">
                <a:latin typeface="Arial" pitchFamily="34" charset="0"/>
                <a:ea typeface="微软雅黑" pitchFamily="34" charset="-122"/>
                <a:cs typeface="Arial" pitchFamily="34" charset="0"/>
              </a:rPr>
              <a:t>中华医学器官移植学分会</a:t>
            </a:r>
            <a:r>
              <a:rPr lang="en-US" altLang="zh-CN" sz="1000" dirty="0" smtClean="0">
                <a:latin typeface="Arial" pitchFamily="34" charset="0"/>
                <a:ea typeface="微软雅黑" pitchFamily="34" charset="-122"/>
                <a:cs typeface="Arial" pitchFamily="34" charset="0"/>
              </a:rPr>
              <a:t>. </a:t>
            </a:r>
            <a:r>
              <a:rPr lang="zh-CN" altLang="en-US" sz="1000" dirty="0" smtClean="0">
                <a:latin typeface="Arial" pitchFamily="34" charset="0"/>
                <a:ea typeface="微软雅黑" pitchFamily="34" charset="-122"/>
                <a:cs typeface="Arial" pitchFamily="34" charset="0"/>
              </a:rPr>
              <a:t>中华移植杂志</a:t>
            </a:r>
            <a:r>
              <a:rPr lang="en-US" altLang="zh-CN" sz="1000" dirty="0" smtClean="0">
                <a:latin typeface="Arial" pitchFamily="34" charset="0"/>
                <a:ea typeface="微软雅黑" pitchFamily="34" charset="-122"/>
                <a:cs typeface="Arial" pitchFamily="34" charset="0"/>
              </a:rPr>
              <a:t>(</a:t>
            </a:r>
            <a:r>
              <a:rPr lang="zh-CN" altLang="en-US" sz="1000" dirty="0" smtClean="0">
                <a:latin typeface="Arial" pitchFamily="34" charset="0"/>
                <a:ea typeface="微软雅黑" pitchFamily="34" charset="-122"/>
                <a:cs typeface="Arial" pitchFamily="34" charset="0"/>
              </a:rPr>
              <a:t>电子版</a:t>
            </a:r>
            <a:r>
              <a:rPr lang="en-US" altLang="zh-CN" sz="1000" dirty="0" smtClean="0">
                <a:latin typeface="Arial" pitchFamily="34" charset="0"/>
                <a:ea typeface="微软雅黑" pitchFamily="34" charset="-122"/>
                <a:cs typeface="Arial" pitchFamily="34" charset="0"/>
              </a:rPr>
              <a:t>). 2012;6(3):221-4.    </a:t>
            </a:r>
          </a:p>
          <a:p>
            <a:pPr latinLnBrk="1"/>
            <a:r>
              <a:rPr lang="en-US" altLang="zh-CN" sz="1000" dirty="0" smtClean="0">
                <a:latin typeface="Arial" pitchFamily="34" charset="0"/>
                <a:ea typeface="微软雅黑" pitchFamily="34" charset="-122"/>
                <a:cs typeface="Arial" pitchFamily="34" charset="0"/>
              </a:rPr>
              <a:t>2.《</a:t>
            </a:r>
            <a:r>
              <a:rPr lang="zh-CN" altLang="en-US" sz="1000" dirty="0" smtClean="0">
                <a:latin typeface="Arial" pitchFamily="34" charset="0"/>
                <a:ea typeface="微软雅黑" pitchFamily="34" charset="-122"/>
                <a:cs typeface="Arial" pitchFamily="34" charset="0"/>
              </a:rPr>
              <a:t>卫生部公报</a:t>
            </a:r>
            <a:r>
              <a:rPr lang="en-US" altLang="zh-CN" sz="1000" dirty="0" smtClean="0">
                <a:latin typeface="Arial" pitchFamily="34" charset="0"/>
                <a:ea typeface="微软雅黑" pitchFamily="34" charset="-122"/>
                <a:cs typeface="Arial" pitchFamily="34" charset="0"/>
              </a:rPr>
              <a:t>》2011·5</a:t>
            </a:r>
            <a:r>
              <a:rPr lang="zh-CN" altLang="en-US" sz="1000" dirty="0" smtClean="0">
                <a:latin typeface="Arial" pitchFamily="34" charset="0"/>
                <a:ea typeface="微软雅黑" pitchFamily="34" charset="-122"/>
                <a:cs typeface="Arial" pitchFamily="34" charset="0"/>
              </a:rPr>
              <a:t>卫办医管发</a:t>
            </a:r>
            <a:r>
              <a:rPr lang="en-US" altLang="zh-CN" sz="1000" dirty="0" smtClean="0">
                <a:latin typeface="Arial" pitchFamily="34" charset="0"/>
                <a:ea typeface="微软雅黑" pitchFamily="34" charset="-122"/>
                <a:cs typeface="Arial" pitchFamily="34" charset="0"/>
              </a:rPr>
              <a:t>[2011]62</a:t>
            </a:r>
            <a:r>
              <a:rPr lang="zh-CN" altLang="en-US" sz="1000" dirty="0" smtClean="0">
                <a:latin typeface="Arial" pitchFamily="34" charset="0"/>
                <a:ea typeface="微软雅黑" pitchFamily="34" charset="-122"/>
                <a:cs typeface="Arial" pitchFamily="34" charset="0"/>
              </a:rPr>
              <a:t>号文件附件</a:t>
            </a:r>
            <a:r>
              <a:rPr lang="en-US" altLang="zh-CN" sz="1000" dirty="0" smtClean="0">
                <a:latin typeface="Arial" pitchFamily="34" charset="0"/>
                <a:ea typeface="微软雅黑" pitchFamily="34" charset="-122"/>
                <a:cs typeface="Arial" pitchFamily="34" charset="0"/>
              </a:rPr>
              <a:t>1.    </a:t>
            </a:r>
          </a:p>
          <a:p>
            <a:pPr latinLnBrk="1"/>
            <a:r>
              <a:rPr lang="en-US" sz="1000" dirty="0" smtClean="0">
                <a:latin typeface="Arial" pitchFamily="34" charset="0"/>
                <a:ea typeface="微软雅黑" pitchFamily="34" charset="-122"/>
                <a:cs typeface="Arial" pitchFamily="34" charset="0"/>
              </a:rPr>
              <a:t>3.Huang </a:t>
            </a:r>
            <a:r>
              <a:rPr lang="en-US" sz="1000" dirty="0" err="1" smtClean="0">
                <a:latin typeface="Arial" pitchFamily="34" charset="0"/>
                <a:ea typeface="微软雅黑" pitchFamily="34" charset="-122"/>
                <a:cs typeface="Arial" pitchFamily="34" charset="0"/>
              </a:rPr>
              <a:t>J,et</a:t>
            </a:r>
            <a:r>
              <a:rPr lang="zh-CN" altLang="en-US" sz="1000" dirty="0">
                <a:latin typeface="Arial" pitchFamily="34" charset="0"/>
                <a:ea typeface="微软雅黑" pitchFamily="34" charset="-122"/>
                <a:cs typeface="Arial" pitchFamily="34" charset="0"/>
              </a:rPr>
              <a:t> </a:t>
            </a:r>
            <a:r>
              <a:rPr lang="en-US" altLang="zh-CN" sz="1000" dirty="0" smtClean="0">
                <a:latin typeface="Arial" pitchFamily="34" charset="0"/>
                <a:ea typeface="微软雅黑" pitchFamily="34" charset="-122"/>
                <a:cs typeface="Arial" pitchFamily="34" charset="0"/>
              </a:rPr>
              <a:t>al.</a:t>
            </a:r>
            <a:r>
              <a:rPr lang="fr-FR" altLang="zh-CN" sz="1000" dirty="0">
                <a:latin typeface="Arial" pitchFamily="34" charset="0"/>
                <a:ea typeface="微软雅黑" pitchFamily="34" charset="-122"/>
                <a:cs typeface="Arial" pitchFamily="34" charset="0"/>
              </a:rPr>
              <a:t> Lancet. 2012 Mar 3;379(9818):862-5</a:t>
            </a:r>
            <a:r>
              <a:rPr lang="fr-FR" altLang="zh-CN" sz="1000" dirty="0" smtClean="0">
                <a:latin typeface="Arial" pitchFamily="34" charset="0"/>
                <a:ea typeface="微软雅黑" pitchFamily="34" charset="-122"/>
                <a:cs typeface="Arial" pitchFamily="34" charset="0"/>
              </a:rPr>
              <a:t>.</a:t>
            </a:r>
          </a:p>
        </p:txBody>
      </p:sp>
      <p:pic>
        <p:nvPicPr>
          <p:cNvPr id="88" name="Picture 3" descr="light_shadow_m"/>
          <p:cNvPicPr>
            <a:picLocks noChangeAspect="1" noChangeArrowheads="1"/>
          </p:cNvPicPr>
          <p:nvPr/>
        </p:nvPicPr>
        <p:blipFill>
          <a:blip r:embed="rId3">
            <a:lum bright="-48000" contrast="-24000"/>
            <a:extLst>
              <a:ext uri="{28A0092B-C50C-407E-A947-70E740481C1C}">
                <a14:useLocalDpi xmlns:a14="http://schemas.microsoft.com/office/drawing/2010/main" val="0"/>
              </a:ext>
            </a:extLst>
          </a:blip>
          <a:srcRect/>
          <a:stretch>
            <a:fillRect/>
          </a:stretch>
        </p:blipFill>
        <p:spPr bwMode="auto">
          <a:xfrm rot="18481136">
            <a:off x="1398637" y="3275542"/>
            <a:ext cx="32559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Freeform 4"/>
          <p:cNvSpPr>
            <a:spLocks/>
          </p:cNvSpPr>
          <p:nvPr/>
        </p:nvSpPr>
        <p:spPr bwMode="gray">
          <a:xfrm>
            <a:off x="1940768" y="2450836"/>
            <a:ext cx="2097087" cy="2016125"/>
          </a:xfrm>
          <a:custGeom>
            <a:avLst/>
            <a:gdLst>
              <a:gd name="T0" fmla="*/ 1882760093 w 1335"/>
              <a:gd name="T1" fmla="*/ 189538946 h 1479"/>
              <a:gd name="T2" fmla="*/ 2147483647 w 1335"/>
              <a:gd name="T3" fmla="*/ 453407313 h 1479"/>
              <a:gd name="T4" fmla="*/ 2147483647 w 1335"/>
              <a:gd name="T5" fmla="*/ 583483456 h 1479"/>
              <a:gd name="T6" fmla="*/ 2080165810 w 1335"/>
              <a:gd name="T7" fmla="*/ 496146695 h 1479"/>
              <a:gd name="T8" fmla="*/ 752610672 w 1335"/>
              <a:gd name="T9" fmla="*/ 2147483647 h 1479"/>
              <a:gd name="T10" fmla="*/ 0 w 1335"/>
              <a:gd name="T11" fmla="*/ 2147483647 h 1479"/>
              <a:gd name="T12" fmla="*/ 1882760093 w 1335"/>
              <a:gd name="T13" fmla="*/ 189538946 h 1479"/>
              <a:gd name="T14" fmla="*/ 0 60000 65536"/>
              <a:gd name="T15" fmla="*/ 0 60000 65536"/>
              <a:gd name="T16" fmla="*/ 0 60000 65536"/>
              <a:gd name="T17" fmla="*/ 0 60000 65536"/>
              <a:gd name="T18" fmla="*/ 0 60000 65536"/>
              <a:gd name="T19" fmla="*/ 0 60000 65536"/>
              <a:gd name="T20" fmla="*/ 0 60000 65536"/>
              <a:gd name="T21" fmla="*/ 0 w 1335"/>
              <a:gd name="T22" fmla="*/ 0 h 1479"/>
              <a:gd name="T23" fmla="*/ 1335 w 1335"/>
              <a:gd name="T24" fmla="*/ 1479 h 14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5" h="1479">
                <a:moveTo>
                  <a:pt x="763" y="102"/>
                </a:moveTo>
                <a:cubicBezTo>
                  <a:pt x="920" y="0"/>
                  <a:pt x="1137" y="178"/>
                  <a:pt x="1209" y="244"/>
                </a:cubicBezTo>
                <a:cubicBezTo>
                  <a:pt x="1281" y="310"/>
                  <a:pt x="1335" y="312"/>
                  <a:pt x="1325" y="314"/>
                </a:cubicBezTo>
                <a:cubicBezTo>
                  <a:pt x="1262" y="339"/>
                  <a:pt x="1010" y="74"/>
                  <a:pt x="843" y="267"/>
                </a:cubicBezTo>
                <a:cubicBezTo>
                  <a:pt x="554" y="534"/>
                  <a:pt x="389" y="1337"/>
                  <a:pt x="305" y="1479"/>
                </a:cubicBezTo>
                <a:lnTo>
                  <a:pt x="0" y="1303"/>
                </a:lnTo>
                <a:cubicBezTo>
                  <a:pt x="76" y="1074"/>
                  <a:pt x="398" y="270"/>
                  <a:pt x="763" y="102"/>
                </a:cubicBezTo>
                <a:close/>
              </a:path>
            </a:pathLst>
          </a:custGeom>
          <a:gradFill rotWithShape="1">
            <a:gsLst>
              <a:gs pos="0">
                <a:srgbClr val="B2B2B2"/>
              </a:gs>
              <a:gs pos="100000">
                <a:srgbClr val="00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90" name="Freeform 5"/>
          <p:cNvSpPr>
            <a:spLocks/>
          </p:cNvSpPr>
          <p:nvPr/>
        </p:nvSpPr>
        <p:spPr bwMode="gray">
          <a:xfrm flipH="1">
            <a:off x="5033218" y="2496874"/>
            <a:ext cx="2097087" cy="2016125"/>
          </a:xfrm>
          <a:custGeom>
            <a:avLst/>
            <a:gdLst>
              <a:gd name="T0" fmla="*/ 1882760093 w 1335"/>
              <a:gd name="T1" fmla="*/ 189538946 h 1479"/>
              <a:gd name="T2" fmla="*/ 2147483647 w 1335"/>
              <a:gd name="T3" fmla="*/ 453407313 h 1479"/>
              <a:gd name="T4" fmla="*/ 2147483647 w 1335"/>
              <a:gd name="T5" fmla="*/ 583483456 h 1479"/>
              <a:gd name="T6" fmla="*/ 2080165810 w 1335"/>
              <a:gd name="T7" fmla="*/ 496146695 h 1479"/>
              <a:gd name="T8" fmla="*/ 752610672 w 1335"/>
              <a:gd name="T9" fmla="*/ 2147483647 h 1479"/>
              <a:gd name="T10" fmla="*/ 0 w 1335"/>
              <a:gd name="T11" fmla="*/ 2147483647 h 1479"/>
              <a:gd name="T12" fmla="*/ 1882760093 w 1335"/>
              <a:gd name="T13" fmla="*/ 189538946 h 1479"/>
              <a:gd name="T14" fmla="*/ 0 60000 65536"/>
              <a:gd name="T15" fmla="*/ 0 60000 65536"/>
              <a:gd name="T16" fmla="*/ 0 60000 65536"/>
              <a:gd name="T17" fmla="*/ 0 60000 65536"/>
              <a:gd name="T18" fmla="*/ 0 60000 65536"/>
              <a:gd name="T19" fmla="*/ 0 60000 65536"/>
              <a:gd name="T20" fmla="*/ 0 60000 65536"/>
              <a:gd name="T21" fmla="*/ 0 w 1335"/>
              <a:gd name="T22" fmla="*/ 0 h 1479"/>
              <a:gd name="T23" fmla="*/ 1335 w 1335"/>
              <a:gd name="T24" fmla="*/ 1479 h 14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5" h="1479">
                <a:moveTo>
                  <a:pt x="763" y="102"/>
                </a:moveTo>
                <a:cubicBezTo>
                  <a:pt x="920" y="0"/>
                  <a:pt x="1137" y="178"/>
                  <a:pt x="1209" y="244"/>
                </a:cubicBezTo>
                <a:cubicBezTo>
                  <a:pt x="1281" y="310"/>
                  <a:pt x="1335" y="312"/>
                  <a:pt x="1325" y="314"/>
                </a:cubicBezTo>
                <a:cubicBezTo>
                  <a:pt x="1262" y="339"/>
                  <a:pt x="1010" y="74"/>
                  <a:pt x="843" y="267"/>
                </a:cubicBezTo>
                <a:cubicBezTo>
                  <a:pt x="554" y="534"/>
                  <a:pt x="389" y="1337"/>
                  <a:pt x="305" y="1479"/>
                </a:cubicBezTo>
                <a:lnTo>
                  <a:pt x="0" y="1303"/>
                </a:lnTo>
                <a:cubicBezTo>
                  <a:pt x="76" y="1074"/>
                  <a:pt x="398" y="270"/>
                  <a:pt x="763" y="102"/>
                </a:cubicBezTo>
                <a:close/>
              </a:path>
            </a:pathLst>
          </a:custGeom>
          <a:gradFill rotWithShape="1">
            <a:gsLst>
              <a:gs pos="0">
                <a:srgbClr val="B2B2B2"/>
              </a:gs>
              <a:gs pos="100000">
                <a:srgbClr val="00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grpSp>
        <p:nvGrpSpPr>
          <p:cNvPr id="91" name="Group 6"/>
          <p:cNvGrpSpPr>
            <a:grpSpLocks/>
          </p:cNvGrpSpPr>
          <p:nvPr/>
        </p:nvGrpSpPr>
        <p:grpSpPr bwMode="auto">
          <a:xfrm>
            <a:off x="4255343" y="2446074"/>
            <a:ext cx="625475" cy="2103437"/>
            <a:chOff x="2687" y="1542"/>
            <a:chExt cx="398" cy="1542"/>
          </a:xfrm>
        </p:grpSpPr>
        <p:sp>
          <p:nvSpPr>
            <p:cNvPr id="92" name="Freeform 7"/>
            <p:cNvSpPr>
              <a:spLocks/>
            </p:cNvSpPr>
            <p:nvPr/>
          </p:nvSpPr>
          <p:spPr bwMode="gray">
            <a:xfrm>
              <a:off x="2687" y="1542"/>
              <a:ext cx="398" cy="1542"/>
            </a:xfrm>
            <a:custGeom>
              <a:avLst/>
              <a:gdLst>
                <a:gd name="T0" fmla="*/ 229 w 398"/>
                <a:gd name="T1" fmla="*/ 318 h 1542"/>
                <a:gd name="T2" fmla="*/ 80 w 398"/>
                <a:gd name="T3" fmla="*/ 240 h 1542"/>
                <a:gd name="T4" fmla="*/ 10 w 398"/>
                <a:gd name="T5" fmla="*/ 1542 h 1542"/>
                <a:gd name="T6" fmla="*/ 362 w 398"/>
                <a:gd name="T7" fmla="*/ 1525 h 1542"/>
                <a:gd name="T8" fmla="*/ 229 w 398"/>
                <a:gd name="T9" fmla="*/ 318 h 1542"/>
                <a:gd name="T10" fmla="*/ 0 60000 65536"/>
                <a:gd name="T11" fmla="*/ 0 60000 65536"/>
                <a:gd name="T12" fmla="*/ 0 60000 65536"/>
                <a:gd name="T13" fmla="*/ 0 60000 65536"/>
                <a:gd name="T14" fmla="*/ 0 60000 65536"/>
                <a:gd name="T15" fmla="*/ 0 w 398"/>
                <a:gd name="T16" fmla="*/ 0 h 1542"/>
                <a:gd name="T17" fmla="*/ 398 w 398"/>
                <a:gd name="T18" fmla="*/ 1542 h 1542"/>
              </a:gdLst>
              <a:ahLst/>
              <a:cxnLst>
                <a:cxn ang="T10">
                  <a:pos x="T0" y="T1"/>
                </a:cxn>
                <a:cxn ang="T11">
                  <a:pos x="T2" y="T3"/>
                </a:cxn>
                <a:cxn ang="T12">
                  <a:pos x="T4" y="T5"/>
                </a:cxn>
                <a:cxn ang="T13">
                  <a:pos x="T6" y="T7"/>
                </a:cxn>
                <a:cxn ang="T14">
                  <a:pos x="T8" y="T9"/>
                </a:cxn>
              </a:cxnLst>
              <a:rect l="T15" t="T16" r="T17" b="T18"/>
              <a:pathLst>
                <a:path w="398" h="1542">
                  <a:moveTo>
                    <a:pt x="229" y="318"/>
                  </a:moveTo>
                  <a:cubicBezTo>
                    <a:pt x="169" y="114"/>
                    <a:pt x="110" y="0"/>
                    <a:pt x="80" y="240"/>
                  </a:cubicBezTo>
                  <a:cubicBezTo>
                    <a:pt x="50" y="480"/>
                    <a:pt x="0" y="1379"/>
                    <a:pt x="10" y="1542"/>
                  </a:cubicBezTo>
                  <a:lnTo>
                    <a:pt x="362" y="1525"/>
                  </a:lnTo>
                  <a:cubicBezTo>
                    <a:pt x="398" y="1321"/>
                    <a:pt x="289" y="522"/>
                    <a:pt x="229" y="318"/>
                  </a:cubicBezTo>
                  <a:close/>
                </a:path>
              </a:pathLst>
            </a:custGeom>
            <a:gradFill rotWithShape="1">
              <a:gsLst>
                <a:gs pos="0">
                  <a:srgbClr val="B2B2B2"/>
                </a:gs>
                <a:gs pos="100000">
                  <a:srgbClr val="00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93" name="Freeform 8"/>
            <p:cNvSpPr>
              <a:spLocks/>
            </p:cNvSpPr>
            <p:nvPr/>
          </p:nvSpPr>
          <p:spPr bwMode="gray">
            <a:xfrm>
              <a:off x="2811" y="1889"/>
              <a:ext cx="31" cy="562"/>
            </a:xfrm>
            <a:custGeom>
              <a:avLst/>
              <a:gdLst/>
              <a:ahLst/>
              <a:cxnLst>
                <a:cxn ang="0">
                  <a:pos x="9" y="1"/>
                </a:cxn>
                <a:cxn ang="0">
                  <a:pos x="34" y="241"/>
                </a:cxn>
                <a:cxn ang="0">
                  <a:pos x="19" y="562"/>
                </a:cxn>
                <a:cxn ang="0">
                  <a:pos x="2" y="233"/>
                </a:cxn>
                <a:cxn ang="0">
                  <a:pos x="9" y="1"/>
                </a:cxn>
              </a:cxnLst>
              <a:rect l="0" t="0" r="r" b="b"/>
              <a:pathLst>
                <a:path w="34" h="562">
                  <a:moveTo>
                    <a:pt x="9" y="1"/>
                  </a:moveTo>
                  <a:cubicBezTo>
                    <a:pt x="14" y="2"/>
                    <a:pt x="32" y="148"/>
                    <a:pt x="34" y="241"/>
                  </a:cubicBezTo>
                  <a:cubicBezTo>
                    <a:pt x="29" y="338"/>
                    <a:pt x="14" y="562"/>
                    <a:pt x="19" y="562"/>
                  </a:cubicBezTo>
                  <a:cubicBezTo>
                    <a:pt x="13" y="561"/>
                    <a:pt x="4" y="326"/>
                    <a:pt x="2" y="233"/>
                  </a:cubicBezTo>
                  <a:cubicBezTo>
                    <a:pt x="0" y="140"/>
                    <a:pt x="4" y="0"/>
                    <a:pt x="9" y="1"/>
                  </a:cubicBezTo>
                  <a:close/>
                </a:path>
              </a:pathLst>
            </a:custGeom>
            <a:gradFill rotWithShape="1">
              <a:gsLst>
                <a:gs pos="0">
                  <a:srgbClr val="B2B2B2"/>
                </a:gs>
                <a:gs pos="50000">
                  <a:srgbClr val="000000"/>
                </a:gs>
                <a:gs pos="100000">
                  <a:srgbClr val="B2B2B2"/>
                </a:gs>
              </a:gsLst>
              <a:lin ang="5400000" scaled="1"/>
            </a:gradFill>
            <a:ln w="9525" cap="flat" cmpd="sng">
              <a:noFill/>
              <a:prstDash val="solid"/>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微软雅黑" pitchFamily="34" charset="-122"/>
                <a:cs typeface="Arial" pitchFamily="34" charset="0"/>
              </a:endParaRPr>
            </a:p>
          </p:txBody>
        </p:sp>
      </p:grpSp>
      <p:sp>
        <p:nvSpPr>
          <p:cNvPr id="94" name="Freeform 9"/>
          <p:cNvSpPr>
            <a:spLocks/>
          </p:cNvSpPr>
          <p:nvPr/>
        </p:nvSpPr>
        <p:spPr bwMode="gray">
          <a:xfrm>
            <a:off x="2439243" y="2681024"/>
            <a:ext cx="587375" cy="741362"/>
          </a:xfrm>
          <a:custGeom>
            <a:avLst/>
            <a:gdLst>
              <a:gd name="T0" fmla="*/ 392334547 w 368"/>
              <a:gd name="T1" fmla="*/ 449239400 h 543"/>
              <a:gd name="T2" fmla="*/ 932430768 w 368"/>
              <a:gd name="T3" fmla="*/ 16776897 h 543"/>
              <a:gd name="T4" fmla="*/ 420357852 w 368"/>
              <a:gd name="T5" fmla="*/ 546170731 h 543"/>
              <a:gd name="T6" fmla="*/ 152857958 w 368"/>
              <a:gd name="T7" fmla="*/ 945080821 h 543"/>
              <a:gd name="T8" fmla="*/ 0 w 368"/>
              <a:gd name="T9" fmla="*/ 1012187023 h 543"/>
              <a:gd name="T10" fmla="*/ 392334547 w 368"/>
              <a:gd name="T11" fmla="*/ 449239400 h 543"/>
              <a:gd name="T12" fmla="*/ 0 60000 65536"/>
              <a:gd name="T13" fmla="*/ 0 60000 65536"/>
              <a:gd name="T14" fmla="*/ 0 60000 65536"/>
              <a:gd name="T15" fmla="*/ 0 60000 65536"/>
              <a:gd name="T16" fmla="*/ 0 60000 65536"/>
              <a:gd name="T17" fmla="*/ 0 60000 65536"/>
              <a:gd name="T18" fmla="*/ 0 w 368"/>
              <a:gd name="T19" fmla="*/ 0 h 543"/>
              <a:gd name="T20" fmla="*/ 368 w 36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368" h="543">
                <a:moveTo>
                  <a:pt x="154" y="241"/>
                </a:moveTo>
                <a:cubicBezTo>
                  <a:pt x="224" y="129"/>
                  <a:pt x="364" y="0"/>
                  <a:pt x="366" y="9"/>
                </a:cubicBezTo>
                <a:cubicBezTo>
                  <a:pt x="368" y="18"/>
                  <a:pt x="216" y="210"/>
                  <a:pt x="165" y="293"/>
                </a:cubicBezTo>
                <a:cubicBezTo>
                  <a:pt x="103" y="394"/>
                  <a:pt x="97" y="449"/>
                  <a:pt x="60" y="507"/>
                </a:cubicBezTo>
                <a:lnTo>
                  <a:pt x="0" y="543"/>
                </a:lnTo>
                <a:cubicBezTo>
                  <a:pt x="16" y="499"/>
                  <a:pt x="122" y="304"/>
                  <a:pt x="154" y="241"/>
                </a:cubicBezTo>
                <a:close/>
              </a:path>
            </a:pathLst>
          </a:custGeom>
          <a:gradFill rotWithShape="1">
            <a:gsLst>
              <a:gs pos="0">
                <a:srgbClr val="000000">
                  <a:alpha val="70000"/>
                </a:srgbClr>
              </a:gs>
              <a:gs pos="100000">
                <a:srgbClr val="B2B2B2"/>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95" name="Freeform 10"/>
          <p:cNvSpPr>
            <a:spLocks/>
          </p:cNvSpPr>
          <p:nvPr/>
        </p:nvSpPr>
        <p:spPr bwMode="gray">
          <a:xfrm flipH="1">
            <a:off x="6049218" y="2796911"/>
            <a:ext cx="530225" cy="560388"/>
          </a:xfrm>
          <a:custGeom>
            <a:avLst/>
            <a:gdLst>
              <a:gd name="T0" fmla="*/ 319702606 w 368"/>
              <a:gd name="T1" fmla="*/ 256681390 h 543"/>
              <a:gd name="T2" fmla="*/ 759811092 w 368"/>
              <a:gd name="T3" fmla="*/ 9585421 h 543"/>
              <a:gd name="T4" fmla="*/ 342538294 w 368"/>
              <a:gd name="T5" fmla="*/ 312064895 h 543"/>
              <a:gd name="T6" fmla="*/ 124559654 w 368"/>
              <a:gd name="T7" fmla="*/ 539989969 h 543"/>
              <a:gd name="T8" fmla="*/ 0 w 368"/>
              <a:gd name="T9" fmla="*/ 578332798 h 543"/>
              <a:gd name="T10" fmla="*/ 319702606 w 368"/>
              <a:gd name="T11" fmla="*/ 256681390 h 543"/>
              <a:gd name="T12" fmla="*/ 0 60000 65536"/>
              <a:gd name="T13" fmla="*/ 0 60000 65536"/>
              <a:gd name="T14" fmla="*/ 0 60000 65536"/>
              <a:gd name="T15" fmla="*/ 0 60000 65536"/>
              <a:gd name="T16" fmla="*/ 0 60000 65536"/>
              <a:gd name="T17" fmla="*/ 0 60000 65536"/>
              <a:gd name="T18" fmla="*/ 0 w 368"/>
              <a:gd name="T19" fmla="*/ 0 h 543"/>
              <a:gd name="T20" fmla="*/ 368 w 368"/>
              <a:gd name="T21" fmla="*/ 543 h 543"/>
            </a:gdLst>
            <a:ahLst/>
            <a:cxnLst>
              <a:cxn ang="T12">
                <a:pos x="T0" y="T1"/>
              </a:cxn>
              <a:cxn ang="T13">
                <a:pos x="T2" y="T3"/>
              </a:cxn>
              <a:cxn ang="T14">
                <a:pos x="T4" y="T5"/>
              </a:cxn>
              <a:cxn ang="T15">
                <a:pos x="T6" y="T7"/>
              </a:cxn>
              <a:cxn ang="T16">
                <a:pos x="T8" y="T9"/>
              </a:cxn>
              <a:cxn ang="T17">
                <a:pos x="T10" y="T11"/>
              </a:cxn>
            </a:cxnLst>
            <a:rect l="T18" t="T19" r="T20" b="T21"/>
            <a:pathLst>
              <a:path w="368" h="543">
                <a:moveTo>
                  <a:pt x="154" y="241"/>
                </a:moveTo>
                <a:cubicBezTo>
                  <a:pt x="224" y="129"/>
                  <a:pt x="364" y="0"/>
                  <a:pt x="366" y="9"/>
                </a:cubicBezTo>
                <a:cubicBezTo>
                  <a:pt x="368" y="18"/>
                  <a:pt x="216" y="210"/>
                  <a:pt x="165" y="293"/>
                </a:cubicBezTo>
                <a:cubicBezTo>
                  <a:pt x="103" y="394"/>
                  <a:pt x="97" y="449"/>
                  <a:pt x="60" y="507"/>
                </a:cubicBezTo>
                <a:lnTo>
                  <a:pt x="0" y="543"/>
                </a:lnTo>
                <a:cubicBezTo>
                  <a:pt x="16" y="499"/>
                  <a:pt x="122" y="304"/>
                  <a:pt x="154" y="241"/>
                </a:cubicBezTo>
                <a:close/>
              </a:path>
            </a:pathLst>
          </a:custGeom>
          <a:gradFill rotWithShape="1">
            <a:gsLst>
              <a:gs pos="0">
                <a:srgbClr val="000000"/>
              </a:gs>
              <a:gs pos="100000">
                <a:srgbClr val="B2B2B2"/>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96" name="Oval 11"/>
          <p:cNvSpPr>
            <a:spLocks noChangeArrowheads="1"/>
          </p:cNvSpPr>
          <p:nvPr/>
        </p:nvSpPr>
        <p:spPr bwMode="gray">
          <a:xfrm>
            <a:off x="1043830" y="3847836"/>
            <a:ext cx="1749425" cy="1733550"/>
          </a:xfrm>
          <a:prstGeom prst="ellipse">
            <a:avLst/>
          </a:pr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97" name="Oval 12"/>
          <p:cNvSpPr>
            <a:spLocks noChangeArrowheads="1"/>
          </p:cNvSpPr>
          <p:nvPr/>
        </p:nvSpPr>
        <p:spPr bwMode="gray">
          <a:xfrm>
            <a:off x="1118443" y="3927211"/>
            <a:ext cx="1595437" cy="1582738"/>
          </a:xfrm>
          <a:prstGeom prst="ellipse">
            <a:avLst/>
          </a:prstGeom>
          <a:gradFill rotWithShape="1">
            <a:gsLst>
              <a:gs pos="0">
                <a:srgbClr val="DDDDDD"/>
              </a:gs>
              <a:gs pos="50000">
                <a:srgbClr val="F6F6F6"/>
              </a:gs>
              <a:gs pos="100000">
                <a:srgbClr val="DDDDDD"/>
              </a:gs>
            </a:gsLst>
            <a:lin ang="5400000" scaled="1"/>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pic>
        <p:nvPicPr>
          <p:cNvPr id="98" name="Picture 13"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175593" y="3984361"/>
            <a:ext cx="149225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Oval 14"/>
          <p:cNvSpPr>
            <a:spLocks noChangeArrowheads="1"/>
          </p:cNvSpPr>
          <p:nvPr/>
        </p:nvSpPr>
        <p:spPr bwMode="gray">
          <a:xfrm>
            <a:off x="1175593" y="3984361"/>
            <a:ext cx="1482725" cy="1460500"/>
          </a:xfrm>
          <a:prstGeom prst="ellipse">
            <a:avLst/>
          </a:prstGeom>
          <a:gradFill rotWithShape="1">
            <a:gsLst>
              <a:gs pos="0">
                <a:srgbClr val="FFFF99">
                  <a:gamma/>
                  <a:shade val="26275"/>
                  <a:invGamma/>
                  <a:alpha val="89999"/>
                </a:srgbClr>
              </a:gs>
              <a:gs pos="50000">
                <a:srgbClr val="FFFF99">
                  <a:alpha val="45000"/>
                </a:srgbClr>
              </a:gs>
              <a:gs pos="100000">
                <a:srgbClr val="FFFF99">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pitchFamily="34" charset="0"/>
              <a:ea typeface="微软雅黑" pitchFamily="34" charset="-122"/>
              <a:cs typeface="Arial" pitchFamily="34" charset="0"/>
            </a:endParaRPr>
          </a:p>
        </p:txBody>
      </p:sp>
      <p:sp>
        <p:nvSpPr>
          <p:cNvPr id="100" name="Freeform 15"/>
          <p:cNvSpPr>
            <a:spLocks/>
          </p:cNvSpPr>
          <p:nvPr/>
        </p:nvSpPr>
        <p:spPr bwMode="gray">
          <a:xfrm>
            <a:off x="1327993" y="4012936"/>
            <a:ext cx="1165225" cy="508000"/>
          </a:xfrm>
          <a:custGeom>
            <a:avLst/>
            <a:gdLst>
              <a:gd name="T0" fmla="*/ 1012257751 w 1321"/>
              <a:gd name="T1" fmla="*/ 204132542 h 712"/>
              <a:gd name="T2" fmla="*/ 1024707395 w 1321"/>
              <a:gd name="T3" fmla="*/ 225004057 h 712"/>
              <a:gd name="T4" fmla="*/ 1027819365 w 1321"/>
              <a:gd name="T5" fmla="*/ 244856719 h 712"/>
              <a:gd name="T6" fmla="*/ 1023151410 w 1321"/>
              <a:gd name="T7" fmla="*/ 262673814 h 712"/>
              <a:gd name="T8" fmla="*/ 1009923774 w 1321"/>
              <a:gd name="T9" fmla="*/ 279982195 h 712"/>
              <a:gd name="T10" fmla="*/ 989694205 w 1321"/>
              <a:gd name="T11" fmla="*/ 294744870 h 712"/>
              <a:gd name="T12" fmla="*/ 964018689 w 1321"/>
              <a:gd name="T13" fmla="*/ 307471265 h 712"/>
              <a:gd name="T14" fmla="*/ 930561484 w 1321"/>
              <a:gd name="T15" fmla="*/ 319688232 h 712"/>
              <a:gd name="T16" fmla="*/ 892436103 w 1321"/>
              <a:gd name="T17" fmla="*/ 330379060 h 712"/>
              <a:gd name="T18" fmla="*/ 849642989 w 1321"/>
              <a:gd name="T19" fmla="*/ 339541608 h 712"/>
              <a:gd name="T20" fmla="*/ 802181037 w 1321"/>
              <a:gd name="T21" fmla="*/ 347686728 h 712"/>
              <a:gd name="T22" fmla="*/ 752385107 w 1321"/>
              <a:gd name="T23" fmla="*/ 353286142 h 712"/>
              <a:gd name="T24" fmla="*/ 697143231 w 1321"/>
              <a:gd name="T25" fmla="*/ 358376843 h 712"/>
              <a:gd name="T26" fmla="*/ 641122480 w 1321"/>
              <a:gd name="T27" fmla="*/ 361431263 h 712"/>
              <a:gd name="T28" fmla="*/ 618558933 w 1321"/>
              <a:gd name="T29" fmla="*/ 362449403 h 712"/>
              <a:gd name="T30" fmla="*/ 370357169 w 1321"/>
              <a:gd name="T31" fmla="*/ 362449403 h 712"/>
              <a:gd name="T32" fmla="*/ 367245199 w 1321"/>
              <a:gd name="T33" fmla="*/ 362449403 h 712"/>
              <a:gd name="T34" fmla="*/ 318227262 w 1321"/>
              <a:gd name="T35" fmla="*/ 360413123 h 712"/>
              <a:gd name="T36" fmla="*/ 270765310 w 1321"/>
              <a:gd name="T37" fmla="*/ 358376843 h 712"/>
              <a:gd name="T38" fmla="*/ 225638163 w 1321"/>
              <a:gd name="T39" fmla="*/ 354304282 h 712"/>
              <a:gd name="T40" fmla="*/ 182844166 w 1321"/>
              <a:gd name="T41" fmla="*/ 350741149 h 712"/>
              <a:gd name="T42" fmla="*/ 144719006 w 1321"/>
              <a:gd name="T43" fmla="*/ 344632308 h 712"/>
              <a:gd name="T44" fmla="*/ 109706671 w 1321"/>
              <a:gd name="T45" fmla="*/ 337505327 h 712"/>
              <a:gd name="T46" fmla="*/ 79362317 w 1321"/>
              <a:gd name="T47" fmla="*/ 329869633 h 712"/>
              <a:gd name="T48" fmla="*/ 52129921 w 1321"/>
              <a:gd name="T49" fmla="*/ 320706372 h 712"/>
              <a:gd name="T50" fmla="*/ 30344367 w 1321"/>
              <a:gd name="T51" fmla="*/ 309507545 h 712"/>
              <a:gd name="T52" fmla="*/ 14004750 w 1321"/>
              <a:gd name="T53" fmla="*/ 296781150 h 712"/>
              <a:gd name="T54" fmla="*/ 4667957 w 1321"/>
              <a:gd name="T55" fmla="*/ 282018476 h 712"/>
              <a:gd name="T56" fmla="*/ 0 w 1321"/>
              <a:gd name="T57" fmla="*/ 266746374 h 712"/>
              <a:gd name="T58" fmla="*/ 0 w 1321"/>
              <a:gd name="T59" fmla="*/ 264710094 h 712"/>
              <a:gd name="T60" fmla="*/ 3111971 w 1321"/>
              <a:gd name="T61" fmla="*/ 247911139 h 712"/>
              <a:gd name="T62" fmla="*/ 12448765 w 1321"/>
              <a:gd name="T63" fmla="*/ 227039624 h 712"/>
              <a:gd name="T64" fmla="*/ 39681159 w 1321"/>
              <a:gd name="T65" fmla="*/ 188351727 h 712"/>
              <a:gd name="T66" fmla="*/ 73137496 w 1321"/>
              <a:gd name="T67" fmla="*/ 152208065 h 712"/>
              <a:gd name="T68" fmla="*/ 114374625 w 1321"/>
              <a:gd name="T69" fmla="*/ 119629009 h 712"/>
              <a:gd name="T70" fmla="*/ 158724635 w 1321"/>
              <a:gd name="T71" fmla="*/ 89594211 h 712"/>
              <a:gd name="T72" fmla="*/ 210076549 w 1321"/>
              <a:gd name="T73" fmla="*/ 63631995 h 712"/>
              <a:gd name="T74" fmla="*/ 265319363 w 1321"/>
              <a:gd name="T75" fmla="*/ 41743042 h 712"/>
              <a:gd name="T76" fmla="*/ 322895217 w 1321"/>
              <a:gd name="T77" fmla="*/ 23925947 h 712"/>
              <a:gd name="T78" fmla="*/ 386696775 w 1321"/>
              <a:gd name="T79" fmla="*/ 10690117 h 712"/>
              <a:gd name="T80" fmla="*/ 452053436 w 1321"/>
              <a:gd name="T81" fmla="*/ 3054422 h 712"/>
              <a:gd name="T82" fmla="*/ 518967075 w 1321"/>
              <a:gd name="T83" fmla="*/ 0 h 712"/>
              <a:gd name="T84" fmla="*/ 518967075 w 1321"/>
              <a:gd name="T85" fmla="*/ 0 h 712"/>
              <a:gd name="T86" fmla="*/ 590548558 w 1321"/>
              <a:gd name="T87" fmla="*/ 3054422 h 712"/>
              <a:gd name="T88" fmla="*/ 659018071 w 1321"/>
              <a:gd name="T89" fmla="*/ 11708260 h 712"/>
              <a:gd name="T90" fmla="*/ 725153606 w 1321"/>
              <a:gd name="T91" fmla="*/ 26980367 h 712"/>
              <a:gd name="T92" fmla="*/ 785842313 w 1321"/>
              <a:gd name="T93" fmla="*/ 45814889 h 712"/>
              <a:gd name="T94" fmla="*/ 841862182 w 1321"/>
              <a:gd name="T95" fmla="*/ 69740835 h 712"/>
              <a:gd name="T96" fmla="*/ 893992971 w 1321"/>
              <a:gd name="T97" fmla="*/ 98757494 h 712"/>
              <a:gd name="T98" fmla="*/ 939898276 w 1321"/>
              <a:gd name="T99" fmla="*/ 130319124 h 712"/>
              <a:gd name="T100" fmla="*/ 978801428 w 1321"/>
              <a:gd name="T101" fmla="*/ 165443887 h 712"/>
              <a:gd name="T102" fmla="*/ 1012257751 w 1321"/>
              <a:gd name="T103" fmla="*/ 204132542 h 712"/>
              <a:gd name="T104" fmla="*/ 1012257751 w 1321"/>
              <a:gd name="T105" fmla="*/ 204132542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FF99">
                  <a:alpha val="17998"/>
                </a:srgbClr>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nchor="ctr"/>
          <a:lstStyle/>
          <a:p>
            <a:pPr lvl="0" algn="ctr"/>
            <a:r>
              <a:rPr lang="en-US" altLang="zh-CN" sz="1600" b="1" kern="0" dirty="0" smtClean="0">
                <a:solidFill>
                  <a:sysClr val="windowText" lastClr="000000"/>
                </a:solidFill>
                <a:latin typeface="Arial" pitchFamily="34" charset="0"/>
                <a:ea typeface="微软雅黑" pitchFamily="34" charset="-122"/>
                <a:cs typeface="Arial" pitchFamily="34" charset="0"/>
              </a:rPr>
              <a:t>C-Ⅰ</a:t>
            </a:r>
            <a:endParaRPr lang="en-US" altLang="zh-CN" sz="1600" b="1" kern="0" dirty="0">
              <a:solidFill>
                <a:sysClr val="windowText" lastClr="000000"/>
              </a:solidFill>
              <a:latin typeface="Arial" pitchFamily="34" charset="0"/>
              <a:ea typeface="微软雅黑" pitchFamily="34" charset="-122"/>
              <a:cs typeface="Arial" pitchFamily="34" charset="0"/>
            </a:endParaRPr>
          </a:p>
        </p:txBody>
      </p:sp>
      <p:grpSp>
        <p:nvGrpSpPr>
          <p:cNvPr id="101" name="Group 16"/>
          <p:cNvGrpSpPr>
            <a:grpSpLocks/>
          </p:cNvGrpSpPr>
          <p:nvPr/>
        </p:nvGrpSpPr>
        <p:grpSpPr bwMode="auto">
          <a:xfrm rot="-1297425" flipH="1" flipV="1">
            <a:off x="1510555" y="5155936"/>
            <a:ext cx="1077913" cy="233363"/>
            <a:chOff x="1565" y="2568"/>
            <a:chExt cx="1118" cy="279"/>
          </a:xfrm>
        </p:grpSpPr>
        <p:sp>
          <p:nvSpPr>
            <p:cNvPr id="102" name="AutoShape 17"/>
            <p:cNvSpPr>
              <a:spLocks noChangeArrowheads="1"/>
            </p:cNvSpPr>
            <p:nvPr/>
          </p:nvSpPr>
          <p:spPr bwMode="white">
            <a:xfrm rot="5263130">
              <a:off x="1860" y="2278"/>
              <a:ext cx="228" cy="818"/>
            </a:xfrm>
            <a:prstGeom prst="moon">
              <a:avLst>
                <a:gd name="adj" fmla="val 49773"/>
              </a:avLst>
            </a:prstGeom>
            <a:gradFill rotWithShape="1">
              <a:gsLst>
                <a:gs pos="0">
                  <a:srgbClr val="000000">
                    <a:alpha val="3999"/>
                  </a:srgbClr>
                </a:gs>
                <a:gs pos="100000">
                  <a:srgbClr val="000000">
                    <a:gamma/>
                    <a:shade val="46275"/>
                    <a:invGamma/>
                    <a:alpha val="0"/>
                  </a:srgbClr>
                </a:gs>
              </a:gsLst>
              <a:lin ang="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03" name="AutoShape 18"/>
            <p:cNvSpPr>
              <a:spLocks noChangeArrowheads="1"/>
            </p:cNvSpPr>
            <p:nvPr/>
          </p:nvSpPr>
          <p:spPr bwMode="white">
            <a:xfrm rot="6078281">
              <a:off x="1996" y="2280"/>
              <a:ext cx="228" cy="815"/>
            </a:xfrm>
            <a:prstGeom prst="moon">
              <a:avLst>
                <a:gd name="adj" fmla="val 49773"/>
              </a:avLst>
            </a:prstGeom>
            <a:gradFill rotWithShape="1">
              <a:gsLst>
                <a:gs pos="0">
                  <a:srgbClr val="000000">
                    <a:alpha val="3999"/>
                  </a:srgbClr>
                </a:gs>
                <a:gs pos="100000">
                  <a:srgbClr val="000000">
                    <a:gamma/>
                    <a:shade val="46275"/>
                    <a:invGamma/>
                    <a:alpha val="0"/>
                  </a:srgbClr>
                </a:gs>
              </a:gsLst>
              <a:lin ang="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04" name="AutoShape 19"/>
            <p:cNvSpPr>
              <a:spLocks noChangeArrowheads="1"/>
            </p:cNvSpPr>
            <p:nvPr/>
          </p:nvSpPr>
          <p:spPr bwMode="white">
            <a:xfrm rot="6373927">
              <a:off x="2073" y="2302"/>
              <a:ext cx="226" cy="815"/>
            </a:xfrm>
            <a:prstGeom prst="moon">
              <a:avLst>
                <a:gd name="adj" fmla="val 49773"/>
              </a:avLst>
            </a:prstGeom>
            <a:gradFill rotWithShape="1">
              <a:gsLst>
                <a:gs pos="0">
                  <a:srgbClr val="000000">
                    <a:alpha val="3999"/>
                  </a:srgbClr>
                </a:gs>
                <a:gs pos="100000">
                  <a:srgbClr val="000000">
                    <a:gamma/>
                    <a:shade val="46275"/>
                    <a:invGamma/>
                    <a:alpha val="0"/>
                  </a:srgbClr>
                </a:gs>
              </a:gsLst>
              <a:lin ang="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05" name="AutoShape 20"/>
            <p:cNvSpPr>
              <a:spLocks noChangeArrowheads="1"/>
            </p:cNvSpPr>
            <p:nvPr/>
          </p:nvSpPr>
          <p:spPr bwMode="white">
            <a:xfrm rot="6906312">
              <a:off x="2162" y="2330"/>
              <a:ext cx="228" cy="818"/>
            </a:xfrm>
            <a:prstGeom prst="moon">
              <a:avLst>
                <a:gd name="adj" fmla="val 49773"/>
              </a:avLst>
            </a:prstGeom>
            <a:gradFill rotWithShape="1">
              <a:gsLst>
                <a:gs pos="0">
                  <a:srgbClr val="000000">
                    <a:alpha val="3999"/>
                  </a:srgbClr>
                </a:gs>
                <a:gs pos="100000">
                  <a:srgbClr val="000000">
                    <a:gamma/>
                    <a:shade val="46275"/>
                    <a:invGamma/>
                    <a:alpha val="0"/>
                  </a:srgbClr>
                </a:gs>
              </a:gsLst>
              <a:lin ang="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微软雅黑" pitchFamily="34" charset="-122"/>
                <a:cs typeface="Arial" pitchFamily="34" charset="0"/>
              </a:endParaRPr>
            </a:p>
          </p:txBody>
        </p:sp>
      </p:grpSp>
      <p:grpSp>
        <p:nvGrpSpPr>
          <p:cNvPr id="106" name="Group 21"/>
          <p:cNvGrpSpPr>
            <a:grpSpLocks/>
          </p:cNvGrpSpPr>
          <p:nvPr/>
        </p:nvGrpSpPr>
        <p:grpSpPr bwMode="auto">
          <a:xfrm rot="56115" flipH="1" flipV="1">
            <a:off x="1280368" y="5165461"/>
            <a:ext cx="1077912" cy="233363"/>
            <a:chOff x="1565" y="2568"/>
            <a:chExt cx="1118" cy="279"/>
          </a:xfrm>
        </p:grpSpPr>
        <p:sp>
          <p:nvSpPr>
            <p:cNvPr id="107" name="AutoShape 22"/>
            <p:cNvSpPr>
              <a:spLocks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08" name="AutoShape 23"/>
            <p:cNvSpPr>
              <a:spLocks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09" name="AutoShape 24"/>
            <p:cNvSpPr>
              <a:spLocks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10" name="AutoShape 25"/>
            <p:cNvSpPr>
              <a:spLocks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grpSp>
      <p:sp>
        <p:nvSpPr>
          <p:cNvPr id="111" name="Oval 26"/>
          <p:cNvSpPr>
            <a:spLocks noChangeArrowheads="1"/>
          </p:cNvSpPr>
          <p:nvPr/>
        </p:nvSpPr>
        <p:spPr bwMode="gray">
          <a:xfrm>
            <a:off x="6136530" y="3847836"/>
            <a:ext cx="1747838" cy="1733550"/>
          </a:xfrm>
          <a:prstGeom prst="ellipse">
            <a:avLst/>
          </a:pr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12" name="Oval 27"/>
          <p:cNvSpPr>
            <a:spLocks noChangeArrowheads="1"/>
          </p:cNvSpPr>
          <p:nvPr/>
        </p:nvSpPr>
        <p:spPr bwMode="gray">
          <a:xfrm>
            <a:off x="6209555" y="3927211"/>
            <a:ext cx="1597025" cy="1582738"/>
          </a:xfrm>
          <a:prstGeom prst="ellipse">
            <a:avLst/>
          </a:prstGeom>
          <a:gradFill rotWithShape="1">
            <a:gsLst>
              <a:gs pos="0">
                <a:srgbClr val="DDDDDD"/>
              </a:gs>
              <a:gs pos="50000">
                <a:srgbClr val="F6F6F6"/>
              </a:gs>
              <a:gs pos="100000">
                <a:srgbClr val="DDDDDD"/>
              </a:gs>
            </a:gsLst>
            <a:lin ang="5400000" scaled="1"/>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pic>
        <p:nvPicPr>
          <p:cNvPr id="113" name="Picture 28"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268293" y="3984361"/>
            <a:ext cx="1490662"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Oval 29"/>
          <p:cNvSpPr>
            <a:spLocks noChangeArrowheads="1"/>
          </p:cNvSpPr>
          <p:nvPr/>
        </p:nvSpPr>
        <p:spPr bwMode="gray">
          <a:xfrm>
            <a:off x="6268293" y="3984361"/>
            <a:ext cx="1481137" cy="1460500"/>
          </a:xfrm>
          <a:prstGeom prst="ellipse">
            <a:avLst/>
          </a:prstGeom>
          <a:gradFill rotWithShape="1">
            <a:gsLst>
              <a:gs pos="0">
                <a:srgbClr val="CCCCFF">
                  <a:gamma/>
                  <a:shade val="26275"/>
                  <a:invGamma/>
                  <a:alpha val="89999"/>
                </a:srgbClr>
              </a:gs>
              <a:gs pos="50000">
                <a:srgbClr val="CCCCFF">
                  <a:alpha val="45000"/>
                </a:srgbClr>
              </a:gs>
              <a:gs pos="100000">
                <a:srgbClr val="CCCCFF">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pitchFamily="34" charset="0"/>
              <a:ea typeface="微软雅黑" pitchFamily="34" charset="-122"/>
              <a:cs typeface="Arial" pitchFamily="34" charset="0"/>
            </a:endParaRPr>
          </a:p>
        </p:txBody>
      </p:sp>
      <p:sp>
        <p:nvSpPr>
          <p:cNvPr id="115" name="Freeform 30"/>
          <p:cNvSpPr>
            <a:spLocks/>
          </p:cNvSpPr>
          <p:nvPr/>
        </p:nvSpPr>
        <p:spPr bwMode="gray">
          <a:xfrm>
            <a:off x="6420693" y="4012936"/>
            <a:ext cx="1163637" cy="508000"/>
          </a:xfrm>
          <a:custGeom>
            <a:avLst/>
            <a:gdLst>
              <a:gd name="T0" fmla="*/ 1009500530 w 1321"/>
              <a:gd name="T1" fmla="*/ 204132542 h 712"/>
              <a:gd name="T2" fmla="*/ 1021915590 w 1321"/>
              <a:gd name="T3" fmla="*/ 225004057 h 712"/>
              <a:gd name="T4" fmla="*/ 1025019795 w 1321"/>
              <a:gd name="T5" fmla="*/ 244856719 h 712"/>
              <a:gd name="T6" fmla="*/ 1020364368 w 1321"/>
              <a:gd name="T7" fmla="*/ 262673814 h 712"/>
              <a:gd name="T8" fmla="*/ 1007173257 w 1321"/>
              <a:gd name="T9" fmla="*/ 279982195 h 712"/>
              <a:gd name="T10" fmla="*/ 986998565 w 1321"/>
              <a:gd name="T11" fmla="*/ 294744870 h 712"/>
              <a:gd name="T12" fmla="*/ 961392394 w 1321"/>
              <a:gd name="T13" fmla="*/ 307471265 h 712"/>
              <a:gd name="T14" fmla="*/ 928027472 w 1321"/>
              <a:gd name="T15" fmla="*/ 319688232 h 712"/>
              <a:gd name="T16" fmla="*/ 890006021 w 1321"/>
              <a:gd name="T17" fmla="*/ 330379060 h 712"/>
              <a:gd name="T18" fmla="*/ 847329364 w 1321"/>
              <a:gd name="T19" fmla="*/ 339541608 h 712"/>
              <a:gd name="T20" fmla="*/ 799996398 w 1321"/>
              <a:gd name="T21" fmla="*/ 347686728 h 712"/>
              <a:gd name="T22" fmla="*/ 750336159 w 1321"/>
              <a:gd name="T23" fmla="*/ 353286142 h 712"/>
              <a:gd name="T24" fmla="*/ 695244442 w 1321"/>
              <a:gd name="T25" fmla="*/ 358376843 h 712"/>
              <a:gd name="T26" fmla="*/ 639376674 w 1321"/>
              <a:gd name="T27" fmla="*/ 361431263 h 712"/>
              <a:gd name="T28" fmla="*/ 616873828 w 1321"/>
              <a:gd name="T29" fmla="*/ 362449403 h 712"/>
              <a:gd name="T30" fmla="*/ 369348576 w 1321"/>
              <a:gd name="T31" fmla="*/ 362449403 h 712"/>
              <a:gd name="T32" fmla="*/ 366244370 w 1321"/>
              <a:gd name="T33" fmla="*/ 362449403 h 712"/>
              <a:gd name="T34" fmla="*/ 317360183 w 1321"/>
              <a:gd name="T35" fmla="*/ 360413123 h 712"/>
              <a:gd name="T36" fmla="*/ 270028098 w 1321"/>
              <a:gd name="T37" fmla="*/ 358376843 h 712"/>
              <a:gd name="T38" fmla="*/ 225023232 w 1321"/>
              <a:gd name="T39" fmla="*/ 354304282 h 712"/>
              <a:gd name="T40" fmla="*/ 182346574 w 1321"/>
              <a:gd name="T41" fmla="*/ 350741149 h 712"/>
              <a:gd name="T42" fmla="*/ 144325344 w 1321"/>
              <a:gd name="T43" fmla="*/ 344632308 h 712"/>
              <a:gd name="T44" fmla="*/ 109408291 w 1321"/>
              <a:gd name="T45" fmla="*/ 337505327 h 712"/>
              <a:gd name="T46" fmla="*/ 79145813 w 1321"/>
              <a:gd name="T47" fmla="*/ 329869633 h 712"/>
              <a:gd name="T48" fmla="*/ 51988406 w 1321"/>
              <a:gd name="T49" fmla="*/ 320706372 h 712"/>
              <a:gd name="T50" fmla="*/ 30261612 w 1321"/>
              <a:gd name="T51" fmla="*/ 309507545 h 712"/>
              <a:gd name="T52" fmla="*/ 13967166 w 1321"/>
              <a:gd name="T53" fmla="*/ 296781150 h 712"/>
              <a:gd name="T54" fmla="*/ 4655429 w 1321"/>
              <a:gd name="T55" fmla="*/ 282018476 h 712"/>
              <a:gd name="T56" fmla="*/ 0 w 1321"/>
              <a:gd name="T57" fmla="*/ 266746374 h 712"/>
              <a:gd name="T58" fmla="*/ 0 w 1321"/>
              <a:gd name="T59" fmla="*/ 264710094 h 712"/>
              <a:gd name="T60" fmla="*/ 3104206 w 1321"/>
              <a:gd name="T61" fmla="*/ 247911139 h 712"/>
              <a:gd name="T62" fmla="*/ 12415063 w 1321"/>
              <a:gd name="T63" fmla="*/ 227039624 h 712"/>
              <a:gd name="T64" fmla="*/ 39573347 w 1321"/>
              <a:gd name="T65" fmla="*/ 188351727 h 712"/>
              <a:gd name="T66" fmla="*/ 72938283 w 1321"/>
              <a:gd name="T67" fmla="*/ 152208065 h 712"/>
              <a:gd name="T68" fmla="*/ 114063719 w 1321"/>
              <a:gd name="T69" fmla="*/ 119629009 h 712"/>
              <a:gd name="T70" fmla="*/ 158292506 w 1321"/>
              <a:gd name="T71" fmla="*/ 89594211 h 712"/>
              <a:gd name="T72" fmla="*/ 209503967 w 1321"/>
              <a:gd name="T73" fmla="*/ 63631995 h 712"/>
              <a:gd name="T74" fmla="*/ 264596620 w 1321"/>
              <a:gd name="T75" fmla="*/ 41743042 h 712"/>
              <a:gd name="T76" fmla="*/ 322015610 w 1321"/>
              <a:gd name="T77" fmla="*/ 23925947 h 712"/>
              <a:gd name="T78" fmla="*/ 385643011 w 1321"/>
              <a:gd name="T79" fmla="*/ 10690117 h 712"/>
              <a:gd name="T80" fmla="*/ 450822515 w 1321"/>
              <a:gd name="T81" fmla="*/ 3054422 h 712"/>
              <a:gd name="T82" fmla="*/ 517553350 w 1321"/>
              <a:gd name="T83" fmla="*/ 0 h 712"/>
              <a:gd name="T84" fmla="*/ 517553350 w 1321"/>
              <a:gd name="T85" fmla="*/ 0 h 712"/>
              <a:gd name="T86" fmla="*/ 588940384 w 1321"/>
              <a:gd name="T87" fmla="*/ 3054422 h 712"/>
              <a:gd name="T88" fmla="*/ 657223212 w 1321"/>
              <a:gd name="T89" fmla="*/ 11708260 h 712"/>
              <a:gd name="T90" fmla="*/ 723177886 w 1321"/>
              <a:gd name="T91" fmla="*/ 26980367 h 712"/>
              <a:gd name="T92" fmla="*/ 783701082 w 1321"/>
              <a:gd name="T93" fmla="*/ 45814889 h 712"/>
              <a:gd name="T94" fmla="*/ 839569731 w 1321"/>
              <a:gd name="T95" fmla="*/ 69740835 h 712"/>
              <a:gd name="T96" fmla="*/ 891557243 w 1321"/>
              <a:gd name="T97" fmla="*/ 98757494 h 712"/>
              <a:gd name="T98" fmla="*/ 937338326 w 1321"/>
              <a:gd name="T99" fmla="*/ 130319124 h 712"/>
              <a:gd name="T100" fmla="*/ 976135608 w 1321"/>
              <a:gd name="T101" fmla="*/ 165443887 h 712"/>
              <a:gd name="T102" fmla="*/ 1009500530 w 1321"/>
              <a:gd name="T103" fmla="*/ 204132542 h 712"/>
              <a:gd name="T104" fmla="*/ 1009500530 w 1321"/>
              <a:gd name="T105" fmla="*/ 204132542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CCCCFF">
                  <a:alpha val="17998"/>
                </a:srgbClr>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nchor="ctr"/>
          <a:lstStyle/>
          <a:p>
            <a:pPr lvl="0" algn="ctr"/>
            <a:r>
              <a:rPr lang="en-US" altLang="zh-CN" sz="1600" b="1" kern="0" dirty="0" smtClean="0">
                <a:solidFill>
                  <a:sysClr val="windowText" lastClr="000000"/>
                </a:solidFill>
                <a:latin typeface="Arial" pitchFamily="34" charset="0"/>
                <a:ea typeface="微软雅黑" pitchFamily="34" charset="-122"/>
                <a:cs typeface="Arial" pitchFamily="34" charset="0"/>
              </a:rPr>
              <a:t>C-Ⅲ</a:t>
            </a:r>
            <a:endParaRPr lang="en-US" altLang="zh-CN" sz="1600" b="1" kern="0" dirty="0">
              <a:solidFill>
                <a:sysClr val="windowText" lastClr="000000"/>
              </a:solidFill>
              <a:latin typeface="Arial" pitchFamily="34" charset="0"/>
              <a:ea typeface="微软雅黑" pitchFamily="34" charset="-122"/>
              <a:cs typeface="Arial" pitchFamily="34" charset="0"/>
            </a:endParaRPr>
          </a:p>
        </p:txBody>
      </p:sp>
      <p:grpSp>
        <p:nvGrpSpPr>
          <p:cNvPr id="116" name="Group 31"/>
          <p:cNvGrpSpPr>
            <a:grpSpLocks/>
          </p:cNvGrpSpPr>
          <p:nvPr/>
        </p:nvGrpSpPr>
        <p:grpSpPr bwMode="auto">
          <a:xfrm rot="-1297425" flipH="1" flipV="1">
            <a:off x="6381005" y="5124186"/>
            <a:ext cx="1293813" cy="309563"/>
            <a:chOff x="2532" y="1051"/>
            <a:chExt cx="893" cy="246"/>
          </a:xfrm>
        </p:grpSpPr>
        <p:grpSp>
          <p:nvGrpSpPr>
            <p:cNvPr id="117" name="Group 32"/>
            <p:cNvGrpSpPr>
              <a:grpSpLocks/>
            </p:cNvGrpSpPr>
            <p:nvPr/>
          </p:nvGrpSpPr>
          <p:grpSpPr bwMode="auto">
            <a:xfrm>
              <a:off x="2532" y="1051"/>
              <a:ext cx="743" cy="185"/>
              <a:chOff x="1565" y="2568"/>
              <a:chExt cx="1118" cy="279"/>
            </a:xfrm>
          </p:grpSpPr>
          <p:sp>
            <p:nvSpPr>
              <p:cNvPr id="123" name="AutoShape 33"/>
              <p:cNvSpPr>
                <a:spLocks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24" name="AutoShape 34"/>
              <p:cNvSpPr>
                <a:spLocks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25" name="AutoShape 35"/>
              <p:cNvSpPr>
                <a:spLocks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26" name="AutoShape 36"/>
              <p:cNvSpPr>
                <a:spLocks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grpSp>
        <p:grpSp>
          <p:nvGrpSpPr>
            <p:cNvPr id="118" name="Group 37"/>
            <p:cNvGrpSpPr>
              <a:grpSpLocks/>
            </p:cNvGrpSpPr>
            <p:nvPr/>
          </p:nvGrpSpPr>
          <p:grpSpPr bwMode="auto">
            <a:xfrm rot="1353540">
              <a:off x="2682" y="1111"/>
              <a:ext cx="743" cy="186"/>
              <a:chOff x="1565" y="2568"/>
              <a:chExt cx="1118" cy="279"/>
            </a:xfrm>
          </p:grpSpPr>
          <p:sp>
            <p:nvSpPr>
              <p:cNvPr id="119" name="AutoShape 38"/>
              <p:cNvSpPr>
                <a:spLocks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20" name="AutoShape 39"/>
              <p:cNvSpPr>
                <a:spLocks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21" name="AutoShape 40"/>
              <p:cNvSpPr>
                <a:spLocks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22" name="AutoShape 41"/>
              <p:cNvSpPr>
                <a:spLocks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grpSp>
      </p:grpSp>
      <p:sp>
        <p:nvSpPr>
          <p:cNvPr id="127" name="Oval 42"/>
          <p:cNvSpPr>
            <a:spLocks noChangeArrowheads="1"/>
          </p:cNvSpPr>
          <p:nvPr/>
        </p:nvSpPr>
        <p:spPr bwMode="gray">
          <a:xfrm>
            <a:off x="3664793" y="3847836"/>
            <a:ext cx="1747837" cy="1733550"/>
          </a:xfrm>
          <a:prstGeom prst="ellipse">
            <a:avLst/>
          </a:prstGeom>
          <a:gradFill rotWithShape="1">
            <a:gsLst>
              <a:gs pos="0">
                <a:srgbClr val="B2B2B2"/>
              </a:gs>
              <a:gs pos="100000">
                <a:srgbClr val="FFFFFF"/>
              </a:gs>
            </a:gsLst>
            <a:lin ang="5400000" scaled="1"/>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28" name="Oval 43"/>
          <p:cNvSpPr>
            <a:spLocks noChangeArrowheads="1"/>
          </p:cNvSpPr>
          <p:nvPr/>
        </p:nvSpPr>
        <p:spPr bwMode="gray">
          <a:xfrm>
            <a:off x="3737818" y="3927211"/>
            <a:ext cx="1597025" cy="1582738"/>
          </a:xfrm>
          <a:prstGeom prst="ellipse">
            <a:avLst/>
          </a:prstGeom>
          <a:gradFill rotWithShape="1">
            <a:gsLst>
              <a:gs pos="0">
                <a:srgbClr val="DDDDDD"/>
              </a:gs>
              <a:gs pos="50000">
                <a:srgbClr val="F6F6F6"/>
              </a:gs>
              <a:gs pos="100000">
                <a:srgbClr val="DDDDDD"/>
              </a:gs>
            </a:gsLst>
            <a:lin ang="5400000" scaled="1"/>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pic>
        <p:nvPicPr>
          <p:cNvPr id="129" name="Picture 44" descr="circuler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796555" y="3984361"/>
            <a:ext cx="1490663"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 name="Oval 45"/>
          <p:cNvSpPr>
            <a:spLocks noChangeArrowheads="1"/>
          </p:cNvSpPr>
          <p:nvPr/>
        </p:nvSpPr>
        <p:spPr bwMode="gray">
          <a:xfrm>
            <a:off x="3796555" y="3984361"/>
            <a:ext cx="1481138" cy="1460500"/>
          </a:xfrm>
          <a:prstGeom prst="ellipse">
            <a:avLst/>
          </a:prstGeom>
          <a:gradFill rotWithShape="1">
            <a:gsLst>
              <a:gs pos="0">
                <a:srgbClr val="99FFCC">
                  <a:gamma/>
                  <a:shade val="26275"/>
                  <a:invGamma/>
                  <a:alpha val="89999"/>
                </a:srgbClr>
              </a:gs>
              <a:gs pos="50000">
                <a:srgbClr val="99FFCC">
                  <a:alpha val="45000"/>
                </a:srgbClr>
              </a:gs>
              <a:gs pos="100000">
                <a:srgbClr val="99FFCC">
                  <a:gamma/>
                  <a:shade val="26275"/>
                  <a:invGamma/>
                  <a:alpha val="89999"/>
                </a:srgbClr>
              </a:gs>
            </a:gsLst>
            <a:lin ang="5400000" scaled="1"/>
          </a:gradFill>
          <a:ln w="9525" algn="ctr">
            <a:noFill/>
            <a:round/>
            <a:headEnd/>
            <a:tailEnd/>
          </a:ln>
          <a:effectLst/>
        </p:spPr>
        <p:txBody>
          <a:bodyPr wrap="none" anchor="ctr"/>
          <a:lstStyle/>
          <a:p>
            <a:pPr>
              <a:defRPr/>
            </a:pPr>
            <a:endParaRPr lang="zh-CN" altLang="en-US">
              <a:latin typeface="Arial" pitchFamily="34" charset="0"/>
              <a:ea typeface="微软雅黑" pitchFamily="34" charset="-122"/>
              <a:cs typeface="Arial" pitchFamily="34" charset="0"/>
            </a:endParaRPr>
          </a:p>
        </p:txBody>
      </p:sp>
      <p:sp>
        <p:nvSpPr>
          <p:cNvPr id="131" name="Freeform 46"/>
          <p:cNvSpPr>
            <a:spLocks/>
          </p:cNvSpPr>
          <p:nvPr/>
        </p:nvSpPr>
        <p:spPr bwMode="gray">
          <a:xfrm>
            <a:off x="3948955" y="4012936"/>
            <a:ext cx="1163638" cy="508000"/>
          </a:xfrm>
          <a:custGeom>
            <a:avLst/>
            <a:gdLst>
              <a:gd name="T0" fmla="*/ 1009502278 w 1321"/>
              <a:gd name="T1" fmla="*/ 204132542 h 712"/>
              <a:gd name="T2" fmla="*/ 1021917349 w 1321"/>
              <a:gd name="T3" fmla="*/ 225004057 h 712"/>
              <a:gd name="T4" fmla="*/ 1025021557 w 1321"/>
              <a:gd name="T5" fmla="*/ 244856719 h 712"/>
              <a:gd name="T6" fmla="*/ 1020366126 w 1321"/>
              <a:gd name="T7" fmla="*/ 262673814 h 712"/>
              <a:gd name="T8" fmla="*/ 1007175003 w 1321"/>
              <a:gd name="T9" fmla="*/ 279982195 h 712"/>
              <a:gd name="T10" fmla="*/ 987000294 w 1321"/>
              <a:gd name="T11" fmla="*/ 294744870 h 712"/>
              <a:gd name="T12" fmla="*/ 961394101 w 1321"/>
              <a:gd name="T13" fmla="*/ 307471265 h 712"/>
              <a:gd name="T14" fmla="*/ 928028269 w 1321"/>
              <a:gd name="T15" fmla="*/ 319688232 h 712"/>
              <a:gd name="T16" fmla="*/ 890007667 w 1321"/>
              <a:gd name="T17" fmla="*/ 330379060 h 712"/>
              <a:gd name="T18" fmla="*/ 847330092 w 1321"/>
              <a:gd name="T19" fmla="*/ 339541608 h 712"/>
              <a:gd name="T20" fmla="*/ 799997966 w 1321"/>
              <a:gd name="T21" fmla="*/ 347686728 h 712"/>
              <a:gd name="T22" fmla="*/ 750337685 w 1321"/>
              <a:gd name="T23" fmla="*/ 353286142 h 712"/>
              <a:gd name="T24" fmla="*/ 695245040 w 1321"/>
              <a:gd name="T25" fmla="*/ 358376843 h 712"/>
              <a:gd name="T26" fmla="*/ 639377223 w 1321"/>
              <a:gd name="T27" fmla="*/ 361431263 h 712"/>
              <a:gd name="T28" fmla="*/ 616875239 w 1321"/>
              <a:gd name="T29" fmla="*/ 362449403 h 712"/>
              <a:gd name="T30" fmla="*/ 369348893 w 1321"/>
              <a:gd name="T31" fmla="*/ 362449403 h 712"/>
              <a:gd name="T32" fmla="*/ 366245566 w 1321"/>
              <a:gd name="T33" fmla="*/ 362449403 h 712"/>
              <a:gd name="T34" fmla="*/ 317361336 w 1321"/>
              <a:gd name="T35" fmla="*/ 360413123 h 712"/>
              <a:gd name="T36" fmla="*/ 270028330 w 1321"/>
              <a:gd name="T37" fmla="*/ 358376843 h 712"/>
              <a:gd name="T38" fmla="*/ 225023425 w 1321"/>
              <a:gd name="T39" fmla="*/ 354304282 h 712"/>
              <a:gd name="T40" fmla="*/ 182346731 w 1321"/>
              <a:gd name="T41" fmla="*/ 350741149 h 712"/>
              <a:gd name="T42" fmla="*/ 144325468 w 1321"/>
              <a:gd name="T43" fmla="*/ 344632308 h 712"/>
              <a:gd name="T44" fmla="*/ 109408385 w 1321"/>
              <a:gd name="T45" fmla="*/ 337505327 h 712"/>
              <a:gd name="T46" fmla="*/ 79145881 w 1321"/>
              <a:gd name="T47" fmla="*/ 329869633 h 712"/>
              <a:gd name="T48" fmla="*/ 51988451 w 1321"/>
              <a:gd name="T49" fmla="*/ 320706372 h 712"/>
              <a:gd name="T50" fmla="*/ 30261638 w 1321"/>
              <a:gd name="T51" fmla="*/ 309507545 h 712"/>
              <a:gd name="T52" fmla="*/ 13967178 w 1321"/>
              <a:gd name="T53" fmla="*/ 296781150 h 712"/>
              <a:gd name="T54" fmla="*/ 4655433 w 1321"/>
              <a:gd name="T55" fmla="*/ 282018476 h 712"/>
              <a:gd name="T56" fmla="*/ 0 w 1321"/>
              <a:gd name="T57" fmla="*/ 266746374 h 712"/>
              <a:gd name="T58" fmla="*/ 0 w 1321"/>
              <a:gd name="T59" fmla="*/ 264710094 h 712"/>
              <a:gd name="T60" fmla="*/ 3104209 w 1321"/>
              <a:gd name="T61" fmla="*/ 247911139 h 712"/>
              <a:gd name="T62" fmla="*/ 12415074 w 1321"/>
              <a:gd name="T63" fmla="*/ 227039624 h 712"/>
              <a:gd name="T64" fmla="*/ 39573381 w 1321"/>
              <a:gd name="T65" fmla="*/ 188351727 h 712"/>
              <a:gd name="T66" fmla="*/ 72938346 w 1321"/>
              <a:gd name="T67" fmla="*/ 152208065 h 712"/>
              <a:gd name="T68" fmla="*/ 114063817 w 1321"/>
              <a:gd name="T69" fmla="*/ 119629009 h 712"/>
              <a:gd name="T70" fmla="*/ 158292642 w 1321"/>
              <a:gd name="T71" fmla="*/ 89594211 h 712"/>
              <a:gd name="T72" fmla="*/ 209505028 w 1321"/>
              <a:gd name="T73" fmla="*/ 63631995 h 712"/>
              <a:gd name="T74" fmla="*/ 264596847 w 1321"/>
              <a:gd name="T75" fmla="*/ 41743042 h 712"/>
              <a:gd name="T76" fmla="*/ 322016768 w 1321"/>
              <a:gd name="T77" fmla="*/ 23925947 h 712"/>
              <a:gd name="T78" fmla="*/ 385644223 w 1321"/>
              <a:gd name="T79" fmla="*/ 10690117 h 712"/>
              <a:gd name="T80" fmla="*/ 450822902 w 1321"/>
              <a:gd name="T81" fmla="*/ 3054422 h 712"/>
              <a:gd name="T82" fmla="*/ 517554676 w 1321"/>
              <a:gd name="T83" fmla="*/ 0 h 712"/>
              <a:gd name="T84" fmla="*/ 517554676 w 1321"/>
              <a:gd name="T85" fmla="*/ 0 h 712"/>
              <a:gd name="T86" fmla="*/ 588940890 w 1321"/>
              <a:gd name="T87" fmla="*/ 3054422 h 712"/>
              <a:gd name="T88" fmla="*/ 657223777 w 1321"/>
              <a:gd name="T89" fmla="*/ 11708260 h 712"/>
              <a:gd name="T90" fmla="*/ 723179388 w 1321"/>
              <a:gd name="T91" fmla="*/ 26980367 h 712"/>
              <a:gd name="T92" fmla="*/ 783702636 w 1321"/>
              <a:gd name="T93" fmla="*/ 45814889 h 712"/>
              <a:gd name="T94" fmla="*/ 839571333 w 1321"/>
              <a:gd name="T95" fmla="*/ 69740835 h 712"/>
              <a:gd name="T96" fmla="*/ 891558890 w 1321"/>
              <a:gd name="T97" fmla="*/ 98757494 h 712"/>
              <a:gd name="T98" fmla="*/ 937340012 w 1321"/>
              <a:gd name="T99" fmla="*/ 130319124 h 712"/>
              <a:gd name="T100" fmla="*/ 976137327 w 1321"/>
              <a:gd name="T101" fmla="*/ 165443887 h 712"/>
              <a:gd name="T102" fmla="*/ 1009502278 w 1321"/>
              <a:gd name="T103" fmla="*/ 204132542 h 712"/>
              <a:gd name="T104" fmla="*/ 1009502278 w 1321"/>
              <a:gd name="T105" fmla="*/ 204132542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9FFCC">
                  <a:alpha val="17998"/>
                </a:srgbClr>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nchor="ctr"/>
          <a:lstStyle/>
          <a:p>
            <a:pPr lvl="0" algn="ctr"/>
            <a:r>
              <a:rPr lang="en-US" altLang="zh-CN" sz="1600" b="1" kern="0" dirty="0" smtClean="0">
                <a:solidFill>
                  <a:sysClr val="windowText" lastClr="000000"/>
                </a:solidFill>
                <a:latin typeface="Arial" pitchFamily="34" charset="0"/>
                <a:ea typeface="微软雅黑" pitchFamily="34" charset="-122"/>
                <a:cs typeface="Arial" pitchFamily="34" charset="0"/>
              </a:rPr>
              <a:t>C-Ⅱ</a:t>
            </a:r>
            <a:endParaRPr lang="en-US" altLang="zh-CN" sz="1600" b="1" kern="0" dirty="0">
              <a:solidFill>
                <a:sysClr val="windowText" lastClr="000000"/>
              </a:solidFill>
              <a:latin typeface="Arial" pitchFamily="34" charset="0"/>
              <a:ea typeface="微软雅黑" pitchFamily="34" charset="-122"/>
              <a:cs typeface="Arial" pitchFamily="34" charset="0"/>
            </a:endParaRPr>
          </a:p>
        </p:txBody>
      </p:sp>
      <p:grpSp>
        <p:nvGrpSpPr>
          <p:cNvPr id="132" name="Group 47"/>
          <p:cNvGrpSpPr>
            <a:grpSpLocks/>
          </p:cNvGrpSpPr>
          <p:nvPr/>
        </p:nvGrpSpPr>
        <p:grpSpPr bwMode="auto">
          <a:xfrm rot="-1297425" flipH="1" flipV="1">
            <a:off x="3909268" y="5124186"/>
            <a:ext cx="1293812" cy="309563"/>
            <a:chOff x="2532" y="1051"/>
            <a:chExt cx="893" cy="246"/>
          </a:xfrm>
        </p:grpSpPr>
        <p:grpSp>
          <p:nvGrpSpPr>
            <p:cNvPr id="133" name="Group 48"/>
            <p:cNvGrpSpPr>
              <a:grpSpLocks/>
            </p:cNvGrpSpPr>
            <p:nvPr/>
          </p:nvGrpSpPr>
          <p:grpSpPr bwMode="auto">
            <a:xfrm>
              <a:off x="2532" y="1051"/>
              <a:ext cx="743" cy="185"/>
              <a:chOff x="1565" y="2568"/>
              <a:chExt cx="1118" cy="279"/>
            </a:xfrm>
          </p:grpSpPr>
          <p:sp>
            <p:nvSpPr>
              <p:cNvPr id="139" name="AutoShape 49"/>
              <p:cNvSpPr>
                <a:spLocks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40" name="AutoShape 50"/>
              <p:cNvSpPr>
                <a:spLocks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41" name="AutoShape 51"/>
              <p:cNvSpPr>
                <a:spLocks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42" name="AutoShape 52"/>
              <p:cNvSpPr>
                <a:spLocks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grpSp>
        <p:grpSp>
          <p:nvGrpSpPr>
            <p:cNvPr id="134" name="Group 53"/>
            <p:cNvGrpSpPr>
              <a:grpSpLocks/>
            </p:cNvGrpSpPr>
            <p:nvPr/>
          </p:nvGrpSpPr>
          <p:grpSpPr bwMode="auto">
            <a:xfrm rot="1353540">
              <a:off x="2682" y="1111"/>
              <a:ext cx="743" cy="186"/>
              <a:chOff x="1565" y="2568"/>
              <a:chExt cx="1118" cy="279"/>
            </a:xfrm>
          </p:grpSpPr>
          <p:sp>
            <p:nvSpPr>
              <p:cNvPr id="135" name="AutoShape 54"/>
              <p:cNvSpPr>
                <a:spLocks noChangeArrowheads="1"/>
              </p:cNvSpPr>
              <p:nvPr/>
            </p:nvSpPr>
            <p:spPr bwMode="white">
              <a:xfrm rot="5263130">
                <a:off x="1859"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36" name="AutoShape 55"/>
              <p:cNvSpPr>
                <a:spLocks noChangeArrowheads="1"/>
              </p:cNvSpPr>
              <p:nvPr/>
            </p:nvSpPr>
            <p:spPr bwMode="white">
              <a:xfrm rot="6078281">
                <a:off x="1995" y="2274"/>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37" name="AutoShape 56"/>
              <p:cNvSpPr>
                <a:spLocks noChangeArrowheads="1"/>
              </p:cNvSpPr>
              <p:nvPr/>
            </p:nvSpPr>
            <p:spPr bwMode="white">
              <a:xfrm rot="6373927">
                <a:off x="2071" y="229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38" name="AutoShape 57"/>
              <p:cNvSpPr>
                <a:spLocks noChangeArrowheads="1"/>
              </p:cNvSpPr>
              <p:nvPr/>
            </p:nvSpPr>
            <p:spPr bwMode="white">
              <a:xfrm rot="6906312">
                <a:off x="2161" y="2326"/>
                <a:ext cx="227" cy="816"/>
              </a:xfrm>
              <a:prstGeom prst="moon">
                <a:avLst>
                  <a:gd name="adj" fmla="val 49773"/>
                </a:avLst>
              </a:prstGeom>
              <a:solidFill>
                <a:srgbClr val="FFFFFF">
                  <a:alpha val="392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itchFamily="34" charset="0"/>
                  <a:ea typeface="微软雅黑" pitchFamily="34" charset="-122"/>
                  <a:cs typeface="Arial" pitchFamily="34" charset="0"/>
                </a:endParaRPr>
              </a:p>
            </p:txBody>
          </p:sp>
        </p:grpSp>
      </p:grpSp>
      <p:pic>
        <p:nvPicPr>
          <p:cNvPr id="143" name="Picture 58" descr="light_shadow_m"/>
          <p:cNvPicPr>
            <a:picLocks noChangeAspect="1" noChangeArrowheads="1"/>
          </p:cNvPicPr>
          <p:nvPr/>
        </p:nvPicPr>
        <p:blipFill>
          <a:blip r:embed="rId3">
            <a:lum bright="-48000" contrast="-24000"/>
            <a:extLst>
              <a:ext uri="{28A0092B-C50C-407E-A947-70E740481C1C}">
                <a14:useLocalDpi xmlns:a14="http://schemas.microsoft.com/office/drawing/2010/main" val="0"/>
              </a:ext>
            </a:extLst>
          </a:blip>
          <a:srcRect/>
          <a:stretch>
            <a:fillRect/>
          </a:stretch>
        </p:blipFill>
        <p:spPr bwMode="auto">
          <a:xfrm rot="3050435">
            <a:off x="4421237" y="3275542"/>
            <a:ext cx="325596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 name="Rectangle 59"/>
          <p:cNvSpPr>
            <a:spLocks noChangeArrowheads="1"/>
          </p:cNvSpPr>
          <p:nvPr/>
        </p:nvSpPr>
        <p:spPr bwMode="black">
          <a:xfrm>
            <a:off x="3779912" y="4428720"/>
            <a:ext cx="1548190" cy="844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lvl="0" algn="ctr">
              <a:lnSpc>
                <a:spcPct val="120000"/>
              </a:lnSpc>
            </a:pPr>
            <a:r>
              <a:rPr lang="zh-CN" altLang="en-US" sz="1400" b="1" kern="0" dirty="0">
                <a:solidFill>
                  <a:srgbClr val="1C1C1C"/>
                </a:solidFill>
                <a:latin typeface="Arial" pitchFamily="34" charset="0"/>
                <a:ea typeface="微软雅黑" pitchFamily="34" charset="-122"/>
                <a:cs typeface="Arial" pitchFamily="34" charset="0"/>
              </a:rPr>
              <a:t>国际标准化心脏死亡器官</a:t>
            </a:r>
            <a:r>
              <a:rPr lang="zh-CN" altLang="en-US" sz="1400" b="1" kern="0" dirty="0" smtClean="0">
                <a:solidFill>
                  <a:srgbClr val="1C1C1C"/>
                </a:solidFill>
                <a:latin typeface="Arial" pitchFamily="34" charset="0"/>
                <a:ea typeface="微软雅黑" pitchFamily="34" charset="-122"/>
                <a:cs typeface="Arial" pitchFamily="34" charset="0"/>
              </a:rPr>
              <a:t>捐献</a:t>
            </a:r>
            <a:r>
              <a:rPr lang="en-US" altLang="zh-CN" sz="1400" b="1" kern="0" dirty="0" smtClean="0">
                <a:solidFill>
                  <a:srgbClr val="1C1C1C"/>
                </a:solidFill>
                <a:latin typeface="Arial" pitchFamily="34" charset="0"/>
                <a:ea typeface="微软雅黑" pitchFamily="34" charset="-122"/>
                <a:cs typeface="Arial" pitchFamily="34" charset="0"/>
              </a:rPr>
              <a:t>(DCD)</a:t>
            </a:r>
            <a:endParaRPr lang="en-US" altLang="zh-CN" sz="1400" b="1" kern="0" dirty="0">
              <a:solidFill>
                <a:srgbClr val="1C1C1C"/>
              </a:solidFill>
              <a:latin typeface="Arial" pitchFamily="34" charset="0"/>
              <a:ea typeface="微软雅黑" pitchFamily="34" charset="-122"/>
              <a:cs typeface="Arial" pitchFamily="34" charset="0"/>
            </a:endParaRPr>
          </a:p>
        </p:txBody>
      </p:sp>
      <p:sp>
        <p:nvSpPr>
          <p:cNvPr id="145" name="Rectangle 60"/>
          <p:cNvSpPr>
            <a:spLocks noChangeArrowheads="1"/>
          </p:cNvSpPr>
          <p:nvPr/>
        </p:nvSpPr>
        <p:spPr bwMode="black">
          <a:xfrm>
            <a:off x="1057256" y="4500728"/>
            <a:ext cx="1731605" cy="58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lvl="0" algn="ctr">
              <a:lnSpc>
                <a:spcPct val="120000"/>
              </a:lnSpc>
            </a:pPr>
            <a:r>
              <a:rPr lang="zh-CN" altLang="en-US" sz="1400" b="1" kern="0" dirty="0">
                <a:solidFill>
                  <a:srgbClr val="1C1C1C"/>
                </a:solidFill>
                <a:latin typeface="Arial" pitchFamily="34" charset="0"/>
                <a:ea typeface="微软雅黑" pitchFamily="34" charset="-122"/>
                <a:cs typeface="Arial" pitchFamily="34" charset="0"/>
              </a:rPr>
              <a:t>国际标准化脑死亡器官</a:t>
            </a:r>
            <a:r>
              <a:rPr lang="zh-CN" altLang="en-US" sz="1400" b="1" kern="0" dirty="0" smtClean="0">
                <a:solidFill>
                  <a:srgbClr val="1C1C1C"/>
                </a:solidFill>
                <a:latin typeface="Arial" pitchFamily="34" charset="0"/>
                <a:ea typeface="微软雅黑" pitchFamily="34" charset="-122"/>
                <a:cs typeface="Arial" pitchFamily="34" charset="0"/>
              </a:rPr>
              <a:t>捐献</a:t>
            </a:r>
            <a:r>
              <a:rPr lang="en-US" altLang="zh-CN" sz="1400" b="1" kern="0" dirty="0" smtClean="0">
                <a:solidFill>
                  <a:srgbClr val="1C1C1C"/>
                </a:solidFill>
                <a:latin typeface="Arial" pitchFamily="34" charset="0"/>
                <a:ea typeface="微软雅黑" pitchFamily="34" charset="-122"/>
                <a:cs typeface="Arial" pitchFamily="34" charset="0"/>
              </a:rPr>
              <a:t>(DBD)</a:t>
            </a:r>
            <a:endParaRPr lang="en-US" altLang="zh-CN" sz="1400" b="1" kern="0" dirty="0">
              <a:solidFill>
                <a:srgbClr val="1C1C1C"/>
              </a:solidFill>
              <a:latin typeface="Arial" pitchFamily="34" charset="0"/>
              <a:ea typeface="微软雅黑" pitchFamily="34" charset="-122"/>
              <a:cs typeface="Arial" pitchFamily="34" charset="0"/>
            </a:endParaRPr>
          </a:p>
        </p:txBody>
      </p:sp>
      <p:sp>
        <p:nvSpPr>
          <p:cNvPr id="146" name="Rectangle 61"/>
          <p:cNvSpPr>
            <a:spLocks noChangeArrowheads="1"/>
          </p:cNvSpPr>
          <p:nvPr/>
        </p:nvSpPr>
        <p:spPr bwMode="black">
          <a:xfrm>
            <a:off x="6403319" y="4305114"/>
            <a:ext cx="1265025"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lvl="0" algn="ctr">
              <a:lnSpc>
                <a:spcPct val="120000"/>
              </a:lnSpc>
            </a:pPr>
            <a:r>
              <a:rPr lang="zh-CN" altLang="en-US" sz="1400" b="1" kern="0" dirty="0">
                <a:solidFill>
                  <a:srgbClr val="1C1C1C"/>
                </a:solidFill>
                <a:latin typeface="Arial" pitchFamily="34" charset="0"/>
                <a:ea typeface="微软雅黑" pitchFamily="34" charset="-122"/>
                <a:cs typeface="Arial" pitchFamily="34" charset="0"/>
              </a:rPr>
              <a:t>中国过渡时期脑</a:t>
            </a:r>
            <a:r>
              <a:rPr lang="en-US" altLang="zh-CN" sz="1400" b="1" kern="0" dirty="0">
                <a:solidFill>
                  <a:srgbClr val="1C1C1C"/>
                </a:solidFill>
                <a:latin typeface="Arial" pitchFamily="34" charset="0"/>
                <a:ea typeface="微软雅黑" pitchFamily="34" charset="-122"/>
                <a:cs typeface="Arial" pitchFamily="34" charset="0"/>
              </a:rPr>
              <a:t>-</a:t>
            </a:r>
            <a:r>
              <a:rPr lang="zh-CN" altLang="en-US" sz="1400" b="1" kern="0" dirty="0">
                <a:solidFill>
                  <a:srgbClr val="1C1C1C"/>
                </a:solidFill>
                <a:latin typeface="Arial" pitchFamily="34" charset="0"/>
                <a:ea typeface="微软雅黑" pitchFamily="34" charset="-122"/>
                <a:cs typeface="Arial" pitchFamily="34" charset="0"/>
              </a:rPr>
              <a:t>心双死亡标准器官</a:t>
            </a:r>
            <a:r>
              <a:rPr lang="zh-CN" altLang="en-US" sz="1400" b="1" kern="0" dirty="0" smtClean="0">
                <a:solidFill>
                  <a:srgbClr val="1C1C1C"/>
                </a:solidFill>
                <a:latin typeface="Arial" pitchFamily="34" charset="0"/>
                <a:ea typeface="微软雅黑" pitchFamily="34" charset="-122"/>
                <a:cs typeface="Arial" pitchFamily="34" charset="0"/>
              </a:rPr>
              <a:t>捐献</a:t>
            </a:r>
            <a:r>
              <a:rPr lang="en-US" altLang="zh-CN" sz="1400" b="1" kern="0" dirty="0" smtClean="0">
                <a:solidFill>
                  <a:srgbClr val="1C1C1C"/>
                </a:solidFill>
                <a:latin typeface="Arial" pitchFamily="34" charset="0"/>
                <a:ea typeface="微软雅黑" pitchFamily="34" charset="-122"/>
                <a:cs typeface="Arial" pitchFamily="34" charset="0"/>
              </a:rPr>
              <a:t>(DBCD)</a:t>
            </a:r>
            <a:endParaRPr lang="en-US" altLang="zh-CN" sz="1400" b="1" kern="0" dirty="0">
              <a:solidFill>
                <a:srgbClr val="1C1C1C"/>
              </a:solidFill>
              <a:latin typeface="Arial" pitchFamily="34" charset="0"/>
              <a:ea typeface="微软雅黑" pitchFamily="34" charset="-122"/>
              <a:cs typeface="Arial" pitchFamily="34" charset="0"/>
            </a:endParaRPr>
          </a:p>
        </p:txBody>
      </p:sp>
      <p:grpSp>
        <p:nvGrpSpPr>
          <p:cNvPr id="147" name="Group 62"/>
          <p:cNvGrpSpPr>
            <a:grpSpLocks/>
          </p:cNvGrpSpPr>
          <p:nvPr/>
        </p:nvGrpSpPr>
        <p:grpSpPr bwMode="auto">
          <a:xfrm>
            <a:off x="2339230" y="1805368"/>
            <a:ext cx="4267200" cy="617538"/>
            <a:chOff x="1488" y="1056"/>
            <a:chExt cx="2688" cy="389"/>
          </a:xfrm>
        </p:grpSpPr>
        <p:grpSp>
          <p:nvGrpSpPr>
            <p:cNvPr id="148" name="Group 63"/>
            <p:cNvGrpSpPr>
              <a:grpSpLocks/>
            </p:cNvGrpSpPr>
            <p:nvPr/>
          </p:nvGrpSpPr>
          <p:grpSpPr bwMode="auto">
            <a:xfrm>
              <a:off x="1488" y="1056"/>
              <a:ext cx="2688" cy="389"/>
              <a:chOff x="1596" y="1167"/>
              <a:chExt cx="2448" cy="389"/>
            </a:xfrm>
          </p:grpSpPr>
          <p:sp>
            <p:nvSpPr>
              <p:cNvPr id="150" name="AutoShape 64"/>
              <p:cNvSpPr>
                <a:spLocks noChangeArrowheads="1"/>
              </p:cNvSpPr>
              <p:nvPr/>
            </p:nvSpPr>
            <p:spPr bwMode="gray">
              <a:xfrm>
                <a:off x="1596" y="1167"/>
                <a:ext cx="2448" cy="389"/>
              </a:xfrm>
              <a:prstGeom prst="roundRect">
                <a:avLst>
                  <a:gd name="adj" fmla="val 50000"/>
                </a:avLst>
              </a:prstGeom>
              <a:solidFill>
                <a:srgbClr val="42A68C"/>
              </a:soli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微软雅黑" pitchFamily="34" charset="-122"/>
                  <a:cs typeface="Arial" pitchFamily="34" charset="0"/>
                </a:endParaRPr>
              </a:p>
            </p:txBody>
          </p:sp>
          <p:sp>
            <p:nvSpPr>
              <p:cNvPr id="151" name="AutoShape 65"/>
              <p:cNvSpPr>
                <a:spLocks noChangeArrowheads="1"/>
              </p:cNvSpPr>
              <p:nvPr/>
            </p:nvSpPr>
            <p:spPr bwMode="gray">
              <a:xfrm>
                <a:off x="1632" y="1200"/>
                <a:ext cx="2371" cy="328"/>
              </a:xfrm>
              <a:prstGeom prst="roundRect">
                <a:avLst>
                  <a:gd name="adj" fmla="val 50000"/>
                </a:avLst>
              </a:prstGeom>
              <a:solidFill>
                <a:srgbClr val="42A68C"/>
              </a:solidFill>
              <a:ln w="9525" algn="ctr">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Arial" pitchFamily="34" charset="0"/>
                  <a:ea typeface="微软雅黑" pitchFamily="34" charset="-122"/>
                  <a:cs typeface="Arial" pitchFamily="34" charset="0"/>
                </a:endParaRPr>
              </a:p>
            </p:txBody>
          </p:sp>
        </p:grpSp>
        <p:sp>
          <p:nvSpPr>
            <p:cNvPr id="149" name="Rectangle 66"/>
            <p:cNvSpPr>
              <a:spLocks noChangeArrowheads="1"/>
            </p:cNvSpPr>
            <p:nvPr/>
          </p:nvSpPr>
          <p:spPr bwMode="gray">
            <a:xfrm>
              <a:off x="1670" y="1173"/>
              <a:ext cx="237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0">
                <a:lnSpc>
                  <a:spcPct val="60000"/>
                </a:lnSpc>
                <a:spcBef>
                  <a:spcPct val="50000"/>
                </a:spcBef>
              </a:pPr>
              <a:r>
                <a:rPr lang="zh-CN" altLang="en-US" sz="2000" b="1" kern="0" dirty="0">
                  <a:solidFill>
                    <a:srgbClr val="FDF58D"/>
                  </a:solidFill>
                  <a:latin typeface="Arial" pitchFamily="34" charset="0"/>
                  <a:ea typeface="微软雅黑" pitchFamily="34" charset="-122"/>
                  <a:cs typeface="Arial" pitchFamily="34" charset="0"/>
                </a:rPr>
                <a:t>中国公民逝世后器官捐献的分类</a:t>
              </a:r>
              <a:endParaRPr kumimoji="0" lang="en-US" altLang="zh-CN" sz="2000" b="1" i="0" u="none" strike="noStrike" kern="0" cap="none" spc="0" normalizeH="0" baseline="0" noProof="0" dirty="0" smtClean="0">
                <a:ln>
                  <a:noFill/>
                </a:ln>
                <a:solidFill>
                  <a:srgbClr val="FDF58D"/>
                </a:solidFill>
                <a:effectLst/>
                <a:uLnTx/>
                <a:uFillTx/>
                <a:latin typeface="Arial" pitchFamily="34" charset="0"/>
                <a:ea typeface="微软雅黑" pitchFamily="34" charset="-122"/>
                <a:cs typeface="Arial" pitchFamily="34" charset="0"/>
              </a:endParaRPr>
            </a:p>
          </p:txBody>
        </p:sp>
      </p:grpSp>
    </p:spTree>
    <p:extLst>
      <p:ext uri="{BB962C8B-B14F-4D97-AF65-F5344CB8AC3E}">
        <p14:creationId xmlns:p14="http://schemas.microsoft.com/office/powerpoint/2010/main" val="40629465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dirty="0"/>
              <a:t>巴利昔单抗</a:t>
            </a:r>
            <a:r>
              <a:rPr lang="en-US" altLang="zh-CN" sz="2400" b="1" dirty="0" smtClean="0"/>
              <a:t>vs ATG</a:t>
            </a:r>
            <a:r>
              <a:rPr lang="zh-CN" altLang="en-US" sz="2400" b="1" dirty="0" smtClean="0"/>
              <a:t>在肾移植患者中的疗效</a:t>
            </a:r>
            <a:r>
              <a:rPr lang="en-US" altLang="zh-CN" sz="2400" b="1" dirty="0" smtClean="0"/>
              <a:t>——</a:t>
            </a:r>
            <a:br>
              <a:rPr lang="en-US" altLang="zh-CN" sz="2400" b="1" dirty="0" smtClean="0"/>
            </a:br>
            <a:r>
              <a:rPr lang="zh-CN" altLang="en-US" sz="2400" dirty="0" smtClean="0"/>
              <a:t>非高危</a:t>
            </a:r>
            <a:r>
              <a:rPr lang="zh-CN" altLang="en-US" sz="2400" b="1" dirty="0" smtClean="0"/>
              <a:t>患者中，</a:t>
            </a:r>
            <a:r>
              <a:rPr lang="zh-CN" altLang="en-US" sz="2400" dirty="0"/>
              <a:t>巴利昔单抗</a:t>
            </a:r>
            <a:r>
              <a:rPr lang="zh-CN" altLang="en-US" sz="2400" b="1" dirty="0" smtClean="0"/>
              <a:t>和</a:t>
            </a:r>
            <a:r>
              <a:rPr lang="en-US" altLang="zh-CN" sz="2400" b="1" dirty="0" smtClean="0"/>
              <a:t>ATG</a:t>
            </a:r>
            <a:r>
              <a:rPr lang="zh-CN" altLang="en-US" sz="2400" b="1" dirty="0" smtClean="0"/>
              <a:t>组疗效相当</a:t>
            </a:r>
            <a:endParaRPr lang="zh-CN" altLang="en-US" sz="2400" b="1" dirty="0"/>
          </a:p>
        </p:txBody>
      </p:sp>
      <p:graphicFrame>
        <p:nvGraphicFramePr>
          <p:cNvPr id="3" name="图表 2"/>
          <p:cNvGraphicFramePr/>
          <p:nvPr>
            <p:extLst>
              <p:ext uri="{D42A27DB-BD31-4B8C-83A1-F6EECF244321}">
                <p14:modId xmlns:p14="http://schemas.microsoft.com/office/powerpoint/2010/main" val="308032149"/>
              </p:ext>
            </p:extLst>
          </p:nvPr>
        </p:nvGraphicFramePr>
        <p:xfrm>
          <a:off x="3147607" y="1922147"/>
          <a:ext cx="2736303" cy="36941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图表 3"/>
          <p:cNvGraphicFramePr/>
          <p:nvPr>
            <p:extLst>
              <p:ext uri="{D42A27DB-BD31-4B8C-83A1-F6EECF244321}">
                <p14:modId xmlns:p14="http://schemas.microsoft.com/office/powerpoint/2010/main" val="3196208085"/>
              </p:ext>
            </p:extLst>
          </p:nvPr>
        </p:nvGraphicFramePr>
        <p:xfrm>
          <a:off x="5706852" y="1972861"/>
          <a:ext cx="3041612" cy="36375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图表 4"/>
          <p:cNvGraphicFramePr/>
          <p:nvPr>
            <p:extLst>
              <p:ext uri="{D42A27DB-BD31-4B8C-83A1-F6EECF244321}">
                <p14:modId xmlns:p14="http://schemas.microsoft.com/office/powerpoint/2010/main" val="1620798732"/>
              </p:ext>
            </p:extLst>
          </p:nvPr>
        </p:nvGraphicFramePr>
        <p:xfrm>
          <a:off x="723492" y="2449191"/>
          <a:ext cx="2592288" cy="3212454"/>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5"/>
          <p:cNvSpPr txBox="1"/>
          <p:nvPr/>
        </p:nvSpPr>
        <p:spPr>
          <a:xfrm rot="16200000">
            <a:off x="-43553" y="3414827"/>
            <a:ext cx="1440160" cy="338554"/>
          </a:xfrm>
          <a:prstGeom prst="rect">
            <a:avLst/>
          </a:prstGeom>
          <a:noFill/>
        </p:spPr>
        <p:txBody>
          <a:bodyPr wrap="square" rtlCol="0">
            <a:spAutoFit/>
          </a:bodyPr>
          <a:lstStyle/>
          <a:p>
            <a:r>
              <a:rPr lang="zh-CN" altLang="en-US" sz="1600" dirty="0" smtClean="0"/>
              <a:t>发生率</a:t>
            </a:r>
            <a:r>
              <a:rPr lang="en-US" altLang="zh-CN" sz="1600" dirty="0" smtClean="0"/>
              <a:t>(%)</a:t>
            </a:r>
            <a:endParaRPr lang="zh-CN" altLang="en-US" sz="1600" dirty="0"/>
          </a:p>
        </p:txBody>
      </p:sp>
      <p:sp>
        <p:nvSpPr>
          <p:cNvPr id="7" name="TextBox 6"/>
          <p:cNvSpPr txBox="1"/>
          <p:nvPr/>
        </p:nvSpPr>
        <p:spPr>
          <a:xfrm>
            <a:off x="552998" y="5746703"/>
            <a:ext cx="7906789" cy="535531"/>
          </a:xfrm>
          <a:prstGeom prst="rect">
            <a:avLst/>
          </a:prstGeom>
          <a:noFill/>
        </p:spPr>
        <p:txBody>
          <a:bodyPr wrap="square" rtlCol="0">
            <a:spAutoFit/>
          </a:bodyPr>
          <a:lstStyle/>
          <a:p>
            <a:pPr marL="171450" indent="-171450">
              <a:lnSpc>
                <a:spcPct val="120000"/>
              </a:lnSpc>
              <a:buClr>
                <a:srgbClr val="42A68C"/>
              </a:buClr>
              <a:buFont typeface="Arial" pitchFamily="34" charset="0"/>
              <a:buChar char="•"/>
            </a:pPr>
            <a:r>
              <a:rPr lang="zh-CN" altLang="en-US" sz="1200" dirty="0" smtClean="0"/>
              <a:t>一项随机、开放性、对照、多中心研究，评估舒莱</a:t>
            </a:r>
            <a:r>
              <a:rPr lang="en-US" altLang="zh-CN" sz="1200" baseline="30000" dirty="0" smtClean="0"/>
              <a:t>®</a:t>
            </a:r>
            <a:r>
              <a:rPr lang="zh-CN" altLang="en-US" sz="1200" dirty="0" smtClean="0"/>
              <a:t>联合</a:t>
            </a:r>
            <a:r>
              <a:rPr lang="en-US" altLang="zh-CN" sz="1200" dirty="0" err="1" smtClean="0"/>
              <a:t>CsA</a:t>
            </a:r>
            <a:r>
              <a:rPr lang="en-US" altLang="zh-CN" sz="1200" dirty="0" smtClean="0"/>
              <a:t>(n=50)</a:t>
            </a:r>
            <a:r>
              <a:rPr lang="zh-CN" altLang="en-US" sz="1200" dirty="0" smtClean="0"/>
              <a:t>和</a:t>
            </a:r>
            <a:r>
              <a:rPr lang="en-US" altLang="zh-CN" sz="1200" dirty="0" smtClean="0"/>
              <a:t>ATG</a:t>
            </a:r>
            <a:r>
              <a:rPr lang="zh-CN" altLang="en-US" sz="1200" dirty="0"/>
              <a:t>联合</a:t>
            </a:r>
            <a:r>
              <a:rPr lang="zh-CN" altLang="en-US" sz="1200" dirty="0" smtClean="0"/>
              <a:t>延迟</a:t>
            </a:r>
            <a:r>
              <a:rPr lang="en-US" altLang="zh-CN" sz="1200" dirty="0" err="1" smtClean="0"/>
              <a:t>CsA</a:t>
            </a:r>
            <a:r>
              <a:rPr lang="en-US" altLang="zh-CN" sz="1200" dirty="0" smtClean="0"/>
              <a:t>(n=50)</a:t>
            </a:r>
            <a:r>
              <a:rPr lang="zh-CN" altLang="en-US" sz="1200" dirty="0" smtClean="0"/>
              <a:t>在尸体肾移植中的疗效和安全性；所有患者接受糖皮质激素和</a:t>
            </a:r>
            <a:r>
              <a:rPr lang="en-US" altLang="zh-CN" sz="1200" dirty="0"/>
              <a:t>MPA</a:t>
            </a:r>
            <a:endParaRPr lang="zh-CN" altLang="en-US" sz="1200" dirty="0"/>
          </a:p>
        </p:txBody>
      </p:sp>
      <p:sp>
        <p:nvSpPr>
          <p:cNvPr id="8" name="mh footnote shape"/>
          <p:cNvSpPr>
            <a:spLocks noChangeArrowheads="1"/>
          </p:cNvSpPr>
          <p:nvPr/>
        </p:nvSpPr>
        <p:spPr bwMode="auto">
          <a:xfrm>
            <a:off x="2033" y="6624263"/>
            <a:ext cx="3201815" cy="240708"/>
          </a:xfrm>
          <a:prstGeom prst="rect">
            <a:avLst/>
          </a:prstGeom>
          <a:noFill/>
          <a:ln w="9525">
            <a:noFill/>
            <a:miter lim="800000"/>
            <a:headEnd/>
            <a:tailEnd/>
          </a:ln>
          <a:effectLst/>
        </p:spPr>
        <p:txBody>
          <a:bodyPr wrap="none" lIns="90000" tIns="46800" rIns="90000" bIns="46800" anchor="b">
            <a:spAutoFit/>
          </a:bodyPr>
          <a:lstStyle/>
          <a:p>
            <a:pPr marL="85725" indent="-85725" fontAlgn="auto">
              <a:lnSpc>
                <a:spcPct val="95000"/>
              </a:lnSpc>
              <a:spcBef>
                <a:spcPct val="75000"/>
              </a:spcBef>
              <a:spcAft>
                <a:spcPts val="0"/>
              </a:spcAft>
              <a:buClr>
                <a:srgbClr val="FCAF17"/>
              </a:buClr>
              <a:buSzPct val="110000"/>
              <a:tabLst>
                <a:tab pos="85725" algn="l"/>
              </a:tabLst>
            </a:pPr>
            <a:r>
              <a:rPr lang="en-US" sz="1000" dirty="0" err="1"/>
              <a:t>Lebranchu</a:t>
            </a:r>
            <a:r>
              <a:rPr lang="en-US" sz="1000" dirty="0"/>
              <a:t> </a:t>
            </a:r>
            <a:r>
              <a:rPr lang="en-US" sz="1000" dirty="0" err="1" smtClean="0"/>
              <a:t>Y,et</a:t>
            </a:r>
            <a:r>
              <a:rPr lang="en-US" sz="1000" dirty="0" smtClean="0"/>
              <a:t> al. Am J </a:t>
            </a:r>
            <a:r>
              <a:rPr lang="en-US" sz="1000" dirty="0"/>
              <a:t>of </a:t>
            </a:r>
            <a:r>
              <a:rPr lang="en-US" sz="1000" dirty="0" smtClean="0"/>
              <a:t> Transplant.2002;2:48–56.</a:t>
            </a:r>
            <a:endParaRPr lang="en-US" sz="1000" i="1" kern="0" baseline="30000" dirty="0">
              <a:solidFill>
                <a:sysClr val="windowText" lastClr="000000"/>
              </a:solidFill>
            </a:endParaRPr>
          </a:p>
        </p:txBody>
      </p:sp>
      <p:sp>
        <p:nvSpPr>
          <p:cNvPr id="9" name="TextBox 9"/>
          <p:cNvSpPr txBox="1"/>
          <p:nvPr/>
        </p:nvSpPr>
        <p:spPr>
          <a:xfrm>
            <a:off x="6804248" y="1962012"/>
            <a:ext cx="1211554" cy="3270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ts val="500"/>
              </a:spcBef>
            </a:pPr>
            <a:r>
              <a:rPr lang="en-US" altLang="zh-CN" sz="1400" dirty="0" smtClean="0">
                <a:solidFill>
                  <a:srgbClr val="C00000"/>
                </a:solidFill>
                <a:latin typeface="Arial" pitchFamily="34" charset="0"/>
                <a:ea typeface="微软雅黑" pitchFamily="34" charset="-122"/>
              </a:rPr>
              <a:t>P=NS</a:t>
            </a:r>
            <a:endParaRPr lang="zh-CN" altLang="en-US" sz="1400" dirty="0">
              <a:solidFill>
                <a:srgbClr val="C00000"/>
              </a:solidFill>
              <a:latin typeface="Arial" pitchFamily="34" charset="0"/>
              <a:ea typeface="微软雅黑" pitchFamily="34" charset="-122"/>
            </a:endParaRPr>
          </a:p>
        </p:txBody>
      </p:sp>
      <p:sp>
        <p:nvSpPr>
          <p:cNvPr id="10" name="TextBox 9"/>
          <p:cNvSpPr txBox="1"/>
          <p:nvPr/>
        </p:nvSpPr>
        <p:spPr>
          <a:xfrm>
            <a:off x="4074235" y="1944294"/>
            <a:ext cx="1211554" cy="3270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ts val="500"/>
              </a:spcBef>
            </a:pPr>
            <a:r>
              <a:rPr lang="en-US" altLang="zh-CN" sz="1400" dirty="0" smtClean="0">
                <a:solidFill>
                  <a:srgbClr val="C00000"/>
                </a:solidFill>
                <a:latin typeface="Arial" pitchFamily="34" charset="0"/>
                <a:ea typeface="微软雅黑" pitchFamily="34" charset="-122"/>
              </a:rPr>
              <a:t>P=NS</a:t>
            </a:r>
            <a:endParaRPr lang="zh-CN" altLang="en-US" sz="1400" dirty="0">
              <a:solidFill>
                <a:srgbClr val="C00000"/>
              </a:solidFill>
              <a:latin typeface="Arial" pitchFamily="34" charset="0"/>
              <a:ea typeface="微软雅黑" pitchFamily="34" charset="-122"/>
            </a:endParaRPr>
          </a:p>
        </p:txBody>
      </p:sp>
      <p:sp>
        <p:nvSpPr>
          <p:cNvPr id="11" name="TextBox 10"/>
          <p:cNvSpPr txBox="1"/>
          <p:nvPr/>
        </p:nvSpPr>
        <p:spPr>
          <a:xfrm>
            <a:off x="1625963" y="1945135"/>
            <a:ext cx="1211554" cy="3270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ts val="500"/>
              </a:spcBef>
            </a:pPr>
            <a:r>
              <a:rPr lang="en-US" altLang="zh-CN" sz="1400" dirty="0" smtClean="0">
                <a:solidFill>
                  <a:srgbClr val="C00000"/>
                </a:solidFill>
                <a:latin typeface="Arial" pitchFamily="34" charset="0"/>
                <a:ea typeface="微软雅黑" pitchFamily="34" charset="-122"/>
              </a:rPr>
              <a:t>P=NS</a:t>
            </a:r>
            <a:endParaRPr lang="zh-CN" altLang="en-US" sz="1400" dirty="0">
              <a:solidFill>
                <a:srgbClr val="C00000"/>
              </a:solidFill>
              <a:latin typeface="Arial" pitchFamily="34" charset="0"/>
              <a:ea typeface="微软雅黑" pitchFamily="34" charset="-122"/>
            </a:endParaRPr>
          </a:p>
        </p:txBody>
      </p:sp>
      <p:sp>
        <p:nvSpPr>
          <p:cNvPr id="13" name="TextBox 12"/>
          <p:cNvSpPr txBox="1"/>
          <p:nvPr/>
        </p:nvSpPr>
        <p:spPr>
          <a:xfrm>
            <a:off x="3491880" y="1413344"/>
            <a:ext cx="2376264" cy="338554"/>
          </a:xfrm>
          <a:prstGeom prst="rect">
            <a:avLst/>
          </a:prstGeom>
          <a:noFill/>
        </p:spPr>
        <p:txBody>
          <a:bodyPr wrap="square" rtlCol="0">
            <a:spAutoFit/>
          </a:bodyPr>
          <a:lstStyle/>
          <a:p>
            <a:r>
              <a:rPr lang="zh-CN" altLang="en-US" sz="1600" b="1" dirty="0"/>
              <a:t>移植后</a:t>
            </a:r>
            <a:r>
              <a:rPr lang="en-US" altLang="zh-CN" sz="1600" b="1" dirty="0"/>
              <a:t>1</a:t>
            </a:r>
            <a:r>
              <a:rPr lang="zh-CN" altLang="en-US" sz="1600" b="1" dirty="0"/>
              <a:t>年</a:t>
            </a:r>
            <a:r>
              <a:rPr lang="zh-CN" altLang="zh-CN" sz="1600" b="1" dirty="0"/>
              <a:t>患者</a:t>
            </a:r>
            <a:r>
              <a:rPr lang="zh-CN" altLang="zh-CN" sz="1600" b="1" dirty="0" smtClean="0"/>
              <a:t>存活率</a:t>
            </a:r>
            <a:endParaRPr lang="en-US" altLang="zh-CN" sz="1600" b="1" dirty="0"/>
          </a:p>
        </p:txBody>
      </p:sp>
      <p:sp>
        <p:nvSpPr>
          <p:cNvPr id="14" name="TextBox 13"/>
          <p:cNvSpPr txBox="1"/>
          <p:nvPr/>
        </p:nvSpPr>
        <p:spPr>
          <a:xfrm>
            <a:off x="899592" y="1427632"/>
            <a:ext cx="2376264" cy="350865"/>
          </a:xfrm>
          <a:prstGeom prst="rect">
            <a:avLst/>
          </a:prstGeom>
          <a:noFill/>
        </p:spPr>
        <p:txBody>
          <a:bodyPr wrap="square" rtlCol="0">
            <a:spAutoFit/>
          </a:bodyPr>
          <a:lstStyle/>
          <a:p>
            <a:pPr algn="ctr">
              <a:defRPr sz="1680" b="1" i="0" u="none" strike="noStrike" kern="1200" baseline="0">
                <a:solidFill>
                  <a:prstClr val="black"/>
                </a:solidFill>
                <a:latin typeface="+mn-lt"/>
                <a:ea typeface="+mn-ea"/>
                <a:cs typeface="+mn-cs"/>
              </a:defRPr>
            </a:pPr>
            <a:r>
              <a:rPr lang="zh-CN" altLang="en-US" sz="1600" dirty="0"/>
              <a:t>急性排斥反应</a:t>
            </a:r>
          </a:p>
        </p:txBody>
      </p:sp>
      <p:sp>
        <p:nvSpPr>
          <p:cNvPr id="15" name="TextBox 14"/>
          <p:cNvSpPr txBox="1"/>
          <p:nvPr/>
        </p:nvSpPr>
        <p:spPr>
          <a:xfrm>
            <a:off x="5868144" y="1468814"/>
            <a:ext cx="2736304" cy="350865"/>
          </a:xfrm>
          <a:prstGeom prst="rect">
            <a:avLst/>
          </a:prstGeom>
          <a:noFill/>
        </p:spPr>
        <p:txBody>
          <a:bodyPr wrap="square" rtlCol="0">
            <a:spAutoFit/>
          </a:bodyPr>
          <a:lstStyle/>
          <a:p>
            <a:pPr algn="ctr">
              <a:defRPr sz="1680" b="1" i="0" u="none" strike="noStrike" kern="1200" baseline="0">
                <a:solidFill>
                  <a:prstClr val="black"/>
                </a:solidFill>
                <a:latin typeface="+mn-lt"/>
                <a:ea typeface="+mn-ea"/>
                <a:cs typeface="+mn-cs"/>
              </a:defRPr>
            </a:pPr>
            <a:r>
              <a:rPr lang="zh-CN" altLang="en-US" sz="1600" dirty="0"/>
              <a:t>移植后</a:t>
            </a:r>
            <a:r>
              <a:rPr lang="en-US" altLang="zh-CN" sz="1600" dirty="0"/>
              <a:t>1</a:t>
            </a:r>
            <a:r>
              <a:rPr lang="zh-CN" altLang="en-US" sz="1600" dirty="0"/>
              <a:t>年</a:t>
            </a:r>
            <a:r>
              <a:rPr lang="zh-CN" altLang="zh-CN" sz="1600" dirty="0"/>
              <a:t>移植物存活</a:t>
            </a:r>
            <a:r>
              <a:rPr lang="zh-CN" altLang="en-US" sz="1600" dirty="0"/>
              <a:t>率</a:t>
            </a:r>
            <a:endParaRPr lang="en-US" altLang="zh-CN" sz="1600" dirty="0"/>
          </a:p>
        </p:txBody>
      </p:sp>
      <p:sp>
        <p:nvSpPr>
          <p:cNvPr id="16" name="TextBox 15"/>
          <p:cNvSpPr txBox="1"/>
          <p:nvPr/>
        </p:nvSpPr>
        <p:spPr>
          <a:xfrm>
            <a:off x="4255392" y="5229768"/>
            <a:ext cx="432048" cy="261610"/>
          </a:xfrm>
          <a:prstGeom prst="rect">
            <a:avLst/>
          </a:prstGeom>
          <a:noFill/>
        </p:spPr>
        <p:txBody>
          <a:bodyPr wrap="square" rtlCol="0">
            <a:spAutoFit/>
          </a:bodyPr>
          <a:lstStyle/>
          <a:p>
            <a:r>
              <a:rPr lang="en-US" altLang="zh-CN" sz="1100" dirty="0" smtClean="0"/>
              <a:t>®</a:t>
            </a:r>
            <a:endParaRPr lang="zh-CN" altLang="en-US" sz="1100" dirty="0"/>
          </a:p>
        </p:txBody>
      </p:sp>
      <p:sp>
        <p:nvSpPr>
          <p:cNvPr id="17" name="TextBox 16"/>
          <p:cNvSpPr txBox="1"/>
          <p:nvPr/>
        </p:nvSpPr>
        <p:spPr>
          <a:xfrm flipH="1">
            <a:off x="1705412" y="5229986"/>
            <a:ext cx="360040" cy="261610"/>
          </a:xfrm>
          <a:prstGeom prst="rect">
            <a:avLst/>
          </a:prstGeom>
          <a:noFill/>
        </p:spPr>
        <p:txBody>
          <a:bodyPr wrap="square" rtlCol="0">
            <a:spAutoFit/>
          </a:bodyPr>
          <a:lstStyle/>
          <a:p>
            <a:r>
              <a:rPr lang="en-US" altLang="zh-CN" sz="1100" dirty="0" smtClean="0"/>
              <a:t>®</a:t>
            </a:r>
            <a:endParaRPr lang="zh-CN" altLang="en-US" sz="1100" dirty="0"/>
          </a:p>
        </p:txBody>
      </p:sp>
      <p:sp>
        <p:nvSpPr>
          <p:cNvPr id="18" name="TextBox 17"/>
          <p:cNvSpPr txBox="1"/>
          <p:nvPr/>
        </p:nvSpPr>
        <p:spPr>
          <a:xfrm flipH="1">
            <a:off x="6861968" y="5244056"/>
            <a:ext cx="360040" cy="261610"/>
          </a:xfrm>
          <a:prstGeom prst="rect">
            <a:avLst/>
          </a:prstGeom>
          <a:noFill/>
        </p:spPr>
        <p:txBody>
          <a:bodyPr wrap="square" rtlCol="0">
            <a:spAutoFit/>
          </a:bodyPr>
          <a:lstStyle/>
          <a:p>
            <a:r>
              <a:rPr lang="en-US" altLang="zh-CN" sz="1100" dirty="0" smtClean="0"/>
              <a:t>®</a:t>
            </a:r>
            <a:endParaRPr lang="zh-CN" altLang="en-US" sz="1100" dirty="0"/>
          </a:p>
        </p:txBody>
      </p:sp>
    </p:spTree>
    <p:extLst>
      <p:ext uri="{BB962C8B-B14F-4D97-AF65-F5344CB8AC3E}">
        <p14:creationId xmlns:p14="http://schemas.microsoft.com/office/powerpoint/2010/main" val="310424482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ctr"/>
            <a:r>
              <a:rPr lang="zh-CN" altLang="en-US" sz="2400" b="1" dirty="0"/>
              <a:t>巴利昔单抗</a:t>
            </a:r>
            <a:r>
              <a:rPr lang="en-US" altLang="zh-CN" sz="2400" b="1" dirty="0" smtClean="0"/>
              <a:t>vs </a:t>
            </a:r>
            <a:r>
              <a:rPr lang="en-US" altLang="zh-CN" sz="2400" b="1" dirty="0"/>
              <a:t>ATG</a:t>
            </a:r>
            <a:r>
              <a:rPr lang="zh-CN" altLang="en-US" sz="2400" b="1" dirty="0"/>
              <a:t>在肾移植患者中的</a:t>
            </a:r>
            <a:r>
              <a:rPr lang="zh-CN" altLang="en-US" sz="2400" b="1" dirty="0" smtClean="0"/>
              <a:t>疗效</a:t>
            </a:r>
            <a:r>
              <a:rPr lang="en-US" altLang="zh-CN" sz="2400" b="1" dirty="0" smtClean="0"/>
              <a:t>——</a:t>
            </a:r>
            <a:br>
              <a:rPr lang="en-US" altLang="zh-CN" sz="2400" b="1" dirty="0" smtClean="0"/>
            </a:br>
            <a:r>
              <a:rPr lang="zh-CN" altLang="en-US" sz="2400" b="1" dirty="0" smtClean="0"/>
              <a:t>非高危</a:t>
            </a:r>
            <a:r>
              <a:rPr lang="zh-CN" altLang="en-US" sz="2400" b="1" dirty="0"/>
              <a:t>患者中</a:t>
            </a:r>
            <a:r>
              <a:rPr lang="zh-CN" altLang="en-US" sz="2400" b="1" dirty="0" smtClean="0"/>
              <a:t>，</a:t>
            </a:r>
            <a:r>
              <a:rPr lang="zh-CN" altLang="en-US" sz="2400" b="1" dirty="0"/>
              <a:t>巴利昔单抗</a:t>
            </a:r>
            <a:r>
              <a:rPr lang="zh-CN" altLang="en-US" sz="2400" b="1" dirty="0" smtClean="0"/>
              <a:t>和</a:t>
            </a:r>
            <a:r>
              <a:rPr lang="en-US" altLang="zh-CN" sz="2400" b="1" dirty="0"/>
              <a:t>ATG</a:t>
            </a:r>
            <a:r>
              <a:rPr lang="zh-CN" altLang="en-US" sz="2400" b="1" dirty="0"/>
              <a:t>组疗效相当</a:t>
            </a:r>
          </a:p>
        </p:txBody>
      </p:sp>
      <p:graphicFrame>
        <p:nvGraphicFramePr>
          <p:cNvPr id="5" name="图表 4"/>
          <p:cNvGraphicFramePr/>
          <p:nvPr>
            <p:extLst>
              <p:ext uri="{D42A27DB-BD31-4B8C-83A1-F6EECF244321}">
                <p14:modId xmlns:p14="http://schemas.microsoft.com/office/powerpoint/2010/main" val="1032087829"/>
              </p:ext>
            </p:extLst>
          </p:nvPr>
        </p:nvGraphicFramePr>
        <p:xfrm>
          <a:off x="3049987" y="1993776"/>
          <a:ext cx="3137721" cy="36907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p:nvPr>
            <p:extLst>
              <p:ext uri="{D42A27DB-BD31-4B8C-83A1-F6EECF244321}">
                <p14:modId xmlns:p14="http://schemas.microsoft.com/office/powerpoint/2010/main" val="3231305797"/>
              </p:ext>
            </p:extLst>
          </p:nvPr>
        </p:nvGraphicFramePr>
        <p:xfrm>
          <a:off x="5773620" y="2016575"/>
          <a:ext cx="3175102" cy="36543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图表 6"/>
          <p:cNvGraphicFramePr/>
          <p:nvPr>
            <p:extLst>
              <p:ext uri="{D42A27DB-BD31-4B8C-83A1-F6EECF244321}">
                <p14:modId xmlns:p14="http://schemas.microsoft.com/office/powerpoint/2010/main" val="2543379902"/>
              </p:ext>
            </p:extLst>
          </p:nvPr>
        </p:nvGraphicFramePr>
        <p:xfrm>
          <a:off x="736800" y="1993776"/>
          <a:ext cx="2539056" cy="3690776"/>
        </p:xfrm>
        <a:graphic>
          <a:graphicData uri="http://schemas.openxmlformats.org/drawingml/2006/chart">
            <c:chart xmlns:c="http://schemas.openxmlformats.org/drawingml/2006/chart" xmlns:r="http://schemas.openxmlformats.org/officeDocument/2006/relationships" r:id="rId5"/>
          </a:graphicData>
        </a:graphic>
      </p:graphicFrame>
      <p:sp>
        <p:nvSpPr>
          <p:cNvPr id="11" name="mh footnote shape"/>
          <p:cNvSpPr>
            <a:spLocks noChangeArrowheads="1"/>
          </p:cNvSpPr>
          <p:nvPr/>
        </p:nvSpPr>
        <p:spPr bwMode="auto">
          <a:xfrm>
            <a:off x="381" y="6618014"/>
            <a:ext cx="2791447" cy="240708"/>
          </a:xfrm>
          <a:prstGeom prst="rect">
            <a:avLst/>
          </a:prstGeom>
          <a:noFill/>
          <a:ln w="9525">
            <a:noFill/>
            <a:miter lim="800000"/>
            <a:headEnd/>
            <a:tailEnd/>
          </a:ln>
          <a:effectLst/>
        </p:spPr>
        <p:txBody>
          <a:bodyPr wrap="none" lIns="90000" tIns="46800" rIns="90000" bIns="46800" anchor="b">
            <a:spAutoFit/>
          </a:bodyPr>
          <a:lstStyle/>
          <a:p>
            <a:pPr marL="85725" indent="-85725" fontAlgn="auto">
              <a:lnSpc>
                <a:spcPct val="95000"/>
              </a:lnSpc>
              <a:spcBef>
                <a:spcPct val="75000"/>
              </a:spcBef>
              <a:spcAft>
                <a:spcPts val="0"/>
              </a:spcAft>
              <a:buClr>
                <a:srgbClr val="FCAF17"/>
              </a:buClr>
              <a:buSzPct val="110000"/>
              <a:tabLst>
                <a:tab pos="85725" algn="l"/>
              </a:tabLst>
            </a:pPr>
            <a:r>
              <a:rPr lang="en-US" sz="1000" dirty="0" err="1" smtClean="0"/>
              <a:t>Mourad</a:t>
            </a:r>
            <a:r>
              <a:rPr lang="en-US" sz="1000" dirty="0" smtClean="0"/>
              <a:t> G. Transplantation 2004;78: 584–590.</a:t>
            </a:r>
            <a:endParaRPr lang="en-US" sz="1000" dirty="0"/>
          </a:p>
        </p:txBody>
      </p:sp>
      <p:sp>
        <p:nvSpPr>
          <p:cNvPr id="12" name="TextBox 9"/>
          <p:cNvSpPr txBox="1"/>
          <p:nvPr/>
        </p:nvSpPr>
        <p:spPr>
          <a:xfrm>
            <a:off x="1691680" y="2217470"/>
            <a:ext cx="1211554" cy="3270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ts val="500"/>
              </a:spcBef>
            </a:pPr>
            <a:r>
              <a:rPr lang="en-US" altLang="zh-CN" sz="1400" dirty="0" smtClean="0">
                <a:solidFill>
                  <a:srgbClr val="C00000"/>
                </a:solidFill>
                <a:latin typeface="Arial" pitchFamily="34" charset="0"/>
                <a:ea typeface="微软雅黑" pitchFamily="34" charset="-122"/>
              </a:rPr>
              <a:t>P=NS</a:t>
            </a:r>
            <a:endParaRPr lang="zh-CN" altLang="en-US" sz="1400" dirty="0">
              <a:solidFill>
                <a:srgbClr val="C00000"/>
              </a:solidFill>
              <a:latin typeface="Arial" pitchFamily="34" charset="0"/>
              <a:ea typeface="微软雅黑" pitchFamily="34" charset="-122"/>
            </a:endParaRPr>
          </a:p>
        </p:txBody>
      </p:sp>
      <p:sp>
        <p:nvSpPr>
          <p:cNvPr id="13" name="TextBox 9"/>
          <p:cNvSpPr txBox="1"/>
          <p:nvPr/>
        </p:nvSpPr>
        <p:spPr>
          <a:xfrm>
            <a:off x="4139952" y="2217470"/>
            <a:ext cx="1211554" cy="3270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ts val="500"/>
              </a:spcBef>
            </a:pPr>
            <a:r>
              <a:rPr lang="en-US" altLang="zh-CN" sz="1400" dirty="0" smtClean="0">
                <a:solidFill>
                  <a:srgbClr val="C00000"/>
                </a:solidFill>
                <a:latin typeface="Arial" pitchFamily="34" charset="0"/>
                <a:ea typeface="微软雅黑" pitchFamily="34" charset="-122"/>
              </a:rPr>
              <a:t>P=NS</a:t>
            </a:r>
            <a:endParaRPr lang="zh-CN" altLang="en-US" sz="1400" dirty="0">
              <a:solidFill>
                <a:srgbClr val="C00000"/>
              </a:solidFill>
              <a:latin typeface="Arial" pitchFamily="34" charset="0"/>
              <a:ea typeface="微软雅黑" pitchFamily="34" charset="-122"/>
            </a:endParaRPr>
          </a:p>
        </p:txBody>
      </p:sp>
      <p:sp>
        <p:nvSpPr>
          <p:cNvPr id="14" name="TextBox 9"/>
          <p:cNvSpPr txBox="1"/>
          <p:nvPr/>
        </p:nvSpPr>
        <p:spPr>
          <a:xfrm>
            <a:off x="6876256" y="2304607"/>
            <a:ext cx="1211554" cy="3270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ts val="500"/>
              </a:spcBef>
            </a:pPr>
            <a:r>
              <a:rPr lang="en-US" altLang="zh-CN" sz="1400" dirty="0" smtClean="0">
                <a:solidFill>
                  <a:srgbClr val="C00000"/>
                </a:solidFill>
                <a:latin typeface="Arial" pitchFamily="34" charset="0"/>
                <a:ea typeface="微软雅黑" pitchFamily="34" charset="-122"/>
              </a:rPr>
              <a:t>P=NS</a:t>
            </a:r>
            <a:endParaRPr lang="zh-CN" altLang="en-US" sz="1400" dirty="0">
              <a:solidFill>
                <a:srgbClr val="C00000"/>
              </a:solidFill>
              <a:latin typeface="Arial" pitchFamily="34" charset="0"/>
              <a:ea typeface="微软雅黑" pitchFamily="34" charset="-122"/>
            </a:endParaRPr>
          </a:p>
        </p:txBody>
      </p:sp>
      <p:sp>
        <p:nvSpPr>
          <p:cNvPr id="15" name="TextBox 14"/>
          <p:cNvSpPr txBox="1"/>
          <p:nvPr/>
        </p:nvSpPr>
        <p:spPr>
          <a:xfrm>
            <a:off x="552998" y="5746703"/>
            <a:ext cx="7906789" cy="535531"/>
          </a:xfrm>
          <a:prstGeom prst="rect">
            <a:avLst/>
          </a:prstGeom>
          <a:noFill/>
        </p:spPr>
        <p:txBody>
          <a:bodyPr wrap="square" rtlCol="0">
            <a:spAutoFit/>
          </a:bodyPr>
          <a:lstStyle/>
          <a:p>
            <a:pPr marL="171450" indent="-171450">
              <a:lnSpc>
                <a:spcPct val="120000"/>
              </a:lnSpc>
              <a:buClr>
                <a:srgbClr val="42A68C"/>
              </a:buClr>
              <a:buFont typeface="Arial" pitchFamily="34" charset="0"/>
              <a:buChar char="•"/>
            </a:pPr>
            <a:r>
              <a:rPr lang="zh-CN" altLang="en-US" sz="1200" dirty="0"/>
              <a:t>一项随机、开放性、多中心研究，比较</a:t>
            </a:r>
            <a:r>
              <a:rPr lang="en-US" altLang="zh-CN" sz="1200" dirty="0"/>
              <a:t>ATG</a:t>
            </a:r>
            <a:r>
              <a:rPr lang="zh-CN" altLang="en-US" sz="1200" dirty="0"/>
              <a:t>和</a:t>
            </a:r>
            <a:r>
              <a:rPr lang="zh-CN" altLang="en-US" sz="1200" dirty="0" smtClean="0"/>
              <a:t>舒莱</a:t>
            </a:r>
            <a:r>
              <a:rPr lang="en-US" altLang="zh-CN" sz="1200" baseline="30000" dirty="0" smtClean="0"/>
              <a:t>®</a:t>
            </a:r>
            <a:r>
              <a:rPr lang="zh-CN" altLang="en-US" sz="1200" dirty="0" smtClean="0"/>
              <a:t>诱导</a:t>
            </a:r>
            <a:r>
              <a:rPr lang="zh-CN" altLang="en-US" sz="1200" dirty="0"/>
              <a:t>治疗联合延迟</a:t>
            </a:r>
            <a:r>
              <a:rPr lang="en-US" altLang="zh-CN" sz="1200" dirty="0" err="1"/>
              <a:t>CsA+MPA</a:t>
            </a:r>
            <a:r>
              <a:rPr lang="en-US" altLang="zh-CN" sz="1200" dirty="0"/>
              <a:t>+</a:t>
            </a:r>
            <a:r>
              <a:rPr lang="zh-CN" altLang="en-US" sz="1200" dirty="0"/>
              <a:t>糖皮质激素在</a:t>
            </a:r>
            <a:r>
              <a:rPr lang="en-US" altLang="zh-CN" sz="1200" dirty="0"/>
              <a:t>105</a:t>
            </a:r>
            <a:r>
              <a:rPr lang="zh-CN" altLang="en-US" sz="1200" dirty="0"/>
              <a:t>例低免疫风险肾移植中的疗效和安全性</a:t>
            </a:r>
          </a:p>
        </p:txBody>
      </p:sp>
      <p:sp>
        <p:nvSpPr>
          <p:cNvPr id="17" name="TextBox 16"/>
          <p:cNvSpPr txBox="1"/>
          <p:nvPr/>
        </p:nvSpPr>
        <p:spPr>
          <a:xfrm>
            <a:off x="3635896" y="1470496"/>
            <a:ext cx="1944216" cy="657809"/>
          </a:xfrm>
          <a:prstGeom prst="rect">
            <a:avLst/>
          </a:prstGeom>
          <a:noFill/>
        </p:spPr>
        <p:txBody>
          <a:bodyPr wrap="square" rtlCol="0">
            <a:spAutoFit/>
          </a:bodyPr>
          <a:lstStyle/>
          <a:p>
            <a:pPr algn="ctr">
              <a:lnSpc>
                <a:spcPct val="120000"/>
              </a:lnSpc>
              <a:defRPr sz="1600" b="1" i="0" u="none" strike="noStrike" kern="1200" baseline="0">
                <a:solidFill>
                  <a:prstClr val="black"/>
                </a:solidFill>
                <a:latin typeface="+mn-lt"/>
                <a:ea typeface="+mn-ea"/>
                <a:cs typeface="+mn-cs"/>
              </a:defRPr>
            </a:pPr>
            <a:r>
              <a:rPr lang="zh-CN" altLang="en-US" sz="1600" dirty="0"/>
              <a:t>移植后</a:t>
            </a:r>
            <a:r>
              <a:rPr lang="en-US" altLang="zh-CN" sz="1600" dirty="0"/>
              <a:t>12</a:t>
            </a:r>
            <a:r>
              <a:rPr lang="zh-CN" altLang="en-US" sz="1600" dirty="0"/>
              <a:t>个月患者存活率</a:t>
            </a:r>
          </a:p>
        </p:txBody>
      </p:sp>
      <p:sp>
        <p:nvSpPr>
          <p:cNvPr id="18" name="TextBox 17"/>
          <p:cNvSpPr txBox="1"/>
          <p:nvPr/>
        </p:nvSpPr>
        <p:spPr>
          <a:xfrm>
            <a:off x="1043608" y="1470496"/>
            <a:ext cx="2376264" cy="657809"/>
          </a:xfrm>
          <a:prstGeom prst="rect">
            <a:avLst/>
          </a:prstGeom>
          <a:noFill/>
        </p:spPr>
        <p:txBody>
          <a:bodyPr wrap="square" rtlCol="0">
            <a:spAutoFit/>
          </a:bodyPr>
          <a:lstStyle/>
          <a:p>
            <a:pPr algn="ctr">
              <a:lnSpc>
                <a:spcPct val="120000"/>
              </a:lnSpc>
              <a:defRPr sz="1400" b="1" i="0" u="none" strike="noStrike" kern="1200" baseline="0">
                <a:solidFill>
                  <a:prstClr val="black"/>
                </a:solidFill>
                <a:latin typeface="+mn-lt"/>
                <a:ea typeface="+mn-ea"/>
                <a:cs typeface="+mn-cs"/>
              </a:defRPr>
            </a:pPr>
            <a:r>
              <a:rPr lang="en-US" altLang="zh-CN" sz="1600" dirty="0"/>
              <a:t>12</a:t>
            </a:r>
            <a:r>
              <a:rPr lang="zh-CN" altLang="en-US" sz="1600" dirty="0"/>
              <a:t>个月活检证实急性</a:t>
            </a:r>
            <a:endParaRPr lang="en-US" altLang="zh-CN" sz="1600" dirty="0"/>
          </a:p>
          <a:p>
            <a:pPr algn="ctr">
              <a:lnSpc>
                <a:spcPct val="120000"/>
              </a:lnSpc>
              <a:defRPr sz="1400" b="1" i="0" u="none" strike="noStrike" kern="1200" baseline="0">
                <a:solidFill>
                  <a:prstClr val="black"/>
                </a:solidFill>
                <a:latin typeface="+mn-lt"/>
                <a:ea typeface="+mn-ea"/>
                <a:cs typeface="+mn-cs"/>
              </a:defRPr>
            </a:pPr>
            <a:r>
              <a:rPr lang="zh-CN" altLang="en-US" sz="1600" dirty="0"/>
              <a:t>排斥反应</a:t>
            </a:r>
          </a:p>
        </p:txBody>
      </p:sp>
      <p:sp>
        <p:nvSpPr>
          <p:cNvPr id="19" name="TextBox 18"/>
          <p:cNvSpPr txBox="1"/>
          <p:nvPr/>
        </p:nvSpPr>
        <p:spPr>
          <a:xfrm>
            <a:off x="6270479" y="1499072"/>
            <a:ext cx="1901921" cy="657809"/>
          </a:xfrm>
          <a:prstGeom prst="rect">
            <a:avLst/>
          </a:prstGeom>
          <a:noFill/>
        </p:spPr>
        <p:txBody>
          <a:bodyPr wrap="square" rtlCol="0">
            <a:spAutoFit/>
          </a:bodyPr>
          <a:lstStyle/>
          <a:p>
            <a:pPr algn="ctr">
              <a:lnSpc>
                <a:spcPct val="120000"/>
              </a:lnSpc>
              <a:defRPr sz="1600" b="1" i="0" u="none" strike="noStrike" kern="1200" baseline="0">
                <a:solidFill>
                  <a:prstClr val="black"/>
                </a:solidFill>
                <a:latin typeface="+mn-lt"/>
                <a:ea typeface="+mn-ea"/>
                <a:cs typeface="+mn-cs"/>
              </a:defRPr>
            </a:pPr>
            <a:r>
              <a:rPr lang="zh-CN" altLang="en-US" sz="1600" dirty="0"/>
              <a:t>移植后</a:t>
            </a:r>
            <a:r>
              <a:rPr lang="en-US" altLang="zh-CN" sz="1600" dirty="0"/>
              <a:t>12</a:t>
            </a:r>
            <a:r>
              <a:rPr lang="zh-CN" altLang="en-US" sz="1600" dirty="0"/>
              <a:t>个月移植肾存活率</a:t>
            </a:r>
          </a:p>
        </p:txBody>
      </p:sp>
      <p:sp>
        <p:nvSpPr>
          <p:cNvPr id="2" name="TextBox 1"/>
          <p:cNvSpPr txBox="1"/>
          <p:nvPr/>
        </p:nvSpPr>
        <p:spPr>
          <a:xfrm>
            <a:off x="6877050" y="5243488"/>
            <a:ext cx="432048" cy="261610"/>
          </a:xfrm>
          <a:prstGeom prst="rect">
            <a:avLst/>
          </a:prstGeom>
          <a:noFill/>
        </p:spPr>
        <p:txBody>
          <a:bodyPr wrap="square" rtlCol="0">
            <a:spAutoFit/>
          </a:bodyPr>
          <a:lstStyle/>
          <a:p>
            <a:r>
              <a:rPr lang="en-US" altLang="zh-CN" sz="1100" dirty="0" smtClean="0"/>
              <a:t>®</a:t>
            </a:r>
            <a:endParaRPr lang="zh-CN" altLang="en-US" sz="1100" dirty="0"/>
          </a:p>
        </p:txBody>
      </p:sp>
      <p:sp>
        <p:nvSpPr>
          <p:cNvPr id="16" name="TextBox 15"/>
          <p:cNvSpPr txBox="1"/>
          <p:nvPr/>
        </p:nvSpPr>
        <p:spPr>
          <a:xfrm>
            <a:off x="4173831" y="5222219"/>
            <a:ext cx="432048" cy="261610"/>
          </a:xfrm>
          <a:prstGeom prst="rect">
            <a:avLst/>
          </a:prstGeom>
          <a:noFill/>
        </p:spPr>
        <p:txBody>
          <a:bodyPr wrap="square" rtlCol="0">
            <a:spAutoFit/>
          </a:bodyPr>
          <a:lstStyle/>
          <a:p>
            <a:r>
              <a:rPr lang="en-US" altLang="zh-CN" sz="1100" dirty="0" smtClean="0"/>
              <a:t>®</a:t>
            </a:r>
            <a:endParaRPr lang="zh-CN" altLang="en-US" sz="1100" dirty="0"/>
          </a:p>
        </p:txBody>
      </p:sp>
      <p:sp>
        <p:nvSpPr>
          <p:cNvPr id="20" name="TextBox 19"/>
          <p:cNvSpPr txBox="1"/>
          <p:nvPr/>
        </p:nvSpPr>
        <p:spPr>
          <a:xfrm>
            <a:off x="1684821" y="5229526"/>
            <a:ext cx="432048" cy="261610"/>
          </a:xfrm>
          <a:prstGeom prst="rect">
            <a:avLst/>
          </a:prstGeom>
          <a:noFill/>
        </p:spPr>
        <p:txBody>
          <a:bodyPr wrap="square" rtlCol="0">
            <a:spAutoFit/>
          </a:bodyPr>
          <a:lstStyle/>
          <a:p>
            <a:r>
              <a:rPr lang="en-US" altLang="zh-CN" sz="1100" dirty="0" smtClean="0"/>
              <a:t>®</a:t>
            </a:r>
            <a:endParaRPr lang="zh-CN" altLang="en-US" sz="1100" dirty="0"/>
          </a:p>
        </p:txBody>
      </p:sp>
      <p:sp>
        <p:nvSpPr>
          <p:cNvPr id="21" name="TextBox 5"/>
          <p:cNvSpPr txBox="1"/>
          <p:nvPr/>
        </p:nvSpPr>
        <p:spPr>
          <a:xfrm rot="16200000">
            <a:off x="-43553" y="3414827"/>
            <a:ext cx="1440160" cy="338554"/>
          </a:xfrm>
          <a:prstGeom prst="rect">
            <a:avLst/>
          </a:prstGeom>
          <a:noFill/>
        </p:spPr>
        <p:txBody>
          <a:bodyPr wrap="square" rtlCol="0">
            <a:spAutoFit/>
          </a:bodyPr>
          <a:lstStyle/>
          <a:p>
            <a:r>
              <a:rPr lang="zh-CN" altLang="en-US" sz="1600" dirty="0" smtClean="0"/>
              <a:t>发生率</a:t>
            </a:r>
            <a:r>
              <a:rPr lang="en-US" altLang="zh-CN" sz="1600" dirty="0" smtClean="0"/>
              <a:t>(%)</a:t>
            </a:r>
            <a:endParaRPr lang="zh-CN" altLang="en-US" sz="1600" dirty="0"/>
          </a:p>
        </p:txBody>
      </p:sp>
    </p:spTree>
    <p:extLst>
      <p:ext uri="{BB962C8B-B14F-4D97-AF65-F5344CB8AC3E}">
        <p14:creationId xmlns:p14="http://schemas.microsoft.com/office/powerpoint/2010/main" val="3505598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79809" y="1488687"/>
            <a:ext cx="2840063" cy="4158733"/>
            <a:chOff x="711525" y="1787624"/>
            <a:chExt cx="2924371" cy="3729608"/>
          </a:xfrm>
        </p:grpSpPr>
        <p:graphicFrame>
          <p:nvGraphicFramePr>
            <p:cNvPr id="15" name="图表 14"/>
            <p:cNvGraphicFramePr/>
            <p:nvPr>
              <p:extLst>
                <p:ext uri="{D42A27DB-BD31-4B8C-83A1-F6EECF244321}">
                  <p14:modId xmlns:p14="http://schemas.microsoft.com/office/powerpoint/2010/main" val="1862166822"/>
                </p:ext>
              </p:extLst>
            </p:nvPr>
          </p:nvGraphicFramePr>
          <p:xfrm>
            <a:off x="711525" y="1787624"/>
            <a:ext cx="2924371" cy="3729608"/>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9"/>
            <p:cNvSpPr txBox="1"/>
            <p:nvPr/>
          </p:nvSpPr>
          <p:spPr>
            <a:xfrm>
              <a:off x="2051720" y="2147714"/>
              <a:ext cx="1211554" cy="36061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ts val="500"/>
                </a:spcBef>
              </a:pPr>
              <a:r>
                <a:rPr lang="en-US" altLang="zh-CN" sz="1600" dirty="0" smtClean="0">
                  <a:solidFill>
                    <a:srgbClr val="C00000"/>
                  </a:solidFill>
                  <a:latin typeface="Arial" pitchFamily="34" charset="0"/>
                  <a:ea typeface="微软雅黑" pitchFamily="34" charset="-122"/>
                </a:rPr>
                <a:t>P=0.30</a:t>
              </a:r>
              <a:endParaRPr lang="zh-CN" altLang="en-US" sz="1600" dirty="0">
                <a:solidFill>
                  <a:srgbClr val="C00000"/>
                </a:solidFill>
                <a:latin typeface="Arial" pitchFamily="34" charset="0"/>
                <a:ea typeface="微软雅黑" pitchFamily="34" charset="-122"/>
              </a:endParaRPr>
            </a:p>
          </p:txBody>
        </p:sp>
      </p:grpSp>
      <p:grpSp>
        <p:nvGrpSpPr>
          <p:cNvPr id="8" name="组合 7"/>
          <p:cNvGrpSpPr/>
          <p:nvPr/>
        </p:nvGrpSpPr>
        <p:grpSpPr>
          <a:xfrm>
            <a:off x="5911124" y="1456776"/>
            <a:ext cx="3240360" cy="4218767"/>
            <a:chOff x="3419872" y="1586894"/>
            <a:chExt cx="3240360" cy="3976857"/>
          </a:xfrm>
        </p:grpSpPr>
        <p:graphicFrame>
          <p:nvGraphicFramePr>
            <p:cNvPr id="16" name="图表 15"/>
            <p:cNvGraphicFramePr/>
            <p:nvPr>
              <p:extLst>
                <p:ext uri="{D42A27DB-BD31-4B8C-83A1-F6EECF244321}">
                  <p14:modId xmlns:p14="http://schemas.microsoft.com/office/powerpoint/2010/main" val="1605922353"/>
                </p:ext>
              </p:extLst>
            </p:nvPr>
          </p:nvGraphicFramePr>
          <p:xfrm>
            <a:off x="3419872" y="1586894"/>
            <a:ext cx="3240360" cy="3976857"/>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p:cNvSpPr txBox="1"/>
            <p:nvPr/>
          </p:nvSpPr>
          <p:spPr>
            <a:xfrm>
              <a:off x="4644008" y="2049781"/>
              <a:ext cx="899460" cy="360612"/>
            </a:xfrm>
            <a:prstGeom prst="rect">
              <a:avLst/>
            </a:prstGeom>
            <a:noFill/>
          </p:spPr>
          <p:txBody>
            <a:bodyPr wrap="square" rtlCol="0">
              <a:spAutoFit/>
            </a:bodyPr>
            <a:lstStyle/>
            <a:p>
              <a:pPr>
                <a:lnSpc>
                  <a:spcPct val="120000"/>
                </a:lnSpc>
                <a:spcBef>
                  <a:spcPts val="500"/>
                </a:spcBef>
              </a:pPr>
              <a:r>
                <a:rPr lang="en-US" altLang="zh-CN" sz="1600" dirty="0" smtClean="0">
                  <a:solidFill>
                    <a:srgbClr val="C00000"/>
                  </a:solidFill>
                  <a:latin typeface="Arial" pitchFamily="34" charset="0"/>
                  <a:ea typeface="微软雅黑" pitchFamily="34" charset="-122"/>
                </a:rPr>
                <a:t>P=1.00</a:t>
              </a:r>
              <a:endParaRPr lang="zh-CN" altLang="en-US" sz="1600" dirty="0">
                <a:solidFill>
                  <a:srgbClr val="C00000"/>
                </a:solidFill>
                <a:latin typeface="Arial" pitchFamily="34" charset="0"/>
                <a:ea typeface="微软雅黑" pitchFamily="34" charset="-122"/>
              </a:endParaRPr>
            </a:p>
          </p:txBody>
        </p:sp>
      </p:grpSp>
      <p:grpSp>
        <p:nvGrpSpPr>
          <p:cNvPr id="4" name="组合 3"/>
          <p:cNvGrpSpPr/>
          <p:nvPr/>
        </p:nvGrpSpPr>
        <p:grpSpPr>
          <a:xfrm>
            <a:off x="3203848" y="1479248"/>
            <a:ext cx="2681021" cy="4168935"/>
            <a:chOff x="6156176" y="1713238"/>
            <a:chExt cx="2681021" cy="3853762"/>
          </a:xfrm>
        </p:grpSpPr>
        <p:graphicFrame>
          <p:nvGraphicFramePr>
            <p:cNvPr id="19" name="图表 18"/>
            <p:cNvGraphicFramePr/>
            <p:nvPr>
              <p:extLst>
                <p:ext uri="{D42A27DB-BD31-4B8C-83A1-F6EECF244321}">
                  <p14:modId xmlns:p14="http://schemas.microsoft.com/office/powerpoint/2010/main" val="3949253689"/>
                </p:ext>
              </p:extLst>
            </p:nvPr>
          </p:nvGraphicFramePr>
          <p:xfrm>
            <a:off x="6156176" y="1713238"/>
            <a:ext cx="2681021" cy="3853762"/>
          </p:xfrm>
          <a:graphic>
            <a:graphicData uri="http://schemas.openxmlformats.org/drawingml/2006/chart">
              <c:chart xmlns:c="http://schemas.openxmlformats.org/drawingml/2006/chart" xmlns:r="http://schemas.openxmlformats.org/officeDocument/2006/relationships" r:id="rId5"/>
            </a:graphicData>
          </a:graphic>
        </p:graphicFrame>
        <p:sp>
          <p:nvSpPr>
            <p:cNvPr id="22" name="TextBox 21"/>
            <p:cNvSpPr txBox="1"/>
            <p:nvPr/>
          </p:nvSpPr>
          <p:spPr>
            <a:xfrm>
              <a:off x="7344948" y="2157906"/>
              <a:ext cx="899460" cy="360612"/>
            </a:xfrm>
            <a:prstGeom prst="rect">
              <a:avLst/>
            </a:prstGeom>
            <a:noFill/>
          </p:spPr>
          <p:txBody>
            <a:bodyPr wrap="square" rtlCol="0">
              <a:spAutoFit/>
            </a:bodyPr>
            <a:lstStyle/>
            <a:p>
              <a:pPr>
                <a:lnSpc>
                  <a:spcPct val="120000"/>
                </a:lnSpc>
                <a:spcBef>
                  <a:spcPts val="500"/>
                </a:spcBef>
              </a:pPr>
              <a:r>
                <a:rPr lang="en-US" altLang="zh-CN" sz="1600" dirty="0" smtClean="0">
                  <a:solidFill>
                    <a:srgbClr val="C00000"/>
                  </a:solidFill>
                  <a:latin typeface="Arial" pitchFamily="34" charset="0"/>
                  <a:ea typeface="微软雅黑" pitchFamily="34" charset="-122"/>
                </a:rPr>
                <a:t>P=0.36</a:t>
              </a:r>
              <a:endParaRPr lang="zh-CN" altLang="en-US" sz="1600" dirty="0">
                <a:solidFill>
                  <a:srgbClr val="C00000"/>
                </a:solidFill>
                <a:latin typeface="Arial" pitchFamily="34" charset="0"/>
                <a:ea typeface="微软雅黑" pitchFamily="34" charset="-122"/>
              </a:endParaRPr>
            </a:p>
          </p:txBody>
        </p:sp>
      </p:grpSp>
      <p:sp>
        <p:nvSpPr>
          <p:cNvPr id="23" name="TextBox 22"/>
          <p:cNvSpPr txBox="1"/>
          <p:nvPr/>
        </p:nvSpPr>
        <p:spPr>
          <a:xfrm>
            <a:off x="549258" y="5733256"/>
            <a:ext cx="7910530" cy="535531"/>
          </a:xfrm>
          <a:prstGeom prst="rect">
            <a:avLst/>
          </a:prstGeom>
          <a:noFill/>
        </p:spPr>
        <p:txBody>
          <a:bodyPr wrap="square" rtlCol="0">
            <a:spAutoFit/>
          </a:bodyPr>
          <a:lstStyle/>
          <a:p>
            <a:pPr marL="171450" indent="-171450">
              <a:lnSpc>
                <a:spcPct val="120000"/>
              </a:lnSpc>
              <a:buClr>
                <a:srgbClr val="42A68C"/>
              </a:buClr>
              <a:buFont typeface="Arial" pitchFamily="34" charset="0"/>
              <a:buChar char="•"/>
            </a:pPr>
            <a:r>
              <a:rPr lang="zh-CN" altLang="en-US" sz="1200" dirty="0"/>
              <a:t>一项前瞻性、危险分成、随机、单中心开放性研究，纳入</a:t>
            </a:r>
            <a:r>
              <a:rPr lang="en-US" altLang="zh-CN" sz="1200" dirty="0"/>
              <a:t>200</a:t>
            </a:r>
            <a:r>
              <a:rPr lang="zh-CN" altLang="en-US" sz="1200" dirty="0"/>
              <a:t>例肾移植患者，随机分为</a:t>
            </a:r>
            <a:r>
              <a:rPr lang="en-US" altLang="zh-CN" sz="1200" dirty="0" smtClean="0"/>
              <a:t>ATG(n=102</a:t>
            </a:r>
            <a:r>
              <a:rPr lang="zh-CN" altLang="en-US" sz="1200" dirty="0" smtClean="0"/>
              <a:t>例</a:t>
            </a:r>
            <a:r>
              <a:rPr lang="en-US" altLang="zh-CN" sz="1200" dirty="0" smtClean="0"/>
              <a:t>)</a:t>
            </a:r>
            <a:r>
              <a:rPr lang="zh-CN" altLang="en-US" sz="1200" dirty="0" smtClean="0"/>
              <a:t>和</a:t>
            </a:r>
            <a:r>
              <a:rPr lang="zh-CN" altLang="en-US" sz="1200" dirty="0"/>
              <a:t>舒莱</a:t>
            </a:r>
            <a:r>
              <a:rPr lang="en-US" altLang="zh-CN" sz="1200" baseline="30000" dirty="0"/>
              <a:t>®</a:t>
            </a:r>
            <a:r>
              <a:rPr lang="zh-CN" altLang="en-US" sz="1200" dirty="0" smtClean="0"/>
              <a:t>组</a:t>
            </a:r>
            <a:r>
              <a:rPr lang="en-US" altLang="zh-CN" sz="1200" dirty="0" smtClean="0"/>
              <a:t>(n=98</a:t>
            </a:r>
            <a:r>
              <a:rPr lang="zh-CN" altLang="en-US" sz="1200" dirty="0" smtClean="0"/>
              <a:t>例</a:t>
            </a:r>
            <a:r>
              <a:rPr lang="en-US" altLang="zh-CN" sz="1200" dirty="0" smtClean="0"/>
              <a:t>)</a:t>
            </a:r>
            <a:r>
              <a:rPr lang="zh-CN" altLang="en-US" sz="1200" dirty="0" smtClean="0"/>
              <a:t>，</a:t>
            </a:r>
            <a:r>
              <a:rPr lang="zh-CN" altLang="en-US" sz="1200" dirty="0"/>
              <a:t>评估两者在肾移植患者中的安全性和有效性</a:t>
            </a:r>
          </a:p>
        </p:txBody>
      </p:sp>
      <p:sp>
        <p:nvSpPr>
          <p:cNvPr id="21" name="矩形 20"/>
          <p:cNvSpPr/>
          <p:nvPr/>
        </p:nvSpPr>
        <p:spPr>
          <a:xfrm>
            <a:off x="0" y="6621546"/>
            <a:ext cx="4572000" cy="246221"/>
          </a:xfrm>
          <a:prstGeom prst="rect">
            <a:avLst/>
          </a:prstGeom>
        </p:spPr>
        <p:txBody>
          <a:bodyPr>
            <a:spAutoFit/>
          </a:bodyPr>
          <a:lstStyle/>
          <a:p>
            <a:r>
              <a:rPr lang="en-US" altLang="zh-CN" sz="1000" dirty="0" smtClean="0"/>
              <a:t>Nicole A. </a:t>
            </a:r>
            <a:r>
              <a:rPr lang="en-US" altLang="zh-CN" sz="1000" dirty="0" err="1" smtClean="0"/>
              <a:t>Pilch</a:t>
            </a:r>
            <a:r>
              <a:rPr lang="en-US" altLang="zh-CN" sz="1000" baseline="0" dirty="0" err="1" smtClean="0"/>
              <a:t>,</a:t>
            </a:r>
            <a:r>
              <a:rPr lang="en-US" altLang="zh-CN" sz="1000" dirty="0" err="1" smtClean="0"/>
              <a:t>et</a:t>
            </a:r>
            <a:r>
              <a:rPr lang="en-US" altLang="zh-CN" sz="1000" dirty="0" smtClean="0"/>
              <a:t> al. Ann Surg. 2014;259(5):888-93.</a:t>
            </a:r>
            <a:endParaRPr lang="en-US" altLang="zh-CN" sz="1000" dirty="0"/>
          </a:p>
        </p:txBody>
      </p:sp>
      <p:sp>
        <p:nvSpPr>
          <p:cNvPr id="20" name="标题 1"/>
          <p:cNvSpPr txBox="1">
            <a:spLocks/>
          </p:cNvSpPr>
          <p:nvPr/>
        </p:nvSpPr>
        <p:spPr>
          <a:xfrm>
            <a:off x="457200" y="269776"/>
            <a:ext cx="8229600" cy="1143000"/>
          </a:xfrm>
          <a:prstGeom prst="rect">
            <a:avLst/>
          </a:prstGeom>
        </p:spPr>
        <p:txBody>
          <a:bodyP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sz="2800" b="1" dirty="0">
                <a:latin typeface="Arial" charset="0"/>
                <a:cs typeface="Arial" charset="0"/>
              </a:rPr>
              <a:t>IL-2RA vs ATG</a:t>
            </a:r>
            <a:r>
              <a:rPr lang="zh-CN" altLang="en-US" sz="2800" b="1" dirty="0">
                <a:latin typeface="Arial" charset="0"/>
                <a:cs typeface="Arial" charset="0"/>
              </a:rPr>
              <a:t>在肾移植患者中的疗效</a:t>
            </a:r>
            <a:br>
              <a:rPr lang="zh-CN" altLang="en-US" sz="2800" b="1" dirty="0">
                <a:latin typeface="Arial" charset="0"/>
                <a:cs typeface="Arial" charset="0"/>
              </a:rPr>
            </a:br>
            <a:r>
              <a:rPr lang="en-US" altLang="zh-CN" sz="2800" b="1" dirty="0">
                <a:latin typeface="Arial" charset="0"/>
                <a:cs typeface="Arial" charset="0"/>
              </a:rPr>
              <a:t>——</a:t>
            </a:r>
            <a:r>
              <a:rPr lang="zh-CN" altLang="en-US" sz="2800" b="1" dirty="0">
                <a:latin typeface="Arial" charset="0"/>
                <a:cs typeface="Arial" charset="0"/>
              </a:rPr>
              <a:t>移植后</a:t>
            </a:r>
            <a:r>
              <a:rPr lang="en-US" altLang="zh-CN" sz="2800" b="1" dirty="0">
                <a:latin typeface="Arial" charset="0"/>
                <a:cs typeface="Arial" charset="0"/>
              </a:rPr>
              <a:t>1</a:t>
            </a:r>
            <a:r>
              <a:rPr lang="zh-CN" altLang="en-US" sz="2800" b="1" dirty="0">
                <a:latin typeface="Arial" charset="0"/>
                <a:cs typeface="Arial" charset="0"/>
              </a:rPr>
              <a:t>年，两组患者疗效相当</a:t>
            </a:r>
            <a:endParaRPr lang="zh-CN" altLang="en-US" sz="2800" b="1" dirty="0" smtClean="0">
              <a:latin typeface="Arial" charset="0"/>
              <a:cs typeface="Arial" charset="0"/>
            </a:endParaRPr>
          </a:p>
        </p:txBody>
      </p:sp>
      <p:sp>
        <p:nvSpPr>
          <p:cNvPr id="25" name="TextBox 5"/>
          <p:cNvSpPr txBox="1"/>
          <p:nvPr/>
        </p:nvSpPr>
        <p:spPr>
          <a:xfrm rot="16200000">
            <a:off x="-43553" y="3414827"/>
            <a:ext cx="1440160" cy="338554"/>
          </a:xfrm>
          <a:prstGeom prst="rect">
            <a:avLst/>
          </a:prstGeom>
          <a:noFill/>
        </p:spPr>
        <p:txBody>
          <a:bodyPr wrap="square" rtlCol="0">
            <a:spAutoFit/>
          </a:bodyPr>
          <a:lstStyle/>
          <a:p>
            <a:r>
              <a:rPr lang="zh-CN" altLang="en-US" sz="1600" dirty="0" smtClean="0"/>
              <a:t>发生率</a:t>
            </a:r>
            <a:r>
              <a:rPr lang="en-US" altLang="zh-CN" sz="1600" dirty="0" smtClean="0"/>
              <a:t>(%)</a:t>
            </a:r>
            <a:endParaRPr lang="zh-CN" altLang="en-US" sz="1600" dirty="0"/>
          </a:p>
        </p:txBody>
      </p:sp>
    </p:spTree>
    <p:extLst>
      <p:ext uri="{BB962C8B-B14F-4D97-AF65-F5344CB8AC3E}">
        <p14:creationId xmlns:p14="http://schemas.microsoft.com/office/powerpoint/2010/main" val="555792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457200" y="197768"/>
            <a:ext cx="8229600" cy="1143000"/>
          </a:xfrm>
        </p:spPr>
        <p:txBody>
          <a:bodyPr>
            <a:normAutofit/>
          </a:bodyPr>
          <a:lstStyle/>
          <a:p>
            <a:r>
              <a:rPr lang="en-US" altLang="zh-CN" b="1" dirty="0" smtClean="0">
                <a:latin typeface="Arial" charset="0"/>
                <a:cs typeface="Arial" charset="0"/>
              </a:rPr>
              <a:t>2009</a:t>
            </a:r>
            <a:r>
              <a:rPr lang="zh-CN" altLang="en-US" b="1" dirty="0" smtClean="0">
                <a:latin typeface="Arial" charset="0"/>
                <a:cs typeface="Arial" charset="0"/>
              </a:rPr>
              <a:t>年</a:t>
            </a:r>
            <a:r>
              <a:rPr lang="en-US" altLang="zh-CN" b="1" dirty="0" smtClean="0">
                <a:latin typeface="Arial" charset="0"/>
                <a:cs typeface="Arial" charset="0"/>
              </a:rPr>
              <a:t>KDIGO</a:t>
            </a:r>
            <a:r>
              <a:rPr lang="zh-CN" altLang="en-US" b="1" dirty="0" smtClean="0">
                <a:latin typeface="Arial" charset="0"/>
                <a:cs typeface="Arial" charset="0"/>
              </a:rPr>
              <a:t>指南：</a:t>
            </a:r>
            <a:r>
              <a:rPr lang="en-US" altLang="zh-CN" b="1" dirty="0" smtClean="0">
                <a:latin typeface="Arial" charset="0"/>
                <a:cs typeface="Arial" charset="0"/>
              </a:rPr>
              <a:t/>
            </a:r>
            <a:br>
              <a:rPr lang="en-US" altLang="zh-CN" b="1" dirty="0" smtClean="0">
                <a:latin typeface="Arial" charset="0"/>
                <a:cs typeface="Arial" charset="0"/>
              </a:rPr>
            </a:br>
            <a:r>
              <a:rPr lang="en-US" altLang="zh-CN" b="1" dirty="0" smtClean="0">
                <a:latin typeface="Arial" charset="0"/>
                <a:cs typeface="Arial" charset="0"/>
              </a:rPr>
              <a:t>IL-2R</a:t>
            </a:r>
            <a:r>
              <a:rPr lang="zh-CN" altLang="en-US" b="1" dirty="0" smtClean="0">
                <a:latin typeface="Arial" charset="0"/>
                <a:cs typeface="Arial" charset="0"/>
              </a:rPr>
              <a:t>拮抗剂为诱导治疗的一线药物</a:t>
            </a:r>
          </a:p>
        </p:txBody>
      </p:sp>
      <p:sp>
        <p:nvSpPr>
          <p:cNvPr id="24578" name="TextBox 10"/>
          <p:cNvSpPr txBox="1">
            <a:spLocks noChangeArrowheads="1"/>
          </p:cNvSpPr>
          <p:nvPr/>
        </p:nvSpPr>
        <p:spPr bwMode="auto">
          <a:xfrm>
            <a:off x="1" y="6457978"/>
            <a:ext cx="5076056" cy="400110"/>
          </a:xfrm>
          <a:prstGeom prst="rect">
            <a:avLst/>
          </a:prstGeom>
          <a:noFill/>
          <a:ln w="9525">
            <a:noFill/>
            <a:miter lim="800000"/>
            <a:headEnd/>
            <a:tailEnd/>
          </a:ln>
        </p:spPr>
        <p:txBody>
          <a:bodyPr wrap="square">
            <a:spAutoFit/>
          </a:bodyPr>
          <a:lstStyle/>
          <a:p>
            <a:r>
              <a:rPr lang="en-US" altLang="zh-CN" sz="1000" dirty="0">
                <a:cs typeface="Arial" charset="0"/>
              </a:rPr>
              <a:t>Kidney Disease: Improving Global Outcomes </a:t>
            </a:r>
            <a:r>
              <a:rPr lang="en-US" altLang="zh-CN" sz="1000" dirty="0" smtClean="0">
                <a:cs typeface="Arial" charset="0"/>
              </a:rPr>
              <a:t>(KDIGO) </a:t>
            </a:r>
            <a:r>
              <a:rPr lang="en-US" altLang="zh-CN" sz="1000" dirty="0">
                <a:cs typeface="Arial" charset="0"/>
              </a:rPr>
              <a:t>Transplant Work </a:t>
            </a:r>
            <a:r>
              <a:rPr lang="en-US" altLang="zh-CN" sz="1000" dirty="0" err="1" smtClean="0">
                <a:cs typeface="Arial" charset="0"/>
              </a:rPr>
              <a:t>Group.Am</a:t>
            </a:r>
            <a:r>
              <a:rPr lang="en-US" altLang="zh-CN" sz="1000" dirty="0" smtClean="0">
                <a:cs typeface="Arial" charset="0"/>
              </a:rPr>
              <a:t> </a:t>
            </a:r>
            <a:r>
              <a:rPr lang="en-US" altLang="zh-CN" sz="1000" dirty="0">
                <a:cs typeface="Arial" charset="0"/>
              </a:rPr>
              <a:t>J </a:t>
            </a:r>
            <a:r>
              <a:rPr lang="en-US" altLang="zh-CN" sz="1000" dirty="0" smtClean="0">
                <a:cs typeface="Arial" charset="0"/>
              </a:rPr>
              <a:t>Transplant.2009;9 </a:t>
            </a:r>
            <a:r>
              <a:rPr lang="en-US" altLang="zh-CN" sz="1000" dirty="0" err="1">
                <a:cs typeface="Arial" charset="0"/>
              </a:rPr>
              <a:t>Suppl</a:t>
            </a:r>
            <a:r>
              <a:rPr lang="en-US" altLang="zh-CN" sz="1000" dirty="0">
                <a:cs typeface="Arial" charset="0"/>
              </a:rPr>
              <a:t> </a:t>
            </a:r>
            <a:r>
              <a:rPr lang="en-US" altLang="zh-CN" sz="1000" dirty="0" smtClean="0">
                <a:cs typeface="Arial" charset="0"/>
              </a:rPr>
              <a:t>3:S1-155.</a:t>
            </a:r>
            <a:endParaRPr lang="zh-CN" altLang="en-US" sz="1000" dirty="0">
              <a:cs typeface="Arial" charset="0"/>
            </a:endParaRPr>
          </a:p>
        </p:txBody>
      </p:sp>
      <p:sp>
        <p:nvSpPr>
          <p:cNvPr id="24579" name="矩形 6"/>
          <p:cNvSpPr>
            <a:spLocks noChangeArrowheads="1"/>
          </p:cNvSpPr>
          <p:nvPr/>
        </p:nvSpPr>
        <p:spPr bwMode="auto">
          <a:xfrm>
            <a:off x="3163812" y="2509665"/>
            <a:ext cx="4857750" cy="369888"/>
          </a:xfrm>
          <a:prstGeom prst="rect">
            <a:avLst/>
          </a:prstGeom>
          <a:noFill/>
          <a:ln w="9525">
            <a:noFill/>
            <a:miter lim="800000"/>
            <a:headEnd/>
            <a:tailEnd/>
          </a:ln>
        </p:spPr>
        <p:txBody>
          <a:bodyPr>
            <a:spAutoFit/>
          </a:bodyPr>
          <a:lstStyle/>
          <a:p>
            <a:r>
              <a:rPr lang="zh-CN" altLang="en-US" b="1" dirty="0">
                <a:latin typeface="Calibri" pitchFamily="34" charset="0"/>
                <a:ea typeface="微软雅黑" panose="020B0503020204020204" pitchFamily="34" charset="-122"/>
              </a:rPr>
              <a:t>美国移植学会和美国移植外科学会联合发布</a:t>
            </a:r>
            <a:endParaRPr lang="en-US" altLang="zh-CN" b="1" dirty="0">
              <a:latin typeface="Calibri" pitchFamily="34" charset="0"/>
              <a:ea typeface="微软雅黑" panose="020B0503020204020204" pitchFamily="34" charset="-122"/>
            </a:endParaRPr>
          </a:p>
        </p:txBody>
      </p:sp>
      <p:sp>
        <p:nvSpPr>
          <p:cNvPr id="24580" name="矩形 7"/>
          <p:cNvSpPr>
            <a:spLocks noChangeArrowheads="1"/>
          </p:cNvSpPr>
          <p:nvPr/>
        </p:nvSpPr>
        <p:spPr bwMode="auto">
          <a:xfrm>
            <a:off x="3163812" y="2123009"/>
            <a:ext cx="5786437" cy="369887"/>
          </a:xfrm>
          <a:prstGeom prst="rect">
            <a:avLst/>
          </a:prstGeom>
          <a:noFill/>
          <a:ln w="9525">
            <a:noFill/>
            <a:miter lim="800000"/>
            <a:headEnd/>
            <a:tailEnd/>
          </a:ln>
        </p:spPr>
        <p:txBody>
          <a:bodyPr>
            <a:spAutoFit/>
          </a:bodyPr>
          <a:lstStyle/>
          <a:p>
            <a:r>
              <a:rPr lang="en-US" altLang="zh-CN" b="1" dirty="0">
                <a:ea typeface="微软雅黑" panose="020B0503020204020204" pitchFamily="34" charset="-122"/>
                <a:cs typeface="Arial" charset="0"/>
              </a:rPr>
              <a:t>KDIGO</a:t>
            </a:r>
            <a:r>
              <a:rPr lang="zh-CN" altLang="en-US" b="1" dirty="0">
                <a:latin typeface="Calibri" pitchFamily="34" charset="0"/>
                <a:ea typeface="微软雅黑" panose="020B0503020204020204" pitchFamily="34" charset="-122"/>
                <a:cs typeface="Arial" charset="0"/>
              </a:rPr>
              <a:t>肾移植受者临床实践指南</a:t>
            </a:r>
            <a:endParaRPr lang="en-US" altLang="zh-CN" b="1" dirty="0">
              <a:latin typeface="Calibri" pitchFamily="34" charset="0"/>
              <a:ea typeface="微软雅黑" panose="020B0503020204020204" pitchFamily="34" charset="-122"/>
              <a:cs typeface="Arial" charset="0"/>
            </a:endParaRPr>
          </a:p>
        </p:txBody>
      </p:sp>
      <p:pic>
        <p:nvPicPr>
          <p:cNvPr id="9" name="Picture 3" descr="C:\Documents and Settings\Administrator\桌面\KDIGO Txp GL publ version-1.jpg"/>
          <p:cNvPicPr>
            <a:picLocks noChangeAspect="1" noChangeArrowheads="1"/>
          </p:cNvPicPr>
          <p:nvPr/>
        </p:nvPicPr>
        <p:blipFill>
          <a:blip r:embed="rId3" cstate="print"/>
          <a:srcRect/>
          <a:stretch>
            <a:fillRect/>
          </a:stretch>
        </p:blipFill>
        <p:spPr bwMode="auto">
          <a:xfrm>
            <a:off x="395535" y="2253616"/>
            <a:ext cx="2448273" cy="285570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aphicFrame>
        <p:nvGraphicFramePr>
          <p:cNvPr id="11" name="表格 10"/>
          <p:cNvGraphicFramePr>
            <a:graphicFrameLocks noGrp="1"/>
          </p:cNvGraphicFramePr>
          <p:nvPr>
            <p:extLst>
              <p:ext uri="{D42A27DB-BD31-4B8C-83A1-F6EECF244321}">
                <p14:modId xmlns:p14="http://schemas.microsoft.com/office/powerpoint/2010/main" val="2085888299"/>
              </p:ext>
            </p:extLst>
          </p:nvPr>
        </p:nvGraphicFramePr>
        <p:xfrm>
          <a:off x="2916014" y="3841384"/>
          <a:ext cx="5472410" cy="1603840"/>
        </p:xfrm>
        <a:graphic>
          <a:graphicData uri="http://schemas.openxmlformats.org/drawingml/2006/table">
            <a:tbl>
              <a:tblPr>
                <a:effectLst>
                  <a:outerShdw blurRad="50800" dist="38100" dir="2700000" algn="tl" rotWithShape="0">
                    <a:prstClr val="black">
                      <a:alpha val="40000"/>
                    </a:prstClr>
                  </a:outerShdw>
                </a:effectLst>
              </a:tblPr>
              <a:tblGrid>
                <a:gridCol w="4983801"/>
                <a:gridCol w="488609"/>
              </a:tblGrid>
              <a:tr h="38958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Arial" charset="0"/>
                          <a:ea typeface="微软雅黑" panose="020B0503020204020204" pitchFamily="34" charset="-122"/>
                          <a:cs typeface="Arial" charset="0"/>
                        </a:rPr>
                        <a:t>推荐术前或肾移植术时开始免疫抑制剂联合治疗</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2A68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bg1"/>
                          </a:solidFill>
                          <a:effectLst/>
                          <a:latin typeface="Arial" charset="0"/>
                          <a:ea typeface="微软雅黑" panose="020B0503020204020204" pitchFamily="34" charset="-122"/>
                          <a:cs typeface="Arial" charset="0"/>
                        </a:rPr>
                        <a:t>1A</a:t>
                      </a:r>
                      <a:endParaRPr kumimoji="0" lang="zh-CN" altLang="en-US" sz="1400" b="1" i="0" u="none" strike="noStrike" cap="none" normalizeH="0" baseline="0" dirty="0" smtClean="0">
                        <a:ln>
                          <a:noFill/>
                        </a:ln>
                        <a:solidFill>
                          <a:schemeClr val="bg1"/>
                        </a:solidFill>
                        <a:effectLst/>
                        <a:latin typeface="Calibri" pitchFamily="34" charset="0"/>
                        <a:ea typeface="微软雅黑" panose="020B0503020204020204" pitchFamily="34" charset="-122"/>
                        <a:cs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42A68C"/>
                    </a:solidFill>
                  </a:tcPr>
                </a:tc>
              </a:tr>
              <a:tr h="391979">
                <a:tc>
                  <a:txBody>
                    <a:bodyPr/>
                    <a:lstStyle/>
                    <a:p>
                      <a:pPr marL="449263" marR="0" lvl="0" indent="-449263" algn="l" defTabSz="914400" rtl="0" eaLnBrk="1" fontAlgn="base" latinLnBrk="0" hangingPunct="1">
                        <a:lnSpc>
                          <a:spcPct val="150000"/>
                        </a:lnSpc>
                        <a:spcBef>
                          <a:spcPct val="0"/>
                        </a:spcBef>
                        <a:spcAft>
                          <a:spcPct val="0"/>
                        </a:spcAft>
                        <a:buClrTx/>
                        <a:buSzTx/>
                        <a:buFontTx/>
                        <a:buNone/>
                        <a:tabLst/>
                      </a:pPr>
                      <a:r>
                        <a:rPr kumimoji="0" lang="zh-CN" altLang="en-US" sz="1200" b="1" i="0" u="none" strike="noStrike" cap="none" normalizeH="0" baseline="0" dirty="0" smtClean="0">
                          <a:ln>
                            <a:noFill/>
                          </a:ln>
                          <a:solidFill>
                            <a:srgbClr val="000000"/>
                          </a:solidFill>
                          <a:effectLst/>
                          <a:latin typeface="Arial" charset="0"/>
                          <a:ea typeface="微软雅黑" panose="020B0503020204020204" pitchFamily="34" charset="-122"/>
                          <a:cs typeface="Arial" charset="0"/>
                        </a:rPr>
                        <a:t>推荐生物制剂诱导治疗作为肾移植受者免疫抑制初始治疗方案的一部分</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charset="0"/>
                          <a:ea typeface="微软雅黑" panose="020B0503020204020204" pitchFamily="34" charset="-122"/>
                          <a:cs typeface="Arial" charset="0"/>
                        </a:rPr>
                        <a:t>1A</a:t>
                      </a:r>
                      <a:endParaRPr kumimoji="0" lang="zh-CN" altLang="en-US" sz="1400" b="1" i="0" u="none" strike="noStrike" cap="none" normalizeH="0" baseline="0" dirty="0" smtClean="0">
                        <a:ln>
                          <a:noFill/>
                        </a:ln>
                        <a:solidFill>
                          <a:srgbClr val="000000"/>
                        </a:solidFill>
                        <a:effectLst/>
                        <a:latin typeface="Calibri" pitchFamily="34" charset="0"/>
                        <a:ea typeface="微软雅黑" panose="020B0503020204020204" pitchFamily="34" charset="-122"/>
                        <a:cs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346567">
                <a:tc>
                  <a:txBody>
                    <a:bodyPr/>
                    <a:lstStyle/>
                    <a:p>
                      <a:pPr marL="441325"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zh-CN" altLang="en-US" sz="1200" b="1" i="0" u="none" strike="noStrike" cap="none" normalizeH="0" baseline="0" dirty="0" smtClean="0">
                          <a:ln>
                            <a:noFill/>
                          </a:ln>
                          <a:solidFill>
                            <a:schemeClr val="tx1"/>
                          </a:solidFill>
                          <a:effectLst/>
                          <a:latin typeface="Arial" charset="0"/>
                          <a:ea typeface="微软雅黑" panose="020B0503020204020204" pitchFamily="34" charset="-122"/>
                          <a:cs typeface="Arial" charset="0"/>
                        </a:rPr>
                        <a:t> 推荐使用</a:t>
                      </a:r>
                      <a:r>
                        <a:rPr kumimoji="0" lang="en-US" altLang="zh-CN" sz="1200" b="1" i="0" u="none" strike="noStrike" cap="none" normalizeH="0" baseline="0" dirty="0" smtClean="0">
                          <a:ln>
                            <a:noFill/>
                          </a:ln>
                          <a:solidFill>
                            <a:schemeClr val="tx1"/>
                          </a:solidFill>
                          <a:effectLst/>
                          <a:latin typeface="Arial" charset="0"/>
                          <a:ea typeface="微软雅黑" panose="020B0503020204020204" pitchFamily="34" charset="-122"/>
                          <a:cs typeface="Arial" charset="0"/>
                        </a:rPr>
                        <a:t>IL-2R</a:t>
                      </a:r>
                      <a:r>
                        <a:rPr kumimoji="0" lang="zh-CN" altLang="en-US" sz="1200" b="1" i="0" u="none" strike="noStrike" cap="none" normalizeH="0" baseline="0" dirty="0" smtClean="0">
                          <a:ln>
                            <a:noFill/>
                          </a:ln>
                          <a:solidFill>
                            <a:schemeClr val="tx1"/>
                          </a:solidFill>
                          <a:effectLst/>
                          <a:latin typeface="Arial" charset="0"/>
                          <a:ea typeface="微软雅黑" panose="020B0503020204020204" pitchFamily="34" charset="-122"/>
                          <a:cs typeface="Arial" charset="0"/>
                        </a:rPr>
                        <a:t>拮抗剂作为一线诱导治疗</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0000"/>
                          </a:solidFill>
                          <a:effectLst/>
                          <a:latin typeface="Arial" charset="0"/>
                          <a:ea typeface="微软雅黑" panose="020B0503020204020204" pitchFamily="34" charset="-122"/>
                          <a:cs typeface="Arial" charset="0"/>
                        </a:rPr>
                        <a:t>1B</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r h="456512">
                <a:tc>
                  <a:txBody>
                    <a:bodyPr/>
                    <a:lstStyle/>
                    <a:p>
                      <a:pPr marL="441325"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zh-CN" altLang="en-US" sz="1200" b="1" i="0" u="none" strike="noStrike" cap="none" normalizeH="0" baseline="0" dirty="0" smtClean="0">
                          <a:ln>
                            <a:noFill/>
                          </a:ln>
                          <a:solidFill>
                            <a:srgbClr val="000000"/>
                          </a:solidFill>
                          <a:effectLst/>
                          <a:latin typeface="Arial" charset="0"/>
                          <a:ea typeface="微软雅黑" panose="020B0503020204020204" pitchFamily="34" charset="-122"/>
                          <a:cs typeface="Arial" charset="0"/>
                        </a:rPr>
                        <a:t> 对高排斥反应风险肾移植受者考虑使用淋巴细胞清除性药物</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79646"/>
                          </a:solidFill>
                          <a:effectLst/>
                          <a:latin typeface="Arial" charset="0"/>
                          <a:ea typeface="微软雅黑" panose="020B0503020204020204" pitchFamily="34" charset="-122"/>
                          <a:cs typeface="Arial" charset="0"/>
                        </a:rPr>
                        <a:t>2B</a:t>
                      </a:r>
                      <a:endParaRPr kumimoji="0" lang="zh-CN" altLang="en-US" sz="1800" b="1" i="0" u="none" strike="noStrike" cap="none" normalizeH="0" baseline="0" dirty="0" smtClean="0">
                        <a:ln>
                          <a:noFill/>
                        </a:ln>
                        <a:solidFill>
                          <a:srgbClr val="F79646"/>
                        </a:solidFill>
                        <a:effectLst/>
                        <a:latin typeface="Arial" charset="0"/>
                        <a:ea typeface="微软雅黑" panose="020B0503020204020204" pitchFamily="34" charset="-122"/>
                        <a:cs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圆角矩形 1"/>
          <p:cNvSpPr/>
          <p:nvPr/>
        </p:nvSpPr>
        <p:spPr>
          <a:xfrm>
            <a:off x="2987824" y="1916832"/>
            <a:ext cx="5001766" cy="1152128"/>
          </a:xfrm>
          <a:prstGeom prst="roundRect">
            <a:avLst/>
          </a:prstGeom>
          <a:noFill/>
          <a:ln>
            <a:solidFill>
              <a:srgbClr val="42A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3"/>
                </a:solidFill>
              </a:ln>
            </a:endParaRPr>
          </a:p>
        </p:txBody>
      </p:sp>
    </p:spTree>
    <p:extLst>
      <p:ext uri="{BB962C8B-B14F-4D97-AF65-F5344CB8AC3E}">
        <p14:creationId xmlns:p14="http://schemas.microsoft.com/office/powerpoint/2010/main" val="1786528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normAutofit/>
          </a:bodyPr>
          <a:lstStyle/>
          <a:p>
            <a:r>
              <a:rPr lang="en-US" altLang="zh-CN" sz="2800" b="1" dirty="0" smtClean="0">
                <a:latin typeface="Arial" charset="0"/>
                <a:cs typeface="Arial" charset="0"/>
              </a:rPr>
              <a:t>2009</a:t>
            </a:r>
            <a:r>
              <a:rPr lang="zh-CN" altLang="en-US" sz="2800" b="1" dirty="0" smtClean="0">
                <a:latin typeface="Arial" charset="0"/>
                <a:cs typeface="Arial" charset="0"/>
              </a:rPr>
              <a:t>年</a:t>
            </a:r>
            <a:r>
              <a:rPr lang="en-US" altLang="zh-CN" sz="2800" b="1" dirty="0" smtClean="0">
                <a:latin typeface="Arial" charset="0"/>
                <a:cs typeface="Arial" charset="0"/>
              </a:rPr>
              <a:t>EAU</a:t>
            </a:r>
            <a:r>
              <a:rPr lang="zh-CN" altLang="en-US" sz="2800" b="1" dirty="0" smtClean="0">
                <a:latin typeface="Arial" charset="0"/>
                <a:cs typeface="Arial" charset="0"/>
              </a:rPr>
              <a:t>肾移植指南：</a:t>
            </a:r>
            <a:r>
              <a:rPr lang="en-US" altLang="zh-CN" sz="2800" b="1" dirty="0" smtClean="0">
                <a:latin typeface="Arial" charset="0"/>
                <a:cs typeface="Arial" charset="0"/>
              </a:rPr>
              <a:t/>
            </a:r>
            <a:br>
              <a:rPr lang="en-US" altLang="zh-CN" sz="2800" b="1" dirty="0" smtClean="0">
                <a:latin typeface="Arial" charset="0"/>
                <a:cs typeface="Arial" charset="0"/>
              </a:rPr>
            </a:br>
            <a:r>
              <a:rPr lang="en-US" altLang="zh-CN" sz="2800" b="1" dirty="0" smtClean="0">
                <a:latin typeface="Arial" charset="0"/>
                <a:cs typeface="Arial" charset="0"/>
              </a:rPr>
              <a:t>IL-2R</a:t>
            </a:r>
            <a:r>
              <a:rPr lang="zh-CN" altLang="en-US" sz="2800" b="1" dirty="0" smtClean="0">
                <a:latin typeface="Arial" charset="0"/>
                <a:cs typeface="Arial" charset="0"/>
              </a:rPr>
              <a:t>拮抗剂为</a:t>
            </a:r>
            <a:r>
              <a:rPr lang="en-US" altLang="zh-CN" sz="2800" b="1" dirty="0" smtClean="0">
                <a:latin typeface="Arial" charset="0"/>
                <a:cs typeface="Arial" charset="0"/>
              </a:rPr>
              <a:t>A</a:t>
            </a:r>
            <a:r>
              <a:rPr lang="zh-CN" altLang="en-US" sz="2800" b="1" dirty="0" smtClean="0">
                <a:latin typeface="Arial" charset="0"/>
                <a:cs typeface="Arial" charset="0"/>
              </a:rPr>
              <a:t>级推荐</a:t>
            </a:r>
          </a:p>
        </p:txBody>
      </p:sp>
      <p:sp>
        <p:nvSpPr>
          <p:cNvPr id="26626" name="TextBox 9"/>
          <p:cNvSpPr txBox="1">
            <a:spLocks noChangeArrowheads="1"/>
          </p:cNvSpPr>
          <p:nvPr/>
        </p:nvSpPr>
        <p:spPr bwMode="auto">
          <a:xfrm>
            <a:off x="4331" y="6606670"/>
            <a:ext cx="2204450" cy="261097"/>
          </a:xfrm>
          <a:prstGeom prst="rect">
            <a:avLst/>
          </a:prstGeom>
          <a:noFill/>
          <a:ln w="9525">
            <a:noFill/>
            <a:miter lim="800000"/>
            <a:headEnd/>
            <a:tailEnd/>
          </a:ln>
        </p:spPr>
        <p:txBody>
          <a:bodyPr wrap="none">
            <a:spAutoFit/>
          </a:bodyPr>
          <a:lstStyle/>
          <a:p>
            <a:pPr>
              <a:lnSpc>
                <a:spcPct val="120000"/>
              </a:lnSpc>
            </a:pPr>
            <a:r>
              <a:rPr lang="zh-CN" altLang="en-US" sz="1000" dirty="0">
                <a:latin typeface="+mn-lt"/>
                <a:ea typeface="+mn-ea"/>
                <a:cs typeface="Arial" charset="0"/>
              </a:rPr>
              <a:t>欧洲泌尿学</a:t>
            </a:r>
            <a:r>
              <a:rPr lang="zh-CN" altLang="en-US" sz="1000" dirty="0" smtClean="0">
                <a:latin typeface="+mn-lt"/>
                <a:ea typeface="+mn-ea"/>
                <a:cs typeface="Arial" charset="0"/>
              </a:rPr>
              <a:t>会</a:t>
            </a:r>
            <a:r>
              <a:rPr lang="en-US" altLang="zh-CN" sz="1000" dirty="0" smtClean="0">
                <a:latin typeface="+mn-lt"/>
                <a:ea typeface="+mn-ea"/>
                <a:cs typeface="Arial" charset="0"/>
              </a:rPr>
              <a:t>.《</a:t>
            </a:r>
            <a:r>
              <a:rPr lang="zh-CN" altLang="en-US" sz="1000" dirty="0">
                <a:latin typeface="+mn-lt"/>
                <a:ea typeface="+mn-ea"/>
                <a:cs typeface="Arial" charset="0"/>
              </a:rPr>
              <a:t>肾移植指南</a:t>
            </a:r>
            <a:r>
              <a:rPr lang="en-US" altLang="zh-CN" sz="1000" dirty="0">
                <a:latin typeface="+mn-lt"/>
                <a:ea typeface="+mn-ea"/>
                <a:cs typeface="Arial" charset="0"/>
              </a:rPr>
              <a:t>》</a:t>
            </a:r>
            <a:r>
              <a:rPr lang="en-US" altLang="zh-CN" sz="1000" dirty="0" smtClean="0">
                <a:latin typeface="+mn-lt"/>
                <a:ea typeface="+mn-ea"/>
                <a:cs typeface="Arial" charset="0"/>
              </a:rPr>
              <a:t>2009.</a:t>
            </a:r>
            <a:endParaRPr lang="zh-CN" altLang="en-US" sz="1000" dirty="0">
              <a:latin typeface="+mn-lt"/>
              <a:ea typeface="+mn-ea"/>
              <a:cs typeface="Arial"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865469631"/>
              </p:ext>
            </p:extLst>
          </p:nvPr>
        </p:nvGraphicFramePr>
        <p:xfrm>
          <a:off x="683568" y="2132856"/>
          <a:ext cx="5832648" cy="3621024"/>
        </p:xfrm>
        <a:graphic>
          <a:graphicData uri="http://schemas.openxmlformats.org/drawingml/2006/table">
            <a:tbl>
              <a:tblPr firstRow="1" bandRow="1">
                <a:tableStyleId>{5C22544A-7EE6-4342-B048-85BDC9FD1C3A}</a:tableStyleId>
              </a:tblPr>
              <a:tblGrid>
                <a:gridCol w="1514246"/>
                <a:gridCol w="3084573"/>
                <a:gridCol w="1233829"/>
              </a:tblGrid>
              <a:tr h="264289">
                <a:tc>
                  <a:txBody>
                    <a:bodyPr/>
                    <a:lstStyle/>
                    <a:p>
                      <a:pPr>
                        <a:lnSpc>
                          <a:spcPct val="120000"/>
                        </a:lnSpc>
                      </a:pP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A68C"/>
                    </a:solidFill>
                  </a:tcPr>
                </a:tc>
                <a:tc>
                  <a:txBody>
                    <a:bodyPr/>
                    <a:lstStyle/>
                    <a:p>
                      <a:pPr algn="ctr">
                        <a:lnSpc>
                          <a:spcPct val="120000"/>
                        </a:lnSpc>
                      </a:pPr>
                      <a:r>
                        <a:rPr lang="zh-CN" altLang="en-US" sz="1200" dirty="0" smtClean="0"/>
                        <a:t>临床推荐</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A68C"/>
                    </a:solidFill>
                  </a:tcPr>
                </a:tc>
                <a:tc>
                  <a:txBody>
                    <a:bodyPr/>
                    <a:lstStyle/>
                    <a:p>
                      <a:pPr algn="ctr">
                        <a:lnSpc>
                          <a:spcPct val="120000"/>
                        </a:lnSpc>
                      </a:pPr>
                      <a:r>
                        <a:rPr lang="zh-CN" altLang="en-US" sz="1200" dirty="0" smtClean="0"/>
                        <a:t>推荐等级</a:t>
                      </a:r>
                      <a:endParaRPr lang="zh-CN" altLang="en-US" sz="12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A68C"/>
                    </a:solidFill>
                  </a:tcPr>
                </a:tc>
              </a:tr>
              <a:tr h="537394">
                <a:tc>
                  <a:txBody>
                    <a:bodyPr/>
                    <a:lstStyle/>
                    <a:p>
                      <a:pPr algn="ctr">
                        <a:lnSpc>
                          <a:spcPct val="120000"/>
                        </a:lnSpc>
                      </a:pPr>
                      <a:r>
                        <a:rPr lang="en-US" altLang="zh-CN" sz="1200" b="1" dirty="0" smtClean="0">
                          <a:latin typeface="Arial" charset="0"/>
                          <a:ea typeface="微软雅黑" panose="020B0503020204020204" pitchFamily="34" charset="-122"/>
                          <a:cs typeface="Arial" charset="0"/>
                        </a:rPr>
                        <a:t>IL-2R</a:t>
                      </a:r>
                      <a:r>
                        <a:rPr lang="zh-CN" altLang="en-US" sz="1200" b="1" dirty="0" smtClean="0">
                          <a:latin typeface="Arial" charset="0"/>
                          <a:ea typeface="微软雅黑" panose="020B0503020204020204" pitchFamily="34" charset="-122"/>
                          <a:cs typeface="Arial" charset="0"/>
                        </a:rPr>
                        <a:t>拮抗剂</a:t>
                      </a:r>
                      <a:endParaRPr lang="zh-CN" altLang="en-US" sz="1200" dirty="0"/>
                    </a:p>
                  </a:txBody>
                  <a:tcPr anchor="ct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marL="171450" marR="0" lvl="0" indent="-171450" algn="l" defTabSz="914400" rtl="0" eaLnBrk="1" fontAlgn="auto" latinLnBrk="0" hangingPunct="1">
                        <a:lnSpc>
                          <a:spcPct val="120000"/>
                        </a:lnSpc>
                        <a:spcBef>
                          <a:spcPts val="0"/>
                        </a:spcBef>
                        <a:spcAft>
                          <a:spcPts val="0"/>
                        </a:spcAft>
                        <a:buClrTx/>
                        <a:buSzTx/>
                        <a:buFont typeface="Arial" pitchFamily="34" charset="0"/>
                        <a:buChar char="•"/>
                        <a:tabLst/>
                        <a:defRPr/>
                      </a:pPr>
                      <a:r>
                        <a:rPr kumimoji="0" lang="en-US" altLang="zh-CN" sz="1200" b="0" i="0" u="none" strike="noStrike" cap="none" normalizeH="0" baseline="0" dirty="0" smtClean="0">
                          <a:ln>
                            <a:noFill/>
                          </a:ln>
                          <a:solidFill>
                            <a:schemeClr val="tx1"/>
                          </a:solidFill>
                          <a:effectLst/>
                          <a:latin typeface="Arial" charset="0"/>
                          <a:ea typeface="微软雅黑" panose="020B0503020204020204" pitchFamily="34" charset="-122"/>
                          <a:cs typeface="Arial" charset="0"/>
                        </a:rPr>
                        <a:t>IL-2R</a:t>
                      </a:r>
                      <a:r>
                        <a:rPr kumimoji="0" lang="zh-CN" altLang="en-US" sz="1200" b="0" i="0" u="none" strike="noStrike" cap="none" normalizeH="0" baseline="0" dirty="0" smtClean="0">
                          <a:ln>
                            <a:noFill/>
                          </a:ln>
                          <a:solidFill>
                            <a:schemeClr val="tx1"/>
                          </a:solidFill>
                          <a:effectLst/>
                          <a:latin typeface="Arial" charset="0"/>
                          <a:ea typeface="微软雅黑" panose="020B0503020204020204" pitchFamily="34" charset="-122"/>
                          <a:cs typeface="Arial" charset="0"/>
                        </a:rPr>
                        <a:t>拮抗剂预防排斥反应有效安全，可有效降低急排反应发生率，可降低</a:t>
                      </a:r>
                      <a:r>
                        <a:rPr kumimoji="0" lang="en-US" altLang="zh-CN" sz="1200" b="0" i="0" u="none" strike="noStrike" cap="none" normalizeH="0" baseline="0" dirty="0" smtClean="0">
                          <a:ln>
                            <a:noFill/>
                          </a:ln>
                          <a:solidFill>
                            <a:schemeClr val="tx1"/>
                          </a:solidFill>
                          <a:effectLst/>
                          <a:latin typeface="Arial" charset="0"/>
                          <a:ea typeface="微软雅黑" panose="020B0503020204020204" pitchFamily="34" charset="-122"/>
                          <a:cs typeface="Arial" charset="0"/>
                        </a:rPr>
                        <a:t>CNI</a:t>
                      </a:r>
                      <a:r>
                        <a:rPr kumimoji="0" lang="zh-CN" altLang="en-US" sz="1200" b="0" i="0" u="none" strike="noStrike" cap="none" normalizeH="0" baseline="0" dirty="0" smtClean="0">
                          <a:ln>
                            <a:noFill/>
                          </a:ln>
                          <a:solidFill>
                            <a:schemeClr val="tx1"/>
                          </a:solidFill>
                          <a:effectLst/>
                          <a:latin typeface="Arial" charset="0"/>
                          <a:ea typeface="微软雅黑" panose="020B0503020204020204" pitchFamily="34" charset="-122"/>
                          <a:cs typeface="Arial" charset="0"/>
                        </a:rPr>
                        <a:t>和激素治疗剂量</a:t>
                      </a:r>
                    </a:p>
                  </a:txBody>
                  <a:tcPr>
                    <a:lnT w="12700"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a:lnSpc>
                          <a:spcPct val="120000"/>
                        </a:lnSpc>
                      </a:pPr>
                      <a:r>
                        <a:rPr lang="en-US" altLang="zh-CN" sz="1200" b="1" dirty="0" smtClean="0">
                          <a:solidFill>
                            <a:srgbClr val="FF0000"/>
                          </a:solidFill>
                        </a:rPr>
                        <a:t>A</a:t>
                      </a:r>
                      <a:endParaRPr lang="zh-CN" altLang="en-US" sz="1200" b="1" dirty="0">
                        <a:solidFill>
                          <a:srgbClr val="FF0000"/>
                        </a:solidFill>
                      </a:endParaRPr>
                    </a:p>
                  </a:txBody>
                  <a:tcPr anchor="ctr">
                    <a:lnT w="12700" cap="flat" cmpd="sng" algn="ctr">
                      <a:solidFill>
                        <a:schemeClr val="tx1"/>
                      </a:solidFill>
                      <a:prstDash val="solid"/>
                      <a:round/>
                      <a:headEnd type="none" w="med" len="med"/>
                      <a:tailEnd type="none" w="med" len="med"/>
                    </a:lnT>
                    <a:solidFill>
                      <a:schemeClr val="bg1">
                        <a:lumMod val="95000"/>
                      </a:schemeClr>
                    </a:solidFill>
                  </a:tcPr>
                </a:tc>
              </a:tr>
              <a:tr h="537394">
                <a:tc rowSpan="4">
                  <a:txBody>
                    <a:bodyPr/>
                    <a:lstStyle/>
                    <a:p>
                      <a:pPr algn="ctr">
                        <a:lnSpc>
                          <a:spcPct val="120000"/>
                        </a:lnSpc>
                      </a:pPr>
                      <a:r>
                        <a:rPr lang="en-US" altLang="zh-CN" sz="1200" b="1" dirty="0" smtClean="0">
                          <a:latin typeface="Arial" charset="0"/>
                          <a:ea typeface="微软雅黑" panose="020B0503020204020204" pitchFamily="34" charset="-122"/>
                          <a:cs typeface="Arial" charset="0"/>
                        </a:rPr>
                        <a:t>T</a:t>
                      </a:r>
                      <a:r>
                        <a:rPr lang="zh-CN" altLang="en-US" sz="1200" b="1" dirty="0" smtClean="0">
                          <a:latin typeface="Arial" charset="0"/>
                          <a:ea typeface="微软雅黑" panose="020B0503020204020204" pitchFamily="34" charset="-122"/>
                          <a:cs typeface="Arial" charset="0"/>
                        </a:rPr>
                        <a:t>细胞清除性药物</a:t>
                      </a:r>
                      <a:endParaRPr lang="zh-CN" altLang="en-US" sz="1200" dirty="0"/>
                    </a:p>
                  </a:txBody>
                  <a:tcPr anchor="ctr">
                    <a:lnB w="12700" cap="flat" cmpd="sng" algn="ctr">
                      <a:solidFill>
                        <a:schemeClr val="tx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20000"/>
                        </a:lnSpc>
                        <a:spcBef>
                          <a:spcPts val="0"/>
                        </a:spcBef>
                        <a:spcAft>
                          <a:spcPts val="0"/>
                        </a:spcAft>
                        <a:buClrTx/>
                        <a:buSzTx/>
                        <a:buFont typeface="Arial" pitchFamily="34" charset="0"/>
                        <a:buChar char="•"/>
                        <a:tabLst/>
                        <a:defRPr/>
                      </a:pPr>
                      <a:r>
                        <a:rPr kumimoji="0" lang="en-US" altLang="zh-CN" sz="1200" b="0" i="0" u="none" strike="noStrike" cap="none" normalizeH="0" baseline="0" dirty="0" smtClean="0">
                          <a:ln>
                            <a:noFill/>
                          </a:ln>
                          <a:solidFill>
                            <a:schemeClr val="tx1"/>
                          </a:solidFill>
                          <a:effectLst/>
                          <a:latin typeface="Arial" charset="0"/>
                          <a:ea typeface="微软雅黑" panose="020B0503020204020204" pitchFamily="34" charset="-122"/>
                          <a:cs typeface="Arial" charset="0"/>
                        </a:rPr>
                        <a:t>T</a:t>
                      </a:r>
                      <a:r>
                        <a:rPr kumimoji="0" lang="zh-CN" altLang="en-US" sz="1200" b="0" i="0" u="none" strike="noStrike" cap="none" normalizeH="0" baseline="0" dirty="0" smtClean="0">
                          <a:ln>
                            <a:noFill/>
                          </a:ln>
                          <a:solidFill>
                            <a:schemeClr val="tx1"/>
                          </a:solidFill>
                          <a:effectLst/>
                          <a:latin typeface="Arial" charset="0"/>
                          <a:ea typeface="微软雅黑" panose="020B0503020204020204" pitchFamily="34" charset="-122"/>
                          <a:cs typeface="Arial" charset="0"/>
                        </a:rPr>
                        <a:t>细胞清除性诱导治疗增加严重的机会性感染和恶性肿瘤的发生风险，特别是移植后淋巴增殖性疾病</a:t>
                      </a:r>
                    </a:p>
                  </a:txBody>
                  <a:tcPr>
                    <a:noFill/>
                  </a:tcPr>
                </a:tc>
                <a:tc rowSpan="4">
                  <a:txBody>
                    <a:bodyPr/>
                    <a:lstStyle/>
                    <a:p>
                      <a:pPr algn="ctr">
                        <a:lnSpc>
                          <a:spcPct val="120000"/>
                        </a:lnSpc>
                      </a:pPr>
                      <a:r>
                        <a:rPr lang="en-US" altLang="zh-CN" sz="1200" dirty="0" smtClean="0"/>
                        <a:t>B</a:t>
                      </a:r>
                      <a:endParaRPr lang="zh-CN" altLang="en-US" sz="1200" dirty="0"/>
                    </a:p>
                  </a:txBody>
                  <a:tcPr anchor="ctr">
                    <a:lnB w="12700" cap="flat" cmpd="sng" algn="ctr">
                      <a:solidFill>
                        <a:schemeClr val="tx1"/>
                      </a:solidFill>
                      <a:prstDash val="solid"/>
                      <a:round/>
                      <a:headEnd type="none" w="med" len="med"/>
                      <a:tailEnd type="none" w="med" len="med"/>
                    </a:lnB>
                    <a:noFill/>
                  </a:tcPr>
                </a:tc>
              </a:tr>
              <a:tr h="383853">
                <a:tc vMerge="1">
                  <a:txBody>
                    <a:bodyPr/>
                    <a:lstStyle/>
                    <a:p>
                      <a:endParaRPr lang="zh-CN" altLang="en-US"/>
                    </a:p>
                  </a:txBody>
                  <a:tcPr/>
                </a:tc>
                <a:tc>
                  <a:txBody>
                    <a:bodyPr/>
                    <a:lstStyle/>
                    <a:p>
                      <a:pPr marL="171450" marR="0" lvl="0" indent="-171450" algn="l" defTabSz="914400" rtl="0" eaLnBrk="1" fontAlgn="auto" latinLnBrk="0" hangingPunct="1">
                        <a:lnSpc>
                          <a:spcPct val="120000"/>
                        </a:lnSpc>
                        <a:spcBef>
                          <a:spcPts val="0"/>
                        </a:spcBef>
                        <a:spcAft>
                          <a:spcPts val="0"/>
                        </a:spcAft>
                        <a:buClrTx/>
                        <a:buSzTx/>
                        <a:buFont typeface="Arial" pitchFamily="34" charset="0"/>
                        <a:buChar char="•"/>
                        <a:tabLst/>
                        <a:defRPr/>
                      </a:pPr>
                      <a:r>
                        <a:rPr kumimoji="0" lang="zh-CN" altLang="en-US" sz="1200" b="0" i="0" u="none" strike="noStrike" cap="none" normalizeH="0" baseline="0" dirty="0" smtClean="0">
                          <a:ln>
                            <a:noFill/>
                          </a:ln>
                          <a:solidFill>
                            <a:schemeClr val="tx1"/>
                          </a:solidFill>
                          <a:effectLst/>
                          <a:latin typeface="Arial" charset="0"/>
                          <a:ea typeface="微软雅黑" panose="020B0503020204020204" pitchFamily="34" charset="-122"/>
                          <a:cs typeface="Arial" charset="0"/>
                        </a:rPr>
                        <a:t>使用</a:t>
                      </a:r>
                      <a:r>
                        <a:rPr kumimoji="0" lang="en-US" altLang="zh-CN" sz="1200" b="0" i="0" u="none" strike="noStrike" cap="none" normalizeH="0" baseline="0" dirty="0" smtClean="0">
                          <a:ln>
                            <a:noFill/>
                          </a:ln>
                          <a:solidFill>
                            <a:schemeClr val="tx1"/>
                          </a:solidFill>
                          <a:effectLst/>
                          <a:latin typeface="Arial" charset="0"/>
                          <a:ea typeface="微软雅黑" panose="020B0503020204020204" pitchFamily="34" charset="-122"/>
                          <a:cs typeface="Arial" charset="0"/>
                        </a:rPr>
                        <a:t>T</a:t>
                      </a:r>
                      <a:r>
                        <a:rPr kumimoji="0" lang="zh-CN" altLang="en-US" sz="1200" b="0" i="0" u="none" strike="noStrike" cap="none" normalizeH="0" baseline="0" dirty="0" smtClean="0">
                          <a:ln>
                            <a:noFill/>
                          </a:ln>
                          <a:solidFill>
                            <a:schemeClr val="tx1"/>
                          </a:solidFill>
                          <a:effectLst/>
                          <a:latin typeface="Arial" charset="0"/>
                          <a:ea typeface="微软雅黑" panose="020B0503020204020204" pitchFamily="34" charset="-122"/>
                          <a:cs typeface="Arial" charset="0"/>
                        </a:rPr>
                        <a:t>细胞清除性抗体对于整体人群的预后并无改善</a:t>
                      </a:r>
                    </a:p>
                  </a:txBody>
                  <a:tcPr>
                    <a:noFill/>
                  </a:tcPr>
                </a:tc>
                <a:tc vMerge="1">
                  <a:txBody>
                    <a:bodyPr/>
                    <a:lstStyle/>
                    <a:p>
                      <a:endParaRPr lang="zh-CN" altLang="en-US"/>
                    </a:p>
                  </a:txBody>
                  <a:tcPr/>
                </a:tc>
              </a:tr>
              <a:tr h="383853">
                <a:tc vMerge="1">
                  <a:txBody>
                    <a:bodyPr/>
                    <a:lstStyle/>
                    <a:p>
                      <a:endParaRPr lang="zh-CN" altLang="en-US"/>
                    </a:p>
                  </a:txBody>
                  <a:tcPr/>
                </a:tc>
                <a:tc>
                  <a:txBody>
                    <a:bodyPr/>
                    <a:lstStyle/>
                    <a:p>
                      <a:pPr marL="171450" marR="0" lvl="0" indent="-171450" algn="l" defTabSz="914400" rtl="0" eaLnBrk="1" fontAlgn="auto" latinLnBrk="0" hangingPunct="1">
                        <a:lnSpc>
                          <a:spcPct val="120000"/>
                        </a:lnSpc>
                        <a:spcBef>
                          <a:spcPts val="0"/>
                        </a:spcBef>
                        <a:spcAft>
                          <a:spcPts val="0"/>
                        </a:spcAft>
                        <a:buClrTx/>
                        <a:buSzTx/>
                        <a:buFont typeface="Arial" pitchFamily="34" charset="0"/>
                        <a:buChar char="•"/>
                        <a:tabLst/>
                        <a:defRPr/>
                      </a:pPr>
                      <a:r>
                        <a:rPr kumimoji="0" lang="zh-CN" altLang="en-US" sz="1200" b="0" i="0" u="none" strike="noStrike" cap="none" normalizeH="0" baseline="0" dirty="0" smtClean="0">
                          <a:ln>
                            <a:noFill/>
                          </a:ln>
                          <a:solidFill>
                            <a:schemeClr val="tx1"/>
                          </a:solidFill>
                          <a:effectLst/>
                          <a:latin typeface="Arial" charset="0"/>
                          <a:ea typeface="微软雅黑" panose="020B0503020204020204" pitchFamily="34" charset="-122"/>
                          <a:cs typeface="Arial" charset="0"/>
                        </a:rPr>
                        <a:t>对于低风险的首次移植受者无需常规应用</a:t>
                      </a:r>
                      <a:r>
                        <a:rPr kumimoji="0" lang="en-US" altLang="zh-CN" sz="1200" b="0" i="0" u="none" strike="noStrike" cap="none" normalizeH="0" baseline="0" dirty="0" smtClean="0">
                          <a:ln>
                            <a:noFill/>
                          </a:ln>
                          <a:solidFill>
                            <a:schemeClr val="tx1"/>
                          </a:solidFill>
                          <a:effectLst/>
                          <a:latin typeface="Arial" charset="0"/>
                          <a:ea typeface="微软雅黑" panose="020B0503020204020204" pitchFamily="34" charset="-122"/>
                          <a:cs typeface="Arial" charset="0"/>
                        </a:rPr>
                        <a:t>T</a:t>
                      </a:r>
                      <a:r>
                        <a:rPr kumimoji="0" lang="zh-CN" altLang="en-US" sz="1200" b="0" i="0" u="none" strike="noStrike" cap="none" normalizeH="0" baseline="0" dirty="0" smtClean="0">
                          <a:ln>
                            <a:noFill/>
                          </a:ln>
                          <a:solidFill>
                            <a:schemeClr val="tx1"/>
                          </a:solidFill>
                          <a:effectLst/>
                          <a:latin typeface="Arial" charset="0"/>
                          <a:ea typeface="微软雅黑" panose="020B0503020204020204" pitchFamily="34" charset="-122"/>
                          <a:cs typeface="Arial" charset="0"/>
                        </a:rPr>
                        <a:t>细胞清除性抗体</a:t>
                      </a:r>
                    </a:p>
                  </a:txBody>
                  <a:tcPr>
                    <a:noFill/>
                  </a:tcPr>
                </a:tc>
                <a:tc vMerge="1">
                  <a:txBody>
                    <a:bodyPr/>
                    <a:lstStyle/>
                    <a:p>
                      <a:endParaRPr lang="zh-CN" altLang="en-US"/>
                    </a:p>
                  </a:txBody>
                  <a:tcPr/>
                </a:tc>
              </a:tr>
              <a:tr h="629519">
                <a:tc vMerge="1">
                  <a:txBody>
                    <a:bodyPr/>
                    <a:lstStyle/>
                    <a:p>
                      <a:endParaRPr lang="zh-CN" altLang="en-US" dirty="0"/>
                    </a:p>
                  </a:txBody>
                  <a:tcPr/>
                </a:tc>
                <a:tc>
                  <a:txBody>
                    <a:bodyPr/>
                    <a:lstStyle/>
                    <a:p>
                      <a:pPr marL="171450" marR="0" lvl="0" indent="-171450" algn="l" defTabSz="914400" rtl="0" eaLnBrk="1" fontAlgn="base" latinLnBrk="0" hangingPunct="1">
                        <a:lnSpc>
                          <a:spcPct val="120000"/>
                        </a:lnSpc>
                        <a:spcBef>
                          <a:spcPct val="0"/>
                        </a:spcBef>
                        <a:spcAft>
                          <a:spcPct val="0"/>
                        </a:spcAft>
                        <a:buClrTx/>
                        <a:buSzTx/>
                        <a:buFont typeface="Arial" panose="020B0604020202020204" pitchFamily="34" charset="0"/>
                        <a:buChar char="•"/>
                        <a:tabLst/>
                      </a:pPr>
                      <a:r>
                        <a:rPr kumimoji="0" lang="zh-CN" altLang="en-US" sz="1200" b="0" i="0" u="none" strike="noStrike" cap="none" normalizeH="0" baseline="0" dirty="0" smtClean="0">
                          <a:ln>
                            <a:noFill/>
                          </a:ln>
                          <a:solidFill>
                            <a:schemeClr val="tx1"/>
                          </a:solidFill>
                          <a:effectLst/>
                          <a:latin typeface="Arial" charset="0"/>
                          <a:ea typeface="微软雅黑" panose="020B0503020204020204" pitchFamily="34" charset="-122"/>
                          <a:cs typeface="Arial" charset="0"/>
                        </a:rPr>
                        <a:t>如果采用</a:t>
                      </a:r>
                      <a:r>
                        <a:rPr kumimoji="0" lang="en-US" altLang="zh-CN" sz="1200" b="0" i="0" u="none" strike="noStrike" cap="none" normalizeH="0" baseline="0" dirty="0" smtClean="0">
                          <a:ln>
                            <a:noFill/>
                          </a:ln>
                          <a:solidFill>
                            <a:schemeClr val="tx1"/>
                          </a:solidFill>
                          <a:effectLst/>
                          <a:latin typeface="Arial" charset="0"/>
                          <a:ea typeface="微软雅黑" panose="020B0503020204020204" pitchFamily="34" charset="-122"/>
                          <a:cs typeface="Arial" charset="0"/>
                        </a:rPr>
                        <a:t>T</a:t>
                      </a:r>
                      <a:r>
                        <a:rPr kumimoji="0" lang="zh-CN" altLang="en-US" sz="1200" b="0" i="0" u="none" strike="noStrike" cap="none" normalizeH="0" baseline="0" dirty="0" smtClean="0">
                          <a:ln>
                            <a:noFill/>
                          </a:ln>
                          <a:solidFill>
                            <a:schemeClr val="tx1"/>
                          </a:solidFill>
                          <a:effectLst/>
                          <a:latin typeface="Arial" charset="0"/>
                          <a:ea typeface="微软雅黑" panose="020B0503020204020204" pitchFamily="34" charset="-122"/>
                          <a:cs typeface="Arial" charset="0"/>
                        </a:rPr>
                        <a:t>细胞清除性抗体诱导治疗，必须在开始治疗前向受者说明可能增加感染和肿瘤风险</a:t>
                      </a:r>
                    </a:p>
                  </a:txBody>
                  <a:tcPr>
                    <a:lnB w="12700" cap="flat" cmpd="sng" algn="ctr">
                      <a:solidFill>
                        <a:schemeClr val="tx1"/>
                      </a:solidFill>
                      <a:prstDash val="solid"/>
                      <a:round/>
                      <a:headEnd type="none" w="med" len="med"/>
                      <a:tailEnd type="none" w="med" len="med"/>
                    </a:lnB>
                    <a:noFill/>
                  </a:tcPr>
                </a:tc>
                <a:tc vMerge="1">
                  <a:txBody>
                    <a:bodyPr/>
                    <a:lstStyle/>
                    <a:p>
                      <a:endParaRPr lang="zh-CN" altLang="en-US" dirty="0"/>
                    </a:p>
                  </a:txBody>
                  <a:tcPr/>
                </a:tc>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732" y="2452300"/>
            <a:ext cx="2433034" cy="344452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0008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1"/>
          <p:cNvSpPr/>
          <p:nvPr/>
        </p:nvSpPr>
        <p:spPr>
          <a:xfrm>
            <a:off x="1761956" y="1508874"/>
            <a:ext cx="6122412" cy="4274060"/>
          </a:xfrm>
          <a:custGeom>
            <a:avLst/>
            <a:gdLst/>
            <a:ahLst/>
            <a:cxnLst/>
            <a:rect l="l" t="t" r="r" b="b"/>
            <a:pathLst>
              <a:path w="6373932" h="6040664">
                <a:moveTo>
                  <a:pt x="7473" y="0"/>
                </a:moveTo>
                <a:lnTo>
                  <a:pt x="123539" y="0"/>
                </a:lnTo>
                <a:lnTo>
                  <a:pt x="123539" y="5658999"/>
                </a:lnTo>
                <a:cubicBezTo>
                  <a:pt x="123539" y="5800213"/>
                  <a:pt x="241633" y="5914690"/>
                  <a:pt x="387309" y="5914690"/>
                </a:cubicBezTo>
                <a:lnTo>
                  <a:pt x="6373932" y="5914690"/>
                </a:lnTo>
                <a:lnTo>
                  <a:pt x="6373932" y="6040664"/>
                </a:lnTo>
                <a:lnTo>
                  <a:pt x="263770" y="6040664"/>
                </a:lnTo>
                <a:cubicBezTo>
                  <a:pt x="118094" y="6040664"/>
                  <a:pt x="0" y="5926188"/>
                  <a:pt x="0" y="5784974"/>
                </a:cubicBezTo>
                <a:lnTo>
                  <a:pt x="0" y="50858"/>
                </a:lnTo>
                <a:close/>
              </a:path>
            </a:pathLst>
          </a:custGeom>
          <a:solidFill>
            <a:srgbClr val="42A68C"/>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n-lt"/>
              <a:ea typeface="+mn-ea"/>
              <a:cs typeface="+mn-cs"/>
            </a:endParaRPr>
          </a:p>
        </p:txBody>
      </p:sp>
      <p:sp>
        <p:nvSpPr>
          <p:cNvPr id="8" name="圆角矩形 1"/>
          <p:cNvSpPr/>
          <p:nvPr/>
        </p:nvSpPr>
        <p:spPr>
          <a:xfrm>
            <a:off x="1522488" y="1508874"/>
            <a:ext cx="6214098" cy="4440406"/>
          </a:xfrm>
          <a:custGeom>
            <a:avLst/>
            <a:gdLst/>
            <a:ahLst/>
            <a:cxnLst/>
            <a:rect l="l" t="t" r="r" b="b"/>
            <a:pathLst>
              <a:path w="6469385" h="6275766">
                <a:moveTo>
                  <a:pt x="0" y="0"/>
                </a:moveTo>
                <a:lnTo>
                  <a:pt x="145686" y="0"/>
                </a:lnTo>
                <a:lnTo>
                  <a:pt x="145686" y="5840190"/>
                </a:lnTo>
                <a:cubicBezTo>
                  <a:pt x="145686" y="6001351"/>
                  <a:pt x="284951" y="6131997"/>
                  <a:pt x="456743" y="6131997"/>
                </a:cubicBezTo>
                <a:lnTo>
                  <a:pt x="6469385" y="6131997"/>
                </a:lnTo>
                <a:lnTo>
                  <a:pt x="6469385" y="6275766"/>
                </a:lnTo>
                <a:lnTo>
                  <a:pt x="311057" y="6275766"/>
                </a:lnTo>
                <a:cubicBezTo>
                  <a:pt x="139265" y="6275766"/>
                  <a:pt x="0" y="6145120"/>
                  <a:pt x="0" y="5983959"/>
                </a:cubicBezTo>
                <a:close/>
              </a:path>
            </a:pathLst>
          </a:custGeom>
          <a:solidFill>
            <a:srgbClr val="31859C"/>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n-lt"/>
              <a:ea typeface="+mn-ea"/>
              <a:cs typeface="+mn-cs"/>
            </a:endParaRPr>
          </a:p>
        </p:txBody>
      </p:sp>
      <p:sp>
        <p:nvSpPr>
          <p:cNvPr id="9" name="圆角矩形 1"/>
          <p:cNvSpPr/>
          <p:nvPr/>
        </p:nvSpPr>
        <p:spPr>
          <a:xfrm>
            <a:off x="1316842" y="1508874"/>
            <a:ext cx="6411628" cy="4129732"/>
          </a:xfrm>
          <a:custGeom>
            <a:avLst/>
            <a:gdLst/>
            <a:ahLst/>
            <a:cxnLst/>
            <a:rect l="l" t="t" r="r" b="b"/>
            <a:pathLst>
              <a:path w="6675030" h="5836680">
                <a:moveTo>
                  <a:pt x="0" y="0"/>
                </a:moveTo>
                <a:lnTo>
                  <a:pt x="134832" y="0"/>
                </a:lnTo>
                <a:lnTo>
                  <a:pt x="134832" y="5455015"/>
                </a:lnTo>
                <a:cubicBezTo>
                  <a:pt x="134832" y="5596229"/>
                  <a:pt x="263721" y="5710706"/>
                  <a:pt x="422714" y="5710706"/>
                </a:cubicBezTo>
                <a:lnTo>
                  <a:pt x="6675030" y="5710706"/>
                </a:lnTo>
                <a:lnTo>
                  <a:pt x="6675030" y="5836680"/>
                </a:lnTo>
                <a:lnTo>
                  <a:pt x="287882" y="5836680"/>
                </a:lnTo>
                <a:cubicBezTo>
                  <a:pt x="128889" y="5836680"/>
                  <a:pt x="0" y="5722204"/>
                  <a:pt x="0" y="5580990"/>
                </a:cubicBezTo>
                <a:close/>
              </a:path>
            </a:pathLst>
          </a:custGeom>
          <a:solidFill>
            <a:schemeClr val="bg1">
              <a:lumMod val="65000"/>
            </a:scheme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n-lt"/>
              <a:ea typeface="+mn-ea"/>
              <a:cs typeface="+mn-cs"/>
            </a:endParaRPr>
          </a:p>
        </p:txBody>
      </p:sp>
      <p:sp>
        <p:nvSpPr>
          <p:cNvPr id="10" name="椭圆 9"/>
          <p:cNvSpPr/>
          <p:nvPr/>
        </p:nvSpPr>
        <p:spPr>
          <a:xfrm>
            <a:off x="1043608" y="2038350"/>
            <a:ext cx="528405" cy="550644"/>
          </a:xfrm>
          <a:prstGeom prst="ellipse">
            <a:avLst/>
          </a:prstGeom>
          <a:solidFill>
            <a:schemeClr val="bg1">
              <a:lumMod val="65000"/>
            </a:schemeClr>
          </a:solidFill>
          <a:ln w="25400" cap="flat" cmpd="sng" algn="ctr">
            <a:noFill/>
            <a:prstDash val="solid"/>
          </a:ln>
          <a:effectLst>
            <a:outerShdw dist="38100" algn="l" rotWithShape="0">
              <a:prstClr val="black">
                <a:alpha val="49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n-lt"/>
              <a:ea typeface="+mn-ea"/>
              <a:cs typeface="+mn-cs"/>
            </a:endParaRPr>
          </a:p>
        </p:txBody>
      </p:sp>
      <p:cxnSp>
        <p:nvCxnSpPr>
          <p:cNvPr id="11" name="直接连接符 10"/>
          <p:cNvCxnSpPr/>
          <p:nvPr/>
        </p:nvCxnSpPr>
        <p:spPr>
          <a:xfrm flipV="1">
            <a:off x="1547664" y="2489222"/>
            <a:ext cx="929825" cy="1"/>
          </a:xfrm>
          <a:prstGeom prst="line">
            <a:avLst/>
          </a:prstGeom>
          <a:noFill/>
          <a:ln w="28575" cap="flat" cmpd="sng" algn="ctr">
            <a:solidFill>
              <a:schemeClr val="bg1">
                <a:lumMod val="65000"/>
              </a:schemeClr>
            </a:solidFill>
            <a:prstDash val="solid"/>
          </a:ln>
          <a:effectLst/>
        </p:spPr>
      </p:cxnSp>
      <p:sp>
        <p:nvSpPr>
          <p:cNvPr id="12" name="圆角矩形 11"/>
          <p:cNvSpPr/>
          <p:nvPr/>
        </p:nvSpPr>
        <p:spPr>
          <a:xfrm>
            <a:off x="2410028" y="1652890"/>
            <a:ext cx="4264044" cy="872975"/>
          </a:xfrm>
          <a:prstGeom prst="roundRect">
            <a:avLst>
              <a:gd name="adj" fmla="val 10006"/>
            </a:avLst>
          </a:prstGeom>
          <a:solidFill>
            <a:schemeClr val="bg1">
              <a:lumMod val="65000"/>
            </a:schemeClr>
          </a:solidFill>
          <a:ln w="25400" cap="flat" cmpd="sng" algn="ctr">
            <a:noFill/>
            <a:prstDash val="solid"/>
          </a:ln>
          <a:effectLst>
            <a:outerShdw dist="38100" algn="l" rotWithShape="0">
              <a:prstClr val="black">
                <a:alpha val="49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n-lt"/>
              <a:ea typeface="+mn-ea"/>
              <a:cs typeface="+mn-cs"/>
            </a:endParaRPr>
          </a:p>
        </p:txBody>
      </p:sp>
      <p:sp>
        <p:nvSpPr>
          <p:cNvPr id="13" name="圆角矩形 21"/>
          <p:cNvSpPr/>
          <p:nvPr/>
        </p:nvSpPr>
        <p:spPr>
          <a:xfrm>
            <a:off x="2410028" y="1657647"/>
            <a:ext cx="3024336" cy="579314"/>
          </a:xfrm>
          <a:custGeom>
            <a:avLst/>
            <a:gdLst/>
            <a:ahLst/>
            <a:cxnLst/>
            <a:rect l="l" t="t" r="r" b="b"/>
            <a:pathLst>
              <a:path w="3024336" h="587758">
                <a:moveTo>
                  <a:pt x="88623" y="0"/>
                </a:moveTo>
                <a:lnTo>
                  <a:pt x="2935713" y="0"/>
                </a:lnTo>
                <a:cubicBezTo>
                  <a:pt x="2984658" y="0"/>
                  <a:pt x="3024336" y="39678"/>
                  <a:pt x="3024336" y="88623"/>
                </a:cubicBezTo>
                <a:lnTo>
                  <a:pt x="3024336" y="402900"/>
                </a:lnTo>
                <a:cubicBezTo>
                  <a:pt x="2669482" y="517144"/>
                  <a:pt x="2179692" y="587758"/>
                  <a:pt x="1638765" y="587758"/>
                </a:cubicBezTo>
                <a:cubicBezTo>
                  <a:pt x="953663" y="587758"/>
                  <a:pt x="350591" y="474486"/>
                  <a:pt x="0" y="302375"/>
                </a:cubicBezTo>
                <a:lnTo>
                  <a:pt x="0" y="88623"/>
                </a:lnTo>
                <a:cubicBezTo>
                  <a:pt x="0" y="39678"/>
                  <a:pt x="39678" y="0"/>
                  <a:pt x="88623" y="0"/>
                </a:cubicBezTo>
                <a:close/>
              </a:path>
            </a:pathLst>
          </a:custGeom>
          <a:solidFill>
            <a:srgbClr val="FFFFFF">
              <a:alpha val="27843"/>
            </a:srgb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n-lt"/>
              <a:ea typeface="+mn-ea"/>
              <a:cs typeface="+mn-cs"/>
            </a:endParaRPr>
          </a:p>
        </p:txBody>
      </p:sp>
      <p:sp>
        <p:nvSpPr>
          <p:cNvPr id="25" name="TextBox 48"/>
          <p:cNvSpPr txBox="1"/>
          <p:nvPr/>
        </p:nvSpPr>
        <p:spPr>
          <a:xfrm>
            <a:off x="827584" y="2003019"/>
            <a:ext cx="963821" cy="56188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chemeClr val="bg1"/>
                </a:solidFill>
                <a:effectLst/>
                <a:uLnTx/>
                <a:uFillTx/>
                <a:latin typeface="+mn-lt"/>
                <a:ea typeface="+mn-ea"/>
                <a:cs typeface="Calibri" pitchFamily="34" charset="0"/>
              </a:rPr>
              <a:t>01</a:t>
            </a:r>
            <a:endParaRPr kumimoji="0" lang="en-US" altLang="zh-CN" sz="3200" b="1" i="0" u="none" strike="noStrike" kern="0" cap="none" spc="0" normalizeH="0" baseline="0" noProof="0" dirty="0" smtClean="0">
              <a:ln>
                <a:noFill/>
              </a:ln>
              <a:solidFill>
                <a:schemeClr val="bg1"/>
              </a:solidFill>
              <a:effectLst/>
              <a:uLnTx/>
              <a:uFillTx/>
              <a:latin typeface="+mn-lt"/>
              <a:ea typeface="+mn-ea"/>
              <a:cs typeface="Calibri" pitchFamily="34" charset="0"/>
            </a:endParaRPr>
          </a:p>
        </p:txBody>
      </p:sp>
      <p:sp>
        <p:nvSpPr>
          <p:cNvPr id="2" name="标题 1"/>
          <p:cNvSpPr>
            <a:spLocks noGrp="1"/>
          </p:cNvSpPr>
          <p:nvPr>
            <p:ph type="title" idx="4294967295"/>
          </p:nvPr>
        </p:nvSpPr>
        <p:spPr>
          <a:xfrm>
            <a:off x="457200" y="188640"/>
            <a:ext cx="8229600" cy="1143000"/>
          </a:xfrm>
        </p:spPr>
        <p:txBody>
          <a:bodyPr>
            <a:normAutofit/>
          </a:bodyPr>
          <a:lstStyle/>
          <a:p>
            <a:pPr algn="ctr">
              <a:lnSpc>
                <a:spcPct val="120000"/>
              </a:lnSpc>
            </a:pPr>
            <a:r>
              <a:rPr lang="zh-CN" altLang="en-US" sz="2800" b="1" dirty="0" smtClean="0">
                <a:latin typeface="+mn-lt"/>
                <a:ea typeface="+mn-ea"/>
                <a:cs typeface="Arial" pitchFamily="34" charset="0"/>
              </a:rPr>
              <a:t>总 结</a:t>
            </a:r>
            <a:endParaRPr lang="zh-CN" altLang="en-US" sz="2800" b="1" dirty="0">
              <a:latin typeface="+mn-lt"/>
              <a:ea typeface="+mn-ea"/>
              <a:cs typeface="Arial" pitchFamily="34" charset="0"/>
            </a:endParaRPr>
          </a:p>
        </p:txBody>
      </p:sp>
      <p:grpSp>
        <p:nvGrpSpPr>
          <p:cNvPr id="29" name="组合 28"/>
          <p:cNvGrpSpPr/>
          <p:nvPr/>
        </p:nvGrpSpPr>
        <p:grpSpPr>
          <a:xfrm>
            <a:off x="1087899" y="2579083"/>
            <a:ext cx="6220405" cy="1733420"/>
            <a:chOff x="1087899" y="3582222"/>
            <a:chExt cx="6220405" cy="1733420"/>
          </a:xfrm>
        </p:grpSpPr>
        <p:sp>
          <p:nvSpPr>
            <p:cNvPr id="20" name="椭圆 19"/>
            <p:cNvSpPr/>
            <p:nvPr/>
          </p:nvSpPr>
          <p:spPr>
            <a:xfrm>
              <a:off x="1285581" y="3635162"/>
              <a:ext cx="550115" cy="490529"/>
            </a:xfrm>
            <a:prstGeom prst="ellipse">
              <a:avLst/>
            </a:prstGeom>
            <a:solidFill>
              <a:srgbClr val="31859C"/>
            </a:solidFill>
            <a:ln w="25400" cap="flat" cmpd="sng" algn="ctr">
              <a:noFill/>
              <a:prstDash val="solid"/>
            </a:ln>
            <a:effectLst>
              <a:outerShdw dist="38100" algn="l" rotWithShape="0">
                <a:prstClr val="black">
                  <a:alpha val="49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n-lt"/>
                <a:ea typeface="+mn-ea"/>
                <a:cs typeface="+mn-cs"/>
              </a:endParaRPr>
            </a:p>
          </p:txBody>
        </p:sp>
        <p:cxnSp>
          <p:nvCxnSpPr>
            <p:cNvPr id="21" name="直接连接符 20"/>
            <p:cNvCxnSpPr/>
            <p:nvPr/>
          </p:nvCxnSpPr>
          <p:spPr>
            <a:xfrm flipV="1">
              <a:off x="1858901" y="3916167"/>
              <a:ext cx="1367653" cy="1"/>
            </a:xfrm>
            <a:prstGeom prst="line">
              <a:avLst/>
            </a:prstGeom>
            <a:noFill/>
            <a:ln w="28575" cap="flat" cmpd="sng" algn="ctr">
              <a:solidFill>
                <a:srgbClr val="31859C"/>
              </a:solidFill>
              <a:prstDash val="solid"/>
            </a:ln>
            <a:effectLst/>
          </p:spPr>
        </p:cxnSp>
        <p:sp>
          <p:nvSpPr>
            <p:cNvPr id="22" name="圆角矩形 21"/>
            <p:cNvSpPr/>
            <p:nvPr/>
          </p:nvSpPr>
          <p:spPr>
            <a:xfrm>
              <a:off x="2843808" y="3890681"/>
              <a:ext cx="4464496" cy="1424961"/>
            </a:xfrm>
            <a:prstGeom prst="roundRect">
              <a:avLst>
                <a:gd name="adj" fmla="val 10006"/>
              </a:avLst>
            </a:prstGeom>
            <a:solidFill>
              <a:srgbClr val="31859C"/>
            </a:solidFill>
            <a:ln w="25400" cap="flat" cmpd="sng" algn="ctr">
              <a:noFill/>
              <a:prstDash val="solid"/>
            </a:ln>
            <a:effectLst>
              <a:outerShdw dist="38100" algn="l" rotWithShape="0">
                <a:prstClr val="black">
                  <a:alpha val="49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n-lt"/>
                <a:ea typeface="+mn-ea"/>
                <a:cs typeface="+mn-cs"/>
              </a:endParaRPr>
            </a:p>
          </p:txBody>
        </p:sp>
        <p:sp>
          <p:nvSpPr>
            <p:cNvPr id="23" name="圆角矩形 21"/>
            <p:cNvSpPr/>
            <p:nvPr/>
          </p:nvSpPr>
          <p:spPr>
            <a:xfrm>
              <a:off x="2843808" y="3877771"/>
              <a:ext cx="4464496" cy="945617"/>
            </a:xfrm>
            <a:custGeom>
              <a:avLst/>
              <a:gdLst/>
              <a:ahLst/>
              <a:cxnLst/>
              <a:rect l="l" t="t" r="r" b="b"/>
              <a:pathLst>
                <a:path w="3024336" h="587758">
                  <a:moveTo>
                    <a:pt x="88623" y="0"/>
                  </a:moveTo>
                  <a:lnTo>
                    <a:pt x="2935713" y="0"/>
                  </a:lnTo>
                  <a:cubicBezTo>
                    <a:pt x="2984658" y="0"/>
                    <a:pt x="3024336" y="39678"/>
                    <a:pt x="3024336" y="88623"/>
                  </a:cubicBezTo>
                  <a:lnTo>
                    <a:pt x="3024336" y="402900"/>
                  </a:lnTo>
                  <a:cubicBezTo>
                    <a:pt x="2669482" y="517144"/>
                    <a:pt x="2179692" y="587758"/>
                    <a:pt x="1638765" y="587758"/>
                  </a:cubicBezTo>
                  <a:cubicBezTo>
                    <a:pt x="953663" y="587758"/>
                    <a:pt x="350591" y="474486"/>
                    <a:pt x="0" y="302375"/>
                  </a:cubicBezTo>
                  <a:lnTo>
                    <a:pt x="0" y="88623"/>
                  </a:lnTo>
                  <a:cubicBezTo>
                    <a:pt x="0" y="39678"/>
                    <a:pt x="39678" y="0"/>
                    <a:pt x="88623" y="0"/>
                  </a:cubicBezTo>
                  <a:close/>
                </a:path>
              </a:pathLst>
            </a:custGeom>
            <a:solidFill>
              <a:srgbClr val="FFFFFF">
                <a:alpha val="16863"/>
              </a:srgb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n-lt"/>
                <a:ea typeface="+mn-ea"/>
                <a:cs typeface="+mn-cs"/>
              </a:endParaRPr>
            </a:p>
          </p:txBody>
        </p:sp>
        <p:sp>
          <p:nvSpPr>
            <p:cNvPr id="24" name="圆角矩形 23"/>
            <p:cNvSpPr/>
            <p:nvPr/>
          </p:nvSpPr>
          <p:spPr>
            <a:xfrm>
              <a:off x="2929703" y="3930824"/>
              <a:ext cx="4036657" cy="1327576"/>
            </a:xfrm>
            <a:prstGeom prst="roundRect">
              <a:avLst>
                <a:gd name="adj" fmla="val 10006"/>
              </a:avLst>
            </a:prstGeom>
            <a:solidFill>
              <a:sysClr val="window" lastClr="FFFFFF"/>
            </a:solidFill>
            <a:ln w="25400" cap="flat" cmpd="sng" algn="ctr">
              <a:noFill/>
              <a:prstDash val="solid"/>
            </a:ln>
            <a:effectLst>
              <a:innerShdw blurRad="63500" dist="25400" dir="13500000">
                <a:prstClr val="black">
                  <a:alpha val="61000"/>
                </a:prstClr>
              </a:inn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n-lt"/>
                <a:ea typeface="+mn-ea"/>
                <a:cs typeface="+mn-cs"/>
              </a:endParaRPr>
            </a:p>
          </p:txBody>
        </p:sp>
        <p:sp>
          <p:nvSpPr>
            <p:cNvPr id="27" name="TextBox 50"/>
            <p:cNvSpPr txBox="1"/>
            <p:nvPr/>
          </p:nvSpPr>
          <p:spPr>
            <a:xfrm>
              <a:off x="1087899" y="3582222"/>
              <a:ext cx="963821" cy="56188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chemeClr val="bg1"/>
                  </a:solidFill>
                  <a:effectLst/>
                  <a:uLnTx/>
                  <a:uFillTx/>
                  <a:latin typeface="+mn-lt"/>
                  <a:ea typeface="+mn-ea"/>
                  <a:cs typeface="Calibri" pitchFamily="34" charset="0"/>
                </a:rPr>
                <a:t>02</a:t>
              </a:r>
              <a:endParaRPr kumimoji="0" lang="en-US" altLang="zh-CN" sz="3200" b="1" i="0" u="none" strike="noStrike" kern="0" cap="none" spc="0" normalizeH="0" baseline="0" noProof="0" dirty="0" smtClean="0">
                <a:ln>
                  <a:noFill/>
                </a:ln>
                <a:solidFill>
                  <a:schemeClr val="bg1"/>
                </a:solidFill>
                <a:effectLst/>
                <a:uLnTx/>
                <a:uFillTx/>
                <a:latin typeface="+mn-lt"/>
                <a:ea typeface="+mn-ea"/>
                <a:cs typeface="Calibri" pitchFamily="34" charset="0"/>
              </a:endParaRPr>
            </a:p>
          </p:txBody>
        </p:sp>
        <p:sp>
          <p:nvSpPr>
            <p:cNvPr id="4" name="矩形 3"/>
            <p:cNvSpPr/>
            <p:nvPr/>
          </p:nvSpPr>
          <p:spPr>
            <a:xfrm>
              <a:off x="3078247" y="3999577"/>
              <a:ext cx="3942025" cy="1274195"/>
            </a:xfrm>
            <a:prstGeom prst="rect">
              <a:avLst/>
            </a:prstGeom>
          </p:spPr>
          <p:txBody>
            <a:bodyPr wrap="square">
              <a:spAutoFit/>
            </a:bodyPr>
            <a:lstStyle/>
            <a:p>
              <a:pPr lvl="0">
                <a:lnSpc>
                  <a:spcPct val="120000"/>
                </a:lnSpc>
              </a:pPr>
              <a:r>
                <a:rPr lang="zh-CN" altLang="zh-CN" sz="1600" b="1" dirty="0" smtClean="0"/>
                <a:t>使用</a:t>
              </a:r>
              <a:r>
                <a:rPr lang="zh-CN" altLang="en-US" sz="1600" b="1" dirty="0"/>
                <a:t>巴利昔单抗</a:t>
              </a:r>
              <a:r>
                <a:rPr lang="zh-CN" altLang="zh-CN" sz="1600" b="1" dirty="0" smtClean="0"/>
                <a:t>的</a:t>
              </a:r>
              <a:r>
                <a:rPr lang="zh-CN" altLang="zh-CN" sz="1600" b="1" dirty="0"/>
                <a:t>标低危</a:t>
              </a:r>
              <a:r>
                <a:rPr lang="zh-CN" altLang="en-US" sz="1600" b="1" dirty="0"/>
                <a:t>移植</a:t>
              </a:r>
              <a:r>
                <a:rPr lang="zh-CN" altLang="zh-CN" sz="1600" b="1" dirty="0"/>
                <a:t>患者，其</a:t>
              </a:r>
              <a:r>
                <a:rPr lang="en-US" altLang="zh-CN" sz="1600" b="1" dirty="0"/>
                <a:t>DGF</a:t>
              </a:r>
              <a:r>
                <a:rPr lang="zh-CN" altLang="zh-CN" sz="1600" b="1" dirty="0"/>
                <a:t>和急性排斥发生率与</a:t>
              </a:r>
              <a:r>
                <a:rPr lang="en-US" altLang="zh-CN" sz="1600" b="1" dirty="0"/>
                <a:t>ATG</a:t>
              </a:r>
              <a:r>
                <a:rPr lang="zh-CN" altLang="zh-CN" sz="1600" b="1" dirty="0"/>
                <a:t>相当</a:t>
              </a:r>
              <a:r>
                <a:rPr lang="zh-CN" altLang="en-US" sz="1600" b="1" dirty="0"/>
                <a:t>；</a:t>
              </a:r>
              <a:r>
                <a:rPr lang="zh-CN" altLang="zh-CN" sz="1600" b="1" dirty="0" smtClean="0"/>
                <a:t>使用</a:t>
              </a:r>
              <a:r>
                <a:rPr lang="zh-CN" altLang="en-US" sz="1600" b="1" dirty="0"/>
                <a:t>巴利昔单抗</a:t>
              </a:r>
              <a:r>
                <a:rPr lang="zh-CN" altLang="zh-CN" sz="1600" b="1" dirty="0" smtClean="0"/>
                <a:t>作为</a:t>
              </a:r>
              <a:r>
                <a:rPr lang="zh-CN" altLang="zh-CN" sz="1600" b="1" dirty="0"/>
                <a:t>诱导治疗，患者的术后感染率显著低于</a:t>
              </a:r>
              <a:r>
                <a:rPr lang="en-US" altLang="zh-CN" sz="1600" b="1" dirty="0"/>
                <a:t>ATG</a:t>
              </a:r>
              <a:endParaRPr lang="zh-CN" altLang="en-US" sz="1600" b="1" dirty="0">
                <a:cs typeface="Arial" pitchFamily="34" charset="0"/>
              </a:endParaRPr>
            </a:p>
          </p:txBody>
        </p:sp>
      </p:grpSp>
      <p:sp>
        <p:nvSpPr>
          <p:cNvPr id="15" name="椭圆 14"/>
          <p:cNvSpPr/>
          <p:nvPr/>
        </p:nvSpPr>
        <p:spPr>
          <a:xfrm>
            <a:off x="1619672" y="4333554"/>
            <a:ext cx="439916" cy="333496"/>
          </a:xfrm>
          <a:prstGeom prst="ellipse">
            <a:avLst/>
          </a:prstGeom>
          <a:solidFill>
            <a:srgbClr val="42A68C"/>
          </a:solidFill>
          <a:ln w="25400" cap="flat" cmpd="sng" algn="ctr">
            <a:noFill/>
            <a:prstDash val="solid"/>
          </a:ln>
          <a:effectLst>
            <a:outerShdw dist="38100" algn="l" rotWithShape="0">
              <a:prstClr val="black">
                <a:alpha val="49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n-lt"/>
              <a:ea typeface="+mn-ea"/>
              <a:cs typeface="+mn-cs"/>
            </a:endParaRPr>
          </a:p>
        </p:txBody>
      </p:sp>
      <p:cxnSp>
        <p:nvCxnSpPr>
          <p:cNvPr id="16" name="直接连接符 15"/>
          <p:cNvCxnSpPr/>
          <p:nvPr/>
        </p:nvCxnSpPr>
        <p:spPr>
          <a:xfrm flipV="1">
            <a:off x="1716029" y="4466693"/>
            <a:ext cx="929825" cy="1"/>
          </a:xfrm>
          <a:prstGeom prst="line">
            <a:avLst/>
          </a:prstGeom>
          <a:noFill/>
          <a:ln w="28575" cap="flat" cmpd="sng" algn="ctr">
            <a:solidFill>
              <a:srgbClr val="42A68C"/>
            </a:solidFill>
            <a:prstDash val="solid"/>
          </a:ln>
          <a:effectLst/>
        </p:spPr>
      </p:cxnSp>
      <p:sp>
        <p:nvSpPr>
          <p:cNvPr id="17" name="圆角矩形 16"/>
          <p:cNvSpPr/>
          <p:nvPr/>
        </p:nvSpPr>
        <p:spPr>
          <a:xfrm>
            <a:off x="2481774" y="4444230"/>
            <a:ext cx="4357969" cy="1050535"/>
          </a:xfrm>
          <a:prstGeom prst="roundRect">
            <a:avLst>
              <a:gd name="adj" fmla="val 10006"/>
            </a:avLst>
          </a:prstGeom>
          <a:solidFill>
            <a:srgbClr val="42A68C"/>
          </a:solidFill>
          <a:ln w="25400" cap="flat" cmpd="sng" algn="ctr">
            <a:noFill/>
            <a:prstDash val="solid"/>
          </a:ln>
          <a:effectLst>
            <a:outerShdw dist="38100" algn="l" rotWithShape="0">
              <a:prstClr val="black">
                <a:alpha val="49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en-US" kern="0">
              <a:solidFill>
                <a:sysClr val="window" lastClr="FFFFFF"/>
              </a:solidFill>
            </a:endParaRPr>
          </a:p>
        </p:txBody>
      </p:sp>
      <p:sp>
        <p:nvSpPr>
          <p:cNvPr id="18" name="圆角矩形 21"/>
          <p:cNvSpPr/>
          <p:nvPr/>
        </p:nvSpPr>
        <p:spPr>
          <a:xfrm>
            <a:off x="2481775" y="4435453"/>
            <a:ext cx="4357968" cy="642896"/>
          </a:xfrm>
          <a:custGeom>
            <a:avLst/>
            <a:gdLst/>
            <a:ahLst/>
            <a:cxnLst/>
            <a:rect l="l" t="t" r="r" b="b"/>
            <a:pathLst>
              <a:path w="3024336" h="587758">
                <a:moveTo>
                  <a:pt x="88623" y="0"/>
                </a:moveTo>
                <a:lnTo>
                  <a:pt x="2935713" y="0"/>
                </a:lnTo>
                <a:cubicBezTo>
                  <a:pt x="2984658" y="0"/>
                  <a:pt x="3024336" y="39678"/>
                  <a:pt x="3024336" y="88623"/>
                </a:cubicBezTo>
                <a:lnTo>
                  <a:pt x="3024336" y="402900"/>
                </a:lnTo>
                <a:cubicBezTo>
                  <a:pt x="2669482" y="517144"/>
                  <a:pt x="2179692" y="587758"/>
                  <a:pt x="1638765" y="587758"/>
                </a:cubicBezTo>
                <a:cubicBezTo>
                  <a:pt x="953663" y="587758"/>
                  <a:pt x="350591" y="474486"/>
                  <a:pt x="0" y="302375"/>
                </a:cubicBezTo>
                <a:lnTo>
                  <a:pt x="0" y="88623"/>
                </a:lnTo>
                <a:cubicBezTo>
                  <a:pt x="0" y="39678"/>
                  <a:pt x="39678" y="0"/>
                  <a:pt x="88623" y="0"/>
                </a:cubicBezTo>
                <a:close/>
              </a:path>
            </a:pathLst>
          </a:custGeom>
          <a:solidFill>
            <a:srgbClr val="FFFFFF">
              <a:alpha val="16863"/>
            </a:srgb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n-lt"/>
              <a:ea typeface="+mn-ea"/>
              <a:cs typeface="+mn-cs"/>
            </a:endParaRPr>
          </a:p>
        </p:txBody>
      </p:sp>
      <p:sp>
        <p:nvSpPr>
          <p:cNvPr id="19" name="圆角矩形 18"/>
          <p:cNvSpPr/>
          <p:nvPr/>
        </p:nvSpPr>
        <p:spPr>
          <a:xfrm>
            <a:off x="2540172" y="4471521"/>
            <a:ext cx="3914294" cy="978739"/>
          </a:xfrm>
          <a:prstGeom prst="roundRect">
            <a:avLst>
              <a:gd name="adj" fmla="val 10006"/>
            </a:avLst>
          </a:prstGeom>
          <a:solidFill>
            <a:sysClr val="window" lastClr="FFFFFF"/>
          </a:solidFill>
          <a:ln w="25400" cap="flat" cmpd="sng" algn="ctr">
            <a:noFill/>
            <a:prstDash val="solid"/>
          </a:ln>
          <a:effectLst>
            <a:innerShdw blurRad="63500" dist="25400" dir="13500000">
              <a:prstClr val="black">
                <a:alpha val="61000"/>
              </a:prstClr>
            </a:inn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n-lt"/>
              <a:ea typeface="+mn-ea"/>
              <a:cs typeface="+mn-cs"/>
            </a:endParaRPr>
          </a:p>
        </p:txBody>
      </p:sp>
      <p:sp>
        <p:nvSpPr>
          <p:cNvPr id="26" name="TextBox 49"/>
          <p:cNvSpPr txBox="1"/>
          <p:nvPr/>
        </p:nvSpPr>
        <p:spPr>
          <a:xfrm flipH="1">
            <a:off x="1496575" y="4245178"/>
            <a:ext cx="699161" cy="494751"/>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chemeClr val="bg1"/>
                </a:solidFill>
                <a:effectLst/>
                <a:uLnTx/>
                <a:uFillTx/>
                <a:latin typeface="+mn-lt"/>
                <a:ea typeface="+mn-ea"/>
                <a:cs typeface="Calibri" pitchFamily="34" charset="0"/>
              </a:rPr>
              <a:t>03</a:t>
            </a:r>
            <a:endParaRPr kumimoji="0" lang="en-US" altLang="zh-CN" sz="2800" b="1" i="0" u="none" strike="noStrike" kern="0" cap="none" spc="0" normalizeH="0" baseline="0" noProof="0" dirty="0" smtClean="0">
              <a:ln>
                <a:noFill/>
              </a:ln>
              <a:solidFill>
                <a:schemeClr val="bg1"/>
              </a:solidFill>
              <a:effectLst/>
              <a:uLnTx/>
              <a:uFillTx/>
              <a:latin typeface="+mn-lt"/>
              <a:ea typeface="+mn-ea"/>
              <a:cs typeface="Calibri" pitchFamily="34" charset="0"/>
            </a:endParaRPr>
          </a:p>
        </p:txBody>
      </p:sp>
      <p:sp>
        <p:nvSpPr>
          <p:cNvPr id="6" name="矩形 5"/>
          <p:cNvSpPr/>
          <p:nvPr/>
        </p:nvSpPr>
        <p:spPr>
          <a:xfrm>
            <a:off x="2627784" y="4516040"/>
            <a:ext cx="3826682" cy="978729"/>
          </a:xfrm>
          <a:prstGeom prst="rect">
            <a:avLst/>
          </a:prstGeom>
        </p:spPr>
        <p:txBody>
          <a:bodyPr wrap="square">
            <a:spAutoFit/>
          </a:bodyPr>
          <a:lstStyle/>
          <a:p>
            <a:pPr lvl="0">
              <a:lnSpc>
                <a:spcPct val="120000"/>
              </a:lnSpc>
            </a:pPr>
            <a:r>
              <a:rPr lang="zh-CN" altLang="en-US" sz="1600" b="1" dirty="0">
                <a:cs typeface="Arial" pitchFamily="34" charset="0"/>
              </a:rPr>
              <a:t>巴利昔单抗</a:t>
            </a:r>
            <a:r>
              <a:rPr lang="zh-CN" altLang="en-US" sz="1600" b="1" dirty="0" smtClean="0">
                <a:cs typeface="Arial" pitchFamily="34" charset="0"/>
              </a:rPr>
              <a:t>是</a:t>
            </a:r>
            <a:r>
              <a:rPr lang="zh-CN" altLang="en-US" sz="1600" b="1" dirty="0">
                <a:cs typeface="Arial" pitchFamily="34" charset="0"/>
              </a:rPr>
              <a:t>标低危肾移植的一线诱导治疗用药；中国大多数公民逝世后捐献肾移植可以</a:t>
            </a:r>
            <a:r>
              <a:rPr lang="zh-CN" altLang="en-US" sz="1600" b="1" dirty="0" smtClean="0">
                <a:cs typeface="Arial" pitchFamily="34" charset="0"/>
              </a:rPr>
              <a:t>从</a:t>
            </a:r>
            <a:r>
              <a:rPr lang="zh-CN" altLang="en-US" sz="1600" b="1" dirty="0">
                <a:cs typeface="Arial" pitchFamily="34" charset="0"/>
              </a:rPr>
              <a:t>巴利昔单抗</a:t>
            </a:r>
            <a:r>
              <a:rPr lang="zh-CN" altLang="en-US" sz="1600" b="1" dirty="0" smtClean="0">
                <a:cs typeface="Arial" pitchFamily="34" charset="0"/>
              </a:rPr>
              <a:t>治疗</a:t>
            </a:r>
            <a:r>
              <a:rPr lang="zh-CN" altLang="en-US" sz="1600" b="1" dirty="0">
                <a:cs typeface="Arial" pitchFamily="34" charset="0"/>
              </a:rPr>
              <a:t>中获益</a:t>
            </a:r>
          </a:p>
        </p:txBody>
      </p:sp>
      <p:sp>
        <p:nvSpPr>
          <p:cNvPr id="32" name="圆角矩形 21"/>
          <p:cNvSpPr/>
          <p:nvPr/>
        </p:nvSpPr>
        <p:spPr>
          <a:xfrm>
            <a:off x="2432080" y="1724898"/>
            <a:ext cx="4282632" cy="587758"/>
          </a:xfrm>
          <a:custGeom>
            <a:avLst/>
            <a:gdLst/>
            <a:ahLst/>
            <a:cxnLst/>
            <a:rect l="l" t="t" r="r" b="b"/>
            <a:pathLst>
              <a:path w="3024336" h="587758">
                <a:moveTo>
                  <a:pt x="88623" y="0"/>
                </a:moveTo>
                <a:lnTo>
                  <a:pt x="2935713" y="0"/>
                </a:lnTo>
                <a:cubicBezTo>
                  <a:pt x="2984658" y="0"/>
                  <a:pt x="3024336" y="39678"/>
                  <a:pt x="3024336" y="88623"/>
                </a:cubicBezTo>
                <a:lnTo>
                  <a:pt x="3024336" y="402900"/>
                </a:lnTo>
                <a:cubicBezTo>
                  <a:pt x="2669482" y="517144"/>
                  <a:pt x="2179692" y="587758"/>
                  <a:pt x="1638765" y="587758"/>
                </a:cubicBezTo>
                <a:cubicBezTo>
                  <a:pt x="953663" y="587758"/>
                  <a:pt x="350591" y="474486"/>
                  <a:pt x="0" y="302375"/>
                </a:cubicBezTo>
                <a:lnTo>
                  <a:pt x="0" y="88623"/>
                </a:lnTo>
                <a:cubicBezTo>
                  <a:pt x="0" y="39678"/>
                  <a:pt x="39678" y="0"/>
                  <a:pt x="88623" y="0"/>
                </a:cubicBezTo>
                <a:close/>
              </a:path>
            </a:pathLst>
          </a:custGeom>
          <a:solidFill>
            <a:srgbClr val="FFFFFF">
              <a:alpha val="27843"/>
            </a:srgb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mn-lt"/>
              <a:ea typeface="+mn-ea"/>
              <a:cs typeface="+mn-cs"/>
            </a:endParaRPr>
          </a:p>
        </p:txBody>
      </p:sp>
      <p:sp>
        <p:nvSpPr>
          <p:cNvPr id="14" name="圆角矩形 13"/>
          <p:cNvSpPr/>
          <p:nvPr/>
        </p:nvSpPr>
        <p:spPr>
          <a:xfrm>
            <a:off x="2465576" y="1693713"/>
            <a:ext cx="4017894" cy="743425"/>
          </a:xfrm>
          <a:prstGeom prst="roundRect">
            <a:avLst>
              <a:gd name="adj" fmla="val 10006"/>
            </a:avLst>
          </a:prstGeom>
          <a:solidFill>
            <a:sysClr val="window" lastClr="FFFFFF"/>
          </a:solidFill>
          <a:ln w="25400" cap="flat" cmpd="sng" algn="ctr">
            <a:noFill/>
            <a:prstDash val="solid"/>
          </a:ln>
          <a:effectLst>
            <a:innerShdw blurRad="63500" dist="25400" dir="13500000">
              <a:prstClr val="black">
                <a:alpha val="61000"/>
              </a:prstClr>
            </a:inn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en-US" sz="1800" b="1" i="0" u="none" strike="noStrike" kern="0" cap="none" spc="0" normalizeH="0" baseline="0" noProof="0" dirty="0">
              <a:ln>
                <a:noFill/>
              </a:ln>
              <a:solidFill>
                <a:sysClr val="window" lastClr="FFFFFF"/>
              </a:solidFill>
              <a:effectLst/>
              <a:uLnTx/>
              <a:uFillTx/>
              <a:latin typeface="+mn-lt"/>
              <a:ea typeface="+mn-ea"/>
              <a:cs typeface="+mn-cs"/>
            </a:endParaRPr>
          </a:p>
        </p:txBody>
      </p:sp>
      <p:sp>
        <p:nvSpPr>
          <p:cNvPr id="3" name="矩形 2"/>
          <p:cNvSpPr/>
          <p:nvPr/>
        </p:nvSpPr>
        <p:spPr>
          <a:xfrm>
            <a:off x="2749190" y="1724898"/>
            <a:ext cx="3478994" cy="657809"/>
          </a:xfrm>
          <a:prstGeom prst="rect">
            <a:avLst/>
          </a:prstGeom>
        </p:spPr>
        <p:txBody>
          <a:bodyPr wrap="square">
            <a:spAutoFit/>
          </a:bodyPr>
          <a:lstStyle/>
          <a:p>
            <a:pPr lvl="0">
              <a:lnSpc>
                <a:spcPct val="120000"/>
              </a:lnSpc>
            </a:pPr>
            <a:r>
              <a:rPr lang="zh-CN" altLang="en-US" sz="1600" b="1" dirty="0">
                <a:cs typeface="Arial" pitchFamily="34" charset="0"/>
              </a:rPr>
              <a:t>我国大多数公民逝世后捐献移植属于标低危</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5816" y="3284984"/>
            <a:ext cx="3816424" cy="1015663"/>
          </a:xfrm>
          <a:prstGeom prst="rect">
            <a:avLst/>
          </a:prstGeom>
          <a:noFill/>
        </p:spPr>
        <p:txBody>
          <a:bodyPr wrap="square" rtlCol="0">
            <a:spAutoFit/>
          </a:bodyPr>
          <a:lstStyle/>
          <a:p>
            <a:pPr algn="ctr"/>
            <a:r>
              <a:rPr lang="zh-CN" altLang="en-US" sz="6000" b="1" dirty="0" smtClean="0">
                <a:solidFill>
                  <a:srgbClr val="42A68C"/>
                </a:solidFill>
              </a:rPr>
              <a:t>谢谢！</a:t>
            </a:r>
            <a:endParaRPr lang="zh-CN" altLang="en-US" sz="6000" b="1" dirty="0">
              <a:solidFill>
                <a:srgbClr val="42A68C"/>
              </a:solidFill>
            </a:endParaRPr>
          </a:p>
        </p:txBody>
      </p:sp>
    </p:spTree>
    <p:extLst>
      <p:ext uri="{BB962C8B-B14F-4D97-AF65-F5344CB8AC3E}">
        <p14:creationId xmlns:p14="http://schemas.microsoft.com/office/powerpoint/2010/main" val="651985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188640"/>
            <a:ext cx="8229600" cy="1143000"/>
          </a:xfrm>
        </p:spPr>
        <p:txBody>
          <a:bodyPr>
            <a:normAutofit/>
          </a:bodyPr>
          <a:lstStyle/>
          <a:p>
            <a:pPr algn="ctr"/>
            <a:r>
              <a:rPr lang="zh-CN" altLang="en-US" b="1" dirty="0" smtClean="0"/>
              <a:t>互动问题</a:t>
            </a:r>
            <a:endParaRPr lang="zh-CN" altLang="en-US" b="1" dirty="0"/>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1560" y="1052736"/>
            <a:ext cx="8136904" cy="5287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87624" y="2547488"/>
            <a:ext cx="5112568" cy="2456057"/>
          </a:xfrm>
          <a:prstGeom prst="rect">
            <a:avLst/>
          </a:prstGeom>
          <a:noFill/>
        </p:spPr>
        <p:txBody>
          <a:bodyPr wrap="square" rtlCol="0">
            <a:spAutoFit/>
          </a:bodyPr>
          <a:lstStyle/>
          <a:p>
            <a:pPr marL="342900" indent="-342900">
              <a:lnSpc>
                <a:spcPct val="120000"/>
              </a:lnSpc>
              <a:buAutoNum type="arabicPeriod"/>
            </a:pPr>
            <a:r>
              <a:rPr lang="zh-CN" altLang="en-US" sz="1600" b="1" dirty="0" smtClean="0"/>
              <a:t>中国</a:t>
            </a:r>
            <a:r>
              <a:rPr lang="zh-CN" altLang="en-US" sz="1600" b="1" dirty="0"/>
              <a:t>公民逝世后捐献肾移植受者</a:t>
            </a:r>
            <a:r>
              <a:rPr lang="zh-CN" altLang="en-US" sz="1600" b="1" dirty="0" smtClean="0"/>
              <a:t>的</a:t>
            </a:r>
            <a:endParaRPr lang="en-US" altLang="zh-CN" sz="1600" b="1" dirty="0" smtClean="0"/>
          </a:p>
          <a:p>
            <a:pPr>
              <a:lnSpc>
                <a:spcPct val="120000"/>
              </a:lnSpc>
            </a:pPr>
            <a:r>
              <a:rPr lang="en-US" altLang="zh-CN" sz="1600" b="1" dirty="0"/>
              <a:t> </a:t>
            </a:r>
            <a:r>
              <a:rPr lang="en-US" altLang="zh-CN" sz="1600" b="1" dirty="0" smtClean="0"/>
              <a:t>      </a:t>
            </a:r>
            <a:r>
              <a:rPr lang="zh-CN" altLang="en-US" sz="1600" b="1" dirty="0" smtClean="0"/>
              <a:t>首位</a:t>
            </a:r>
            <a:r>
              <a:rPr lang="zh-CN" altLang="en-US" sz="1600" b="1" dirty="0"/>
              <a:t>死亡原因是</a:t>
            </a:r>
            <a:r>
              <a:rPr lang="zh-CN" altLang="en-US" sz="1600" b="1" dirty="0" smtClean="0"/>
              <a:t>：</a:t>
            </a:r>
            <a:endParaRPr lang="en-US" altLang="zh-CN" sz="1600" b="1" dirty="0" smtClean="0"/>
          </a:p>
          <a:p>
            <a:pPr>
              <a:lnSpc>
                <a:spcPct val="120000"/>
              </a:lnSpc>
            </a:pPr>
            <a:endParaRPr lang="en-US" altLang="zh-CN" sz="1600" b="1" dirty="0"/>
          </a:p>
          <a:p>
            <a:pPr marL="800100" lvl="1" indent="-342900">
              <a:lnSpc>
                <a:spcPct val="120000"/>
              </a:lnSpc>
              <a:buAutoNum type="alphaUcPeriod"/>
            </a:pPr>
            <a:r>
              <a:rPr lang="zh-CN" altLang="en-US" sz="1600" dirty="0" smtClean="0"/>
              <a:t>心血管疾病         </a:t>
            </a:r>
            <a:endParaRPr lang="en-US" altLang="zh-CN" sz="1600" dirty="0"/>
          </a:p>
          <a:p>
            <a:pPr marL="800100" lvl="1" indent="-342900">
              <a:lnSpc>
                <a:spcPct val="120000"/>
              </a:lnSpc>
              <a:buAutoNum type="alphaUcPeriod"/>
            </a:pPr>
            <a:r>
              <a:rPr lang="zh-CN" altLang="en-US" sz="1600" dirty="0" smtClean="0"/>
              <a:t> 感染   </a:t>
            </a:r>
            <a:endParaRPr lang="en-US" altLang="zh-CN" sz="1600" dirty="0" smtClean="0"/>
          </a:p>
          <a:p>
            <a:pPr marL="800100" lvl="1" indent="-342900">
              <a:lnSpc>
                <a:spcPct val="120000"/>
              </a:lnSpc>
              <a:buAutoNum type="alphaUcPeriod"/>
            </a:pPr>
            <a:r>
              <a:rPr lang="zh-CN" altLang="en-US" sz="1600" dirty="0"/>
              <a:t>脑血管</a:t>
            </a:r>
            <a:r>
              <a:rPr lang="zh-CN" altLang="en-US" sz="1600" dirty="0" smtClean="0"/>
              <a:t>疾病</a:t>
            </a:r>
            <a:endParaRPr lang="en-US" altLang="zh-CN" sz="1600" dirty="0" smtClean="0"/>
          </a:p>
          <a:p>
            <a:pPr marL="800100" lvl="1" indent="-342900">
              <a:lnSpc>
                <a:spcPct val="120000"/>
              </a:lnSpc>
              <a:buFontTx/>
              <a:buAutoNum type="alphaUcPeriod"/>
            </a:pPr>
            <a:r>
              <a:rPr lang="zh-CN" altLang="en-US" sz="1600" dirty="0"/>
              <a:t>手术并发症</a:t>
            </a:r>
          </a:p>
          <a:p>
            <a:pPr>
              <a:lnSpc>
                <a:spcPct val="120000"/>
              </a:lnSpc>
            </a:pPr>
            <a:endParaRPr lang="zh-CN" altLang="en-US" sz="1600" dirty="0"/>
          </a:p>
        </p:txBody>
      </p:sp>
    </p:spTree>
    <p:extLst>
      <p:ext uri="{BB962C8B-B14F-4D97-AF65-F5344CB8AC3E}">
        <p14:creationId xmlns:p14="http://schemas.microsoft.com/office/powerpoint/2010/main" val="2413537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1600" y="1052736"/>
            <a:ext cx="7776864" cy="5287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331640" y="2547488"/>
            <a:ext cx="4824536" cy="2456057"/>
          </a:xfrm>
          <a:prstGeom prst="rect">
            <a:avLst/>
          </a:prstGeom>
          <a:noFill/>
        </p:spPr>
        <p:txBody>
          <a:bodyPr wrap="square" rtlCol="0">
            <a:spAutoFit/>
          </a:bodyPr>
          <a:lstStyle/>
          <a:p>
            <a:pPr lvl="1">
              <a:lnSpc>
                <a:spcPct val="120000"/>
              </a:lnSpc>
            </a:pPr>
            <a:endParaRPr lang="en-US" altLang="zh-CN" sz="1600" dirty="0" smtClean="0"/>
          </a:p>
          <a:p>
            <a:pPr marL="342900" indent="-342900">
              <a:lnSpc>
                <a:spcPct val="120000"/>
              </a:lnSpc>
              <a:buAutoNum type="arabicPeriod" startAt="2"/>
            </a:pPr>
            <a:r>
              <a:rPr lang="en-US" altLang="zh-CN" sz="1600" b="1" dirty="0" smtClean="0"/>
              <a:t>KDIGO</a:t>
            </a:r>
            <a:r>
              <a:rPr lang="zh-CN" altLang="en-US" sz="1600" b="1" dirty="0"/>
              <a:t>指南对白介素</a:t>
            </a:r>
            <a:r>
              <a:rPr lang="en-US" altLang="zh-CN" sz="1600" b="1" dirty="0"/>
              <a:t>-2</a:t>
            </a:r>
            <a:r>
              <a:rPr lang="zh-CN" altLang="en-US" sz="1600" b="1" dirty="0"/>
              <a:t>受体拮抗剂的推荐是</a:t>
            </a:r>
            <a:r>
              <a:rPr lang="zh-CN" altLang="en-US" sz="1600" b="1" dirty="0" smtClean="0"/>
              <a:t>：</a:t>
            </a:r>
            <a:endParaRPr lang="en-US" altLang="zh-CN" sz="1600" b="1" dirty="0" smtClean="0"/>
          </a:p>
          <a:p>
            <a:pPr marL="342900" indent="-342900">
              <a:lnSpc>
                <a:spcPct val="120000"/>
              </a:lnSpc>
              <a:buAutoNum type="arabicPeriod" startAt="2"/>
            </a:pPr>
            <a:endParaRPr lang="en-US" altLang="zh-CN" sz="1600" b="1" dirty="0"/>
          </a:p>
          <a:p>
            <a:pPr marL="800100" lvl="1" indent="-342900">
              <a:lnSpc>
                <a:spcPct val="120000"/>
              </a:lnSpc>
              <a:buAutoNum type="alphaUcPeriod"/>
            </a:pPr>
            <a:r>
              <a:rPr lang="zh-CN" altLang="en-US" sz="1600" dirty="0" smtClean="0"/>
              <a:t>肾移植</a:t>
            </a:r>
            <a:r>
              <a:rPr lang="zh-CN" altLang="en-US" sz="1600" dirty="0"/>
              <a:t>诱导治疗一线用药     </a:t>
            </a:r>
            <a:endParaRPr lang="en-US" altLang="zh-CN" sz="1600" dirty="0" smtClean="0"/>
          </a:p>
          <a:p>
            <a:pPr marL="800100" lvl="1" indent="-342900">
              <a:lnSpc>
                <a:spcPct val="120000"/>
              </a:lnSpc>
              <a:buAutoNum type="alphaUcPeriod"/>
            </a:pPr>
            <a:r>
              <a:rPr lang="zh-CN" altLang="en-US" sz="1600" dirty="0"/>
              <a:t>器官移植诱导治疗一线</a:t>
            </a:r>
            <a:r>
              <a:rPr lang="zh-CN" altLang="en-US" sz="1600" dirty="0" smtClean="0"/>
              <a:t>用药    </a:t>
            </a:r>
            <a:endParaRPr lang="en-US" altLang="zh-CN" sz="1600" dirty="0" smtClean="0"/>
          </a:p>
          <a:p>
            <a:pPr marL="800100" lvl="1" indent="-342900">
              <a:lnSpc>
                <a:spcPct val="120000"/>
              </a:lnSpc>
              <a:buAutoNum type="alphaUcPeriod"/>
            </a:pPr>
            <a:r>
              <a:rPr lang="en-US" altLang="zh-CN" sz="1600" dirty="0"/>
              <a:t>1B</a:t>
            </a:r>
            <a:r>
              <a:rPr lang="zh-CN" altLang="en-US" sz="1600" dirty="0"/>
              <a:t>级</a:t>
            </a:r>
            <a:r>
              <a:rPr lang="zh-CN" altLang="en-US" sz="1600" dirty="0" smtClean="0"/>
              <a:t>推荐</a:t>
            </a:r>
            <a:endParaRPr lang="en-US" altLang="zh-CN" sz="1600" dirty="0" smtClean="0"/>
          </a:p>
          <a:p>
            <a:pPr marL="800100" lvl="1" indent="-342900">
              <a:lnSpc>
                <a:spcPct val="120000"/>
              </a:lnSpc>
              <a:buFontTx/>
              <a:buAutoNum type="alphaUcPeriod"/>
            </a:pPr>
            <a:r>
              <a:rPr lang="en-US" altLang="zh-CN" sz="1600" dirty="0"/>
              <a:t>2B</a:t>
            </a:r>
            <a:r>
              <a:rPr lang="zh-CN" altLang="en-US" sz="1600" dirty="0"/>
              <a:t>级</a:t>
            </a:r>
            <a:r>
              <a:rPr lang="zh-CN" altLang="en-US" sz="1600" dirty="0" smtClean="0"/>
              <a:t>推荐</a:t>
            </a:r>
            <a:endParaRPr lang="en-US" altLang="zh-CN" sz="1600" dirty="0" smtClean="0"/>
          </a:p>
          <a:p>
            <a:pPr>
              <a:lnSpc>
                <a:spcPct val="120000"/>
              </a:lnSpc>
            </a:pPr>
            <a:endParaRPr lang="zh-CN" altLang="en-US" sz="1600" dirty="0"/>
          </a:p>
        </p:txBody>
      </p:sp>
      <p:sp>
        <p:nvSpPr>
          <p:cNvPr id="7" name="标题 1"/>
          <p:cNvSpPr txBox="1">
            <a:spLocks/>
          </p:cNvSpPr>
          <p:nvPr/>
        </p:nvSpPr>
        <p:spPr>
          <a:xfrm>
            <a:off x="457200" y="18864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t>互动问题</a:t>
            </a:r>
            <a:endParaRPr lang="zh-CN" altLang="en-US" b="1" dirty="0"/>
          </a:p>
        </p:txBody>
      </p:sp>
    </p:spTree>
    <p:extLst>
      <p:ext uri="{BB962C8B-B14F-4D97-AF65-F5344CB8AC3E}">
        <p14:creationId xmlns:p14="http://schemas.microsoft.com/office/powerpoint/2010/main" val="341909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1600" y="1052736"/>
            <a:ext cx="7776864" cy="5287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331640" y="2420888"/>
            <a:ext cx="4824536" cy="3933384"/>
          </a:xfrm>
          <a:prstGeom prst="rect">
            <a:avLst/>
          </a:prstGeom>
          <a:noFill/>
        </p:spPr>
        <p:txBody>
          <a:bodyPr wrap="square" rtlCol="0">
            <a:spAutoFit/>
          </a:bodyPr>
          <a:lstStyle/>
          <a:p>
            <a:pPr lvl="1">
              <a:lnSpc>
                <a:spcPct val="120000"/>
              </a:lnSpc>
            </a:pPr>
            <a:endParaRPr lang="en-US" altLang="zh-CN" sz="1600" dirty="0" smtClean="0"/>
          </a:p>
          <a:p>
            <a:pPr marL="342900" indent="-342900">
              <a:lnSpc>
                <a:spcPct val="120000"/>
              </a:lnSpc>
              <a:buAutoNum type="arabicPeriod" startAt="3"/>
            </a:pPr>
            <a:r>
              <a:rPr lang="zh-CN" altLang="en-US" sz="1600" b="1" dirty="0" smtClean="0"/>
              <a:t>肾移植免疫风险的评估要素包括：</a:t>
            </a:r>
            <a:endParaRPr lang="en-US" altLang="zh-CN" sz="1600" b="1" dirty="0" smtClean="0"/>
          </a:p>
          <a:p>
            <a:pPr marL="800100" lvl="1" indent="-342900">
              <a:lnSpc>
                <a:spcPct val="120000"/>
              </a:lnSpc>
              <a:buAutoNum type="alphaUcPeriod"/>
            </a:pPr>
            <a:r>
              <a:rPr lang="zh-CN" altLang="en-US" sz="1600" dirty="0" smtClean="0"/>
              <a:t>供体</a:t>
            </a:r>
            <a:r>
              <a:rPr lang="zh-CN" altLang="en-US" sz="1600" dirty="0"/>
              <a:t>来源           </a:t>
            </a:r>
            <a:r>
              <a:rPr lang="zh-CN" altLang="en-US" sz="1600" dirty="0" smtClean="0"/>
              <a:t> </a:t>
            </a:r>
            <a:endParaRPr lang="en-US" altLang="zh-CN" sz="1600" dirty="0" smtClean="0"/>
          </a:p>
          <a:p>
            <a:pPr marL="800100" lvl="1" indent="-342900">
              <a:lnSpc>
                <a:spcPct val="120000"/>
              </a:lnSpc>
              <a:buAutoNum type="alphaUcPeriod"/>
            </a:pPr>
            <a:r>
              <a:rPr lang="zh-CN" altLang="en-US" sz="1600" dirty="0" smtClean="0"/>
              <a:t>冷缺血时间        </a:t>
            </a:r>
            <a:endParaRPr lang="en-US" altLang="zh-CN" sz="1600" dirty="0" smtClean="0"/>
          </a:p>
          <a:p>
            <a:pPr marL="800100" lvl="1" indent="-342900">
              <a:lnSpc>
                <a:spcPct val="120000"/>
              </a:lnSpc>
              <a:buAutoNum type="alphaUcPeriod"/>
            </a:pPr>
            <a:r>
              <a:rPr lang="zh-CN" altLang="en-US" sz="1600" dirty="0" smtClean="0"/>
              <a:t>热缺血时间     </a:t>
            </a:r>
            <a:endParaRPr lang="en-US" altLang="zh-CN" sz="1600" dirty="0" smtClean="0"/>
          </a:p>
          <a:p>
            <a:pPr marL="800100" lvl="1" indent="-342900">
              <a:lnSpc>
                <a:spcPct val="120000"/>
              </a:lnSpc>
              <a:buAutoNum type="alphaUcPeriod"/>
            </a:pPr>
            <a:r>
              <a:rPr lang="zh-CN" altLang="en-US" sz="1600" dirty="0" smtClean="0"/>
              <a:t>抗</a:t>
            </a:r>
            <a:r>
              <a:rPr lang="en-US" altLang="zh-CN" sz="1600" dirty="0"/>
              <a:t>HLA</a:t>
            </a:r>
            <a:r>
              <a:rPr lang="zh-CN" altLang="en-US" sz="1600" dirty="0"/>
              <a:t>抗体       </a:t>
            </a:r>
            <a:r>
              <a:rPr lang="zh-CN" altLang="en-US" sz="1600" dirty="0" smtClean="0"/>
              <a:t>  </a:t>
            </a:r>
            <a:endParaRPr lang="en-US" altLang="zh-CN" sz="1600" dirty="0" smtClean="0"/>
          </a:p>
          <a:p>
            <a:pPr marL="800100" lvl="1" indent="-342900">
              <a:lnSpc>
                <a:spcPct val="120000"/>
              </a:lnSpc>
              <a:buAutoNum type="alphaUcPeriod"/>
            </a:pPr>
            <a:r>
              <a:rPr lang="zh-CN" altLang="en-US" sz="1600" dirty="0" smtClean="0"/>
              <a:t>供者</a:t>
            </a:r>
            <a:r>
              <a:rPr lang="zh-CN" altLang="en-US" sz="1600" dirty="0"/>
              <a:t>年龄           </a:t>
            </a:r>
            <a:r>
              <a:rPr lang="zh-CN" altLang="en-US" sz="1600" dirty="0" smtClean="0"/>
              <a:t> </a:t>
            </a:r>
            <a:endParaRPr lang="en-US" altLang="zh-CN" sz="1600" dirty="0" smtClean="0"/>
          </a:p>
          <a:p>
            <a:pPr marL="800100" lvl="1" indent="-342900">
              <a:lnSpc>
                <a:spcPct val="120000"/>
              </a:lnSpc>
              <a:buAutoNum type="alphaUcPeriod"/>
            </a:pPr>
            <a:r>
              <a:rPr lang="zh-CN" altLang="en-US" sz="1600" dirty="0" smtClean="0"/>
              <a:t>受者</a:t>
            </a:r>
            <a:r>
              <a:rPr lang="zh-CN" altLang="en-US" sz="1600" dirty="0"/>
              <a:t>年龄                </a:t>
            </a:r>
            <a:endParaRPr lang="en-US" altLang="zh-CN" sz="1600" dirty="0" smtClean="0"/>
          </a:p>
          <a:p>
            <a:pPr marL="800100" lvl="1" indent="-342900">
              <a:lnSpc>
                <a:spcPct val="120000"/>
              </a:lnSpc>
              <a:buAutoNum type="alphaUcPeriod"/>
            </a:pPr>
            <a:r>
              <a:rPr lang="zh-CN" altLang="en-US" sz="1600" dirty="0" smtClean="0"/>
              <a:t>受者</a:t>
            </a:r>
            <a:r>
              <a:rPr lang="zh-CN" altLang="en-US" sz="1600" dirty="0"/>
              <a:t>性别        </a:t>
            </a:r>
            <a:r>
              <a:rPr lang="zh-CN" altLang="en-US" sz="1600" dirty="0" smtClean="0"/>
              <a:t>    </a:t>
            </a:r>
            <a:endParaRPr lang="en-US" altLang="zh-CN" sz="1600" dirty="0" smtClean="0"/>
          </a:p>
          <a:p>
            <a:pPr marL="800100" lvl="1" indent="-342900">
              <a:lnSpc>
                <a:spcPct val="120000"/>
              </a:lnSpc>
              <a:buAutoNum type="alphaUcPeriod"/>
            </a:pPr>
            <a:r>
              <a:rPr lang="zh-CN" altLang="en-US" sz="1600" dirty="0" smtClean="0"/>
              <a:t>受者种族</a:t>
            </a:r>
            <a:endParaRPr lang="en-US" altLang="zh-CN" sz="1600" dirty="0" smtClean="0"/>
          </a:p>
          <a:p>
            <a:pPr marL="800100" lvl="1" indent="-342900">
              <a:lnSpc>
                <a:spcPct val="120000"/>
              </a:lnSpc>
              <a:buAutoNum type="alphaUcPeriod"/>
            </a:pPr>
            <a:r>
              <a:rPr lang="zh-CN" altLang="en-US" sz="1600" dirty="0"/>
              <a:t>以上都是</a:t>
            </a:r>
            <a:endParaRPr lang="en-US" altLang="zh-CN" sz="1600" dirty="0" smtClean="0"/>
          </a:p>
          <a:p>
            <a:pPr lvl="1">
              <a:lnSpc>
                <a:spcPct val="120000"/>
              </a:lnSpc>
            </a:pPr>
            <a:endParaRPr lang="zh-CN" altLang="en-US" sz="1600" dirty="0"/>
          </a:p>
          <a:p>
            <a:pPr>
              <a:lnSpc>
                <a:spcPct val="120000"/>
              </a:lnSpc>
            </a:pPr>
            <a:endParaRPr lang="zh-CN" altLang="en-US" sz="1600" dirty="0"/>
          </a:p>
        </p:txBody>
      </p:sp>
      <p:sp>
        <p:nvSpPr>
          <p:cNvPr id="7" name="标题 1"/>
          <p:cNvSpPr txBox="1">
            <a:spLocks/>
          </p:cNvSpPr>
          <p:nvPr/>
        </p:nvSpPr>
        <p:spPr>
          <a:xfrm>
            <a:off x="457200" y="18864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dirty="0" smtClean="0"/>
              <a:t>互动问题</a:t>
            </a:r>
            <a:endParaRPr lang="zh-CN" altLang="en-US" b="1" dirty="0"/>
          </a:p>
        </p:txBody>
      </p:sp>
    </p:spTree>
    <p:extLst>
      <p:ext uri="{BB962C8B-B14F-4D97-AF65-F5344CB8AC3E}">
        <p14:creationId xmlns:p14="http://schemas.microsoft.com/office/powerpoint/2010/main" val="1956649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b="1" dirty="0" smtClean="0">
                <a:latin typeface="Arial" panose="020B0604020202020204" pitchFamily="34" charset="0"/>
              </a:rPr>
              <a:t>我国</a:t>
            </a:r>
            <a:r>
              <a:rPr lang="zh-CN" altLang="en-US" sz="2800" b="1" dirty="0">
                <a:latin typeface="Arial" panose="020B0604020202020204" pitchFamily="34" charset="0"/>
              </a:rPr>
              <a:t>公民逝世后器官捐献</a:t>
            </a:r>
            <a:r>
              <a:rPr lang="zh-CN" altLang="en-US" sz="2800" b="1" dirty="0" smtClean="0">
                <a:latin typeface="Arial" panose="020B0604020202020204" pitchFamily="34" charset="0"/>
              </a:rPr>
              <a:t>移植多数</a:t>
            </a:r>
            <a:r>
              <a:rPr lang="en-US" altLang="zh-CN" sz="2800" b="1" dirty="0" smtClean="0">
                <a:latin typeface="Arial" panose="020B0604020202020204" pitchFamily="34" charset="0"/>
              </a:rPr>
              <a:t/>
            </a:r>
            <a:br>
              <a:rPr lang="en-US" altLang="zh-CN" sz="2800" b="1" dirty="0" smtClean="0">
                <a:latin typeface="Arial" panose="020B0604020202020204" pitchFamily="34" charset="0"/>
              </a:rPr>
            </a:br>
            <a:r>
              <a:rPr lang="zh-CN" altLang="en-US" sz="2800" b="1" dirty="0" smtClean="0">
                <a:latin typeface="Arial" panose="020B0604020202020204" pitchFamily="34" charset="0"/>
              </a:rPr>
              <a:t>不</a:t>
            </a:r>
            <a:r>
              <a:rPr lang="zh-CN" altLang="en-US" sz="2800" b="1" dirty="0">
                <a:latin typeface="Arial" panose="020B0604020202020204" pitchFamily="34" charset="0"/>
              </a:rPr>
              <a:t>属于高危</a:t>
            </a:r>
            <a:r>
              <a:rPr lang="zh-CN" altLang="en-US" sz="2800" b="1" dirty="0" smtClean="0">
                <a:latin typeface="Arial" panose="020B0604020202020204" pitchFamily="34" charset="0"/>
              </a:rPr>
              <a:t>肾移植</a:t>
            </a:r>
            <a:endParaRPr lang="zh-CN" altLang="en-US" sz="2800" b="1" dirty="0">
              <a:latin typeface="Arial" panose="020B0604020202020204" pitchFamily="34" charset="0"/>
            </a:endParaRPr>
          </a:p>
        </p:txBody>
      </p:sp>
      <p:grpSp>
        <p:nvGrpSpPr>
          <p:cNvPr id="8" name="组合 7"/>
          <p:cNvGrpSpPr/>
          <p:nvPr/>
        </p:nvGrpSpPr>
        <p:grpSpPr>
          <a:xfrm>
            <a:off x="440214" y="1358184"/>
            <a:ext cx="8393404" cy="4521397"/>
            <a:chOff x="440214" y="1424939"/>
            <a:chExt cx="8393404" cy="4812373"/>
          </a:xfrm>
        </p:grpSpPr>
        <p:pic>
          <p:nvPicPr>
            <p:cNvPr id="1026" name="Picture 2" descr="E:\LQ\PPT素材\JPG\PNG元素-箭头\箭头11 (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7475579" y="2389854"/>
              <a:ext cx="421933" cy="3438150"/>
            </a:xfrm>
            <a:prstGeom prst="rect">
              <a:avLst/>
            </a:prstGeom>
            <a:noFill/>
            <a:extLst>
              <a:ext uri="{909E8E84-426E-40DD-AFC4-6F175D3DCCD1}">
                <a14:hiddenFill xmlns:a14="http://schemas.microsoft.com/office/drawing/2010/main">
                  <a:solidFill>
                    <a:srgbClr val="FFFFFF"/>
                  </a:solidFill>
                </a14:hiddenFill>
              </a:ext>
            </a:extLst>
          </p:spPr>
        </p:pic>
        <p:sp>
          <p:nvSpPr>
            <p:cNvPr id="20" name="圆角矩形 19"/>
            <p:cNvSpPr/>
            <p:nvPr/>
          </p:nvSpPr>
          <p:spPr>
            <a:xfrm>
              <a:off x="440214" y="1891882"/>
              <a:ext cx="2088232" cy="4327052"/>
            </a:xfrm>
            <a:prstGeom prst="roundRect">
              <a:avLst>
                <a:gd name="adj" fmla="val 8153"/>
              </a:avLst>
            </a:prstGeom>
            <a:noFill/>
            <a:ln>
              <a:solidFill>
                <a:srgbClr val="FFFF6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圆角矩形 20"/>
            <p:cNvSpPr/>
            <p:nvPr/>
          </p:nvSpPr>
          <p:spPr>
            <a:xfrm>
              <a:off x="627349" y="1483043"/>
              <a:ext cx="1725549" cy="504056"/>
            </a:xfrm>
            <a:prstGeom prst="roundRect">
              <a:avLst/>
            </a:prstGeom>
            <a:solidFill>
              <a:srgbClr val="42A68C"/>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0000"/>
                </a:lnSpc>
              </a:pPr>
              <a:r>
                <a:rPr lang="en-US" sz="1400" b="1" dirty="0" smtClean="0">
                  <a:solidFill>
                    <a:schemeClr val="bg1"/>
                  </a:solidFill>
                </a:rPr>
                <a:t>KDIGO</a:t>
              </a:r>
              <a:r>
                <a:rPr lang="zh-CN" altLang="en-US" sz="1400" b="1" dirty="0" smtClean="0">
                  <a:solidFill>
                    <a:schemeClr val="bg1"/>
                  </a:solidFill>
                </a:rPr>
                <a:t>指南中</a:t>
              </a:r>
              <a:endParaRPr lang="en-US" altLang="zh-CN" sz="1400" b="1" dirty="0" smtClean="0">
                <a:solidFill>
                  <a:schemeClr val="bg1"/>
                </a:solidFill>
              </a:endParaRPr>
            </a:p>
            <a:p>
              <a:pPr algn="ctr">
                <a:lnSpc>
                  <a:spcPct val="120000"/>
                </a:lnSpc>
              </a:pPr>
              <a:r>
                <a:rPr lang="zh-CN" altLang="en-US" sz="1400" b="1" dirty="0" smtClean="0">
                  <a:solidFill>
                    <a:schemeClr val="bg1"/>
                  </a:solidFill>
                </a:rPr>
                <a:t>免疫高危因素</a:t>
              </a:r>
              <a:r>
                <a:rPr lang="en-US" altLang="zh-CN" sz="1400" b="1" baseline="30000" dirty="0" smtClean="0">
                  <a:solidFill>
                    <a:schemeClr val="bg1"/>
                  </a:solidFill>
                </a:rPr>
                <a:t>1</a:t>
              </a:r>
              <a:endParaRPr lang="en-US" sz="1400" b="1" baseline="30000" dirty="0">
                <a:solidFill>
                  <a:schemeClr val="bg1"/>
                </a:solidFill>
              </a:endParaRPr>
            </a:p>
          </p:txBody>
        </p:sp>
        <p:sp>
          <p:nvSpPr>
            <p:cNvPr id="22" name="圆角矩形 21"/>
            <p:cNvSpPr/>
            <p:nvPr/>
          </p:nvSpPr>
          <p:spPr>
            <a:xfrm>
              <a:off x="627350" y="2137826"/>
              <a:ext cx="1725548" cy="504056"/>
            </a:xfrm>
            <a:prstGeom prst="roundRect">
              <a:avLst/>
            </a:prstGeom>
            <a:solidFill>
              <a:srgbClr val="42A68C"/>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b="1" dirty="0" smtClean="0">
                  <a:solidFill>
                    <a:schemeClr val="bg1"/>
                  </a:solidFill>
                </a:rPr>
                <a:t>供者年龄大</a:t>
              </a:r>
              <a:endParaRPr lang="en-US" sz="1400" b="1" dirty="0">
                <a:solidFill>
                  <a:schemeClr val="bg1"/>
                </a:solidFill>
              </a:endParaRPr>
            </a:p>
          </p:txBody>
        </p:sp>
        <p:sp>
          <p:nvSpPr>
            <p:cNvPr id="24" name="圆角矩形 23"/>
            <p:cNvSpPr/>
            <p:nvPr/>
          </p:nvSpPr>
          <p:spPr>
            <a:xfrm>
              <a:off x="627349" y="2707473"/>
              <a:ext cx="1725549" cy="504056"/>
            </a:xfrm>
            <a:prstGeom prst="roundRect">
              <a:avLst/>
            </a:prstGeom>
            <a:solidFill>
              <a:srgbClr val="42A68C"/>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b="1" dirty="0">
                  <a:solidFill>
                    <a:schemeClr val="bg1"/>
                  </a:solidFill>
                </a:rPr>
                <a:t>受者年龄小</a:t>
              </a:r>
              <a:endParaRPr lang="en-US" sz="1400" b="1" dirty="0">
                <a:solidFill>
                  <a:schemeClr val="bg1"/>
                </a:solidFill>
              </a:endParaRPr>
            </a:p>
          </p:txBody>
        </p:sp>
        <p:sp>
          <p:nvSpPr>
            <p:cNvPr id="25" name="圆角矩形 24"/>
            <p:cNvSpPr/>
            <p:nvPr/>
          </p:nvSpPr>
          <p:spPr>
            <a:xfrm>
              <a:off x="627350" y="3283537"/>
              <a:ext cx="1725548" cy="504056"/>
            </a:xfrm>
            <a:prstGeom prst="roundRect">
              <a:avLst/>
            </a:prstGeom>
            <a:solidFill>
              <a:srgbClr val="42A68C"/>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solidFill>
                    <a:schemeClr val="bg1"/>
                  </a:solidFill>
                </a:rPr>
                <a:t>PRA</a:t>
              </a:r>
              <a:r>
                <a:rPr lang="zh-CN" altLang="en-US" sz="1400" b="1" dirty="0">
                  <a:solidFill>
                    <a:schemeClr val="bg1"/>
                  </a:solidFill>
                </a:rPr>
                <a:t>阳性</a:t>
              </a:r>
              <a:endParaRPr lang="en-US" sz="1400" b="1" dirty="0">
                <a:solidFill>
                  <a:schemeClr val="bg1"/>
                </a:solidFill>
              </a:endParaRPr>
            </a:p>
          </p:txBody>
        </p:sp>
        <p:sp>
          <p:nvSpPr>
            <p:cNvPr id="26" name="圆角矩形 25"/>
            <p:cNvSpPr/>
            <p:nvPr/>
          </p:nvSpPr>
          <p:spPr>
            <a:xfrm>
              <a:off x="627349" y="3868949"/>
              <a:ext cx="1725549" cy="504056"/>
            </a:xfrm>
            <a:prstGeom prst="roundRect">
              <a:avLst/>
            </a:prstGeom>
            <a:solidFill>
              <a:srgbClr val="42A68C"/>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solidFill>
                    <a:schemeClr val="bg1"/>
                  </a:solidFill>
                </a:rPr>
                <a:t>DSA</a:t>
              </a:r>
              <a:r>
                <a:rPr lang="zh-CN" altLang="en-US" sz="1400" b="1" dirty="0">
                  <a:solidFill>
                    <a:schemeClr val="bg1"/>
                  </a:solidFill>
                </a:rPr>
                <a:t>阳性</a:t>
              </a:r>
              <a:endParaRPr lang="en-US" sz="1400" b="1" dirty="0">
                <a:solidFill>
                  <a:schemeClr val="bg1"/>
                </a:solidFill>
              </a:endParaRPr>
            </a:p>
          </p:txBody>
        </p:sp>
        <p:sp>
          <p:nvSpPr>
            <p:cNvPr id="27" name="圆角矩形 26"/>
            <p:cNvSpPr/>
            <p:nvPr/>
          </p:nvSpPr>
          <p:spPr>
            <a:xfrm>
              <a:off x="627349" y="4449081"/>
              <a:ext cx="1725549" cy="504056"/>
            </a:xfrm>
            <a:prstGeom prst="roundRect">
              <a:avLst/>
            </a:prstGeom>
            <a:solidFill>
              <a:srgbClr val="42A68C"/>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b="1" dirty="0">
                  <a:solidFill>
                    <a:schemeClr val="bg1"/>
                  </a:solidFill>
                </a:rPr>
                <a:t>冷缺血时间</a:t>
              </a:r>
              <a:r>
                <a:rPr lang="en-US" altLang="zh-CN" sz="1400" b="1" dirty="0">
                  <a:solidFill>
                    <a:schemeClr val="bg1"/>
                  </a:solidFill>
                </a:rPr>
                <a:t>&gt;24h</a:t>
              </a:r>
              <a:endParaRPr lang="en-US" sz="1400" b="1" dirty="0">
                <a:solidFill>
                  <a:schemeClr val="bg1"/>
                </a:solidFill>
              </a:endParaRPr>
            </a:p>
          </p:txBody>
        </p:sp>
        <p:sp>
          <p:nvSpPr>
            <p:cNvPr id="28" name="圆角矩形 27"/>
            <p:cNvSpPr/>
            <p:nvPr/>
          </p:nvSpPr>
          <p:spPr>
            <a:xfrm>
              <a:off x="627349" y="5042473"/>
              <a:ext cx="1725549" cy="504056"/>
            </a:xfrm>
            <a:prstGeom prst="roundRect">
              <a:avLst/>
            </a:prstGeom>
            <a:solidFill>
              <a:srgbClr val="42A68C"/>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solidFill>
                    <a:schemeClr val="bg1"/>
                  </a:solidFill>
                </a:rPr>
                <a:t>ABO</a:t>
              </a:r>
              <a:r>
                <a:rPr lang="zh-CN" altLang="en-US" sz="1400" b="1" dirty="0">
                  <a:solidFill>
                    <a:schemeClr val="bg1"/>
                  </a:solidFill>
                </a:rPr>
                <a:t>血型不相容</a:t>
              </a:r>
              <a:endParaRPr lang="en-US" sz="1400" b="1" dirty="0">
                <a:solidFill>
                  <a:schemeClr val="bg1"/>
                </a:solidFill>
              </a:endParaRPr>
            </a:p>
          </p:txBody>
        </p:sp>
        <p:sp>
          <p:nvSpPr>
            <p:cNvPr id="29" name="圆角矩形 28"/>
            <p:cNvSpPr/>
            <p:nvPr/>
          </p:nvSpPr>
          <p:spPr>
            <a:xfrm>
              <a:off x="627349" y="5651631"/>
              <a:ext cx="1725549" cy="504056"/>
            </a:xfrm>
            <a:prstGeom prst="roundRect">
              <a:avLst/>
            </a:prstGeom>
            <a:solidFill>
              <a:srgbClr val="42A68C"/>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solidFill>
                    <a:schemeClr val="bg1"/>
                  </a:solidFill>
                </a:rPr>
                <a:t>HLA</a:t>
              </a:r>
              <a:r>
                <a:rPr lang="zh-CN" altLang="en-US" sz="1400" b="1" dirty="0">
                  <a:solidFill>
                    <a:schemeClr val="bg1"/>
                  </a:solidFill>
                </a:rPr>
                <a:t>错配数目较多</a:t>
              </a:r>
              <a:endParaRPr lang="en-US" sz="1400" b="1" dirty="0">
                <a:solidFill>
                  <a:schemeClr val="bg1"/>
                </a:solidFill>
              </a:endParaRPr>
            </a:p>
          </p:txBody>
        </p:sp>
        <p:sp>
          <p:nvSpPr>
            <p:cNvPr id="30" name="圆角矩形 29"/>
            <p:cNvSpPr/>
            <p:nvPr/>
          </p:nvSpPr>
          <p:spPr>
            <a:xfrm>
              <a:off x="2736585" y="1893025"/>
              <a:ext cx="2592288" cy="4344287"/>
            </a:xfrm>
            <a:prstGeom prst="roundRect">
              <a:avLst>
                <a:gd name="adj" fmla="val 7544"/>
              </a:avLst>
            </a:prstGeom>
            <a:noFill/>
            <a:ln>
              <a:solidFill>
                <a:srgbClr val="B7FAF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圆角矩形 30"/>
            <p:cNvSpPr/>
            <p:nvPr/>
          </p:nvSpPr>
          <p:spPr>
            <a:xfrm>
              <a:off x="2955252" y="1483043"/>
              <a:ext cx="2160239" cy="504056"/>
            </a:xfrm>
            <a:prstGeom prst="roundRect">
              <a:avLst/>
            </a:prstGeom>
            <a:solidFill>
              <a:srgbClr val="31859C"/>
            </a:soli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endParaRPr lang="en-US" sz="1100" dirty="0">
                <a:solidFill>
                  <a:schemeClr val="bg1"/>
                </a:solidFill>
                <a:latin typeface="Arial" panose="020B0604020202020204" pitchFamily="34" charset="0"/>
                <a:ea typeface="微软雅黑" panose="020B0503020204020204" pitchFamily="34" charset="-122"/>
              </a:endParaRPr>
            </a:p>
          </p:txBody>
        </p:sp>
        <p:sp>
          <p:nvSpPr>
            <p:cNvPr id="44" name="圆角矩形 43"/>
            <p:cNvSpPr/>
            <p:nvPr/>
          </p:nvSpPr>
          <p:spPr>
            <a:xfrm>
              <a:off x="2947909" y="2205262"/>
              <a:ext cx="2160240" cy="504056"/>
            </a:xfrm>
            <a:prstGeom prst="roundRect">
              <a:avLst/>
            </a:prstGeom>
            <a:solidFill>
              <a:srgbClr val="31859C"/>
            </a:soli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pPr algn="ctr">
                <a:lnSpc>
                  <a:spcPct val="120000"/>
                </a:lnSpc>
              </a:pPr>
              <a:r>
                <a:rPr lang="zh-CN" altLang="en-US" sz="1400" b="1" dirty="0">
                  <a:solidFill>
                    <a:schemeClr val="bg1"/>
                  </a:solidFill>
                  <a:latin typeface="Arial" panose="020B0604020202020204" pitchFamily="34" charset="0"/>
                  <a:ea typeface="微软雅黑" panose="020B0503020204020204" pitchFamily="34" charset="-122"/>
                </a:rPr>
                <a:t>供者年龄平均年龄</a:t>
              </a:r>
              <a:endParaRPr lang="en-US" altLang="zh-CN" sz="1400" b="1" dirty="0">
                <a:solidFill>
                  <a:schemeClr val="bg1"/>
                </a:solidFill>
                <a:latin typeface="Arial" panose="020B0604020202020204" pitchFamily="34" charset="0"/>
                <a:ea typeface="微软雅黑" panose="020B0503020204020204" pitchFamily="34" charset="-122"/>
              </a:endParaRPr>
            </a:p>
            <a:p>
              <a:pPr algn="ctr">
                <a:lnSpc>
                  <a:spcPct val="120000"/>
                </a:lnSpc>
              </a:pPr>
              <a:r>
                <a:rPr lang="en-US" altLang="zh-CN" sz="1400" b="1" dirty="0" smtClean="0">
                  <a:solidFill>
                    <a:schemeClr val="bg1"/>
                  </a:solidFill>
                  <a:latin typeface="Arial" panose="020B0604020202020204" pitchFamily="34" charset="0"/>
                  <a:ea typeface="微软雅黑" panose="020B0503020204020204" pitchFamily="34" charset="-122"/>
                </a:rPr>
                <a:t>39.0</a:t>
              </a:r>
              <a:r>
                <a:rPr lang="zh-CN" altLang="en-US" sz="1400" b="1" dirty="0" smtClean="0">
                  <a:solidFill>
                    <a:schemeClr val="bg1"/>
                  </a:solidFill>
                  <a:latin typeface="Arial" panose="020B0604020202020204" pitchFamily="34" charset="0"/>
                  <a:ea typeface="微软雅黑" panose="020B0503020204020204" pitchFamily="34" charset="-122"/>
                </a:rPr>
                <a:t>岁</a:t>
              </a:r>
              <a:r>
                <a:rPr lang="en-US" altLang="zh-CN" sz="1400" b="1" baseline="30000" dirty="0">
                  <a:solidFill>
                    <a:schemeClr val="bg1"/>
                  </a:solidFill>
                  <a:latin typeface="Arial" panose="020B0604020202020204" pitchFamily="34" charset="0"/>
                  <a:ea typeface="微软雅黑" panose="020B0503020204020204" pitchFamily="34" charset="-122"/>
                </a:rPr>
                <a:t>2</a:t>
              </a:r>
              <a:endParaRPr lang="en-US" sz="1400" b="1" baseline="30000" dirty="0">
                <a:solidFill>
                  <a:schemeClr val="bg1"/>
                </a:solidFill>
                <a:latin typeface="Arial" panose="020B0604020202020204" pitchFamily="34" charset="0"/>
                <a:ea typeface="微软雅黑" panose="020B0503020204020204" pitchFamily="34" charset="-122"/>
              </a:endParaRPr>
            </a:p>
          </p:txBody>
        </p:sp>
        <p:sp>
          <p:nvSpPr>
            <p:cNvPr id="45" name="圆角矩形 44"/>
            <p:cNvSpPr/>
            <p:nvPr/>
          </p:nvSpPr>
          <p:spPr>
            <a:xfrm>
              <a:off x="2947909" y="2818398"/>
              <a:ext cx="2160240" cy="504056"/>
            </a:xfrm>
            <a:prstGeom prst="roundRect">
              <a:avLst/>
            </a:prstGeom>
            <a:solidFill>
              <a:srgbClr val="31859C"/>
            </a:soli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pPr algn="ctr">
                <a:lnSpc>
                  <a:spcPct val="120000"/>
                </a:lnSpc>
              </a:pPr>
              <a:r>
                <a:rPr lang="zh-CN" altLang="en-US" sz="1400" b="1" dirty="0">
                  <a:solidFill>
                    <a:schemeClr val="bg1"/>
                  </a:solidFill>
                  <a:latin typeface="Arial" panose="020B0604020202020204" pitchFamily="34" charset="0"/>
                  <a:ea typeface="微软雅黑" panose="020B0503020204020204" pitchFamily="34" charset="-122"/>
                </a:rPr>
                <a:t>受者年龄平均年龄</a:t>
              </a:r>
              <a:endParaRPr lang="en-US" altLang="zh-CN" sz="1400" b="1" dirty="0">
                <a:solidFill>
                  <a:schemeClr val="bg1"/>
                </a:solidFill>
                <a:latin typeface="Arial" panose="020B0604020202020204" pitchFamily="34" charset="0"/>
                <a:ea typeface="微软雅黑" panose="020B0503020204020204" pitchFamily="34" charset="-122"/>
              </a:endParaRPr>
            </a:p>
            <a:p>
              <a:pPr algn="ctr">
                <a:lnSpc>
                  <a:spcPct val="120000"/>
                </a:lnSpc>
              </a:pPr>
              <a:r>
                <a:rPr lang="en-US" altLang="zh-CN" sz="1400" b="1" dirty="0" smtClean="0">
                  <a:solidFill>
                    <a:schemeClr val="bg1"/>
                  </a:solidFill>
                  <a:latin typeface="Arial" panose="020B0604020202020204" pitchFamily="34" charset="0"/>
                  <a:ea typeface="微软雅黑" panose="020B0503020204020204" pitchFamily="34" charset="-122"/>
                </a:rPr>
                <a:t>41.5</a:t>
              </a:r>
              <a:r>
                <a:rPr lang="zh-CN" altLang="en-US" sz="1400" b="1" dirty="0" smtClean="0">
                  <a:solidFill>
                    <a:schemeClr val="bg1"/>
                  </a:solidFill>
                  <a:latin typeface="Arial" panose="020B0604020202020204" pitchFamily="34" charset="0"/>
                  <a:ea typeface="微软雅黑" panose="020B0503020204020204" pitchFamily="34" charset="-122"/>
                </a:rPr>
                <a:t>岁</a:t>
              </a:r>
              <a:r>
                <a:rPr lang="en-US" altLang="zh-CN" sz="1400" b="1" baseline="30000" dirty="0" smtClean="0">
                  <a:solidFill>
                    <a:schemeClr val="bg1"/>
                  </a:solidFill>
                  <a:latin typeface="Arial" panose="020B0604020202020204" pitchFamily="34" charset="0"/>
                  <a:ea typeface="微软雅黑" panose="020B0503020204020204" pitchFamily="34" charset="-122"/>
                </a:rPr>
                <a:t>2</a:t>
              </a:r>
              <a:endParaRPr lang="en-US" sz="1400" b="1" baseline="30000" dirty="0">
                <a:solidFill>
                  <a:schemeClr val="bg1"/>
                </a:solidFill>
                <a:latin typeface="Arial" panose="020B0604020202020204" pitchFamily="34" charset="0"/>
                <a:ea typeface="微软雅黑" panose="020B0503020204020204" pitchFamily="34" charset="-122"/>
              </a:endParaRPr>
            </a:p>
          </p:txBody>
        </p:sp>
        <p:sp>
          <p:nvSpPr>
            <p:cNvPr id="46" name="圆角矩形 45"/>
            <p:cNvSpPr/>
            <p:nvPr/>
          </p:nvSpPr>
          <p:spPr>
            <a:xfrm>
              <a:off x="2947909" y="3294043"/>
              <a:ext cx="2160240" cy="504056"/>
            </a:xfrm>
            <a:prstGeom prst="roundRect">
              <a:avLst/>
            </a:prstGeom>
            <a:solidFill>
              <a:srgbClr val="31859C"/>
            </a:soli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pPr algn="ctr"/>
              <a:r>
                <a:rPr lang="en-US" altLang="zh-CN" sz="1400" b="1" dirty="0">
                  <a:solidFill>
                    <a:schemeClr val="bg1"/>
                  </a:solidFill>
                  <a:latin typeface="Arial" panose="020B0604020202020204" pitchFamily="34" charset="0"/>
                  <a:ea typeface="微软雅黑" panose="020B0503020204020204" pitchFamily="34" charset="-122"/>
                </a:rPr>
                <a:t>PRA</a:t>
              </a:r>
              <a:r>
                <a:rPr lang="zh-CN" altLang="en-US" sz="1400" b="1" dirty="0">
                  <a:solidFill>
                    <a:schemeClr val="bg1"/>
                  </a:solidFill>
                  <a:latin typeface="Arial" panose="020B0604020202020204" pitchFamily="34" charset="0"/>
                  <a:ea typeface="微软雅黑" panose="020B0503020204020204" pitchFamily="34" charset="-122"/>
                </a:rPr>
                <a:t>阳性</a:t>
              </a:r>
              <a:r>
                <a:rPr lang="zh-CN" altLang="en-US" sz="1400" b="1" dirty="0" smtClean="0">
                  <a:solidFill>
                    <a:schemeClr val="bg1"/>
                  </a:solidFill>
                  <a:latin typeface="Arial" panose="020B0604020202020204" pitchFamily="34" charset="0"/>
                  <a:ea typeface="微软雅黑" panose="020B0503020204020204" pitchFamily="34" charset="-122"/>
                </a:rPr>
                <a:t>率</a:t>
              </a:r>
              <a:r>
                <a:rPr lang="en-US" altLang="zh-CN" sz="1400" b="1" dirty="0" smtClean="0">
                  <a:solidFill>
                    <a:schemeClr val="bg1"/>
                  </a:solidFill>
                  <a:latin typeface="Arial" panose="020B0604020202020204" pitchFamily="34" charset="0"/>
                  <a:ea typeface="微软雅黑" panose="020B0503020204020204" pitchFamily="34" charset="-122"/>
                </a:rPr>
                <a:t>1.8%</a:t>
              </a:r>
              <a:r>
                <a:rPr lang="en-US" altLang="zh-CN" sz="1400" b="1" baseline="30000" dirty="0" smtClean="0">
                  <a:solidFill>
                    <a:schemeClr val="bg1"/>
                  </a:solidFill>
                  <a:latin typeface="Arial" panose="020B0604020202020204" pitchFamily="34" charset="0"/>
                  <a:ea typeface="微软雅黑" panose="020B0503020204020204" pitchFamily="34" charset="-122"/>
                </a:rPr>
                <a:t>2</a:t>
              </a:r>
              <a:endParaRPr lang="en-US" sz="1400" b="1" baseline="30000" dirty="0">
                <a:solidFill>
                  <a:schemeClr val="bg1"/>
                </a:solidFill>
                <a:latin typeface="Arial" panose="020B0604020202020204" pitchFamily="34" charset="0"/>
                <a:ea typeface="微软雅黑" panose="020B0503020204020204" pitchFamily="34" charset="-122"/>
              </a:endParaRPr>
            </a:p>
          </p:txBody>
        </p:sp>
        <p:sp>
          <p:nvSpPr>
            <p:cNvPr id="47" name="圆角矩形 46"/>
            <p:cNvSpPr/>
            <p:nvPr/>
          </p:nvSpPr>
          <p:spPr>
            <a:xfrm>
              <a:off x="2947909" y="3879455"/>
              <a:ext cx="2160240" cy="504056"/>
            </a:xfrm>
            <a:prstGeom prst="roundRect">
              <a:avLst/>
            </a:prstGeom>
            <a:solidFill>
              <a:srgbClr val="31859C"/>
            </a:soli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pPr algn="ctr"/>
              <a:r>
                <a:rPr lang="en-US" altLang="zh-CN" sz="1400" b="1" dirty="0">
                  <a:solidFill>
                    <a:schemeClr val="bg1"/>
                  </a:solidFill>
                  <a:latin typeface="Arial" panose="020B0604020202020204" pitchFamily="34" charset="0"/>
                  <a:ea typeface="微软雅黑" panose="020B0503020204020204" pitchFamily="34" charset="-122"/>
                </a:rPr>
                <a:t>DSA</a:t>
              </a:r>
              <a:r>
                <a:rPr lang="zh-CN" altLang="en-US" sz="1400" b="1" dirty="0">
                  <a:solidFill>
                    <a:schemeClr val="bg1"/>
                  </a:solidFill>
                  <a:latin typeface="Arial" panose="020B0604020202020204" pitchFamily="34" charset="0"/>
                  <a:ea typeface="微软雅黑" panose="020B0503020204020204" pitchFamily="34" charset="-122"/>
                </a:rPr>
                <a:t>均为阴性</a:t>
              </a:r>
              <a:r>
                <a:rPr lang="en-US" altLang="zh-CN" sz="1400" b="1" baseline="30000" dirty="0">
                  <a:solidFill>
                    <a:schemeClr val="bg1"/>
                  </a:solidFill>
                  <a:latin typeface="Arial" panose="020B0604020202020204" pitchFamily="34" charset="0"/>
                  <a:ea typeface="微软雅黑" panose="020B0503020204020204" pitchFamily="34" charset="-122"/>
                </a:rPr>
                <a:t>3</a:t>
              </a:r>
            </a:p>
          </p:txBody>
        </p:sp>
        <p:sp>
          <p:nvSpPr>
            <p:cNvPr id="48" name="圆角矩形 47"/>
            <p:cNvSpPr/>
            <p:nvPr/>
          </p:nvSpPr>
          <p:spPr>
            <a:xfrm>
              <a:off x="2947909" y="4459587"/>
              <a:ext cx="2160240" cy="504056"/>
            </a:xfrm>
            <a:prstGeom prst="roundRect">
              <a:avLst/>
            </a:prstGeom>
            <a:solidFill>
              <a:srgbClr val="31859C"/>
            </a:soli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pPr algn="ctr"/>
              <a:r>
                <a:rPr lang="zh-CN" altLang="en-US" sz="1400" b="1" dirty="0">
                  <a:solidFill>
                    <a:schemeClr val="bg1"/>
                  </a:solidFill>
                  <a:latin typeface="Arial" panose="020B0604020202020204" pitchFamily="34" charset="0"/>
                  <a:ea typeface="微软雅黑" panose="020B0503020204020204" pitchFamily="34" charset="-122"/>
                </a:rPr>
                <a:t>冷缺血时间为</a:t>
              </a:r>
              <a:r>
                <a:rPr lang="en-US" altLang="zh-CN" sz="1400" b="1" dirty="0" smtClean="0">
                  <a:solidFill>
                    <a:schemeClr val="bg1"/>
                  </a:solidFill>
                  <a:latin typeface="Arial" panose="020B0604020202020204" pitchFamily="34" charset="0"/>
                  <a:ea typeface="微软雅黑" panose="020B0503020204020204" pitchFamily="34" charset="-122"/>
                </a:rPr>
                <a:t>8.1h</a:t>
              </a:r>
              <a:r>
                <a:rPr lang="en-US" altLang="zh-CN" sz="1400" b="1" baseline="30000" dirty="0" smtClean="0">
                  <a:solidFill>
                    <a:schemeClr val="bg1"/>
                  </a:solidFill>
                  <a:latin typeface="Arial" panose="020B0604020202020204" pitchFamily="34" charset="0"/>
                  <a:ea typeface="微软雅黑" panose="020B0503020204020204" pitchFamily="34" charset="-122"/>
                </a:rPr>
                <a:t>2</a:t>
              </a:r>
              <a:endParaRPr lang="en-US" sz="1400" b="1" baseline="30000" dirty="0">
                <a:solidFill>
                  <a:schemeClr val="bg1"/>
                </a:solidFill>
                <a:latin typeface="Arial" panose="020B0604020202020204" pitchFamily="34" charset="0"/>
                <a:ea typeface="微软雅黑" panose="020B0503020204020204" pitchFamily="34" charset="-122"/>
              </a:endParaRPr>
            </a:p>
          </p:txBody>
        </p:sp>
        <p:sp>
          <p:nvSpPr>
            <p:cNvPr id="49" name="圆角矩形 48"/>
            <p:cNvSpPr/>
            <p:nvPr/>
          </p:nvSpPr>
          <p:spPr>
            <a:xfrm>
              <a:off x="2947909" y="5052979"/>
              <a:ext cx="2160240" cy="504056"/>
            </a:xfrm>
            <a:prstGeom prst="roundRect">
              <a:avLst/>
            </a:prstGeom>
            <a:solidFill>
              <a:srgbClr val="31859C"/>
            </a:soli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pPr algn="ctr"/>
              <a:r>
                <a:rPr lang="en-US" altLang="zh-CN" sz="1400" b="1" dirty="0">
                  <a:solidFill>
                    <a:schemeClr val="bg1"/>
                  </a:solidFill>
                  <a:latin typeface="Arial" panose="020B0604020202020204" pitchFamily="34" charset="0"/>
                  <a:ea typeface="微软雅黑" panose="020B0503020204020204" pitchFamily="34" charset="-122"/>
                </a:rPr>
                <a:t>——</a:t>
              </a:r>
              <a:endParaRPr lang="en-US" sz="1400" b="1" dirty="0">
                <a:solidFill>
                  <a:schemeClr val="bg1"/>
                </a:solidFill>
                <a:latin typeface="Arial" panose="020B0604020202020204" pitchFamily="34" charset="0"/>
                <a:ea typeface="微软雅黑" panose="020B0503020204020204" pitchFamily="34" charset="-122"/>
              </a:endParaRPr>
            </a:p>
          </p:txBody>
        </p:sp>
        <p:sp>
          <p:nvSpPr>
            <p:cNvPr id="50" name="圆角矩形 49"/>
            <p:cNvSpPr/>
            <p:nvPr/>
          </p:nvSpPr>
          <p:spPr>
            <a:xfrm>
              <a:off x="2947909" y="5662137"/>
              <a:ext cx="2160240" cy="504056"/>
            </a:xfrm>
            <a:prstGeom prst="roundRect">
              <a:avLst/>
            </a:prstGeom>
            <a:solidFill>
              <a:srgbClr val="31859C"/>
            </a:solidFill>
            <a:ln w="19050">
              <a:solidFill>
                <a:srgbClr val="FEFFFF"/>
              </a:solidFill>
              <a:miter lim="800000"/>
              <a:headEnd/>
              <a:tailEnd/>
            </a:ln>
            <a:effectLst>
              <a:outerShdw dist="53882" dir="2700000" algn="ctr" rotWithShape="0">
                <a:srgbClr val="000000">
                  <a:alpha val="50000"/>
                </a:srgbClr>
              </a:outerShdw>
            </a:effectLst>
          </p:spPr>
          <p:txBody>
            <a:bodyPr wrap="none" anchor="ctr"/>
            <a:lstStyle/>
            <a:p>
              <a:pPr algn="ctr"/>
              <a:r>
                <a:rPr lang="en-US" altLang="zh-CN" sz="1400" b="1" dirty="0">
                  <a:solidFill>
                    <a:schemeClr val="bg1"/>
                  </a:solidFill>
                  <a:latin typeface="Arial" panose="020B0604020202020204" pitchFamily="34" charset="0"/>
                  <a:ea typeface="微软雅黑" panose="020B0503020204020204" pitchFamily="34" charset="-122"/>
                </a:rPr>
                <a:t>HLA</a:t>
              </a:r>
              <a:r>
                <a:rPr lang="zh-CN" altLang="en-US" sz="1400" b="1" dirty="0">
                  <a:solidFill>
                    <a:schemeClr val="bg1"/>
                  </a:solidFill>
                  <a:latin typeface="Arial" panose="020B0604020202020204" pitchFamily="34" charset="0"/>
                  <a:ea typeface="微软雅黑" panose="020B0503020204020204" pitchFamily="34" charset="-122"/>
                </a:rPr>
                <a:t>错配平均值</a:t>
              </a:r>
              <a:r>
                <a:rPr lang="zh-CN" altLang="en-US" sz="1400" b="1" dirty="0" smtClean="0">
                  <a:solidFill>
                    <a:schemeClr val="bg1"/>
                  </a:solidFill>
                  <a:latin typeface="Arial" panose="020B0604020202020204" pitchFamily="34" charset="0"/>
                  <a:ea typeface="微软雅黑" panose="020B0503020204020204" pitchFamily="34" charset="-122"/>
                </a:rPr>
                <a:t>为</a:t>
              </a:r>
              <a:r>
                <a:rPr lang="en-US" altLang="zh-CN" sz="1400" b="1" dirty="0" smtClean="0">
                  <a:solidFill>
                    <a:schemeClr val="bg1"/>
                  </a:solidFill>
                  <a:latin typeface="Arial" panose="020B0604020202020204" pitchFamily="34" charset="0"/>
                  <a:ea typeface="微软雅黑" panose="020B0503020204020204" pitchFamily="34" charset="-122"/>
                </a:rPr>
                <a:t>3.3</a:t>
              </a:r>
              <a:r>
                <a:rPr lang="en-US" altLang="zh-CN" sz="1400" b="1" baseline="30000" dirty="0" smtClean="0">
                  <a:solidFill>
                    <a:schemeClr val="bg1"/>
                  </a:solidFill>
                  <a:latin typeface="Arial" panose="020B0604020202020204" pitchFamily="34" charset="0"/>
                  <a:ea typeface="微软雅黑" panose="020B0503020204020204" pitchFamily="34" charset="-122"/>
                </a:rPr>
                <a:t>2</a:t>
              </a:r>
              <a:endParaRPr lang="en-US" sz="1400" b="1" baseline="30000" dirty="0">
                <a:solidFill>
                  <a:schemeClr val="bg1"/>
                </a:solidFill>
                <a:latin typeface="Arial" panose="020B0604020202020204" pitchFamily="34" charset="0"/>
                <a:ea typeface="微软雅黑" panose="020B0503020204020204" pitchFamily="34" charset="-122"/>
              </a:endParaRPr>
            </a:p>
          </p:txBody>
        </p:sp>
        <p:sp>
          <p:nvSpPr>
            <p:cNvPr id="61" name="圆角矩形 60"/>
            <p:cNvSpPr/>
            <p:nvPr/>
          </p:nvSpPr>
          <p:spPr>
            <a:xfrm>
              <a:off x="5541966" y="1893025"/>
              <a:ext cx="1923500" cy="4344287"/>
            </a:xfrm>
            <a:prstGeom prst="roundRect">
              <a:avLst>
                <a:gd name="adj" fmla="val 8153"/>
              </a:avLst>
            </a:prstGeom>
            <a:noFill/>
            <a:ln>
              <a:solidFill>
                <a:srgbClr val="42A68C"/>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圆角矩形 62"/>
            <p:cNvSpPr/>
            <p:nvPr/>
          </p:nvSpPr>
          <p:spPr>
            <a:xfrm>
              <a:off x="5760634" y="2156768"/>
              <a:ext cx="1512456" cy="504056"/>
            </a:xfrm>
            <a:prstGeom prst="roundRect">
              <a:avLst/>
            </a:prstGeom>
            <a:solidFill>
              <a:schemeClr val="bg2">
                <a:lumMod val="20000"/>
                <a:lumOff val="8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b="1" dirty="0" smtClean="0">
                  <a:solidFill>
                    <a:schemeClr val="tx1"/>
                  </a:solidFill>
                  <a:latin typeface="Arial" panose="020B0604020202020204" pitchFamily="34" charset="0"/>
                  <a:ea typeface="微软雅黑" panose="020B0503020204020204" pitchFamily="34" charset="-122"/>
                </a:rPr>
                <a:t>39.0±12.01</a:t>
              </a:r>
              <a:r>
                <a:rPr lang="zh-CN" altLang="en-US" sz="1400" b="1" dirty="0" smtClean="0">
                  <a:solidFill>
                    <a:schemeClr val="tx1"/>
                  </a:solidFill>
                  <a:latin typeface="Arial" panose="020B0604020202020204" pitchFamily="34" charset="0"/>
                  <a:ea typeface="微软雅黑" panose="020B0503020204020204" pitchFamily="34" charset="-122"/>
                </a:rPr>
                <a:t>岁</a:t>
              </a:r>
              <a:endParaRPr lang="en-US" sz="1400" b="1" dirty="0">
                <a:solidFill>
                  <a:schemeClr val="tx1"/>
                </a:solidFill>
              </a:endParaRPr>
            </a:p>
          </p:txBody>
        </p:sp>
        <p:sp>
          <p:nvSpPr>
            <p:cNvPr id="64" name="圆角矩形 63"/>
            <p:cNvSpPr/>
            <p:nvPr/>
          </p:nvSpPr>
          <p:spPr>
            <a:xfrm>
              <a:off x="5760633" y="2726415"/>
              <a:ext cx="1512457" cy="504056"/>
            </a:xfrm>
            <a:prstGeom prst="roundRect">
              <a:avLst/>
            </a:prstGeom>
            <a:solidFill>
              <a:schemeClr val="bg2">
                <a:lumMod val="20000"/>
                <a:lumOff val="8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b="1" dirty="0" smtClean="0">
                  <a:solidFill>
                    <a:schemeClr val="tx1"/>
                  </a:solidFill>
                  <a:latin typeface="Arial" panose="020B0604020202020204" pitchFamily="34" charset="0"/>
                  <a:ea typeface="微软雅黑" panose="020B0503020204020204" pitchFamily="34" charset="-122"/>
                </a:rPr>
                <a:t>41.5±11.2</a:t>
              </a:r>
              <a:r>
                <a:rPr lang="zh-CN" altLang="en-US" sz="1400" b="1" dirty="0" smtClean="0">
                  <a:solidFill>
                    <a:schemeClr val="tx1"/>
                  </a:solidFill>
                  <a:latin typeface="Arial" panose="020B0604020202020204" pitchFamily="34" charset="0"/>
                  <a:ea typeface="微软雅黑" panose="020B0503020204020204" pitchFamily="34" charset="-122"/>
                </a:rPr>
                <a:t>岁</a:t>
              </a:r>
              <a:endParaRPr lang="zh-CN" altLang="en-US" sz="1400" b="1" dirty="0">
                <a:solidFill>
                  <a:schemeClr val="tx1"/>
                </a:solidFill>
                <a:latin typeface="Arial" panose="020B0604020202020204" pitchFamily="34" charset="0"/>
                <a:ea typeface="微软雅黑" panose="020B0503020204020204" pitchFamily="34" charset="-122"/>
              </a:endParaRPr>
            </a:p>
          </p:txBody>
        </p:sp>
        <p:sp>
          <p:nvSpPr>
            <p:cNvPr id="65" name="圆角矩形 64"/>
            <p:cNvSpPr/>
            <p:nvPr/>
          </p:nvSpPr>
          <p:spPr>
            <a:xfrm>
              <a:off x="5760633" y="3258900"/>
              <a:ext cx="1512457" cy="504056"/>
            </a:xfrm>
            <a:prstGeom prst="roundRect">
              <a:avLst/>
            </a:prstGeom>
            <a:solidFill>
              <a:schemeClr val="bg2">
                <a:lumMod val="20000"/>
                <a:lumOff val="8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lnSpc>
                  <a:spcPct val="120000"/>
                </a:lnSpc>
              </a:pPr>
              <a:r>
                <a:rPr lang="en-US" altLang="zh-CN" sz="1400" b="1" dirty="0" smtClean="0">
                  <a:solidFill>
                    <a:schemeClr val="tx1"/>
                  </a:solidFill>
                  <a:latin typeface="Arial" panose="020B0604020202020204" pitchFamily="34" charset="0"/>
                  <a:ea typeface="微软雅黑" panose="020B0503020204020204" pitchFamily="34" charset="-122"/>
                </a:rPr>
                <a:t>1.8%</a:t>
              </a:r>
              <a:r>
                <a:rPr lang="zh-CN" altLang="en-US" sz="1400" b="1" dirty="0" smtClean="0">
                  <a:solidFill>
                    <a:schemeClr val="tx1"/>
                  </a:solidFill>
                  <a:latin typeface="Arial" panose="020B0604020202020204" pitchFamily="34" charset="0"/>
                  <a:ea typeface="微软雅黑" panose="020B0503020204020204" pitchFamily="34" charset="-122"/>
                </a:rPr>
                <a:t>受者</a:t>
              </a:r>
              <a:r>
                <a:rPr lang="en-US" altLang="zh-CN" sz="1400" b="1" dirty="0">
                  <a:solidFill>
                    <a:schemeClr val="tx1"/>
                  </a:solidFill>
                  <a:latin typeface="Arial" panose="020B0604020202020204" pitchFamily="34" charset="0"/>
                  <a:ea typeface="微软雅黑" panose="020B0503020204020204" pitchFamily="34" charset="-122"/>
                </a:rPr>
                <a:t>PRA</a:t>
              </a:r>
              <a:r>
                <a:rPr lang="zh-CN" altLang="en-US" sz="1400" b="1" dirty="0">
                  <a:solidFill>
                    <a:schemeClr val="tx1"/>
                  </a:solidFill>
                  <a:latin typeface="Arial" panose="020B0604020202020204" pitchFamily="34" charset="0"/>
                  <a:ea typeface="微软雅黑" panose="020B0503020204020204" pitchFamily="34" charset="-122"/>
                </a:rPr>
                <a:t>阳性</a:t>
              </a:r>
              <a:endParaRPr lang="en-US" altLang="zh-CN" sz="1400" b="1" dirty="0">
                <a:solidFill>
                  <a:schemeClr val="tx1"/>
                </a:solidFill>
                <a:latin typeface="Arial" panose="020B0604020202020204" pitchFamily="34" charset="0"/>
                <a:ea typeface="微软雅黑" panose="020B0503020204020204" pitchFamily="34" charset="-122"/>
              </a:endParaRPr>
            </a:p>
          </p:txBody>
        </p:sp>
        <p:sp>
          <p:nvSpPr>
            <p:cNvPr id="66" name="圆角矩形 65"/>
            <p:cNvSpPr/>
            <p:nvPr/>
          </p:nvSpPr>
          <p:spPr>
            <a:xfrm>
              <a:off x="5760633" y="3873364"/>
              <a:ext cx="1512457" cy="504056"/>
            </a:xfrm>
            <a:prstGeom prst="roundRect">
              <a:avLst/>
            </a:prstGeom>
            <a:solidFill>
              <a:schemeClr val="bg2">
                <a:lumMod val="20000"/>
                <a:lumOff val="8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lnSpc>
                  <a:spcPct val="120000"/>
                </a:lnSpc>
              </a:pPr>
              <a:r>
                <a:rPr lang="en-US" sz="1400" b="1" dirty="0">
                  <a:solidFill>
                    <a:schemeClr val="tx1"/>
                  </a:solidFill>
                  <a:latin typeface="Arial" panose="020B0604020202020204" pitchFamily="34" charset="0"/>
                  <a:ea typeface="微软雅黑" panose="020B0503020204020204" pitchFamily="34" charset="-122"/>
                </a:rPr>
                <a:t>DSA</a:t>
              </a:r>
              <a:r>
                <a:rPr lang="zh-CN" altLang="en-US" sz="1400" b="1" dirty="0">
                  <a:solidFill>
                    <a:schemeClr val="tx1"/>
                  </a:solidFill>
                  <a:latin typeface="Arial" panose="020B0604020202020204" pitchFamily="34" charset="0"/>
                  <a:ea typeface="微软雅黑" panose="020B0503020204020204" pitchFamily="34" charset="-122"/>
                </a:rPr>
                <a:t>阳性者：</a:t>
              </a:r>
              <a:r>
                <a:rPr lang="en-US" altLang="zh-CN" sz="1400" b="1" dirty="0">
                  <a:solidFill>
                    <a:schemeClr val="tx1"/>
                  </a:solidFill>
                  <a:latin typeface="Arial" panose="020B0604020202020204" pitchFamily="34" charset="0"/>
                  <a:ea typeface="微软雅黑" panose="020B0503020204020204" pitchFamily="34" charset="-122"/>
                </a:rPr>
                <a:t>0%</a:t>
              </a:r>
              <a:endParaRPr lang="en-US" sz="1400" b="1" dirty="0">
                <a:solidFill>
                  <a:schemeClr val="tx1"/>
                </a:solidFill>
                <a:latin typeface="Arial" panose="020B0604020202020204" pitchFamily="34" charset="0"/>
                <a:ea typeface="微软雅黑" panose="020B0503020204020204" pitchFamily="34" charset="-122"/>
              </a:endParaRPr>
            </a:p>
          </p:txBody>
        </p:sp>
        <p:sp>
          <p:nvSpPr>
            <p:cNvPr id="67" name="圆角矩形 66"/>
            <p:cNvSpPr/>
            <p:nvPr/>
          </p:nvSpPr>
          <p:spPr>
            <a:xfrm>
              <a:off x="5760633" y="4468023"/>
              <a:ext cx="1512457" cy="504056"/>
            </a:xfrm>
            <a:prstGeom prst="roundRect">
              <a:avLst/>
            </a:prstGeom>
            <a:solidFill>
              <a:schemeClr val="bg2">
                <a:lumMod val="20000"/>
                <a:lumOff val="8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b="1" dirty="0" smtClean="0">
                  <a:solidFill>
                    <a:schemeClr val="tx1"/>
                  </a:solidFill>
                  <a:latin typeface="Arial" panose="020B0604020202020204" pitchFamily="34" charset="0"/>
                  <a:ea typeface="微软雅黑" panose="020B0503020204020204" pitchFamily="34" charset="-122"/>
                </a:rPr>
                <a:t>8.1±6.5h</a:t>
              </a:r>
              <a:endParaRPr lang="zh-CN" altLang="en-US" sz="1400" b="1" dirty="0">
                <a:solidFill>
                  <a:schemeClr val="tx1"/>
                </a:solidFill>
                <a:latin typeface="Arial" panose="020B0604020202020204" pitchFamily="34" charset="0"/>
                <a:ea typeface="微软雅黑" panose="020B0503020204020204" pitchFamily="34" charset="-122"/>
              </a:endParaRPr>
            </a:p>
          </p:txBody>
        </p:sp>
        <p:sp>
          <p:nvSpPr>
            <p:cNvPr id="68" name="圆角矩形 67"/>
            <p:cNvSpPr/>
            <p:nvPr/>
          </p:nvSpPr>
          <p:spPr>
            <a:xfrm>
              <a:off x="5760633" y="5061415"/>
              <a:ext cx="1512457" cy="504056"/>
            </a:xfrm>
            <a:prstGeom prst="roundRect">
              <a:avLst/>
            </a:prstGeom>
            <a:solidFill>
              <a:schemeClr val="bg2">
                <a:lumMod val="20000"/>
                <a:lumOff val="8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400" b="1" dirty="0">
                  <a:solidFill>
                    <a:schemeClr val="tx1"/>
                  </a:solidFill>
                  <a:latin typeface="Arial" panose="020B0604020202020204" pitchFamily="34" charset="0"/>
                  <a:ea typeface="微软雅黑" panose="020B0503020204020204" pitchFamily="34" charset="-122"/>
                </a:rPr>
                <a:t>——</a:t>
              </a:r>
              <a:endParaRPr lang="en-US" sz="1400" b="1" dirty="0">
                <a:solidFill>
                  <a:schemeClr val="tx1"/>
                </a:solidFill>
                <a:latin typeface="Arial" panose="020B0604020202020204" pitchFamily="34" charset="0"/>
                <a:ea typeface="微软雅黑" panose="020B0503020204020204" pitchFamily="34" charset="-122"/>
              </a:endParaRPr>
            </a:p>
          </p:txBody>
        </p:sp>
        <p:sp>
          <p:nvSpPr>
            <p:cNvPr id="69" name="圆角矩形 68"/>
            <p:cNvSpPr/>
            <p:nvPr/>
          </p:nvSpPr>
          <p:spPr>
            <a:xfrm>
              <a:off x="5760633" y="5641521"/>
              <a:ext cx="1512457" cy="504056"/>
            </a:xfrm>
            <a:prstGeom prst="roundRect">
              <a:avLst/>
            </a:prstGeom>
            <a:solidFill>
              <a:schemeClr val="bg2">
                <a:lumMod val="20000"/>
                <a:lumOff val="8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lnSpc>
                  <a:spcPct val="120000"/>
                </a:lnSpc>
              </a:pPr>
              <a:r>
                <a:rPr lang="en-US" altLang="zh-CN" sz="1400" b="1" dirty="0">
                  <a:solidFill>
                    <a:schemeClr val="tx1"/>
                  </a:solidFill>
                  <a:latin typeface="Arial" panose="020B0604020202020204" pitchFamily="34" charset="0"/>
                  <a:ea typeface="微软雅黑" panose="020B0503020204020204" pitchFamily="34" charset="-122"/>
                </a:rPr>
                <a:t>HLA</a:t>
              </a:r>
              <a:r>
                <a:rPr lang="zh-CN" altLang="en-US" sz="1400" b="1" dirty="0">
                  <a:solidFill>
                    <a:schemeClr val="tx1"/>
                  </a:solidFill>
                  <a:latin typeface="Arial" panose="020B0604020202020204" pitchFamily="34" charset="0"/>
                  <a:ea typeface="微软雅黑" panose="020B0503020204020204" pitchFamily="34" charset="-122"/>
                </a:rPr>
                <a:t>错配</a:t>
              </a:r>
              <a:r>
                <a:rPr lang="zh-CN" altLang="en-US" sz="1400" b="1" dirty="0" smtClean="0">
                  <a:solidFill>
                    <a:schemeClr val="tx1"/>
                  </a:solidFill>
                  <a:latin typeface="Arial" panose="020B0604020202020204" pitchFamily="34" charset="0"/>
                  <a:ea typeface="微软雅黑" panose="020B0503020204020204" pitchFamily="34" charset="-122"/>
                </a:rPr>
                <a:t>：</a:t>
              </a:r>
              <a:endParaRPr lang="en-US" altLang="zh-CN" sz="1400" b="1" dirty="0" smtClean="0">
                <a:solidFill>
                  <a:schemeClr val="tx1"/>
                </a:solidFill>
                <a:latin typeface="Arial" panose="020B0604020202020204" pitchFamily="34" charset="0"/>
                <a:ea typeface="微软雅黑" panose="020B0503020204020204" pitchFamily="34" charset="-122"/>
              </a:endParaRPr>
            </a:p>
            <a:p>
              <a:pPr algn="ctr">
                <a:lnSpc>
                  <a:spcPct val="120000"/>
                </a:lnSpc>
              </a:pPr>
              <a:r>
                <a:rPr lang="en-US" altLang="zh-CN" sz="1400" b="1" dirty="0" smtClean="0">
                  <a:solidFill>
                    <a:schemeClr val="tx1"/>
                  </a:solidFill>
                  <a:latin typeface="Arial" panose="020B0604020202020204" pitchFamily="34" charset="0"/>
                  <a:ea typeface="微软雅黑" panose="020B0503020204020204" pitchFamily="34" charset="-122"/>
                </a:rPr>
                <a:t>3.3 </a:t>
              </a:r>
              <a:r>
                <a:rPr lang="en-US" altLang="zh-CN" sz="1400" b="1" dirty="0">
                  <a:solidFill>
                    <a:schemeClr val="tx1"/>
                  </a:solidFill>
                  <a:latin typeface="Arial" panose="020B0604020202020204" pitchFamily="34" charset="0"/>
                  <a:ea typeface="微软雅黑" panose="020B0503020204020204" pitchFamily="34" charset="-122"/>
                </a:rPr>
                <a:t>± </a:t>
              </a:r>
              <a:r>
                <a:rPr lang="en-US" altLang="zh-CN" sz="1400" b="1" dirty="0" smtClean="0">
                  <a:solidFill>
                    <a:schemeClr val="tx1"/>
                  </a:solidFill>
                  <a:latin typeface="Arial" panose="020B0604020202020204" pitchFamily="34" charset="0"/>
                  <a:ea typeface="微软雅黑" panose="020B0503020204020204" pitchFamily="34" charset="-122"/>
                </a:rPr>
                <a:t>1.2</a:t>
              </a:r>
              <a:endParaRPr lang="en-US" sz="1400" b="1" dirty="0">
                <a:solidFill>
                  <a:schemeClr val="tx1"/>
                </a:solidFill>
                <a:latin typeface="Arial" panose="020B0604020202020204" pitchFamily="34" charset="0"/>
                <a:ea typeface="微软雅黑" panose="020B0503020204020204" pitchFamily="34" charset="-122"/>
              </a:endParaRPr>
            </a:p>
          </p:txBody>
        </p:sp>
        <p:sp>
          <p:nvSpPr>
            <p:cNvPr id="4" name="右箭头 3"/>
            <p:cNvSpPr/>
            <p:nvPr/>
          </p:nvSpPr>
          <p:spPr>
            <a:xfrm>
              <a:off x="2424906" y="2263840"/>
              <a:ext cx="434691" cy="252028"/>
            </a:xfrm>
            <a:prstGeom prst="rightArrow">
              <a:avLst/>
            </a:prstGeom>
            <a:solidFill>
              <a:srgbClr val="29C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右箭头 69"/>
            <p:cNvSpPr/>
            <p:nvPr/>
          </p:nvSpPr>
          <p:spPr>
            <a:xfrm>
              <a:off x="2424906" y="2852429"/>
              <a:ext cx="434691" cy="252028"/>
            </a:xfrm>
            <a:prstGeom prst="rightArrow">
              <a:avLst/>
            </a:prstGeom>
            <a:solidFill>
              <a:srgbClr val="29C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右箭头 70"/>
            <p:cNvSpPr/>
            <p:nvPr/>
          </p:nvSpPr>
          <p:spPr>
            <a:xfrm>
              <a:off x="2424906" y="3409551"/>
              <a:ext cx="434691" cy="252028"/>
            </a:xfrm>
            <a:prstGeom prst="rightArrow">
              <a:avLst/>
            </a:prstGeom>
            <a:solidFill>
              <a:srgbClr val="29C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右箭头 71"/>
            <p:cNvSpPr/>
            <p:nvPr/>
          </p:nvSpPr>
          <p:spPr>
            <a:xfrm>
              <a:off x="2424906" y="3992290"/>
              <a:ext cx="434691" cy="252028"/>
            </a:xfrm>
            <a:prstGeom prst="rightArrow">
              <a:avLst/>
            </a:prstGeom>
            <a:solidFill>
              <a:srgbClr val="29C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右箭头 72"/>
            <p:cNvSpPr/>
            <p:nvPr/>
          </p:nvSpPr>
          <p:spPr>
            <a:xfrm>
              <a:off x="2424906" y="4654787"/>
              <a:ext cx="434691" cy="252028"/>
            </a:xfrm>
            <a:prstGeom prst="rightArrow">
              <a:avLst/>
            </a:prstGeom>
            <a:solidFill>
              <a:srgbClr val="29C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右箭头 73"/>
            <p:cNvSpPr/>
            <p:nvPr/>
          </p:nvSpPr>
          <p:spPr>
            <a:xfrm>
              <a:off x="2424906" y="5187429"/>
              <a:ext cx="434691" cy="252028"/>
            </a:xfrm>
            <a:prstGeom prst="rightArrow">
              <a:avLst/>
            </a:prstGeom>
            <a:solidFill>
              <a:srgbClr val="29C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右箭头 74"/>
            <p:cNvSpPr/>
            <p:nvPr/>
          </p:nvSpPr>
          <p:spPr>
            <a:xfrm>
              <a:off x="2424906" y="5777645"/>
              <a:ext cx="434691" cy="252028"/>
            </a:xfrm>
            <a:prstGeom prst="rightArrow">
              <a:avLst/>
            </a:prstGeom>
            <a:solidFill>
              <a:srgbClr val="29C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226898" y="2363640"/>
              <a:ext cx="432048" cy="1218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5226898" y="2930111"/>
              <a:ext cx="432048" cy="1218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5226898" y="3506175"/>
              <a:ext cx="432048" cy="1218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5226898" y="4106916"/>
              <a:ext cx="432048" cy="1218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5226898" y="4671719"/>
              <a:ext cx="432048" cy="1218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226898" y="5227282"/>
              <a:ext cx="432048" cy="1218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5226898" y="5828004"/>
              <a:ext cx="432048" cy="1218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7897514" y="2901058"/>
              <a:ext cx="936104" cy="2542323"/>
            </a:xfrm>
            <a:prstGeom prst="rect">
              <a:avLst/>
            </a:prstGeom>
            <a:noFill/>
          </p:spPr>
          <p:txBody>
            <a:bodyPr wrap="square" rtlCol="0">
              <a:spAutoFit/>
            </a:bodyPr>
            <a:lstStyle/>
            <a:p>
              <a:pPr>
                <a:lnSpc>
                  <a:spcPct val="120000"/>
                </a:lnSpc>
              </a:pPr>
              <a:r>
                <a:rPr lang="zh-CN" altLang="en-US" b="1" dirty="0" smtClean="0">
                  <a:solidFill>
                    <a:srgbClr val="C00000"/>
                  </a:solidFill>
                </a:rPr>
                <a:t>中国公民逝世后肾移植</a:t>
              </a:r>
              <a:r>
                <a:rPr lang="zh-CN" altLang="en-US" b="1" dirty="0">
                  <a:solidFill>
                    <a:srgbClr val="C00000"/>
                  </a:solidFill>
                </a:rPr>
                <a:t>，大多数是标低危</a:t>
              </a:r>
              <a:endParaRPr lang="en-US" altLang="zh-CN" b="1" dirty="0">
                <a:solidFill>
                  <a:srgbClr val="C00000"/>
                </a:solidFill>
              </a:endParaRPr>
            </a:p>
            <a:p>
              <a:pPr>
                <a:lnSpc>
                  <a:spcPct val="120000"/>
                </a:lnSpc>
              </a:pPr>
              <a:endParaRPr lang="zh-CN" altLang="en-US" dirty="0"/>
            </a:p>
          </p:txBody>
        </p:sp>
        <p:sp>
          <p:nvSpPr>
            <p:cNvPr id="6" name="矩形 5"/>
            <p:cNvSpPr/>
            <p:nvPr/>
          </p:nvSpPr>
          <p:spPr>
            <a:xfrm>
              <a:off x="2927862" y="1424939"/>
              <a:ext cx="2276264" cy="624866"/>
            </a:xfrm>
            <a:prstGeom prst="rect">
              <a:avLst/>
            </a:prstGeom>
          </p:spPr>
          <p:txBody>
            <a:bodyPr wrap="square">
              <a:spAutoFit/>
            </a:bodyPr>
            <a:lstStyle/>
            <a:p>
              <a:pPr algn="ctr">
                <a:lnSpc>
                  <a:spcPct val="120000"/>
                </a:lnSpc>
              </a:pPr>
              <a:r>
                <a:rPr lang="zh-CN" altLang="en-US" sz="1400" b="1" dirty="0">
                  <a:solidFill>
                    <a:schemeClr val="bg1"/>
                  </a:solidFill>
                  <a:latin typeface="Arial" panose="020B0604020202020204" pitchFamily="34" charset="0"/>
                  <a:ea typeface="微软雅黑" panose="020B0503020204020204" pitchFamily="34" charset="-122"/>
                </a:rPr>
                <a:t>我国公民逝世后器官捐献肾移植的供</a:t>
              </a:r>
              <a:r>
                <a:rPr lang="en-US" altLang="zh-CN" sz="1400" b="1" dirty="0">
                  <a:solidFill>
                    <a:schemeClr val="bg1"/>
                  </a:solidFill>
                  <a:latin typeface="Arial" panose="020B0604020202020204" pitchFamily="34" charset="0"/>
                  <a:ea typeface="微软雅黑" panose="020B0503020204020204" pitchFamily="34" charset="-122"/>
                </a:rPr>
                <a:t>/</a:t>
              </a:r>
              <a:r>
                <a:rPr lang="zh-CN" altLang="en-US" sz="1400" b="1" dirty="0">
                  <a:solidFill>
                    <a:schemeClr val="bg1"/>
                  </a:solidFill>
                  <a:latin typeface="Arial" panose="020B0604020202020204" pitchFamily="34" charset="0"/>
                  <a:ea typeface="微软雅黑" panose="020B0503020204020204" pitchFamily="34" charset="-122"/>
                </a:rPr>
                <a:t>受者特征</a:t>
              </a:r>
              <a:endParaRPr lang="en-US" altLang="zh-CN" sz="1400" b="1" dirty="0">
                <a:solidFill>
                  <a:schemeClr val="bg1"/>
                </a:solidFill>
                <a:latin typeface="Arial" panose="020B0604020202020204" pitchFamily="34" charset="0"/>
                <a:ea typeface="微软雅黑" panose="020B0503020204020204" pitchFamily="34" charset="-122"/>
              </a:endParaRPr>
            </a:p>
          </p:txBody>
        </p:sp>
      </p:grpSp>
      <p:sp>
        <p:nvSpPr>
          <p:cNvPr id="52" name="矩形 51"/>
          <p:cNvSpPr/>
          <p:nvPr/>
        </p:nvSpPr>
        <p:spPr>
          <a:xfrm>
            <a:off x="2400" y="6152684"/>
            <a:ext cx="5261225" cy="707886"/>
          </a:xfrm>
          <a:prstGeom prst="rect">
            <a:avLst/>
          </a:prstGeom>
        </p:spPr>
        <p:txBody>
          <a:bodyPr wrap="square">
            <a:spAutoFit/>
          </a:bodyPr>
          <a:lstStyle/>
          <a:p>
            <a:r>
              <a:rPr lang="en-US" altLang="zh-CN" sz="1000" dirty="0">
                <a:cs typeface="Arial" charset="0"/>
              </a:rPr>
              <a:t>1.Kidney Disease: Improving Global Outcomes (KDIGO) Transplant Work Group</a:t>
            </a:r>
            <a:r>
              <a:rPr lang="en-US" altLang="zh-CN" sz="1000" dirty="0" smtClean="0">
                <a:cs typeface="Arial" charset="0"/>
              </a:rPr>
              <a:t>.</a:t>
            </a:r>
          </a:p>
          <a:p>
            <a:r>
              <a:rPr lang="en-US" altLang="zh-CN" sz="1000" dirty="0">
                <a:cs typeface="Arial" charset="0"/>
              </a:rPr>
              <a:t> </a:t>
            </a:r>
            <a:r>
              <a:rPr lang="en-US" altLang="zh-CN" sz="1000" dirty="0" smtClean="0">
                <a:cs typeface="Arial" charset="0"/>
              </a:rPr>
              <a:t>  Am </a:t>
            </a:r>
            <a:r>
              <a:rPr lang="en-US" altLang="zh-CN" sz="1000" dirty="0">
                <a:cs typeface="Arial" charset="0"/>
              </a:rPr>
              <a:t>J Transplant.2009;9 </a:t>
            </a:r>
            <a:r>
              <a:rPr lang="en-US" altLang="zh-CN" sz="1000" dirty="0" err="1">
                <a:cs typeface="Arial" charset="0"/>
              </a:rPr>
              <a:t>Suppl</a:t>
            </a:r>
            <a:r>
              <a:rPr lang="en-US" altLang="zh-CN" sz="1000" dirty="0">
                <a:cs typeface="Arial" charset="0"/>
              </a:rPr>
              <a:t> 3:S1-155.</a:t>
            </a:r>
          </a:p>
          <a:p>
            <a:r>
              <a:rPr lang="en-US" altLang="zh-CN" sz="1000" dirty="0" smtClean="0">
                <a:latin typeface="Arial" panose="020B0604020202020204" pitchFamily="34" charset="0"/>
                <a:ea typeface="微软雅黑" panose="020B0503020204020204" pitchFamily="34" charset="-122"/>
              </a:rPr>
              <a:t>2.APPROACH</a:t>
            </a:r>
            <a:r>
              <a:rPr lang="zh-CN" altLang="en-US" sz="1000" dirty="0">
                <a:latin typeface="Arial" panose="020B0604020202020204" pitchFamily="34" charset="0"/>
                <a:ea typeface="微软雅黑" panose="020B0503020204020204" pitchFamily="34" charset="-122"/>
              </a:rPr>
              <a:t>中文摘要</a:t>
            </a:r>
            <a:r>
              <a:rPr lang="en-US" altLang="zh-CN" sz="1000" dirty="0">
                <a:latin typeface="Arial" panose="020B0604020202020204" pitchFamily="34" charset="0"/>
                <a:ea typeface="微软雅黑" panose="020B0503020204020204" pitchFamily="34" charset="-122"/>
              </a:rPr>
              <a:t>-</a:t>
            </a:r>
            <a:r>
              <a:rPr lang="zh-CN" altLang="en-US" sz="1000" dirty="0">
                <a:latin typeface="Arial" panose="020B0604020202020204" pitchFamily="34" charset="0"/>
                <a:ea typeface="微软雅黑" panose="020B0503020204020204" pitchFamily="34" charset="-122"/>
              </a:rPr>
              <a:t>中国器官移植大会</a:t>
            </a:r>
            <a:endParaRPr lang="en-US" altLang="zh-CN" sz="1000" dirty="0">
              <a:latin typeface="Arial" panose="020B0604020202020204" pitchFamily="34" charset="0"/>
              <a:ea typeface="微软雅黑" panose="020B0503020204020204" pitchFamily="34" charset="-122"/>
            </a:endParaRPr>
          </a:p>
          <a:p>
            <a:r>
              <a:rPr lang="en-US" altLang="zh-CN" sz="1000" dirty="0">
                <a:latin typeface="Arial" panose="020B0604020202020204" pitchFamily="34" charset="0"/>
                <a:ea typeface="微软雅黑" panose="020B0503020204020204" pitchFamily="34" charset="-122"/>
              </a:rPr>
              <a:t>3.Pan </a:t>
            </a:r>
            <a:r>
              <a:rPr lang="en-US" altLang="zh-CN" sz="1000" dirty="0" err="1">
                <a:latin typeface="Arial" panose="020B0604020202020204" pitchFamily="34" charset="0"/>
                <a:ea typeface="微软雅黑" panose="020B0503020204020204" pitchFamily="34" charset="-122"/>
              </a:rPr>
              <a:t>XM,et</a:t>
            </a:r>
            <a:r>
              <a:rPr lang="en-US" altLang="zh-CN" sz="1000" dirty="0">
                <a:latin typeface="Arial" panose="020B0604020202020204" pitchFamily="34" charset="0"/>
                <a:ea typeface="微软雅黑" panose="020B0503020204020204" pitchFamily="34" charset="-122"/>
              </a:rPr>
              <a:t> </a:t>
            </a:r>
            <a:r>
              <a:rPr lang="en-US" altLang="zh-CN" sz="1000" dirty="0" err="1">
                <a:latin typeface="Arial" panose="020B0604020202020204" pitchFamily="34" charset="0"/>
                <a:ea typeface="微软雅黑" panose="020B0503020204020204" pitchFamily="34" charset="-122"/>
              </a:rPr>
              <a:t>al.</a:t>
            </a:r>
            <a:r>
              <a:rPr lang="en-US" altLang="zh-CN" sz="1000" dirty="0" err="1"/>
              <a:t>J</a:t>
            </a:r>
            <a:r>
              <a:rPr lang="en-US" altLang="zh-CN" sz="1000" dirty="0"/>
              <a:t> South Med Univ.2014;34(3):414-418</a:t>
            </a:r>
            <a:r>
              <a:rPr lang="en-US" altLang="zh-CN" sz="1000" dirty="0" smtClean="0"/>
              <a:t>.</a:t>
            </a:r>
            <a:endParaRPr lang="en-US" altLang="zh-CN" sz="1000" dirty="0"/>
          </a:p>
        </p:txBody>
      </p:sp>
    </p:spTree>
    <p:extLst>
      <p:ext uri="{BB962C8B-B14F-4D97-AF65-F5344CB8AC3E}">
        <p14:creationId xmlns:p14="http://schemas.microsoft.com/office/powerpoint/2010/main" val="4097279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Arial" pitchFamily="34" charset="0"/>
                <a:ea typeface="微软雅黑" pitchFamily="34" charset="-122"/>
                <a:cs typeface="Arial" pitchFamily="34" charset="0"/>
              </a:rPr>
              <a:t>内容</a:t>
            </a:r>
            <a:endParaRPr lang="zh-CN" altLang="en-US" dirty="0">
              <a:latin typeface="Arial" pitchFamily="34" charset="0"/>
              <a:ea typeface="微软雅黑" pitchFamily="34" charset="-122"/>
              <a:cs typeface="Arial" pitchFamily="34" charset="0"/>
            </a:endParaRPr>
          </a:p>
        </p:txBody>
      </p:sp>
      <p:sp>
        <p:nvSpPr>
          <p:cNvPr id="30" name="椭圆 29"/>
          <p:cNvSpPr/>
          <p:nvPr/>
        </p:nvSpPr>
        <p:spPr>
          <a:xfrm>
            <a:off x="1727684" y="1983156"/>
            <a:ext cx="684076" cy="684076"/>
          </a:xfrm>
          <a:prstGeom prst="ellipse">
            <a:avLst/>
          </a:prstGeom>
          <a:solidFill>
            <a:schemeClr val="bg1">
              <a:lumMod val="65000"/>
            </a:schemeClr>
          </a:solidFill>
          <a:ln w="25400" cap="flat" cmpd="sng" algn="ctr">
            <a:noFill/>
            <a:prstDash val="solid"/>
          </a:ln>
          <a:effectLst>
            <a:reflection blurRad="228600" stA="31000" endPos="63000" dir="5400000" sy="-100000" algn="bl" rotWithShape="0"/>
          </a:effectLst>
          <a:scene3d>
            <a:camera prst="orthographicFront">
              <a:rot lat="0" lon="0" rev="0"/>
            </a:camera>
            <a:lightRig rig="threePt" dir="t"/>
          </a:scene3d>
          <a:sp3d z="387350" prstMaterial="softEdge">
            <a:bevelT w="381000" h="381000"/>
            <a:bevelB w="381000" h="3810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itchFamily="34" charset="0"/>
              <a:ea typeface="微软雅黑" pitchFamily="34" charset="-122"/>
              <a:cs typeface="Arial" pitchFamily="34" charset="0"/>
            </a:endParaRPr>
          </a:p>
        </p:txBody>
      </p:sp>
      <p:sp>
        <p:nvSpPr>
          <p:cNvPr id="31" name="椭圆 30"/>
          <p:cNvSpPr/>
          <p:nvPr/>
        </p:nvSpPr>
        <p:spPr>
          <a:xfrm>
            <a:off x="755576" y="3429000"/>
            <a:ext cx="1008112" cy="1008112"/>
          </a:xfrm>
          <a:prstGeom prst="ellipse">
            <a:avLst/>
          </a:prstGeom>
          <a:solidFill>
            <a:srgbClr val="42A68C"/>
          </a:solidFill>
          <a:ln w="25400" cap="flat" cmpd="sng" algn="ctr">
            <a:noFill/>
            <a:prstDash val="solid"/>
          </a:ln>
          <a:effectLst>
            <a:reflection blurRad="228600" stA="31000" endPos="63000" dir="5400000" sy="-100000" algn="bl" rotWithShape="0"/>
          </a:effectLst>
          <a:scene3d>
            <a:camera prst="orthographicFront">
              <a:rot lat="0" lon="0" rev="0"/>
            </a:camera>
            <a:lightRig rig="threePt" dir="t"/>
          </a:scene3d>
          <a:sp3d z="495300" prstMaterial="softEdge">
            <a:bevelT w="495300" h="495300"/>
            <a:bevelB w="495300" h="4953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Arial" pitchFamily="34" charset="0"/>
              <a:ea typeface="微软雅黑" pitchFamily="34" charset="-122"/>
              <a:cs typeface="Arial" pitchFamily="34" charset="0"/>
            </a:endParaRPr>
          </a:p>
        </p:txBody>
      </p:sp>
      <p:sp>
        <p:nvSpPr>
          <p:cNvPr id="32" name="圆角矩形标注 31"/>
          <p:cNvSpPr/>
          <p:nvPr/>
        </p:nvSpPr>
        <p:spPr>
          <a:xfrm>
            <a:off x="2795666" y="1983156"/>
            <a:ext cx="3936574" cy="611309"/>
          </a:xfrm>
          <a:prstGeom prst="wedgeRoundRectCallout">
            <a:avLst>
              <a:gd name="adj1" fmla="val -57034"/>
              <a:gd name="adj2" fmla="val -21107"/>
              <a:gd name="adj3" fmla="val 16667"/>
            </a:avLst>
          </a:prstGeom>
          <a:gradFill>
            <a:gsLst>
              <a:gs pos="0">
                <a:sysClr val="window" lastClr="FFFFFF"/>
              </a:gs>
              <a:gs pos="100000">
                <a:sysClr val="window" lastClr="FFFFFF">
                  <a:lumMod val="75000"/>
                  <a:alpha val="76000"/>
                </a:sysClr>
              </a:gs>
            </a:gsLst>
            <a:lin ang="6600000" scaled="0"/>
          </a:gradFill>
          <a:ln w="25400" cap="flat" cmpd="sng" algn="ctr">
            <a:solidFill>
              <a:sysClr val="window" lastClr="FFFFFF"/>
            </a:solidFill>
            <a:prstDash val="solid"/>
          </a:ln>
          <a:effectLst>
            <a:outerShdw blurRad="139700" dist="12700" dir="5400000" algn="t" rotWithShape="0">
              <a:prstClr val="black">
                <a:alpha val="40000"/>
              </a:prstClr>
            </a:outerShdw>
          </a:effectLst>
          <a:scene3d>
            <a:camera prst="orthographicFront"/>
            <a:lightRig rig="threePt" dir="t"/>
          </a:scene3d>
          <a:sp3d prstMaterial="translucentPowder">
            <a:bevelT w="12700" h="12700"/>
          </a:sp3d>
        </p:spPr>
        <p:txBody>
          <a:bodyPr rtlCol="0" anchor="ctr"/>
          <a:lstStyle/>
          <a:p>
            <a:pPr lvl="0" algn="ctr">
              <a:lnSpc>
                <a:spcPct val="120000"/>
              </a:lnSpc>
              <a:defRPr/>
            </a:pPr>
            <a:r>
              <a:rPr lang="zh-CN" altLang="en-US" b="1" kern="0" dirty="0">
                <a:solidFill>
                  <a:schemeClr val="bg1">
                    <a:lumMod val="65000"/>
                  </a:schemeClr>
                </a:solidFill>
                <a:latin typeface="Arial" pitchFamily="34" charset="0"/>
                <a:ea typeface="微软雅黑" pitchFamily="34" charset="-122"/>
                <a:cs typeface="Arial" pitchFamily="34" charset="0"/>
              </a:rPr>
              <a:t>中国公民逝世后肾移植</a:t>
            </a:r>
            <a:r>
              <a:rPr lang="zh-CN" altLang="en-US" b="1" kern="0" dirty="0" smtClean="0">
                <a:solidFill>
                  <a:schemeClr val="bg1">
                    <a:lumMod val="65000"/>
                  </a:schemeClr>
                </a:solidFill>
                <a:latin typeface="Arial" pitchFamily="34" charset="0"/>
                <a:ea typeface="微软雅黑" pitchFamily="34" charset="-122"/>
                <a:cs typeface="Arial" pitchFamily="34" charset="0"/>
              </a:rPr>
              <a:t>，</a:t>
            </a:r>
            <a:endParaRPr lang="en-US" altLang="zh-CN" b="1" kern="0" dirty="0" smtClean="0">
              <a:solidFill>
                <a:schemeClr val="bg1">
                  <a:lumMod val="65000"/>
                </a:schemeClr>
              </a:solidFill>
              <a:latin typeface="Arial" pitchFamily="34" charset="0"/>
              <a:ea typeface="微软雅黑" pitchFamily="34" charset="-122"/>
              <a:cs typeface="Arial" pitchFamily="34" charset="0"/>
            </a:endParaRPr>
          </a:p>
          <a:p>
            <a:pPr lvl="0" algn="ctr">
              <a:lnSpc>
                <a:spcPct val="120000"/>
              </a:lnSpc>
              <a:defRPr/>
            </a:pPr>
            <a:r>
              <a:rPr lang="zh-CN" altLang="en-US" b="1" kern="0" dirty="0" smtClean="0">
                <a:solidFill>
                  <a:schemeClr val="bg1">
                    <a:lumMod val="65000"/>
                  </a:schemeClr>
                </a:solidFill>
                <a:latin typeface="Arial" pitchFamily="34" charset="0"/>
                <a:ea typeface="微软雅黑" pitchFamily="34" charset="-122"/>
                <a:cs typeface="Arial" pitchFamily="34" charset="0"/>
              </a:rPr>
              <a:t>大多数</a:t>
            </a:r>
            <a:r>
              <a:rPr lang="zh-CN" altLang="en-US" b="1" kern="0" dirty="0">
                <a:solidFill>
                  <a:schemeClr val="bg1">
                    <a:lumMod val="65000"/>
                  </a:schemeClr>
                </a:solidFill>
                <a:latin typeface="Arial" pitchFamily="34" charset="0"/>
                <a:ea typeface="微软雅黑" pitchFamily="34" charset="-122"/>
                <a:cs typeface="Arial" pitchFamily="34" charset="0"/>
              </a:rPr>
              <a:t>是标低危</a:t>
            </a:r>
          </a:p>
        </p:txBody>
      </p:sp>
      <p:sp>
        <p:nvSpPr>
          <p:cNvPr id="33" name="圆角矩形标注 32"/>
          <p:cNvSpPr/>
          <p:nvPr/>
        </p:nvSpPr>
        <p:spPr>
          <a:xfrm>
            <a:off x="2339752" y="3084018"/>
            <a:ext cx="3852428" cy="670324"/>
          </a:xfrm>
          <a:prstGeom prst="wedgeRoundRectCallout">
            <a:avLst>
              <a:gd name="adj1" fmla="val -60500"/>
              <a:gd name="adj2" fmla="val 40311"/>
              <a:gd name="adj3" fmla="val 16667"/>
            </a:avLst>
          </a:prstGeom>
          <a:gradFill>
            <a:gsLst>
              <a:gs pos="0">
                <a:sysClr val="window" lastClr="FFFFFF"/>
              </a:gs>
              <a:gs pos="100000">
                <a:sysClr val="window" lastClr="FFFFFF">
                  <a:lumMod val="75000"/>
                  <a:alpha val="76000"/>
                </a:sysClr>
              </a:gs>
            </a:gsLst>
            <a:lin ang="6600000" scaled="0"/>
          </a:gradFill>
          <a:ln w="25400" cap="flat" cmpd="sng" algn="ctr">
            <a:solidFill>
              <a:sysClr val="window" lastClr="FFFFFF"/>
            </a:solidFill>
            <a:prstDash val="solid"/>
          </a:ln>
          <a:effectLst>
            <a:outerShdw blurRad="139700" dist="12700" dir="5400000" algn="t" rotWithShape="0">
              <a:prstClr val="black">
                <a:alpha val="40000"/>
              </a:prstClr>
            </a:outerShdw>
          </a:effectLst>
          <a:scene3d>
            <a:camera prst="orthographicFront"/>
            <a:lightRig rig="threePt" dir="t"/>
          </a:scene3d>
          <a:sp3d prstMaterial="translucentPowder">
            <a:bevelT w="12700" h="12700"/>
          </a:sp3d>
        </p:spPr>
        <p:txBody>
          <a:bodyPr rtlCol="0" anchor="ctr"/>
          <a:lstStyle/>
          <a:p>
            <a:pPr lvl="0" algn="ctr">
              <a:defRPr/>
            </a:pPr>
            <a:r>
              <a:rPr lang="zh-CN" altLang="en-US" b="1" kern="0" dirty="0">
                <a:solidFill>
                  <a:srgbClr val="42A68C"/>
                </a:solidFill>
                <a:latin typeface="Arial" pitchFamily="34" charset="0"/>
                <a:ea typeface="微软雅黑" pitchFamily="34" charset="-122"/>
                <a:cs typeface="Arial" pitchFamily="34" charset="0"/>
              </a:rPr>
              <a:t>诱导治疗的选择</a:t>
            </a:r>
          </a:p>
        </p:txBody>
      </p:sp>
      <p:sp>
        <p:nvSpPr>
          <p:cNvPr id="34" name="椭圆 33"/>
          <p:cNvSpPr/>
          <p:nvPr/>
        </p:nvSpPr>
        <p:spPr>
          <a:xfrm>
            <a:off x="2430448" y="4581128"/>
            <a:ext cx="1137070" cy="1137070"/>
          </a:xfrm>
          <a:prstGeom prst="ellipse">
            <a:avLst/>
          </a:prstGeom>
          <a:solidFill>
            <a:schemeClr val="bg1">
              <a:lumMod val="65000"/>
            </a:schemeClr>
          </a:solidFill>
          <a:ln w="25400" cap="flat" cmpd="sng" algn="ctr">
            <a:noFill/>
            <a:prstDash val="solid"/>
          </a:ln>
          <a:effectLst>
            <a:reflection blurRad="228600" stA="31000" endPos="63000" dir="5400000" sy="-100000" algn="bl" rotWithShape="0"/>
          </a:effectLst>
          <a:scene3d>
            <a:camera prst="orthographicFront">
              <a:rot lat="0" lon="0" rev="0"/>
            </a:camera>
            <a:lightRig rig="threePt" dir="t"/>
          </a:scene3d>
          <a:sp3d z="552450" prstMaterial="softEdge">
            <a:bevelT w="546100" h="546100"/>
            <a:bevelB w="546100" h="546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itchFamily="34" charset="0"/>
              <a:ea typeface="微软雅黑" pitchFamily="34" charset="-122"/>
              <a:cs typeface="Arial" pitchFamily="34" charset="0"/>
            </a:endParaRPr>
          </a:p>
        </p:txBody>
      </p:sp>
      <p:sp>
        <p:nvSpPr>
          <p:cNvPr id="35" name="圆角矩形标注 34"/>
          <p:cNvSpPr/>
          <p:nvPr/>
        </p:nvSpPr>
        <p:spPr>
          <a:xfrm>
            <a:off x="4124894" y="4373271"/>
            <a:ext cx="3888432" cy="798979"/>
          </a:xfrm>
          <a:prstGeom prst="wedgeRoundRectCallout">
            <a:avLst>
              <a:gd name="adj1" fmla="val -59416"/>
              <a:gd name="adj2" fmla="val 27298"/>
              <a:gd name="adj3" fmla="val 16667"/>
            </a:avLst>
          </a:prstGeom>
          <a:gradFill>
            <a:gsLst>
              <a:gs pos="0">
                <a:sysClr val="window" lastClr="FFFFFF"/>
              </a:gs>
              <a:gs pos="100000">
                <a:sysClr val="window" lastClr="FFFFFF">
                  <a:lumMod val="75000"/>
                  <a:alpha val="76000"/>
                </a:sysClr>
              </a:gs>
            </a:gsLst>
            <a:lin ang="6600000" scaled="0"/>
          </a:gradFill>
          <a:ln w="25400" cap="flat" cmpd="sng" algn="ctr">
            <a:solidFill>
              <a:sysClr val="window" lastClr="FFFFFF"/>
            </a:solidFill>
            <a:prstDash val="solid"/>
          </a:ln>
          <a:effectLst>
            <a:outerShdw blurRad="139700" dist="12700" dir="5400000" algn="t" rotWithShape="0">
              <a:prstClr val="black">
                <a:alpha val="40000"/>
              </a:prstClr>
            </a:outerShdw>
          </a:effectLst>
          <a:scene3d>
            <a:camera prst="orthographicFront"/>
            <a:lightRig rig="threePt" dir="t"/>
          </a:scene3d>
          <a:sp3d prstMaterial="translucentPowder">
            <a:bevelT w="12700" h="12700"/>
          </a:sp3d>
        </p:spPr>
        <p:txBody>
          <a:bodyPr rtlCol="0" anchor="ctr"/>
          <a:lstStyle/>
          <a:p>
            <a:pPr lvl="0" algn="ctr">
              <a:lnSpc>
                <a:spcPct val="120000"/>
              </a:lnSpc>
              <a:defRPr/>
            </a:pPr>
            <a:r>
              <a:rPr lang="zh-CN" altLang="en-US" b="1" kern="0" dirty="0">
                <a:solidFill>
                  <a:schemeClr val="bg1">
                    <a:lumMod val="65000"/>
                  </a:schemeClr>
                </a:solidFill>
                <a:latin typeface="Arial" pitchFamily="34" charset="0"/>
                <a:ea typeface="微软雅黑" pitchFamily="34" charset="-122"/>
                <a:cs typeface="Arial" pitchFamily="34" charset="0"/>
              </a:rPr>
              <a:t>国际指南推荐</a:t>
            </a:r>
            <a:r>
              <a:rPr lang="en-US" altLang="zh-CN" b="1" kern="0" dirty="0">
                <a:solidFill>
                  <a:schemeClr val="bg1">
                    <a:lumMod val="65000"/>
                  </a:schemeClr>
                </a:solidFill>
                <a:latin typeface="Arial" pitchFamily="34" charset="0"/>
                <a:ea typeface="微软雅黑" pitchFamily="34" charset="-122"/>
                <a:cs typeface="Arial" pitchFamily="34" charset="0"/>
              </a:rPr>
              <a:t>IL-2RA</a:t>
            </a:r>
            <a:r>
              <a:rPr lang="zh-CN" altLang="en-US" b="1" kern="0" dirty="0" smtClean="0">
                <a:solidFill>
                  <a:schemeClr val="bg1">
                    <a:lumMod val="65000"/>
                  </a:schemeClr>
                </a:solidFill>
                <a:latin typeface="Arial" pitchFamily="34" charset="0"/>
                <a:ea typeface="微软雅黑" pitchFamily="34" charset="-122"/>
                <a:cs typeface="Arial" pitchFamily="34" charset="0"/>
              </a:rPr>
              <a:t>为</a:t>
            </a:r>
            <a:endParaRPr lang="en-US" altLang="zh-CN" b="1" kern="0" dirty="0" smtClean="0">
              <a:solidFill>
                <a:schemeClr val="bg1">
                  <a:lumMod val="65000"/>
                </a:schemeClr>
              </a:solidFill>
              <a:latin typeface="Arial" pitchFamily="34" charset="0"/>
              <a:ea typeface="微软雅黑" pitchFamily="34" charset="-122"/>
              <a:cs typeface="Arial" pitchFamily="34" charset="0"/>
            </a:endParaRPr>
          </a:p>
          <a:p>
            <a:pPr lvl="0" algn="ctr">
              <a:lnSpc>
                <a:spcPct val="120000"/>
              </a:lnSpc>
              <a:defRPr/>
            </a:pPr>
            <a:r>
              <a:rPr lang="zh-CN" altLang="en-US" b="1" kern="0" dirty="0" smtClean="0">
                <a:solidFill>
                  <a:schemeClr val="bg1">
                    <a:lumMod val="65000"/>
                  </a:schemeClr>
                </a:solidFill>
                <a:latin typeface="Arial" pitchFamily="34" charset="0"/>
                <a:ea typeface="微软雅黑" pitchFamily="34" charset="-122"/>
                <a:cs typeface="Arial" pitchFamily="34" charset="0"/>
              </a:rPr>
              <a:t>一线</a:t>
            </a:r>
            <a:r>
              <a:rPr lang="zh-CN" altLang="en-US" b="1" kern="0" dirty="0">
                <a:solidFill>
                  <a:schemeClr val="bg1">
                    <a:lumMod val="65000"/>
                  </a:schemeClr>
                </a:solidFill>
                <a:latin typeface="Arial" pitchFamily="34" charset="0"/>
                <a:ea typeface="微软雅黑" pitchFamily="34" charset="-122"/>
                <a:cs typeface="Arial" pitchFamily="34" charset="0"/>
              </a:rPr>
              <a:t>诱导治疗药物 </a:t>
            </a:r>
          </a:p>
        </p:txBody>
      </p:sp>
    </p:spTree>
    <p:extLst>
      <p:ext uri="{BB962C8B-B14F-4D97-AF65-F5344CB8AC3E}">
        <p14:creationId xmlns:p14="http://schemas.microsoft.com/office/powerpoint/2010/main" val="4096969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90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363">
                                          <p:stCondLst>
                                            <p:cond delay="0"/>
                                          </p:stCondLst>
                                        </p:cTn>
                                        <p:tgtEl>
                                          <p:spTgt spid="30"/>
                                        </p:tgtEl>
                                      </p:cBhvr>
                                    </p:animEffect>
                                    <p:anim calcmode="lin" valueType="num">
                                      <p:cBhvr>
                                        <p:cTn id="8" dur="1139"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30"/>
                                        </p:tgtEl>
                                        <p:attrNameLst>
                                          <p:attrName>ppt_y</p:attrName>
                                        </p:attrNameLst>
                                      </p:cBhvr>
                                      <p:tavLst>
                                        <p:tav tm="0" fmla="#ppt_y-sin(pi*$)/9">
                                          <p:val>
                                            <p:fltVal val="0"/>
                                          </p:val>
                                        </p:tav>
                                        <p:tav tm="100000">
                                          <p:val>
                                            <p:fltVal val="1"/>
                                          </p:val>
                                        </p:tav>
                                      </p:tavLst>
                                    </p:anim>
                                    <p:anim calcmode="lin" valueType="num">
                                      <p:cBhvr>
                                        <p:cTn id="11" dur="208" tmFilter="0, 0; 0.125,0.2665; 0.25,0.4; 0.375,0.465; 0.5,0.5;  0.625,0.535; 0.75,0.6; 0.875,0.7335; 1,1">
                                          <p:stCondLst>
                                            <p:cond delay="828"/>
                                          </p:stCondLst>
                                        </p:cTn>
                                        <p:tgtEl>
                                          <p:spTgt spid="30"/>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30"/>
                                        </p:tgtEl>
                                        <p:attrNameLst>
                                          <p:attrName>ppt_y</p:attrName>
                                        </p:attrNameLst>
                                      </p:cBhvr>
                                      <p:tavLst>
                                        <p:tav tm="0" fmla="#ppt_y-sin(pi*$)/81">
                                          <p:val>
                                            <p:fltVal val="0"/>
                                          </p:val>
                                        </p:tav>
                                        <p:tav tm="100000">
                                          <p:val>
                                            <p:fltVal val="1"/>
                                          </p:val>
                                        </p:tav>
                                      </p:tavLst>
                                    </p:anim>
                                    <p:animScale>
                                      <p:cBhvr>
                                        <p:cTn id="13" dur="17">
                                          <p:stCondLst>
                                            <p:cond delay="406"/>
                                          </p:stCondLst>
                                        </p:cTn>
                                        <p:tgtEl>
                                          <p:spTgt spid="30"/>
                                        </p:tgtEl>
                                      </p:cBhvr>
                                      <p:to x="100000" y="60000"/>
                                    </p:animScale>
                                    <p:animScale>
                                      <p:cBhvr>
                                        <p:cTn id="14" dur="103" decel="50000">
                                          <p:stCondLst>
                                            <p:cond delay="423"/>
                                          </p:stCondLst>
                                        </p:cTn>
                                        <p:tgtEl>
                                          <p:spTgt spid="30"/>
                                        </p:tgtEl>
                                      </p:cBhvr>
                                      <p:to x="100000" y="100000"/>
                                    </p:animScale>
                                    <p:animScale>
                                      <p:cBhvr>
                                        <p:cTn id="15" dur="17">
                                          <p:stCondLst>
                                            <p:cond delay="820"/>
                                          </p:stCondLst>
                                        </p:cTn>
                                        <p:tgtEl>
                                          <p:spTgt spid="30"/>
                                        </p:tgtEl>
                                      </p:cBhvr>
                                      <p:to x="100000" y="80000"/>
                                    </p:animScale>
                                    <p:animScale>
                                      <p:cBhvr>
                                        <p:cTn id="16" dur="103" decel="50000">
                                          <p:stCondLst>
                                            <p:cond delay="837"/>
                                          </p:stCondLst>
                                        </p:cTn>
                                        <p:tgtEl>
                                          <p:spTgt spid="30"/>
                                        </p:tgtEl>
                                      </p:cBhvr>
                                      <p:to x="100000" y="100000"/>
                                    </p:animScale>
                                    <p:animScale>
                                      <p:cBhvr>
                                        <p:cTn id="17" dur="17">
                                          <p:stCondLst>
                                            <p:cond delay="1026"/>
                                          </p:stCondLst>
                                        </p:cTn>
                                        <p:tgtEl>
                                          <p:spTgt spid="30"/>
                                        </p:tgtEl>
                                      </p:cBhvr>
                                      <p:to x="100000" y="90000"/>
                                    </p:animScale>
                                    <p:animScale>
                                      <p:cBhvr>
                                        <p:cTn id="18" dur="103" decel="50000">
                                          <p:stCondLst>
                                            <p:cond delay="1043"/>
                                          </p:stCondLst>
                                        </p:cTn>
                                        <p:tgtEl>
                                          <p:spTgt spid="30"/>
                                        </p:tgtEl>
                                      </p:cBhvr>
                                      <p:to x="100000" y="100000"/>
                                    </p:animScale>
                                    <p:animScale>
                                      <p:cBhvr>
                                        <p:cTn id="19" dur="17">
                                          <p:stCondLst>
                                            <p:cond delay="1130"/>
                                          </p:stCondLst>
                                        </p:cTn>
                                        <p:tgtEl>
                                          <p:spTgt spid="30"/>
                                        </p:tgtEl>
                                      </p:cBhvr>
                                      <p:to x="100000" y="95000"/>
                                    </p:animScale>
                                    <p:animScale>
                                      <p:cBhvr>
                                        <p:cTn id="20" dur="103" decel="50000">
                                          <p:stCondLst>
                                            <p:cond delay="1147"/>
                                          </p:stCondLst>
                                        </p:cTn>
                                        <p:tgtEl>
                                          <p:spTgt spid="30"/>
                                        </p:tgtEl>
                                      </p:cBhvr>
                                      <p:to x="100000" y="100000"/>
                                    </p:animScale>
                                  </p:childTnLst>
                                </p:cTn>
                              </p:par>
                              <p:par>
                                <p:cTn id="21" presetID="26" presetClass="entr" presetSubtype="0" fill="hold" grpId="0" nodeType="withEffect">
                                  <p:stCondLst>
                                    <p:cond delay="1700"/>
                                  </p:stCondLst>
                                  <p:childTnLst>
                                    <p:set>
                                      <p:cBhvr>
                                        <p:cTn id="22" dur="1" fill="hold">
                                          <p:stCondLst>
                                            <p:cond delay="0"/>
                                          </p:stCondLst>
                                        </p:cTn>
                                        <p:tgtEl>
                                          <p:spTgt spid="31"/>
                                        </p:tgtEl>
                                        <p:attrNameLst>
                                          <p:attrName>style.visibility</p:attrName>
                                        </p:attrNameLst>
                                      </p:cBhvr>
                                      <p:to>
                                        <p:strVal val="visible"/>
                                      </p:to>
                                    </p:set>
                                    <p:animEffect transition="in" filter="wipe(down)">
                                      <p:cBhvr>
                                        <p:cTn id="23" dur="363">
                                          <p:stCondLst>
                                            <p:cond delay="0"/>
                                          </p:stCondLst>
                                        </p:cTn>
                                        <p:tgtEl>
                                          <p:spTgt spid="31"/>
                                        </p:tgtEl>
                                      </p:cBhvr>
                                    </p:animEffect>
                                    <p:anim calcmode="lin" valueType="num">
                                      <p:cBhvr>
                                        <p:cTn id="24" dur="1139"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5" dur="415"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26" dur="415" tmFilter="0, 0; 0.125,0.2665; 0.25,0.4; 0.375,0.465; 0.5,0.5;  0.625,0.535; 0.75,0.6; 0.875,0.7335; 1,1">
                                          <p:stCondLst>
                                            <p:cond delay="415"/>
                                          </p:stCondLst>
                                        </p:cTn>
                                        <p:tgtEl>
                                          <p:spTgt spid="31"/>
                                        </p:tgtEl>
                                        <p:attrNameLst>
                                          <p:attrName>ppt_y</p:attrName>
                                        </p:attrNameLst>
                                      </p:cBhvr>
                                      <p:tavLst>
                                        <p:tav tm="0" fmla="#ppt_y-sin(pi*$)/9">
                                          <p:val>
                                            <p:fltVal val="0"/>
                                          </p:val>
                                        </p:tav>
                                        <p:tav tm="100000">
                                          <p:val>
                                            <p:fltVal val="1"/>
                                          </p:val>
                                        </p:tav>
                                      </p:tavLst>
                                    </p:anim>
                                    <p:anim calcmode="lin" valueType="num">
                                      <p:cBhvr>
                                        <p:cTn id="27" dur="208" tmFilter="0, 0; 0.125,0.2665; 0.25,0.4; 0.375,0.465; 0.5,0.5;  0.625,0.535; 0.75,0.6; 0.875,0.7335; 1,1">
                                          <p:stCondLst>
                                            <p:cond delay="828"/>
                                          </p:stCondLst>
                                        </p:cTn>
                                        <p:tgtEl>
                                          <p:spTgt spid="31"/>
                                        </p:tgtEl>
                                        <p:attrNameLst>
                                          <p:attrName>ppt_y</p:attrName>
                                        </p:attrNameLst>
                                      </p:cBhvr>
                                      <p:tavLst>
                                        <p:tav tm="0" fmla="#ppt_y-sin(pi*$)/27">
                                          <p:val>
                                            <p:fltVal val="0"/>
                                          </p:val>
                                        </p:tav>
                                        <p:tav tm="100000">
                                          <p:val>
                                            <p:fltVal val="1"/>
                                          </p:val>
                                        </p:tav>
                                      </p:tavLst>
                                    </p:anim>
                                    <p:anim calcmode="lin" valueType="num">
                                      <p:cBhvr>
                                        <p:cTn id="28" dur="103" tmFilter="0, 0; 0.125,0.2665; 0.25,0.4; 0.375,0.465; 0.5,0.5;  0.625,0.535; 0.75,0.6; 0.875,0.7335; 1,1">
                                          <p:stCondLst>
                                            <p:cond delay="1035"/>
                                          </p:stCondLst>
                                        </p:cTn>
                                        <p:tgtEl>
                                          <p:spTgt spid="31"/>
                                        </p:tgtEl>
                                        <p:attrNameLst>
                                          <p:attrName>ppt_y</p:attrName>
                                        </p:attrNameLst>
                                      </p:cBhvr>
                                      <p:tavLst>
                                        <p:tav tm="0" fmla="#ppt_y-sin(pi*$)/81">
                                          <p:val>
                                            <p:fltVal val="0"/>
                                          </p:val>
                                        </p:tav>
                                        <p:tav tm="100000">
                                          <p:val>
                                            <p:fltVal val="1"/>
                                          </p:val>
                                        </p:tav>
                                      </p:tavLst>
                                    </p:anim>
                                    <p:animScale>
                                      <p:cBhvr>
                                        <p:cTn id="29" dur="17">
                                          <p:stCondLst>
                                            <p:cond delay="406"/>
                                          </p:stCondLst>
                                        </p:cTn>
                                        <p:tgtEl>
                                          <p:spTgt spid="31"/>
                                        </p:tgtEl>
                                      </p:cBhvr>
                                      <p:to x="100000" y="60000"/>
                                    </p:animScale>
                                    <p:animScale>
                                      <p:cBhvr>
                                        <p:cTn id="30" dur="103" decel="50000">
                                          <p:stCondLst>
                                            <p:cond delay="423"/>
                                          </p:stCondLst>
                                        </p:cTn>
                                        <p:tgtEl>
                                          <p:spTgt spid="31"/>
                                        </p:tgtEl>
                                      </p:cBhvr>
                                      <p:to x="100000" y="100000"/>
                                    </p:animScale>
                                    <p:animScale>
                                      <p:cBhvr>
                                        <p:cTn id="31" dur="17">
                                          <p:stCondLst>
                                            <p:cond delay="820"/>
                                          </p:stCondLst>
                                        </p:cTn>
                                        <p:tgtEl>
                                          <p:spTgt spid="31"/>
                                        </p:tgtEl>
                                      </p:cBhvr>
                                      <p:to x="100000" y="80000"/>
                                    </p:animScale>
                                    <p:animScale>
                                      <p:cBhvr>
                                        <p:cTn id="32" dur="103" decel="50000">
                                          <p:stCondLst>
                                            <p:cond delay="837"/>
                                          </p:stCondLst>
                                        </p:cTn>
                                        <p:tgtEl>
                                          <p:spTgt spid="31"/>
                                        </p:tgtEl>
                                      </p:cBhvr>
                                      <p:to x="100000" y="100000"/>
                                    </p:animScale>
                                    <p:animScale>
                                      <p:cBhvr>
                                        <p:cTn id="33" dur="17">
                                          <p:stCondLst>
                                            <p:cond delay="1026"/>
                                          </p:stCondLst>
                                        </p:cTn>
                                        <p:tgtEl>
                                          <p:spTgt spid="31"/>
                                        </p:tgtEl>
                                      </p:cBhvr>
                                      <p:to x="100000" y="90000"/>
                                    </p:animScale>
                                    <p:animScale>
                                      <p:cBhvr>
                                        <p:cTn id="34" dur="103" decel="50000">
                                          <p:stCondLst>
                                            <p:cond delay="1043"/>
                                          </p:stCondLst>
                                        </p:cTn>
                                        <p:tgtEl>
                                          <p:spTgt spid="31"/>
                                        </p:tgtEl>
                                      </p:cBhvr>
                                      <p:to x="100000" y="100000"/>
                                    </p:animScale>
                                    <p:animScale>
                                      <p:cBhvr>
                                        <p:cTn id="35" dur="17">
                                          <p:stCondLst>
                                            <p:cond delay="1130"/>
                                          </p:stCondLst>
                                        </p:cTn>
                                        <p:tgtEl>
                                          <p:spTgt spid="31"/>
                                        </p:tgtEl>
                                      </p:cBhvr>
                                      <p:to x="100000" y="95000"/>
                                    </p:animScale>
                                    <p:animScale>
                                      <p:cBhvr>
                                        <p:cTn id="36" dur="103" decel="50000">
                                          <p:stCondLst>
                                            <p:cond delay="1147"/>
                                          </p:stCondLst>
                                        </p:cTn>
                                        <p:tgtEl>
                                          <p:spTgt spid="31"/>
                                        </p:tgtEl>
                                      </p:cBhvr>
                                      <p:to x="100000" y="100000"/>
                                    </p:animScale>
                                  </p:childTnLst>
                                </p:cTn>
                              </p:par>
                              <p:par>
                                <p:cTn id="37" presetID="26" presetClass="entr" presetSubtype="0" fill="hold" grpId="0" nodeType="withEffect">
                                  <p:stCondLst>
                                    <p:cond delay="2600"/>
                                  </p:stCondLst>
                                  <p:childTnLst>
                                    <p:set>
                                      <p:cBhvr>
                                        <p:cTn id="38" dur="1" fill="hold">
                                          <p:stCondLst>
                                            <p:cond delay="0"/>
                                          </p:stCondLst>
                                        </p:cTn>
                                        <p:tgtEl>
                                          <p:spTgt spid="34"/>
                                        </p:tgtEl>
                                        <p:attrNameLst>
                                          <p:attrName>style.visibility</p:attrName>
                                        </p:attrNameLst>
                                      </p:cBhvr>
                                      <p:to>
                                        <p:strVal val="visible"/>
                                      </p:to>
                                    </p:set>
                                    <p:animEffect transition="in" filter="wipe(down)">
                                      <p:cBhvr>
                                        <p:cTn id="39" dur="363">
                                          <p:stCondLst>
                                            <p:cond delay="0"/>
                                          </p:stCondLst>
                                        </p:cTn>
                                        <p:tgtEl>
                                          <p:spTgt spid="34"/>
                                        </p:tgtEl>
                                      </p:cBhvr>
                                    </p:animEffect>
                                    <p:anim calcmode="lin" valueType="num">
                                      <p:cBhvr>
                                        <p:cTn id="40" dur="1139"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41" dur="415"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42" dur="415" tmFilter="0, 0; 0.125,0.2665; 0.25,0.4; 0.375,0.465; 0.5,0.5;  0.625,0.535; 0.75,0.6; 0.875,0.7335; 1,1">
                                          <p:stCondLst>
                                            <p:cond delay="415"/>
                                          </p:stCondLst>
                                        </p:cTn>
                                        <p:tgtEl>
                                          <p:spTgt spid="34"/>
                                        </p:tgtEl>
                                        <p:attrNameLst>
                                          <p:attrName>ppt_y</p:attrName>
                                        </p:attrNameLst>
                                      </p:cBhvr>
                                      <p:tavLst>
                                        <p:tav tm="0" fmla="#ppt_y-sin(pi*$)/9">
                                          <p:val>
                                            <p:fltVal val="0"/>
                                          </p:val>
                                        </p:tav>
                                        <p:tav tm="100000">
                                          <p:val>
                                            <p:fltVal val="1"/>
                                          </p:val>
                                        </p:tav>
                                      </p:tavLst>
                                    </p:anim>
                                    <p:anim calcmode="lin" valueType="num">
                                      <p:cBhvr>
                                        <p:cTn id="43" dur="208" tmFilter="0, 0; 0.125,0.2665; 0.25,0.4; 0.375,0.465; 0.5,0.5;  0.625,0.535; 0.75,0.6; 0.875,0.7335; 1,1">
                                          <p:stCondLst>
                                            <p:cond delay="828"/>
                                          </p:stCondLst>
                                        </p:cTn>
                                        <p:tgtEl>
                                          <p:spTgt spid="34"/>
                                        </p:tgtEl>
                                        <p:attrNameLst>
                                          <p:attrName>ppt_y</p:attrName>
                                        </p:attrNameLst>
                                      </p:cBhvr>
                                      <p:tavLst>
                                        <p:tav tm="0" fmla="#ppt_y-sin(pi*$)/27">
                                          <p:val>
                                            <p:fltVal val="0"/>
                                          </p:val>
                                        </p:tav>
                                        <p:tav tm="100000">
                                          <p:val>
                                            <p:fltVal val="1"/>
                                          </p:val>
                                        </p:tav>
                                      </p:tavLst>
                                    </p:anim>
                                    <p:anim calcmode="lin" valueType="num">
                                      <p:cBhvr>
                                        <p:cTn id="44" dur="103" tmFilter="0, 0; 0.125,0.2665; 0.25,0.4; 0.375,0.465; 0.5,0.5;  0.625,0.535; 0.75,0.6; 0.875,0.7335; 1,1">
                                          <p:stCondLst>
                                            <p:cond delay="1035"/>
                                          </p:stCondLst>
                                        </p:cTn>
                                        <p:tgtEl>
                                          <p:spTgt spid="34"/>
                                        </p:tgtEl>
                                        <p:attrNameLst>
                                          <p:attrName>ppt_y</p:attrName>
                                        </p:attrNameLst>
                                      </p:cBhvr>
                                      <p:tavLst>
                                        <p:tav tm="0" fmla="#ppt_y-sin(pi*$)/81">
                                          <p:val>
                                            <p:fltVal val="0"/>
                                          </p:val>
                                        </p:tav>
                                        <p:tav tm="100000">
                                          <p:val>
                                            <p:fltVal val="1"/>
                                          </p:val>
                                        </p:tav>
                                      </p:tavLst>
                                    </p:anim>
                                    <p:animScale>
                                      <p:cBhvr>
                                        <p:cTn id="45" dur="17">
                                          <p:stCondLst>
                                            <p:cond delay="406"/>
                                          </p:stCondLst>
                                        </p:cTn>
                                        <p:tgtEl>
                                          <p:spTgt spid="34"/>
                                        </p:tgtEl>
                                      </p:cBhvr>
                                      <p:to x="100000" y="60000"/>
                                    </p:animScale>
                                    <p:animScale>
                                      <p:cBhvr>
                                        <p:cTn id="46" dur="103" decel="50000">
                                          <p:stCondLst>
                                            <p:cond delay="423"/>
                                          </p:stCondLst>
                                        </p:cTn>
                                        <p:tgtEl>
                                          <p:spTgt spid="34"/>
                                        </p:tgtEl>
                                      </p:cBhvr>
                                      <p:to x="100000" y="100000"/>
                                    </p:animScale>
                                    <p:animScale>
                                      <p:cBhvr>
                                        <p:cTn id="47" dur="17">
                                          <p:stCondLst>
                                            <p:cond delay="820"/>
                                          </p:stCondLst>
                                        </p:cTn>
                                        <p:tgtEl>
                                          <p:spTgt spid="34"/>
                                        </p:tgtEl>
                                      </p:cBhvr>
                                      <p:to x="100000" y="80000"/>
                                    </p:animScale>
                                    <p:animScale>
                                      <p:cBhvr>
                                        <p:cTn id="48" dur="103" decel="50000">
                                          <p:stCondLst>
                                            <p:cond delay="837"/>
                                          </p:stCondLst>
                                        </p:cTn>
                                        <p:tgtEl>
                                          <p:spTgt spid="34"/>
                                        </p:tgtEl>
                                      </p:cBhvr>
                                      <p:to x="100000" y="100000"/>
                                    </p:animScale>
                                    <p:animScale>
                                      <p:cBhvr>
                                        <p:cTn id="49" dur="17">
                                          <p:stCondLst>
                                            <p:cond delay="1026"/>
                                          </p:stCondLst>
                                        </p:cTn>
                                        <p:tgtEl>
                                          <p:spTgt spid="34"/>
                                        </p:tgtEl>
                                      </p:cBhvr>
                                      <p:to x="100000" y="90000"/>
                                    </p:animScale>
                                    <p:animScale>
                                      <p:cBhvr>
                                        <p:cTn id="50" dur="103" decel="50000">
                                          <p:stCondLst>
                                            <p:cond delay="1043"/>
                                          </p:stCondLst>
                                        </p:cTn>
                                        <p:tgtEl>
                                          <p:spTgt spid="34"/>
                                        </p:tgtEl>
                                      </p:cBhvr>
                                      <p:to x="100000" y="100000"/>
                                    </p:animScale>
                                    <p:animScale>
                                      <p:cBhvr>
                                        <p:cTn id="51" dur="17">
                                          <p:stCondLst>
                                            <p:cond delay="1130"/>
                                          </p:stCondLst>
                                        </p:cTn>
                                        <p:tgtEl>
                                          <p:spTgt spid="34"/>
                                        </p:tgtEl>
                                      </p:cBhvr>
                                      <p:to x="100000" y="95000"/>
                                    </p:animScale>
                                    <p:animScale>
                                      <p:cBhvr>
                                        <p:cTn id="52" dur="103" decel="50000">
                                          <p:stCondLst>
                                            <p:cond delay="1147"/>
                                          </p:stCondLst>
                                        </p:cTn>
                                        <p:tgtEl>
                                          <p:spTgt spid="34"/>
                                        </p:tgtEl>
                                      </p:cBhvr>
                                      <p:to x="100000" y="100000"/>
                                    </p:animScale>
                                  </p:childTnLst>
                                </p:cTn>
                              </p:par>
                            </p:childTnLst>
                          </p:cTn>
                        </p:par>
                        <p:par>
                          <p:cTn id="53" fill="hold">
                            <p:stCondLst>
                              <p:cond delay="3850"/>
                            </p:stCondLst>
                            <p:childTnLst>
                              <p:par>
                                <p:cTn id="54" presetID="41" presetClass="entr" presetSubtype="0" fill="hold" grpId="0" nodeType="afterEffect">
                                  <p:stCondLst>
                                    <p:cond delay="0"/>
                                  </p:stCondLst>
                                  <p:childTnLst>
                                    <p:set>
                                      <p:cBhvr>
                                        <p:cTn id="55" dur="1" fill="hold">
                                          <p:stCondLst>
                                            <p:cond delay="0"/>
                                          </p:stCondLst>
                                        </p:cTn>
                                        <p:tgtEl>
                                          <p:spTgt spid="32"/>
                                        </p:tgtEl>
                                        <p:attrNameLst>
                                          <p:attrName>style.visibility</p:attrName>
                                        </p:attrNameLst>
                                      </p:cBhvr>
                                      <p:to>
                                        <p:strVal val="visible"/>
                                      </p:to>
                                    </p:set>
                                    <p:anim calcmode="lin" valueType="num">
                                      <p:cBhvr>
                                        <p:cTn id="56" dur="75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57" dur="750" fill="hold"/>
                                        <p:tgtEl>
                                          <p:spTgt spid="32"/>
                                        </p:tgtEl>
                                        <p:attrNameLst>
                                          <p:attrName>ppt_y</p:attrName>
                                        </p:attrNameLst>
                                      </p:cBhvr>
                                      <p:tavLst>
                                        <p:tav tm="0">
                                          <p:val>
                                            <p:strVal val="#ppt_y"/>
                                          </p:val>
                                        </p:tav>
                                        <p:tav tm="100000">
                                          <p:val>
                                            <p:strVal val="#ppt_y"/>
                                          </p:val>
                                        </p:tav>
                                      </p:tavLst>
                                    </p:anim>
                                    <p:anim calcmode="lin" valueType="num">
                                      <p:cBhvr>
                                        <p:cTn id="58" dur="75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59" dur="75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60" dur="750" tmFilter="0,0; .5, 1; 1, 1"/>
                                        <p:tgtEl>
                                          <p:spTgt spid="32"/>
                                        </p:tgtEl>
                                      </p:cBhvr>
                                    </p:animEffect>
                                  </p:childTnLst>
                                </p:cTn>
                              </p:par>
                            </p:childTnLst>
                          </p:cTn>
                        </p:par>
                        <p:par>
                          <p:cTn id="61" fill="hold">
                            <p:stCondLst>
                              <p:cond delay="4600"/>
                            </p:stCondLst>
                            <p:childTnLst>
                              <p:par>
                                <p:cTn id="62" presetID="41"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p:cTn id="64" dur="75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65" dur="750" fill="hold"/>
                                        <p:tgtEl>
                                          <p:spTgt spid="33"/>
                                        </p:tgtEl>
                                        <p:attrNameLst>
                                          <p:attrName>ppt_y</p:attrName>
                                        </p:attrNameLst>
                                      </p:cBhvr>
                                      <p:tavLst>
                                        <p:tav tm="0">
                                          <p:val>
                                            <p:strVal val="#ppt_y"/>
                                          </p:val>
                                        </p:tav>
                                        <p:tav tm="100000">
                                          <p:val>
                                            <p:strVal val="#ppt_y"/>
                                          </p:val>
                                        </p:tav>
                                      </p:tavLst>
                                    </p:anim>
                                    <p:anim calcmode="lin" valueType="num">
                                      <p:cBhvr>
                                        <p:cTn id="66" dur="75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67" dur="75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68" dur="750" tmFilter="0,0; .5, 1; 1, 1"/>
                                        <p:tgtEl>
                                          <p:spTgt spid="33"/>
                                        </p:tgtEl>
                                      </p:cBhvr>
                                    </p:animEffect>
                                  </p:childTnLst>
                                </p:cTn>
                              </p:par>
                            </p:childTnLst>
                          </p:cTn>
                        </p:par>
                        <p:par>
                          <p:cTn id="69" fill="hold">
                            <p:stCondLst>
                              <p:cond delay="5350"/>
                            </p:stCondLst>
                            <p:childTnLst>
                              <p:par>
                                <p:cTn id="70" presetID="41" presetClass="entr" presetSubtype="0"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75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73" dur="750" fill="hold"/>
                                        <p:tgtEl>
                                          <p:spTgt spid="35"/>
                                        </p:tgtEl>
                                        <p:attrNameLst>
                                          <p:attrName>ppt_y</p:attrName>
                                        </p:attrNameLst>
                                      </p:cBhvr>
                                      <p:tavLst>
                                        <p:tav tm="0">
                                          <p:val>
                                            <p:strVal val="#ppt_y"/>
                                          </p:val>
                                        </p:tav>
                                        <p:tav tm="100000">
                                          <p:val>
                                            <p:strVal val="#ppt_y"/>
                                          </p:val>
                                        </p:tav>
                                      </p:tavLst>
                                    </p:anim>
                                    <p:anim calcmode="lin" valueType="num">
                                      <p:cBhvr>
                                        <p:cTn id="74" dur="75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75" dur="75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76" dur="75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标题 1"/>
          <p:cNvSpPr>
            <a:spLocks noGrp="1"/>
          </p:cNvSpPr>
          <p:nvPr>
            <p:ph type="title"/>
          </p:nvPr>
        </p:nvSpPr>
        <p:spPr/>
        <p:txBody>
          <a:bodyPr>
            <a:normAutofit/>
          </a:bodyPr>
          <a:lstStyle/>
          <a:p>
            <a:pPr lvl="0"/>
            <a:r>
              <a:rPr lang="zh-CN" altLang="en-US" b="1" dirty="0">
                <a:latin typeface="Arial" panose="020B0604020202020204" pitchFamily="34" charset="0"/>
              </a:rPr>
              <a:t>选择诱导治疗药物需要综合考虑各种因素</a:t>
            </a:r>
            <a:endParaRPr lang="zh-CN" altLang="zh-CN" b="1" dirty="0">
              <a:latin typeface="Arial" panose="020B0604020202020204" pitchFamily="34" charset="0"/>
            </a:endParaRPr>
          </a:p>
        </p:txBody>
      </p:sp>
      <p:sp>
        <p:nvSpPr>
          <p:cNvPr id="94" name="Line 16"/>
          <p:cNvSpPr>
            <a:spLocks noChangeShapeType="1"/>
          </p:cNvSpPr>
          <p:nvPr/>
        </p:nvSpPr>
        <p:spPr bwMode="black">
          <a:xfrm>
            <a:off x="3020623" y="2310239"/>
            <a:ext cx="593610" cy="5183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95" name="AutoShape 17"/>
          <p:cNvCxnSpPr>
            <a:cxnSpLocks noChangeShapeType="1"/>
          </p:cNvCxnSpPr>
          <p:nvPr/>
        </p:nvCxnSpPr>
        <p:spPr bwMode="black">
          <a:xfrm flipH="1">
            <a:off x="1053314" y="2310239"/>
            <a:ext cx="1967308"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2" name="TextBox 11"/>
          <p:cNvSpPr txBox="1"/>
          <p:nvPr/>
        </p:nvSpPr>
        <p:spPr>
          <a:xfrm>
            <a:off x="695006" y="1446143"/>
            <a:ext cx="4465882" cy="757130"/>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dirty="0" smtClean="0">
                <a:solidFill>
                  <a:srgbClr val="42A68C"/>
                </a:solidFill>
              </a:rPr>
              <a:t>感染、急排和</a:t>
            </a:r>
            <a:r>
              <a:rPr lang="en-US" altLang="zh-CN" dirty="0" smtClean="0">
                <a:solidFill>
                  <a:srgbClr val="42A68C"/>
                </a:solidFill>
              </a:rPr>
              <a:t>DGF</a:t>
            </a:r>
            <a:r>
              <a:rPr lang="zh-CN" altLang="en-US" dirty="0" smtClean="0"/>
              <a:t>是移植术</a:t>
            </a:r>
            <a:r>
              <a:rPr lang="zh-CN" altLang="en-US" dirty="0"/>
              <a:t>后</a:t>
            </a:r>
            <a:r>
              <a:rPr lang="zh-CN" altLang="en-US" dirty="0" smtClean="0"/>
              <a:t>早期影响患者长期存活最</a:t>
            </a:r>
            <a:r>
              <a:rPr lang="zh-CN" altLang="en-US" dirty="0"/>
              <a:t>重要的</a:t>
            </a:r>
            <a:r>
              <a:rPr lang="zh-CN" altLang="en-US" dirty="0" smtClean="0"/>
              <a:t>因素</a:t>
            </a:r>
            <a:endParaRPr lang="zh-CN" altLang="en-US" dirty="0"/>
          </a:p>
        </p:txBody>
      </p:sp>
      <p:grpSp>
        <p:nvGrpSpPr>
          <p:cNvPr id="51" name="组合 50"/>
          <p:cNvGrpSpPr>
            <a:grpSpLocks/>
          </p:cNvGrpSpPr>
          <p:nvPr/>
        </p:nvGrpSpPr>
        <p:grpSpPr bwMode="auto">
          <a:xfrm rot="16200000">
            <a:off x="3934920" y="2222834"/>
            <a:ext cx="1667745" cy="1645961"/>
            <a:chOff x="2447764" y="1124744"/>
            <a:chExt cx="2232248" cy="1924352"/>
          </a:xfrm>
        </p:grpSpPr>
        <p:sp>
          <p:nvSpPr>
            <p:cNvPr id="57" name="六边形 56"/>
            <p:cNvSpPr>
              <a:spLocks noChangeArrowheads="1"/>
            </p:cNvSpPr>
            <p:nvPr/>
          </p:nvSpPr>
          <p:spPr bwMode="auto">
            <a:xfrm>
              <a:off x="2447764" y="1124744"/>
              <a:ext cx="2232248" cy="1924352"/>
            </a:xfrm>
            <a:prstGeom prst="hexagon">
              <a:avLst>
                <a:gd name="adj" fmla="val 28044"/>
                <a:gd name="vf" fmla="val 115470"/>
              </a:avLst>
            </a:prstGeom>
            <a:solidFill>
              <a:srgbClr val="42A68C"/>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a:extLst/>
          </p:spPr>
          <p:txBody>
            <a:bodyPr rtlCol="0" anchor="ctr"/>
            <a:lstStyle/>
            <a:p>
              <a:pPr algn="ctr"/>
              <a:endParaRPr lang="zh-CN" altLang="en-US" kern="0">
                <a:solidFill>
                  <a:sysClr val="window" lastClr="FFFFFF"/>
                </a:solidFill>
                <a:latin typeface="Calibri"/>
                <a:ea typeface="宋体"/>
              </a:endParaRPr>
            </a:p>
          </p:txBody>
        </p:sp>
        <p:sp>
          <p:nvSpPr>
            <p:cNvPr id="58" name="椭圆​​ 40"/>
            <p:cNvSpPr>
              <a:spLocks noChangeArrowheads="1"/>
            </p:cNvSpPr>
            <p:nvPr/>
          </p:nvSpPr>
          <p:spPr bwMode="auto">
            <a:xfrm>
              <a:off x="2697309" y="1220341"/>
              <a:ext cx="1733158" cy="1733158"/>
            </a:xfrm>
            <a:prstGeom prst="ellipse">
              <a:avLst/>
            </a:prstGeom>
            <a:solidFill>
              <a:srgbClr val="CCFFFF"/>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algn="ctr"/>
              <a:endParaRPr lang="zh-CN" altLang="en-US" kern="0" dirty="0">
                <a:solidFill>
                  <a:sysClr val="window" lastClr="FFFFFF"/>
                </a:solidFill>
                <a:latin typeface="Calibri"/>
                <a:ea typeface="宋体"/>
              </a:endParaRPr>
            </a:p>
          </p:txBody>
        </p:sp>
      </p:grpSp>
      <p:grpSp>
        <p:nvGrpSpPr>
          <p:cNvPr id="37" name="组合 36"/>
          <p:cNvGrpSpPr>
            <a:grpSpLocks/>
          </p:cNvGrpSpPr>
          <p:nvPr/>
        </p:nvGrpSpPr>
        <p:grpSpPr bwMode="auto">
          <a:xfrm rot="16200000">
            <a:off x="5567780" y="3027200"/>
            <a:ext cx="1723057" cy="1646238"/>
            <a:chOff x="2529857" y="1160083"/>
            <a:chExt cx="2306451" cy="1924648"/>
          </a:xfrm>
        </p:grpSpPr>
        <p:sp>
          <p:nvSpPr>
            <p:cNvPr id="48" name="六边形 47"/>
            <p:cNvSpPr/>
            <p:nvPr/>
          </p:nvSpPr>
          <p:spPr>
            <a:xfrm>
              <a:off x="2529857" y="1160083"/>
              <a:ext cx="2306451" cy="1924648"/>
            </a:xfrm>
            <a:prstGeom prst="hexagon">
              <a:avLst>
                <a:gd name="adj" fmla="val 28044"/>
                <a:gd name="vf" fmla="val 115470"/>
              </a:avLst>
            </a:prstGeom>
            <a:solidFill>
              <a:srgbClr val="42A68C"/>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algn="ctr"/>
              <a:endParaRPr lang="zh-CN" altLang="en-US" kern="0">
                <a:solidFill>
                  <a:sysClr val="window" lastClr="FFFFFF"/>
                </a:solidFill>
                <a:latin typeface="Calibri"/>
                <a:ea typeface="宋体"/>
              </a:endParaRPr>
            </a:p>
          </p:txBody>
        </p:sp>
        <p:sp>
          <p:nvSpPr>
            <p:cNvPr id="49" name="椭圆​​ 38"/>
            <p:cNvSpPr/>
            <p:nvPr/>
          </p:nvSpPr>
          <p:spPr>
            <a:xfrm>
              <a:off x="2791786" y="1220958"/>
              <a:ext cx="1734956" cy="1731626"/>
            </a:xfrm>
            <a:prstGeom prst="ellipse">
              <a:avLst/>
            </a:prstGeom>
            <a:solidFill>
              <a:srgbClr val="CCFFFF"/>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algn="ctr"/>
              <a:endParaRPr lang="zh-CN" altLang="en-US" kern="0" dirty="0">
                <a:solidFill>
                  <a:sysClr val="window" lastClr="FFFFFF"/>
                </a:solidFill>
                <a:latin typeface="Calibri"/>
                <a:ea typeface="宋体"/>
              </a:endParaRPr>
            </a:p>
          </p:txBody>
        </p:sp>
      </p:grpSp>
      <p:grpSp>
        <p:nvGrpSpPr>
          <p:cNvPr id="22" name="组合 21"/>
          <p:cNvGrpSpPr>
            <a:grpSpLocks/>
          </p:cNvGrpSpPr>
          <p:nvPr/>
        </p:nvGrpSpPr>
        <p:grpSpPr bwMode="auto">
          <a:xfrm>
            <a:off x="4756201" y="578789"/>
            <a:ext cx="1646238" cy="5403857"/>
            <a:chOff x="5860266" y="-35047"/>
            <a:chExt cx="1646189" cy="5403857"/>
          </a:xfrm>
        </p:grpSpPr>
        <p:grpSp>
          <p:nvGrpSpPr>
            <p:cNvPr id="24" name="组合 23"/>
            <p:cNvGrpSpPr>
              <a:grpSpLocks/>
            </p:cNvGrpSpPr>
            <p:nvPr/>
          </p:nvGrpSpPr>
          <p:grpSpPr bwMode="auto">
            <a:xfrm rot="16200000">
              <a:off x="5849488" y="3711843"/>
              <a:ext cx="1667745" cy="1646189"/>
              <a:chOff x="2534623" y="1160081"/>
              <a:chExt cx="2232248" cy="1924648"/>
            </a:xfrm>
          </p:grpSpPr>
          <p:sp>
            <p:nvSpPr>
              <p:cNvPr id="34" name="六边形 33"/>
              <p:cNvSpPr/>
              <p:nvPr/>
            </p:nvSpPr>
            <p:spPr>
              <a:xfrm>
                <a:off x="2534623" y="1160081"/>
                <a:ext cx="2232248" cy="1924648"/>
              </a:xfrm>
              <a:prstGeom prst="hexagon">
                <a:avLst>
                  <a:gd name="adj" fmla="val 28044"/>
                  <a:gd name="vf" fmla="val 115470"/>
                </a:avLst>
              </a:prstGeom>
              <a:solidFill>
                <a:schemeClr val="bg1">
                  <a:lumMod val="65000"/>
                </a:scheme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algn="ctr"/>
                <a:endParaRPr lang="zh-CN" altLang="en-US" kern="0">
                  <a:solidFill>
                    <a:sysClr val="window" lastClr="FFFFFF"/>
                  </a:solidFill>
                  <a:latin typeface="Calibri"/>
                  <a:ea typeface="宋体"/>
                </a:endParaRPr>
              </a:p>
            </p:txBody>
          </p:sp>
          <p:sp>
            <p:nvSpPr>
              <p:cNvPr id="35" name="椭圆​​ 36"/>
              <p:cNvSpPr/>
              <p:nvPr/>
            </p:nvSpPr>
            <p:spPr>
              <a:xfrm>
                <a:off x="2762482" y="1220958"/>
                <a:ext cx="1734956" cy="1731626"/>
              </a:xfrm>
              <a:prstGeom prst="ellipse">
                <a:avLst/>
              </a:prstGeom>
              <a:solidFill>
                <a:schemeClr val="bg1">
                  <a:lumMod val="95000"/>
                </a:scheme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algn="ctr"/>
                <a:endParaRPr lang="zh-CN" altLang="en-US" kern="0" dirty="0">
                  <a:solidFill>
                    <a:sysClr val="window" lastClr="FFFFFF"/>
                  </a:solidFill>
                  <a:latin typeface="Calibri"/>
                  <a:ea typeface="宋体"/>
                </a:endParaRPr>
              </a:p>
            </p:txBody>
          </p:sp>
        </p:grpSp>
        <p:sp>
          <p:nvSpPr>
            <p:cNvPr id="30" name="Line 25"/>
            <p:cNvSpPr>
              <a:spLocks noChangeShapeType="1"/>
            </p:cNvSpPr>
            <p:nvPr/>
          </p:nvSpPr>
          <p:spPr bwMode="gray">
            <a:xfrm flipH="1">
              <a:off x="6751421" y="-35047"/>
              <a:ext cx="67801" cy="0"/>
            </a:xfrm>
            <a:prstGeom prst="line">
              <a:avLst/>
            </a:prstGeom>
            <a:gradFill flip="none" rotWithShape="1">
              <a:gsLst>
                <a:gs pos="0">
                  <a:srgbClr val="1BF2FD"/>
                </a:gs>
                <a:gs pos="50000">
                  <a:srgbClr val="B7FAFD"/>
                </a:gs>
                <a:gs pos="100000">
                  <a:srgbClr val="DBFFFC"/>
                </a:gs>
              </a:gsLst>
              <a:lin ang="0" scaled="1"/>
              <a:tileRect/>
            </a:gra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a:extLst/>
          </p:spPr>
          <p:txBody>
            <a:bodyPr rtlCol="0" anchor="ctr"/>
            <a:lstStyle/>
            <a:p>
              <a:pPr algn="ctr"/>
              <a:endParaRPr lang="zh-CN" altLang="en-US" kern="0">
                <a:solidFill>
                  <a:sysClr val="window" lastClr="FFFFFF"/>
                </a:solidFill>
                <a:latin typeface="Calibri"/>
                <a:ea typeface="宋体"/>
              </a:endParaRPr>
            </a:p>
          </p:txBody>
        </p:sp>
      </p:grpSp>
      <p:grpSp>
        <p:nvGrpSpPr>
          <p:cNvPr id="60" name="组合 59"/>
          <p:cNvGrpSpPr>
            <a:grpSpLocks/>
          </p:cNvGrpSpPr>
          <p:nvPr/>
        </p:nvGrpSpPr>
        <p:grpSpPr bwMode="auto">
          <a:xfrm rot="16200000">
            <a:off x="2278736" y="3014923"/>
            <a:ext cx="1667745" cy="1645961"/>
            <a:chOff x="2521798" y="1124744"/>
            <a:chExt cx="2232248" cy="1924352"/>
          </a:xfrm>
        </p:grpSpPr>
        <p:sp>
          <p:nvSpPr>
            <p:cNvPr id="65" name="六边形 64"/>
            <p:cNvSpPr>
              <a:spLocks noChangeArrowheads="1"/>
            </p:cNvSpPr>
            <p:nvPr/>
          </p:nvSpPr>
          <p:spPr bwMode="auto">
            <a:xfrm>
              <a:off x="2521798" y="1124744"/>
              <a:ext cx="2232248" cy="1924352"/>
            </a:xfrm>
            <a:prstGeom prst="hexagon">
              <a:avLst>
                <a:gd name="adj" fmla="val 28044"/>
                <a:gd name="vf" fmla="val 115470"/>
              </a:avLst>
            </a:prstGeom>
            <a:solidFill>
              <a:srgbClr val="42A68C"/>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a:extLst/>
          </p:spPr>
          <p:txBody>
            <a:bodyPr rtlCol="0" anchor="ctr"/>
            <a:lstStyle/>
            <a:p>
              <a:pPr algn="ctr"/>
              <a:endParaRPr lang="zh-CN" altLang="en-US" kern="0">
                <a:solidFill>
                  <a:sysClr val="window" lastClr="FFFFFF"/>
                </a:solidFill>
                <a:latin typeface="Calibri"/>
                <a:ea typeface="宋体"/>
              </a:endParaRPr>
            </a:p>
          </p:txBody>
        </p:sp>
        <p:sp>
          <p:nvSpPr>
            <p:cNvPr id="66" name="椭圆​​ 40"/>
            <p:cNvSpPr>
              <a:spLocks noChangeArrowheads="1"/>
            </p:cNvSpPr>
            <p:nvPr/>
          </p:nvSpPr>
          <p:spPr bwMode="auto">
            <a:xfrm>
              <a:off x="2772539" y="1220341"/>
              <a:ext cx="1733159" cy="1733159"/>
            </a:xfrm>
            <a:prstGeom prst="ellipse">
              <a:avLst/>
            </a:prstGeom>
            <a:solidFill>
              <a:srgbClr val="CCFFFF"/>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algn="ctr"/>
              <a:endParaRPr lang="zh-CN" altLang="en-US" kern="0" dirty="0">
                <a:solidFill>
                  <a:sysClr val="window" lastClr="FFFFFF"/>
                </a:solidFill>
                <a:latin typeface="Calibri"/>
                <a:ea typeface="宋体"/>
              </a:endParaRPr>
            </a:p>
          </p:txBody>
        </p:sp>
      </p:grpSp>
      <p:grpSp>
        <p:nvGrpSpPr>
          <p:cNvPr id="67" name="组合 66"/>
          <p:cNvGrpSpPr>
            <a:grpSpLocks/>
          </p:cNvGrpSpPr>
          <p:nvPr/>
        </p:nvGrpSpPr>
        <p:grpSpPr bwMode="auto">
          <a:xfrm>
            <a:off x="3079486" y="548680"/>
            <a:ext cx="1646238" cy="5419239"/>
            <a:chOff x="5829789" y="-35178"/>
            <a:chExt cx="1646189" cy="5419239"/>
          </a:xfrm>
        </p:grpSpPr>
        <p:grpSp>
          <p:nvGrpSpPr>
            <p:cNvPr id="68" name="组合 67"/>
            <p:cNvGrpSpPr>
              <a:grpSpLocks/>
            </p:cNvGrpSpPr>
            <p:nvPr/>
          </p:nvGrpSpPr>
          <p:grpSpPr bwMode="auto">
            <a:xfrm rot="16200000">
              <a:off x="5819011" y="3727094"/>
              <a:ext cx="1667745" cy="1646189"/>
              <a:chOff x="2514210" y="1124448"/>
              <a:chExt cx="2232248" cy="1924648"/>
            </a:xfrm>
          </p:grpSpPr>
          <p:sp>
            <p:nvSpPr>
              <p:cNvPr id="77" name="六边形 76"/>
              <p:cNvSpPr/>
              <p:nvPr/>
            </p:nvSpPr>
            <p:spPr>
              <a:xfrm>
                <a:off x="2514210" y="1124448"/>
                <a:ext cx="2232248" cy="1924648"/>
              </a:xfrm>
              <a:prstGeom prst="hexagon">
                <a:avLst>
                  <a:gd name="adj" fmla="val 28044"/>
                  <a:gd name="vf" fmla="val 115470"/>
                </a:avLst>
              </a:prstGeom>
              <a:solidFill>
                <a:schemeClr val="bg1">
                  <a:lumMod val="65000"/>
                </a:scheme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algn="ctr"/>
                <a:endParaRPr lang="zh-CN" altLang="en-US" kern="0">
                  <a:solidFill>
                    <a:sysClr val="window" lastClr="FFFFFF"/>
                  </a:solidFill>
                  <a:latin typeface="Calibri"/>
                  <a:ea typeface="宋体"/>
                </a:endParaRPr>
              </a:p>
            </p:txBody>
          </p:sp>
          <p:sp>
            <p:nvSpPr>
              <p:cNvPr id="91" name="椭圆​​ 36"/>
              <p:cNvSpPr/>
              <p:nvPr/>
            </p:nvSpPr>
            <p:spPr>
              <a:xfrm>
                <a:off x="2722356" y="1220958"/>
                <a:ext cx="1734956" cy="1731626"/>
              </a:xfrm>
              <a:prstGeom prst="ellipse">
                <a:avLst/>
              </a:prstGeom>
              <a:solidFill>
                <a:schemeClr val="bg1">
                  <a:lumMod val="95000"/>
                </a:schemeClr>
              </a:soli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p:spPr>
            <p:txBody>
              <a:bodyPr rtlCol="0" anchor="ctr"/>
              <a:lstStyle/>
              <a:p>
                <a:pPr algn="ctr"/>
                <a:endParaRPr lang="zh-CN" altLang="en-US" kern="0" dirty="0">
                  <a:solidFill>
                    <a:sysClr val="window" lastClr="FFFFFF"/>
                  </a:solidFill>
                  <a:latin typeface="Calibri"/>
                  <a:ea typeface="宋体"/>
                </a:endParaRPr>
              </a:p>
            </p:txBody>
          </p:sp>
        </p:grpSp>
        <p:sp>
          <p:nvSpPr>
            <p:cNvPr id="75" name="Line 27"/>
            <p:cNvSpPr>
              <a:spLocks noChangeShapeType="1"/>
            </p:cNvSpPr>
            <p:nvPr/>
          </p:nvSpPr>
          <p:spPr bwMode="gray">
            <a:xfrm flipH="1">
              <a:off x="6661020" y="-35178"/>
              <a:ext cx="67801" cy="0"/>
            </a:xfrm>
            <a:prstGeom prst="line">
              <a:avLst/>
            </a:prstGeom>
            <a:gradFill flip="none" rotWithShape="1">
              <a:gsLst>
                <a:gs pos="0">
                  <a:srgbClr val="1BF2FD"/>
                </a:gs>
                <a:gs pos="50000">
                  <a:srgbClr val="B7FAFD"/>
                </a:gs>
                <a:gs pos="100000">
                  <a:srgbClr val="DBFFFC"/>
                </a:gs>
              </a:gsLst>
              <a:lin ang="0" scaled="1"/>
              <a:tileRect/>
            </a:gradFill>
            <a:ln w="25400" cap="flat" cmpd="sng" algn="ctr">
              <a:noFill/>
              <a:prstDash val="solid"/>
            </a:ln>
            <a:effectLst>
              <a:outerShdw blurRad="107950" dist="12700" dir="5400000" algn="ctr">
                <a:srgbClr val="000000"/>
              </a:outerShdw>
            </a:effectLst>
            <a:sp3d contourW="44450" prstMaterial="matte">
              <a:bevelT w="63500" h="63500" prst="artDeco"/>
              <a:contourClr>
                <a:srgbClr val="FFFFFF"/>
              </a:contourClr>
            </a:sp3d>
            <a:extLst/>
          </p:spPr>
          <p:txBody>
            <a:bodyPr rtlCol="0" anchor="ctr"/>
            <a:lstStyle/>
            <a:p>
              <a:pPr algn="ctr"/>
              <a:endParaRPr lang="zh-CN" altLang="en-US" kern="0">
                <a:solidFill>
                  <a:sysClr val="window" lastClr="FFFFFF"/>
                </a:solidFill>
                <a:latin typeface="Calibri"/>
                <a:ea typeface="宋体"/>
              </a:endParaRPr>
            </a:p>
          </p:txBody>
        </p:sp>
      </p:grpSp>
      <p:sp>
        <p:nvSpPr>
          <p:cNvPr id="92" name="Text Box 14"/>
          <p:cNvSpPr txBox="1">
            <a:spLocks noChangeArrowheads="1"/>
          </p:cNvSpPr>
          <p:nvPr/>
        </p:nvSpPr>
        <p:spPr bwMode="white">
          <a:xfrm>
            <a:off x="4404840" y="2820004"/>
            <a:ext cx="72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charset="-122"/>
              </a:defRPr>
            </a:lvl1pPr>
            <a:lvl2pPr>
              <a:defRPr sz="2800">
                <a:solidFill>
                  <a:schemeClr val="tx1"/>
                </a:solidFill>
                <a:latin typeface="Calibri" pitchFamily="34" charset="0"/>
                <a:ea typeface="宋体" charset="-122"/>
              </a:defRPr>
            </a:lvl2pPr>
            <a:lvl3pPr>
              <a:defRPr sz="2400">
                <a:solidFill>
                  <a:schemeClr val="tx1"/>
                </a:solidFill>
                <a:latin typeface="Calibri" pitchFamily="34" charset="0"/>
                <a:ea typeface="宋体" charset="-122"/>
              </a:defRPr>
            </a:lvl3pPr>
            <a:lvl4pPr>
              <a:defRPr sz="2000">
                <a:solidFill>
                  <a:schemeClr val="tx1"/>
                </a:solidFill>
                <a:latin typeface="Calibri" pitchFamily="34" charset="0"/>
                <a:ea typeface="宋体" charset="-122"/>
              </a:defRPr>
            </a:lvl4pPr>
            <a:lvl5pPr>
              <a:defRPr sz="2000">
                <a:solidFill>
                  <a:schemeClr val="tx1"/>
                </a:solidFill>
                <a:latin typeface="Calibri" pitchFamily="34" charset="0"/>
                <a:ea typeface="宋体" charset="-122"/>
              </a:defRPr>
            </a:lvl5pPr>
            <a:lvl6pPr eaLnBrk="0" fontAlgn="base" hangingPunct="0">
              <a:spcAft>
                <a:spcPct val="0"/>
              </a:spcAft>
              <a:buFont typeface="Arial" charset="0"/>
              <a:buChar char="»"/>
              <a:defRPr sz="2000">
                <a:solidFill>
                  <a:schemeClr val="tx1"/>
                </a:solidFill>
                <a:latin typeface="Calibri" pitchFamily="34" charset="0"/>
                <a:ea typeface="宋体" charset="-122"/>
              </a:defRPr>
            </a:lvl6pPr>
            <a:lvl7pPr eaLnBrk="0" fontAlgn="base" hangingPunct="0">
              <a:spcAft>
                <a:spcPct val="0"/>
              </a:spcAft>
              <a:buFont typeface="Arial" charset="0"/>
              <a:buChar char="»"/>
              <a:defRPr sz="2000">
                <a:solidFill>
                  <a:schemeClr val="tx1"/>
                </a:solidFill>
                <a:latin typeface="Calibri" pitchFamily="34" charset="0"/>
                <a:ea typeface="宋体" charset="-122"/>
              </a:defRPr>
            </a:lvl7pPr>
            <a:lvl8pPr eaLnBrk="0" fontAlgn="base" hangingPunct="0">
              <a:spcAft>
                <a:spcPct val="0"/>
              </a:spcAft>
              <a:buFont typeface="Arial" charset="0"/>
              <a:buChar char="»"/>
              <a:defRPr sz="2000">
                <a:solidFill>
                  <a:schemeClr val="tx1"/>
                </a:solidFill>
                <a:latin typeface="Calibri" pitchFamily="34" charset="0"/>
                <a:ea typeface="宋体" charset="-122"/>
              </a:defRPr>
            </a:lvl8pPr>
            <a:lvl9pPr eaLnBrk="0" fontAlgn="base" hangingPunct="0">
              <a:spcAft>
                <a:spcPct val="0"/>
              </a:spcAft>
              <a:buFont typeface="Arial" charset="0"/>
              <a:buChar char="»"/>
              <a:defRPr sz="2000">
                <a:solidFill>
                  <a:schemeClr val="tx1"/>
                </a:solidFill>
                <a:latin typeface="Calibri" pitchFamily="34" charset="0"/>
                <a:ea typeface="宋体" charset="-122"/>
              </a:defRPr>
            </a:lvl9pPr>
          </a:lstStyle>
          <a:p>
            <a:pPr eaLnBrk="0" hangingPunct="0"/>
            <a:r>
              <a:rPr lang="en-US" altLang="zh-CN" sz="2000" b="1" dirty="0" smtClean="0">
                <a:latin typeface="Arial" panose="020B0604020202020204" pitchFamily="34" charset="0"/>
                <a:ea typeface="微软雅黑" panose="020B0503020204020204" pitchFamily="34" charset="-122"/>
              </a:rPr>
              <a:t>DGF</a:t>
            </a:r>
            <a:endParaRPr lang="en-US" altLang="zh-CN" sz="2000" b="1" dirty="0">
              <a:latin typeface="Arial" panose="020B0604020202020204" pitchFamily="34" charset="0"/>
              <a:ea typeface="微软雅黑" panose="020B0503020204020204" pitchFamily="34" charset="-122"/>
            </a:endParaRPr>
          </a:p>
        </p:txBody>
      </p:sp>
      <p:sp>
        <p:nvSpPr>
          <p:cNvPr id="93" name="Text Box 10"/>
          <p:cNvSpPr txBox="1">
            <a:spLocks noChangeArrowheads="1"/>
          </p:cNvSpPr>
          <p:nvPr/>
        </p:nvSpPr>
        <p:spPr bwMode="white">
          <a:xfrm>
            <a:off x="2452704" y="3483066"/>
            <a:ext cx="13124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charset="-122"/>
              </a:defRPr>
            </a:lvl1pPr>
            <a:lvl2pPr>
              <a:defRPr sz="2800">
                <a:solidFill>
                  <a:schemeClr val="tx1"/>
                </a:solidFill>
                <a:latin typeface="Calibri" pitchFamily="34" charset="0"/>
                <a:ea typeface="宋体" charset="-122"/>
              </a:defRPr>
            </a:lvl2pPr>
            <a:lvl3pPr>
              <a:defRPr sz="2400">
                <a:solidFill>
                  <a:schemeClr val="tx1"/>
                </a:solidFill>
                <a:latin typeface="Calibri" pitchFamily="34" charset="0"/>
                <a:ea typeface="宋体" charset="-122"/>
              </a:defRPr>
            </a:lvl3pPr>
            <a:lvl4pPr>
              <a:defRPr sz="2000">
                <a:solidFill>
                  <a:schemeClr val="tx1"/>
                </a:solidFill>
                <a:latin typeface="Calibri" pitchFamily="34" charset="0"/>
                <a:ea typeface="宋体" charset="-122"/>
              </a:defRPr>
            </a:lvl4pPr>
            <a:lvl5pPr>
              <a:defRPr sz="2000">
                <a:solidFill>
                  <a:schemeClr val="tx1"/>
                </a:solidFill>
                <a:latin typeface="Calibri" pitchFamily="34" charset="0"/>
                <a:ea typeface="宋体" charset="-122"/>
              </a:defRPr>
            </a:lvl5pPr>
            <a:lvl6pPr eaLnBrk="0" fontAlgn="base" hangingPunct="0">
              <a:spcAft>
                <a:spcPct val="0"/>
              </a:spcAft>
              <a:buFont typeface="Arial" charset="0"/>
              <a:buChar char="»"/>
              <a:defRPr sz="2000">
                <a:solidFill>
                  <a:schemeClr val="tx1"/>
                </a:solidFill>
                <a:latin typeface="Calibri" pitchFamily="34" charset="0"/>
                <a:ea typeface="宋体" charset="-122"/>
              </a:defRPr>
            </a:lvl6pPr>
            <a:lvl7pPr eaLnBrk="0" fontAlgn="base" hangingPunct="0">
              <a:spcAft>
                <a:spcPct val="0"/>
              </a:spcAft>
              <a:buFont typeface="Arial" charset="0"/>
              <a:buChar char="»"/>
              <a:defRPr sz="2000">
                <a:solidFill>
                  <a:schemeClr val="tx1"/>
                </a:solidFill>
                <a:latin typeface="Calibri" pitchFamily="34" charset="0"/>
                <a:ea typeface="宋体" charset="-122"/>
              </a:defRPr>
            </a:lvl7pPr>
            <a:lvl8pPr eaLnBrk="0" fontAlgn="base" hangingPunct="0">
              <a:spcAft>
                <a:spcPct val="0"/>
              </a:spcAft>
              <a:buFont typeface="Arial" charset="0"/>
              <a:buChar char="»"/>
              <a:defRPr sz="2000">
                <a:solidFill>
                  <a:schemeClr val="tx1"/>
                </a:solidFill>
                <a:latin typeface="Calibri" pitchFamily="34" charset="0"/>
                <a:ea typeface="宋体" charset="-122"/>
              </a:defRPr>
            </a:lvl8pPr>
            <a:lvl9pPr eaLnBrk="0" fontAlgn="base" hangingPunct="0">
              <a:spcAft>
                <a:spcPct val="0"/>
              </a:spcAft>
              <a:buFont typeface="Arial" charset="0"/>
              <a:buChar char="»"/>
              <a:defRPr sz="2000">
                <a:solidFill>
                  <a:schemeClr val="tx1"/>
                </a:solidFill>
                <a:latin typeface="Calibri" pitchFamily="34" charset="0"/>
                <a:ea typeface="宋体" charset="-122"/>
              </a:defRPr>
            </a:lvl9pPr>
          </a:lstStyle>
          <a:p>
            <a:pPr algn="ctr" eaLnBrk="0" hangingPunct="0">
              <a:lnSpc>
                <a:spcPct val="120000"/>
              </a:lnSpc>
            </a:pPr>
            <a:r>
              <a:rPr lang="zh-CN" altLang="en-US" sz="2000" b="1" dirty="0" smtClean="0">
                <a:latin typeface="Arial" panose="020B0604020202020204" pitchFamily="34" charset="0"/>
                <a:ea typeface="微软雅黑" panose="020B0503020204020204" pitchFamily="34" charset="-122"/>
              </a:rPr>
              <a:t>急性排斥反应</a:t>
            </a:r>
            <a:endParaRPr lang="en-US" altLang="zh-CN" sz="2000" b="1" dirty="0">
              <a:latin typeface="Arial" panose="020B0604020202020204" pitchFamily="34" charset="0"/>
              <a:ea typeface="微软雅黑" panose="020B0503020204020204" pitchFamily="34" charset="-122"/>
            </a:endParaRPr>
          </a:p>
        </p:txBody>
      </p:sp>
      <p:sp>
        <p:nvSpPr>
          <p:cNvPr id="96" name="Text Box 11"/>
          <p:cNvSpPr txBox="1">
            <a:spLocks noChangeArrowheads="1"/>
          </p:cNvSpPr>
          <p:nvPr/>
        </p:nvSpPr>
        <p:spPr bwMode="white">
          <a:xfrm>
            <a:off x="6070877" y="3612032"/>
            <a:ext cx="8945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charset="-122"/>
              </a:defRPr>
            </a:lvl1pPr>
            <a:lvl2pPr>
              <a:defRPr sz="2800">
                <a:solidFill>
                  <a:schemeClr val="tx1"/>
                </a:solidFill>
                <a:latin typeface="Calibri" pitchFamily="34" charset="0"/>
                <a:ea typeface="宋体" charset="-122"/>
              </a:defRPr>
            </a:lvl2pPr>
            <a:lvl3pPr>
              <a:defRPr sz="2400">
                <a:solidFill>
                  <a:schemeClr val="tx1"/>
                </a:solidFill>
                <a:latin typeface="Calibri" pitchFamily="34" charset="0"/>
                <a:ea typeface="宋体" charset="-122"/>
              </a:defRPr>
            </a:lvl3pPr>
            <a:lvl4pPr>
              <a:defRPr sz="2000">
                <a:solidFill>
                  <a:schemeClr val="tx1"/>
                </a:solidFill>
                <a:latin typeface="Calibri" pitchFamily="34" charset="0"/>
                <a:ea typeface="宋体" charset="-122"/>
              </a:defRPr>
            </a:lvl4pPr>
            <a:lvl5pPr>
              <a:defRPr sz="2000">
                <a:solidFill>
                  <a:schemeClr val="tx1"/>
                </a:solidFill>
                <a:latin typeface="Calibri" pitchFamily="34" charset="0"/>
                <a:ea typeface="宋体" charset="-122"/>
              </a:defRPr>
            </a:lvl5pPr>
            <a:lvl6pPr eaLnBrk="0" fontAlgn="base" hangingPunct="0">
              <a:spcAft>
                <a:spcPct val="0"/>
              </a:spcAft>
              <a:buFont typeface="Arial" charset="0"/>
              <a:buChar char="»"/>
              <a:defRPr sz="2000">
                <a:solidFill>
                  <a:schemeClr val="tx1"/>
                </a:solidFill>
                <a:latin typeface="Calibri" pitchFamily="34" charset="0"/>
                <a:ea typeface="宋体" charset="-122"/>
              </a:defRPr>
            </a:lvl6pPr>
            <a:lvl7pPr eaLnBrk="0" fontAlgn="base" hangingPunct="0">
              <a:spcAft>
                <a:spcPct val="0"/>
              </a:spcAft>
              <a:buFont typeface="Arial" charset="0"/>
              <a:buChar char="»"/>
              <a:defRPr sz="2000">
                <a:solidFill>
                  <a:schemeClr val="tx1"/>
                </a:solidFill>
                <a:latin typeface="Calibri" pitchFamily="34" charset="0"/>
                <a:ea typeface="宋体" charset="-122"/>
              </a:defRPr>
            </a:lvl7pPr>
            <a:lvl8pPr eaLnBrk="0" fontAlgn="base" hangingPunct="0">
              <a:spcAft>
                <a:spcPct val="0"/>
              </a:spcAft>
              <a:buFont typeface="Arial" charset="0"/>
              <a:buChar char="»"/>
              <a:defRPr sz="2000">
                <a:solidFill>
                  <a:schemeClr val="tx1"/>
                </a:solidFill>
                <a:latin typeface="Calibri" pitchFamily="34" charset="0"/>
                <a:ea typeface="宋体" charset="-122"/>
              </a:defRPr>
            </a:lvl8pPr>
            <a:lvl9pPr eaLnBrk="0" fontAlgn="base" hangingPunct="0">
              <a:spcAft>
                <a:spcPct val="0"/>
              </a:spcAft>
              <a:buFont typeface="Arial" charset="0"/>
              <a:buChar char="»"/>
              <a:defRPr sz="2000">
                <a:solidFill>
                  <a:schemeClr val="tx1"/>
                </a:solidFill>
                <a:latin typeface="Calibri" pitchFamily="34" charset="0"/>
                <a:ea typeface="宋体" charset="-122"/>
              </a:defRPr>
            </a:lvl9pPr>
          </a:lstStyle>
          <a:p>
            <a:pPr eaLnBrk="0" hangingPunct="0"/>
            <a:r>
              <a:rPr lang="zh-CN" altLang="en-US" sz="2000" b="1" dirty="0" smtClean="0">
                <a:latin typeface="Arial" panose="020B0604020202020204" pitchFamily="34" charset="0"/>
                <a:ea typeface="微软雅黑" panose="020B0503020204020204" pitchFamily="34" charset="-122"/>
              </a:rPr>
              <a:t>感染</a:t>
            </a:r>
            <a:endParaRPr lang="en-US" altLang="zh-CN" sz="2000" b="1" dirty="0">
              <a:latin typeface="Arial" panose="020B0604020202020204" pitchFamily="34" charset="0"/>
              <a:ea typeface="微软雅黑" panose="020B0503020204020204" pitchFamily="34" charset="-122"/>
            </a:endParaRPr>
          </a:p>
        </p:txBody>
      </p:sp>
      <p:sp>
        <p:nvSpPr>
          <p:cNvPr id="97" name="Text Box 13"/>
          <p:cNvSpPr txBox="1">
            <a:spLocks noChangeArrowheads="1"/>
          </p:cNvSpPr>
          <p:nvPr/>
        </p:nvSpPr>
        <p:spPr bwMode="white">
          <a:xfrm>
            <a:off x="3419872" y="4993233"/>
            <a:ext cx="903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charset="-122"/>
              </a:defRPr>
            </a:lvl1pPr>
            <a:lvl2pPr>
              <a:defRPr sz="2800">
                <a:solidFill>
                  <a:schemeClr val="tx1"/>
                </a:solidFill>
                <a:latin typeface="Calibri" pitchFamily="34" charset="0"/>
                <a:ea typeface="宋体" charset="-122"/>
              </a:defRPr>
            </a:lvl2pPr>
            <a:lvl3pPr>
              <a:defRPr sz="2400">
                <a:solidFill>
                  <a:schemeClr val="tx1"/>
                </a:solidFill>
                <a:latin typeface="Calibri" pitchFamily="34" charset="0"/>
                <a:ea typeface="宋体" charset="-122"/>
              </a:defRPr>
            </a:lvl3pPr>
            <a:lvl4pPr>
              <a:defRPr sz="2000">
                <a:solidFill>
                  <a:schemeClr val="tx1"/>
                </a:solidFill>
                <a:latin typeface="Calibri" pitchFamily="34" charset="0"/>
                <a:ea typeface="宋体" charset="-122"/>
              </a:defRPr>
            </a:lvl4pPr>
            <a:lvl5pPr>
              <a:defRPr sz="2000">
                <a:solidFill>
                  <a:schemeClr val="tx1"/>
                </a:solidFill>
                <a:latin typeface="Calibri" pitchFamily="34" charset="0"/>
                <a:ea typeface="宋体" charset="-122"/>
              </a:defRPr>
            </a:lvl5pPr>
            <a:lvl6pPr eaLnBrk="0" fontAlgn="base" hangingPunct="0">
              <a:spcAft>
                <a:spcPct val="0"/>
              </a:spcAft>
              <a:buFont typeface="Arial" charset="0"/>
              <a:buChar char="»"/>
              <a:defRPr sz="2000">
                <a:solidFill>
                  <a:schemeClr val="tx1"/>
                </a:solidFill>
                <a:latin typeface="Calibri" pitchFamily="34" charset="0"/>
                <a:ea typeface="宋体" charset="-122"/>
              </a:defRPr>
            </a:lvl6pPr>
            <a:lvl7pPr eaLnBrk="0" fontAlgn="base" hangingPunct="0">
              <a:spcAft>
                <a:spcPct val="0"/>
              </a:spcAft>
              <a:buFont typeface="Arial" charset="0"/>
              <a:buChar char="»"/>
              <a:defRPr sz="2000">
                <a:solidFill>
                  <a:schemeClr val="tx1"/>
                </a:solidFill>
                <a:latin typeface="Calibri" pitchFamily="34" charset="0"/>
                <a:ea typeface="宋体" charset="-122"/>
              </a:defRPr>
            </a:lvl7pPr>
            <a:lvl8pPr eaLnBrk="0" fontAlgn="base" hangingPunct="0">
              <a:spcAft>
                <a:spcPct val="0"/>
              </a:spcAft>
              <a:buFont typeface="Arial" charset="0"/>
              <a:buChar char="»"/>
              <a:defRPr sz="2000">
                <a:solidFill>
                  <a:schemeClr val="tx1"/>
                </a:solidFill>
                <a:latin typeface="Calibri" pitchFamily="34" charset="0"/>
                <a:ea typeface="宋体" charset="-122"/>
              </a:defRPr>
            </a:lvl8pPr>
            <a:lvl9pPr eaLnBrk="0" fontAlgn="base" hangingPunct="0">
              <a:spcAft>
                <a:spcPct val="0"/>
              </a:spcAft>
              <a:buFont typeface="Arial" charset="0"/>
              <a:buChar char="»"/>
              <a:defRPr sz="2000">
                <a:solidFill>
                  <a:schemeClr val="tx1"/>
                </a:solidFill>
                <a:latin typeface="Calibri" pitchFamily="34" charset="0"/>
                <a:ea typeface="宋体" charset="-122"/>
              </a:defRPr>
            </a:lvl9pPr>
          </a:lstStyle>
          <a:p>
            <a:pPr eaLnBrk="0" hangingPunct="0"/>
            <a:r>
              <a:rPr lang="zh-CN" altLang="en-US" sz="1400" b="1" dirty="0" smtClean="0">
                <a:solidFill>
                  <a:schemeClr val="tx1">
                    <a:lumMod val="50000"/>
                    <a:lumOff val="50000"/>
                  </a:schemeClr>
                </a:solidFill>
                <a:latin typeface="Arial" panose="020B0604020202020204" pitchFamily="34" charset="0"/>
                <a:ea typeface="微软雅黑" panose="020B0503020204020204" pitchFamily="34" charset="-122"/>
              </a:rPr>
              <a:t>慢性排斥</a:t>
            </a:r>
            <a:endParaRPr lang="en-US" altLang="zh-CN" sz="1400" b="1" dirty="0">
              <a:solidFill>
                <a:schemeClr val="tx1">
                  <a:lumMod val="50000"/>
                  <a:lumOff val="50000"/>
                </a:schemeClr>
              </a:solidFill>
              <a:latin typeface="Arial" panose="020B0604020202020204" pitchFamily="34" charset="0"/>
              <a:ea typeface="微软雅黑" panose="020B0503020204020204" pitchFamily="34" charset="-122"/>
            </a:endParaRPr>
          </a:p>
        </p:txBody>
      </p:sp>
      <p:sp>
        <p:nvSpPr>
          <p:cNvPr id="98" name="Text Box 12"/>
          <p:cNvSpPr txBox="1">
            <a:spLocks noChangeArrowheads="1"/>
          </p:cNvSpPr>
          <p:nvPr/>
        </p:nvSpPr>
        <p:spPr bwMode="white">
          <a:xfrm>
            <a:off x="5017696" y="4851744"/>
            <a:ext cx="1050925" cy="58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charset="-122"/>
              </a:defRPr>
            </a:lvl1pPr>
            <a:lvl2pPr>
              <a:defRPr sz="2800">
                <a:solidFill>
                  <a:schemeClr val="tx1"/>
                </a:solidFill>
                <a:latin typeface="Calibri" pitchFamily="34" charset="0"/>
                <a:ea typeface="宋体" charset="-122"/>
              </a:defRPr>
            </a:lvl2pPr>
            <a:lvl3pPr>
              <a:defRPr sz="2400">
                <a:solidFill>
                  <a:schemeClr val="tx1"/>
                </a:solidFill>
                <a:latin typeface="Calibri" pitchFamily="34" charset="0"/>
                <a:ea typeface="宋体" charset="-122"/>
              </a:defRPr>
            </a:lvl3pPr>
            <a:lvl4pPr>
              <a:defRPr sz="2000">
                <a:solidFill>
                  <a:schemeClr val="tx1"/>
                </a:solidFill>
                <a:latin typeface="Calibri" pitchFamily="34" charset="0"/>
                <a:ea typeface="宋体" charset="-122"/>
              </a:defRPr>
            </a:lvl4pPr>
            <a:lvl5pPr>
              <a:defRPr sz="2000">
                <a:solidFill>
                  <a:schemeClr val="tx1"/>
                </a:solidFill>
                <a:latin typeface="Calibri" pitchFamily="34" charset="0"/>
                <a:ea typeface="宋体" charset="-122"/>
              </a:defRPr>
            </a:lvl5pPr>
            <a:lvl6pPr eaLnBrk="0" fontAlgn="base" hangingPunct="0">
              <a:spcAft>
                <a:spcPct val="0"/>
              </a:spcAft>
              <a:buFont typeface="Arial" charset="0"/>
              <a:buChar char="»"/>
              <a:defRPr sz="2000">
                <a:solidFill>
                  <a:schemeClr val="tx1"/>
                </a:solidFill>
                <a:latin typeface="Calibri" pitchFamily="34" charset="0"/>
                <a:ea typeface="宋体" charset="-122"/>
              </a:defRPr>
            </a:lvl6pPr>
            <a:lvl7pPr eaLnBrk="0" fontAlgn="base" hangingPunct="0">
              <a:spcAft>
                <a:spcPct val="0"/>
              </a:spcAft>
              <a:buFont typeface="Arial" charset="0"/>
              <a:buChar char="»"/>
              <a:defRPr sz="2000">
                <a:solidFill>
                  <a:schemeClr val="tx1"/>
                </a:solidFill>
                <a:latin typeface="Calibri" pitchFamily="34" charset="0"/>
                <a:ea typeface="宋体" charset="-122"/>
              </a:defRPr>
            </a:lvl7pPr>
            <a:lvl8pPr eaLnBrk="0" fontAlgn="base" hangingPunct="0">
              <a:spcAft>
                <a:spcPct val="0"/>
              </a:spcAft>
              <a:buFont typeface="Arial" charset="0"/>
              <a:buChar char="»"/>
              <a:defRPr sz="2000">
                <a:solidFill>
                  <a:schemeClr val="tx1"/>
                </a:solidFill>
                <a:latin typeface="Calibri" pitchFamily="34" charset="0"/>
                <a:ea typeface="宋体" charset="-122"/>
              </a:defRPr>
            </a:lvl8pPr>
            <a:lvl9pPr eaLnBrk="0" fontAlgn="base" hangingPunct="0">
              <a:spcAft>
                <a:spcPct val="0"/>
              </a:spcAft>
              <a:buFont typeface="Arial" charset="0"/>
              <a:buChar char="»"/>
              <a:defRPr sz="2000">
                <a:solidFill>
                  <a:schemeClr val="tx1"/>
                </a:solidFill>
                <a:latin typeface="Calibri" pitchFamily="34" charset="0"/>
                <a:ea typeface="宋体" charset="-122"/>
              </a:defRPr>
            </a:lvl9pPr>
          </a:lstStyle>
          <a:p>
            <a:pPr algn="ctr" eaLnBrk="0" hangingPunct="0">
              <a:lnSpc>
                <a:spcPct val="120000"/>
              </a:lnSpc>
            </a:pPr>
            <a:r>
              <a:rPr lang="zh-CN" altLang="en-US" sz="1400" b="1" dirty="0" smtClean="0">
                <a:solidFill>
                  <a:schemeClr val="tx1">
                    <a:lumMod val="50000"/>
                    <a:lumOff val="50000"/>
                  </a:schemeClr>
                </a:solidFill>
                <a:latin typeface="Arial" panose="020B0604020202020204" pitchFamily="34" charset="0"/>
                <a:ea typeface="微软雅黑" panose="020B0503020204020204" pitchFamily="34" charset="-122"/>
              </a:rPr>
              <a:t>其它慢性并发症</a:t>
            </a:r>
            <a:endParaRPr lang="en-US" altLang="zh-CN" sz="1400" b="1" dirty="0">
              <a:solidFill>
                <a:schemeClr val="tx1">
                  <a:lumMod val="50000"/>
                  <a:lumOff val="50000"/>
                </a:schemeClr>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654264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4" name="图表 13"/>
          <p:cNvGraphicFramePr/>
          <p:nvPr>
            <p:extLst>
              <p:ext uri="{D42A27DB-BD31-4B8C-83A1-F6EECF244321}">
                <p14:modId xmlns:p14="http://schemas.microsoft.com/office/powerpoint/2010/main" val="2669747451"/>
              </p:ext>
            </p:extLst>
          </p:nvPr>
        </p:nvGraphicFramePr>
        <p:xfrm>
          <a:off x="1763688" y="1772816"/>
          <a:ext cx="5976664" cy="3386114"/>
        </p:xfrm>
        <a:graphic>
          <a:graphicData uri="http://schemas.openxmlformats.org/drawingml/2006/chart">
            <c:chart xmlns:c="http://schemas.openxmlformats.org/drawingml/2006/chart" xmlns:r="http://schemas.openxmlformats.org/officeDocument/2006/relationships" r:id="rId3"/>
          </a:graphicData>
        </a:graphic>
      </p:graphicFrame>
      <p:sp>
        <p:nvSpPr>
          <p:cNvPr id="10" name="矩形 9"/>
          <p:cNvSpPr/>
          <p:nvPr/>
        </p:nvSpPr>
        <p:spPr>
          <a:xfrm>
            <a:off x="-5046" y="6621546"/>
            <a:ext cx="3528963" cy="246221"/>
          </a:xfrm>
          <a:prstGeom prst="rect">
            <a:avLst/>
          </a:prstGeom>
        </p:spPr>
        <p:txBody>
          <a:bodyPr wrap="square">
            <a:spAutoFit/>
          </a:bodyPr>
          <a:lstStyle/>
          <a:p>
            <a:r>
              <a:rPr lang="zh-CN" altLang="en-US" sz="1000" dirty="0" smtClean="0"/>
              <a:t>乔</a:t>
            </a:r>
            <a:r>
              <a:rPr lang="zh-CN" altLang="en-US" sz="1000" dirty="0"/>
              <a:t>良</a:t>
            </a:r>
            <a:r>
              <a:rPr lang="zh-CN" altLang="en-US" sz="1000" dirty="0" smtClean="0"/>
              <a:t>伟</a:t>
            </a:r>
            <a:r>
              <a:rPr lang="en-US" altLang="zh-CN" sz="1000" dirty="0" smtClean="0"/>
              <a:t>,</a:t>
            </a:r>
            <a:r>
              <a:rPr lang="zh-CN" altLang="en-US" sz="1000" dirty="0" smtClean="0"/>
              <a:t>等</a:t>
            </a:r>
            <a:r>
              <a:rPr lang="en-US" altLang="zh-CN" sz="1000" dirty="0"/>
              <a:t>.</a:t>
            </a:r>
            <a:r>
              <a:rPr lang="zh-CN" altLang="en-US" sz="1000" dirty="0" smtClean="0"/>
              <a:t>器官移植</a:t>
            </a:r>
            <a:r>
              <a:rPr lang="en-US" altLang="zh-CN" sz="1000" dirty="0" smtClean="0"/>
              <a:t>.2013;4(5):284-287.</a:t>
            </a:r>
            <a:endParaRPr lang="zh-CN" altLang="en-US" sz="1000" dirty="0"/>
          </a:p>
        </p:txBody>
      </p:sp>
      <p:sp>
        <p:nvSpPr>
          <p:cNvPr id="20" name="TextBox 19"/>
          <p:cNvSpPr txBox="1"/>
          <p:nvPr/>
        </p:nvSpPr>
        <p:spPr>
          <a:xfrm>
            <a:off x="547891" y="1439670"/>
            <a:ext cx="8016216" cy="387798"/>
          </a:xfrm>
          <a:prstGeom prst="rect">
            <a:avLst/>
          </a:prstGeom>
          <a:noFill/>
          <a:ln>
            <a:noFill/>
          </a:ln>
        </p:spPr>
        <p:txBody>
          <a:bodyPr wrap="square" rtlCol="0">
            <a:spAutoFit/>
          </a:bodyPr>
          <a:lstStyle/>
          <a:p>
            <a:pPr marL="285750" indent="-285750">
              <a:lnSpc>
                <a:spcPct val="120000"/>
              </a:lnSpc>
              <a:buClr>
                <a:srgbClr val="42A68C"/>
              </a:buClr>
              <a:buFont typeface="Arial" panose="020B0604020202020204" pitchFamily="34" charset="0"/>
              <a:buChar char="•"/>
            </a:pPr>
            <a:r>
              <a:rPr lang="zh-CN" altLang="en-US" sz="1600" dirty="0" smtClean="0">
                <a:latin typeface="Arial" panose="020B0604020202020204" pitchFamily="34" charset="0"/>
                <a:ea typeface="微软雅黑" panose="020B0503020204020204" pitchFamily="34" charset="-122"/>
              </a:rPr>
              <a:t>一</a:t>
            </a:r>
            <a:r>
              <a:rPr lang="zh-CN" altLang="en-US" sz="1600" dirty="0">
                <a:latin typeface="Arial" panose="020B0604020202020204" pitchFamily="34" charset="0"/>
                <a:ea typeface="微软雅黑" panose="020B0503020204020204" pitchFamily="34" charset="-122"/>
              </a:rPr>
              <a:t>项回顾</a:t>
            </a:r>
            <a:r>
              <a:rPr lang="zh-CN" altLang="en-US" sz="1600" dirty="0" smtClean="0">
                <a:latin typeface="Arial" panose="020B0604020202020204" pitchFamily="34" charset="0"/>
                <a:ea typeface="微软雅黑" panose="020B0503020204020204" pitchFamily="34" charset="-122"/>
              </a:rPr>
              <a:t>性</a:t>
            </a:r>
            <a:r>
              <a:rPr lang="zh-CN" altLang="en-US" sz="1600" dirty="0">
                <a:latin typeface="Arial" panose="020B0604020202020204" pitchFamily="34" charset="0"/>
                <a:ea typeface="微软雅黑" panose="020B0503020204020204" pitchFamily="34" charset="-122"/>
              </a:rPr>
              <a:t>单中心</a:t>
            </a:r>
            <a:r>
              <a:rPr lang="zh-CN" altLang="en-US" sz="1600" dirty="0" smtClean="0">
                <a:latin typeface="Arial" panose="020B0604020202020204" pitchFamily="34" charset="0"/>
                <a:ea typeface="微软雅黑" panose="020B0503020204020204" pitchFamily="34" charset="-122"/>
              </a:rPr>
              <a:t>研究</a:t>
            </a:r>
            <a:r>
              <a:rPr lang="zh-CN" altLang="en-US" sz="1600" dirty="0">
                <a:latin typeface="Arial" panose="020B0604020202020204" pitchFamily="34" charset="0"/>
                <a:ea typeface="微软雅黑" panose="020B0503020204020204" pitchFamily="34" charset="-122"/>
              </a:rPr>
              <a:t>，共纳入</a:t>
            </a:r>
            <a:r>
              <a:rPr lang="en-US" altLang="zh-CN" sz="1600" dirty="0" smtClean="0">
                <a:latin typeface="Arial" panose="020B0604020202020204" pitchFamily="34" charset="0"/>
                <a:ea typeface="微软雅黑" panose="020B0503020204020204" pitchFamily="34" charset="-122"/>
              </a:rPr>
              <a:t>2012-2013</a:t>
            </a:r>
            <a:r>
              <a:rPr lang="zh-CN" altLang="en-US" sz="1600" dirty="0" smtClean="0">
                <a:latin typeface="Arial" panose="020B0604020202020204" pitchFamily="34" charset="0"/>
                <a:ea typeface="微软雅黑" panose="020B0503020204020204" pitchFamily="34" charset="-122"/>
              </a:rPr>
              <a:t>年</a:t>
            </a:r>
            <a:r>
              <a:rPr lang="en-US" altLang="zh-CN" sz="1600" dirty="0" smtClean="0">
                <a:latin typeface="Arial" panose="020B0604020202020204" pitchFamily="34" charset="0"/>
                <a:ea typeface="微软雅黑" panose="020B0503020204020204" pitchFamily="34" charset="-122"/>
              </a:rPr>
              <a:t>22</a:t>
            </a:r>
            <a:r>
              <a:rPr lang="zh-CN" altLang="en-US" sz="1600" dirty="0" smtClean="0">
                <a:latin typeface="Arial" panose="020B0604020202020204" pitchFamily="34" charset="0"/>
                <a:ea typeface="微软雅黑" panose="020B0503020204020204" pitchFamily="34" charset="-122"/>
              </a:rPr>
              <a:t>例</a:t>
            </a:r>
            <a:r>
              <a:rPr lang="en-US" altLang="zh-CN" sz="1600" dirty="0" smtClean="0">
                <a:latin typeface="Arial" panose="020B0604020202020204" pitchFamily="34" charset="0"/>
                <a:ea typeface="微软雅黑" panose="020B0503020204020204" pitchFamily="34" charset="-122"/>
              </a:rPr>
              <a:t>DCD</a:t>
            </a:r>
            <a:r>
              <a:rPr lang="zh-CN" altLang="en-US" sz="1600" dirty="0" smtClean="0">
                <a:latin typeface="Arial" panose="020B0604020202020204" pitchFamily="34" charset="0"/>
                <a:ea typeface="微软雅黑" panose="020B0503020204020204" pitchFamily="34" charset="-122"/>
              </a:rPr>
              <a:t>供肾和</a:t>
            </a:r>
            <a:r>
              <a:rPr lang="en-US" altLang="zh-CN" sz="1600" dirty="0">
                <a:latin typeface="Arial" panose="020B0604020202020204" pitchFamily="34" charset="0"/>
                <a:ea typeface="微软雅黑" panose="020B0503020204020204" pitchFamily="34" charset="-122"/>
              </a:rPr>
              <a:t>4</a:t>
            </a:r>
            <a:r>
              <a:rPr lang="en-US" altLang="zh-CN" sz="1600" dirty="0" smtClean="0">
                <a:latin typeface="Arial" panose="020B0604020202020204" pitchFamily="34" charset="0"/>
                <a:ea typeface="微软雅黑" panose="020B0503020204020204" pitchFamily="34" charset="-122"/>
              </a:rPr>
              <a:t>8</a:t>
            </a:r>
            <a:r>
              <a:rPr lang="zh-CN" altLang="en-US" sz="1600" dirty="0" smtClean="0">
                <a:latin typeface="Arial" panose="020B0604020202020204" pitchFamily="34" charset="0"/>
                <a:ea typeface="微软雅黑" panose="020B0503020204020204" pitchFamily="34" charset="-122"/>
              </a:rPr>
              <a:t>例传统尸体肾移植</a:t>
            </a:r>
            <a:endParaRPr lang="zh-CN" altLang="en-US" sz="1600" baseline="30000" dirty="0">
              <a:latin typeface="Arial" panose="020B0604020202020204" pitchFamily="34" charset="0"/>
              <a:ea typeface="微软雅黑" panose="020B0503020204020204" pitchFamily="34" charset="-122"/>
            </a:endParaRPr>
          </a:p>
        </p:txBody>
      </p:sp>
      <p:sp>
        <p:nvSpPr>
          <p:cNvPr id="25" name="TextBox 24"/>
          <p:cNvSpPr txBox="1"/>
          <p:nvPr/>
        </p:nvSpPr>
        <p:spPr>
          <a:xfrm>
            <a:off x="899592" y="5133674"/>
            <a:ext cx="7535509" cy="959622"/>
          </a:xfrm>
          <a:prstGeom prst="rect">
            <a:avLst/>
          </a:prstGeom>
          <a:noFill/>
        </p:spPr>
        <p:txBody>
          <a:bodyPr wrap="square" rtlCol="0">
            <a:spAutoFit/>
          </a:bodyPr>
          <a:lstStyle/>
          <a:p>
            <a:pPr>
              <a:lnSpc>
                <a:spcPct val="120000"/>
              </a:lnSpc>
            </a:pPr>
            <a:r>
              <a:rPr lang="en-US" altLang="zh-CN" sz="1200" dirty="0" smtClean="0"/>
              <a:t>DCD</a:t>
            </a:r>
            <a:r>
              <a:rPr lang="zh-CN" altLang="en-US" sz="1200" dirty="0" smtClean="0"/>
              <a:t>供肾组：</a:t>
            </a:r>
            <a:r>
              <a:rPr lang="zh-CN" altLang="en-US" sz="1200" dirty="0"/>
              <a:t>中</a:t>
            </a:r>
            <a:r>
              <a:rPr lang="zh-CN" altLang="en-US" sz="1200" dirty="0" smtClean="0"/>
              <a:t>位年龄</a:t>
            </a:r>
            <a:r>
              <a:rPr lang="en-US" altLang="zh-CN" sz="1200" dirty="0" smtClean="0"/>
              <a:t>38.4</a:t>
            </a:r>
            <a:r>
              <a:rPr lang="zh-CN" altLang="en-US" sz="1200" dirty="0" smtClean="0"/>
              <a:t>岁，供肾热缺血时间</a:t>
            </a:r>
            <a:r>
              <a:rPr lang="en-US" altLang="zh-CN" sz="1200" dirty="0" smtClean="0"/>
              <a:t>6-11min</a:t>
            </a:r>
            <a:r>
              <a:rPr lang="zh-CN" altLang="en-US" sz="1200" dirty="0" smtClean="0"/>
              <a:t>，冷缺血时间</a:t>
            </a:r>
            <a:r>
              <a:rPr lang="en-US" altLang="zh-CN" sz="1200" dirty="0" smtClean="0"/>
              <a:t>2.2-5.4h</a:t>
            </a:r>
          </a:p>
          <a:p>
            <a:pPr>
              <a:lnSpc>
                <a:spcPct val="120000"/>
              </a:lnSpc>
            </a:pPr>
            <a:r>
              <a:rPr lang="zh-CN" altLang="en-US" sz="1200" dirty="0" smtClean="0"/>
              <a:t>传统尸体供肾</a:t>
            </a:r>
            <a:r>
              <a:rPr lang="zh-CN" altLang="en-US" sz="1200" dirty="0"/>
              <a:t>：中位</a:t>
            </a:r>
            <a:r>
              <a:rPr lang="zh-CN" altLang="en-US" sz="1200" dirty="0" smtClean="0"/>
              <a:t>年龄</a:t>
            </a:r>
            <a:r>
              <a:rPr lang="en-US" altLang="zh-CN" sz="1200" dirty="0" smtClean="0"/>
              <a:t>44.6</a:t>
            </a:r>
            <a:r>
              <a:rPr lang="zh-CN" altLang="en-US" sz="1200" dirty="0" smtClean="0"/>
              <a:t>岁</a:t>
            </a:r>
            <a:r>
              <a:rPr lang="zh-CN" altLang="en-US" sz="1200" dirty="0"/>
              <a:t>，供肾热缺血时间</a:t>
            </a:r>
            <a:r>
              <a:rPr lang="en-US" altLang="zh-CN" sz="1200" dirty="0" smtClean="0"/>
              <a:t>6-18min</a:t>
            </a:r>
            <a:r>
              <a:rPr lang="zh-CN" altLang="en-US" sz="1200" dirty="0"/>
              <a:t>，</a:t>
            </a:r>
            <a:r>
              <a:rPr lang="zh-CN" altLang="en-US" sz="1200" dirty="0" smtClean="0"/>
              <a:t>冷缺血时间</a:t>
            </a:r>
            <a:r>
              <a:rPr lang="en-US" altLang="zh-CN" sz="1200" dirty="0" smtClean="0"/>
              <a:t>3.7-18.6h</a:t>
            </a:r>
            <a:endParaRPr lang="en-US" altLang="zh-CN" sz="1200" dirty="0"/>
          </a:p>
          <a:p>
            <a:pPr>
              <a:lnSpc>
                <a:spcPct val="120000"/>
              </a:lnSpc>
            </a:pPr>
            <a:r>
              <a:rPr lang="zh-CN" altLang="en-US" sz="1200" dirty="0" smtClean="0"/>
              <a:t>两</a:t>
            </a:r>
            <a:r>
              <a:rPr lang="zh-CN" altLang="en-US" sz="1200" dirty="0"/>
              <a:t>组受者</a:t>
            </a:r>
            <a:r>
              <a:rPr lang="zh-CN" altLang="en-US" sz="1200" dirty="0" smtClean="0"/>
              <a:t>的</a:t>
            </a:r>
            <a:r>
              <a:rPr lang="en-US" altLang="zh-CN" sz="1200" dirty="0" smtClean="0"/>
              <a:t>PRA</a:t>
            </a:r>
            <a:r>
              <a:rPr lang="zh-CN" altLang="en-US" sz="1200" dirty="0" smtClean="0"/>
              <a:t>和补体</a:t>
            </a:r>
            <a:r>
              <a:rPr lang="zh-CN" altLang="en-US" sz="1200" dirty="0"/>
              <a:t>依赖淋巴细胞</a:t>
            </a:r>
            <a:r>
              <a:rPr lang="zh-CN" altLang="en-US" sz="1200" dirty="0" smtClean="0"/>
              <a:t>毒性试验均为阴性</a:t>
            </a:r>
            <a:r>
              <a:rPr lang="zh-CN" altLang="en-US" sz="1200" dirty="0"/>
              <a:t>。</a:t>
            </a:r>
            <a:r>
              <a:rPr lang="zh-CN" altLang="en-US" sz="1200" dirty="0" smtClean="0"/>
              <a:t>两</a:t>
            </a:r>
            <a:r>
              <a:rPr lang="zh-CN" altLang="en-US" sz="1200" dirty="0"/>
              <a:t>组术后常规应用他</a:t>
            </a:r>
            <a:r>
              <a:rPr lang="zh-CN" altLang="en-US" sz="1200" dirty="0" smtClean="0"/>
              <a:t>克莫司</a:t>
            </a:r>
            <a:r>
              <a:rPr lang="en-US" altLang="zh-CN" sz="1200" dirty="0" smtClean="0"/>
              <a:t>(FK506)</a:t>
            </a:r>
            <a:r>
              <a:rPr lang="zh-CN" altLang="en-US" sz="1200" dirty="0" smtClean="0"/>
              <a:t>或</a:t>
            </a:r>
            <a:r>
              <a:rPr lang="zh-CN" altLang="en-US" sz="1200" dirty="0"/>
              <a:t>环孢</a:t>
            </a:r>
            <a:r>
              <a:rPr lang="zh-CN" altLang="en-US" sz="1200" dirty="0" smtClean="0"/>
              <a:t>素</a:t>
            </a:r>
            <a:r>
              <a:rPr lang="en-US" altLang="zh-CN" sz="1200" dirty="0" smtClean="0"/>
              <a:t>(</a:t>
            </a:r>
            <a:r>
              <a:rPr lang="en-US" altLang="zh-CN" sz="1200" dirty="0" err="1" smtClean="0"/>
              <a:t>csA</a:t>
            </a:r>
            <a:r>
              <a:rPr lang="en-US" altLang="zh-CN" sz="1200" dirty="0" smtClean="0"/>
              <a:t>)+</a:t>
            </a:r>
            <a:r>
              <a:rPr lang="zh-CN" altLang="en-US" sz="1200" dirty="0"/>
              <a:t>吗替麦考酚</a:t>
            </a:r>
            <a:r>
              <a:rPr lang="zh-CN" altLang="en-US" sz="1200" dirty="0" smtClean="0"/>
              <a:t>酯</a:t>
            </a:r>
            <a:r>
              <a:rPr lang="en-US" altLang="zh-CN" sz="1200" dirty="0" smtClean="0"/>
              <a:t>(MMF)+</a:t>
            </a:r>
            <a:r>
              <a:rPr lang="zh-CN" altLang="en-US" sz="1200" dirty="0" smtClean="0"/>
              <a:t>泼尼</a:t>
            </a:r>
            <a:r>
              <a:rPr lang="zh-CN" altLang="en-US" sz="1200" dirty="0"/>
              <a:t>松三联免疫抑制</a:t>
            </a:r>
            <a:r>
              <a:rPr lang="zh-CN" altLang="en-US" sz="1200" dirty="0" smtClean="0"/>
              <a:t>方案</a:t>
            </a:r>
            <a:endParaRPr lang="zh-CN" altLang="en-US" sz="1200" dirty="0"/>
          </a:p>
        </p:txBody>
      </p:sp>
      <p:sp>
        <p:nvSpPr>
          <p:cNvPr id="27" name="TextBox 26"/>
          <p:cNvSpPr txBox="1"/>
          <p:nvPr/>
        </p:nvSpPr>
        <p:spPr>
          <a:xfrm rot="16200000">
            <a:off x="461863" y="3289236"/>
            <a:ext cx="1689032" cy="338554"/>
          </a:xfrm>
          <a:prstGeom prst="rect">
            <a:avLst/>
          </a:prstGeom>
          <a:noFill/>
        </p:spPr>
        <p:txBody>
          <a:bodyPr wrap="square" rtlCol="0">
            <a:spAutoFit/>
          </a:bodyPr>
          <a:lstStyle/>
          <a:p>
            <a:r>
              <a:rPr lang="zh-CN" altLang="en-US" sz="1600" dirty="0" smtClean="0"/>
              <a:t>感染发生率</a:t>
            </a:r>
            <a:r>
              <a:rPr lang="en-US" altLang="zh-CN" sz="1600" dirty="0" smtClean="0"/>
              <a:t>(%)</a:t>
            </a:r>
            <a:endParaRPr lang="zh-CN" altLang="en-US" sz="1600" dirty="0"/>
          </a:p>
        </p:txBody>
      </p:sp>
      <p:sp>
        <p:nvSpPr>
          <p:cNvPr id="28" name="TextBox 27"/>
          <p:cNvSpPr txBox="1"/>
          <p:nvPr/>
        </p:nvSpPr>
        <p:spPr>
          <a:xfrm>
            <a:off x="4571999" y="2306221"/>
            <a:ext cx="1368152" cy="338554"/>
          </a:xfrm>
          <a:prstGeom prst="rect">
            <a:avLst/>
          </a:prstGeom>
          <a:noFill/>
        </p:spPr>
        <p:txBody>
          <a:bodyPr wrap="square" rtlCol="0">
            <a:spAutoFit/>
          </a:bodyPr>
          <a:lstStyle/>
          <a:p>
            <a:r>
              <a:rPr lang="en-US" altLang="zh-CN" sz="1600" dirty="0" smtClean="0">
                <a:solidFill>
                  <a:srgbClr val="C00000"/>
                </a:solidFill>
              </a:rPr>
              <a:t>P&lt;0.01</a:t>
            </a:r>
            <a:endParaRPr lang="zh-CN" altLang="en-US" sz="1600" dirty="0">
              <a:solidFill>
                <a:srgbClr val="C00000"/>
              </a:solidFill>
            </a:endParaRPr>
          </a:p>
        </p:txBody>
      </p:sp>
      <p:grpSp>
        <p:nvGrpSpPr>
          <p:cNvPr id="4" name="组合 3"/>
          <p:cNvGrpSpPr/>
          <p:nvPr/>
        </p:nvGrpSpPr>
        <p:grpSpPr>
          <a:xfrm>
            <a:off x="8149905" y="116632"/>
            <a:ext cx="886591" cy="379626"/>
            <a:chOff x="6300192" y="297327"/>
            <a:chExt cx="1102615" cy="379626"/>
          </a:xfrm>
        </p:grpSpPr>
        <p:pic>
          <p:nvPicPr>
            <p:cNvPr id="3075" name="Picture 3" descr="E:\ppt学习20130715\美化模板\设计素材\png元素-便签-2013-9-2\34副本.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192" y="297327"/>
              <a:ext cx="1102615" cy="37962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516216" y="301438"/>
              <a:ext cx="740019" cy="338554"/>
            </a:xfrm>
            <a:prstGeom prst="rect">
              <a:avLst/>
            </a:prstGeom>
          </p:spPr>
          <p:txBody>
            <a:bodyPr wrap="none">
              <a:spAutoFit/>
            </a:bodyPr>
            <a:lstStyle/>
            <a:p>
              <a:r>
                <a:rPr lang="zh-CN" altLang="en-US" sz="1600" dirty="0"/>
                <a:t>感染</a:t>
              </a:r>
            </a:p>
          </p:txBody>
        </p:sp>
      </p:grpSp>
      <p:sp>
        <p:nvSpPr>
          <p:cNvPr id="2" name="标题 1"/>
          <p:cNvSpPr>
            <a:spLocks noGrp="1"/>
          </p:cNvSpPr>
          <p:nvPr>
            <p:ph type="title"/>
          </p:nvPr>
        </p:nvSpPr>
        <p:spPr/>
        <p:txBody>
          <a:bodyPr>
            <a:normAutofit/>
          </a:bodyPr>
          <a:lstStyle/>
          <a:p>
            <a:pPr lvl="0"/>
            <a:r>
              <a:rPr lang="zh-CN" altLang="en-US" sz="2800" b="1" dirty="0">
                <a:latin typeface="Arial" panose="020B0604020202020204" pitchFamily="34" charset="0"/>
              </a:rPr>
              <a:t>中国公民逝世后器官</a:t>
            </a:r>
            <a:r>
              <a:rPr lang="zh-CN" altLang="en-US" sz="2800" b="1" dirty="0" smtClean="0">
                <a:latin typeface="Arial" panose="020B0604020202020204" pitchFamily="34" charset="0"/>
              </a:rPr>
              <a:t>捐献肾移植受者</a:t>
            </a:r>
            <a:r>
              <a:rPr lang="en-US" altLang="zh-CN" sz="2800" b="1" dirty="0" smtClean="0">
                <a:latin typeface="Arial" panose="020B0604020202020204" pitchFamily="34" charset="0"/>
              </a:rPr>
              <a:t/>
            </a:r>
            <a:br>
              <a:rPr lang="en-US" altLang="zh-CN" sz="2800" b="1" dirty="0" smtClean="0">
                <a:latin typeface="Arial" panose="020B0604020202020204" pitchFamily="34" charset="0"/>
              </a:rPr>
            </a:br>
            <a:r>
              <a:rPr lang="zh-CN" altLang="en-US" sz="2800" b="1" dirty="0" smtClean="0">
                <a:latin typeface="Arial" panose="020B0604020202020204" pitchFamily="34" charset="0"/>
              </a:rPr>
              <a:t>术后感染发生率较高</a:t>
            </a:r>
            <a:endParaRPr lang="zh-CN" altLang="en-US" sz="2800" b="1" dirty="0">
              <a:latin typeface="Arial" panose="020B0604020202020204" pitchFamily="34" charset="0"/>
            </a:endParaRPr>
          </a:p>
        </p:txBody>
      </p:sp>
      <p:sp>
        <p:nvSpPr>
          <p:cNvPr id="12" name="矩形 11"/>
          <p:cNvSpPr/>
          <p:nvPr/>
        </p:nvSpPr>
        <p:spPr>
          <a:xfrm>
            <a:off x="7236296" y="6481802"/>
            <a:ext cx="1574470" cy="338554"/>
          </a:xfrm>
          <a:prstGeom prst="rect">
            <a:avLst/>
          </a:prstGeom>
        </p:spPr>
        <p:txBody>
          <a:bodyPr wrap="none">
            <a:spAutoFit/>
          </a:bodyPr>
          <a:lstStyle/>
          <a:p>
            <a:r>
              <a:rPr lang="en-US" sz="1600" dirty="0">
                <a:solidFill>
                  <a:schemeClr val="bg2"/>
                </a:solidFill>
              </a:rPr>
              <a:t>SIM150317200</a:t>
            </a:r>
          </a:p>
        </p:txBody>
      </p:sp>
    </p:spTree>
    <p:extLst>
      <p:ext uri="{BB962C8B-B14F-4D97-AF65-F5344CB8AC3E}">
        <p14:creationId xmlns:p14="http://schemas.microsoft.com/office/powerpoint/2010/main" val="341910167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中国公民逝世后捐献肾移植中，</a:t>
            </a:r>
            <a:r>
              <a:rPr lang="en-US" altLang="zh-CN" sz="2800" dirty="0" smtClean="0"/>
              <a:t/>
            </a:r>
            <a:br>
              <a:rPr lang="en-US" altLang="zh-CN" sz="2800" dirty="0" smtClean="0"/>
            </a:br>
            <a:r>
              <a:rPr lang="zh-CN" altLang="en-US" sz="2800" dirty="0" smtClean="0"/>
              <a:t>感染是受者的首位死亡原因</a:t>
            </a:r>
            <a:endParaRPr lang="zh-CN" altLang="en-US" sz="2800" dirty="0"/>
          </a:p>
        </p:txBody>
      </p:sp>
      <p:sp>
        <p:nvSpPr>
          <p:cNvPr id="3" name="矩形 2"/>
          <p:cNvSpPr/>
          <p:nvPr/>
        </p:nvSpPr>
        <p:spPr>
          <a:xfrm>
            <a:off x="-9618" y="6604373"/>
            <a:ext cx="8208912" cy="253916"/>
          </a:xfrm>
          <a:prstGeom prst="rect">
            <a:avLst/>
          </a:prstGeom>
        </p:spPr>
        <p:txBody>
          <a:bodyPr wrap="square">
            <a:spAutoFit/>
          </a:bodyPr>
          <a:lstStyle/>
          <a:p>
            <a:r>
              <a:rPr lang="en-US" altLang="zh-CN" sz="1000" dirty="0">
                <a:latin typeface="Arial" panose="020B0604020202020204" pitchFamily="34" charset="0"/>
                <a:ea typeface="微软雅黑" panose="020B0503020204020204" pitchFamily="34" charset="-122"/>
              </a:rPr>
              <a:t>APPROACH</a:t>
            </a:r>
            <a:r>
              <a:rPr lang="zh-CN" altLang="en-US" sz="1000" dirty="0">
                <a:latin typeface="Arial" panose="020B0604020202020204" pitchFamily="34" charset="0"/>
                <a:ea typeface="微软雅黑" panose="020B0503020204020204" pitchFamily="34" charset="-122"/>
              </a:rPr>
              <a:t>中文摘要</a:t>
            </a:r>
            <a:r>
              <a:rPr lang="en-US" altLang="zh-CN" sz="1000" dirty="0">
                <a:latin typeface="Arial" panose="020B0604020202020204" pitchFamily="34" charset="0"/>
                <a:ea typeface="微软雅黑" panose="020B0503020204020204" pitchFamily="34" charset="-122"/>
              </a:rPr>
              <a:t>-</a:t>
            </a:r>
            <a:r>
              <a:rPr lang="zh-CN" altLang="en-US" sz="1000" dirty="0">
                <a:latin typeface="Arial" panose="020B0604020202020204" pitchFamily="34" charset="0"/>
                <a:ea typeface="微软雅黑" panose="020B0503020204020204" pitchFamily="34" charset="-122"/>
              </a:rPr>
              <a:t>中国器官移植大会</a:t>
            </a:r>
            <a:endParaRPr lang="en-US" altLang="zh-CN" sz="1000" dirty="0">
              <a:latin typeface="Arial" panose="020B0604020202020204" pitchFamily="34" charset="0"/>
              <a:ea typeface="微软雅黑" panose="020B0503020204020204" pitchFamily="34" charset="-122"/>
            </a:endParaRPr>
          </a:p>
        </p:txBody>
      </p:sp>
      <p:sp>
        <p:nvSpPr>
          <p:cNvPr id="4" name="TextBox 3"/>
          <p:cNvSpPr txBox="1"/>
          <p:nvPr/>
        </p:nvSpPr>
        <p:spPr>
          <a:xfrm>
            <a:off x="553197" y="5314655"/>
            <a:ext cx="7920037" cy="609398"/>
          </a:xfrm>
          <a:prstGeom prst="rect">
            <a:avLst/>
          </a:prstGeom>
          <a:noFill/>
        </p:spPr>
        <p:txBody>
          <a:bodyPr wrap="square" rtlCol="0">
            <a:spAutoFit/>
          </a:bodyPr>
          <a:lstStyle/>
          <a:p>
            <a:pPr marL="174625" indent="-174625">
              <a:lnSpc>
                <a:spcPct val="120000"/>
              </a:lnSpc>
              <a:buClr>
                <a:srgbClr val="42A68C"/>
              </a:buClr>
              <a:buFont typeface="Arial" pitchFamily="34" charset="0"/>
              <a:buChar char="•"/>
            </a:pPr>
            <a:r>
              <a:rPr lang="zh-CN" altLang="en-US" sz="1400" dirty="0" smtClean="0"/>
              <a:t>一项回顾性研究，纳入了中国</a:t>
            </a:r>
            <a:r>
              <a:rPr lang="en-US" altLang="zh-CN" sz="1400" dirty="0" smtClean="0"/>
              <a:t>20</a:t>
            </a:r>
            <a:r>
              <a:rPr lang="zh-CN" altLang="en-US" sz="1400" dirty="0" smtClean="0"/>
              <a:t>家中心自</a:t>
            </a:r>
            <a:r>
              <a:rPr lang="en-US" altLang="zh-CN" sz="1400" dirty="0" smtClean="0"/>
              <a:t>2010</a:t>
            </a:r>
            <a:r>
              <a:rPr lang="zh-CN" altLang="en-US" sz="1400" dirty="0" smtClean="0"/>
              <a:t>年</a:t>
            </a:r>
            <a:r>
              <a:rPr lang="en-US" altLang="zh-CN" sz="1400" dirty="0" smtClean="0"/>
              <a:t>1</a:t>
            </a:r>
            <a:r>
              <a:rPr lang="zh-CN" altLang="en-US" sz="1400" dirty="0" smtClean="0"/>
              <a:t>月</a:t>
            </a:r>
            <a:r>
              <a:rPr lang="en-US" altLang="zh-CN" sz="1400" dirty="0" smtClean="0"/>
              <a:t>-2014</a:t>
            </a:r>
            <a:r>
              <a:rPr lang="zh-CN" altLang="en-US" sz="1400" dirty="0" smtClean="0"/>
              <a:t>年</a:t>
            </a:r>
            <a:r>
              <a:rPr lang="en-US" altLang="zh-CN" sz="1400" dirty="0" smtClean="0"/>
              <a:t>5</a:t>
            </a:r>
            <a:r>
              <a:rPr lang="zh-CN" altLang="en-US" sz="1400" dirty="0" smtClean="0"/>
              <a:t>月之间的</a:t>
            </a:r>
            <a:r>
              <a:rPr lang="en-US" altLang="zh-CN" sz="1400" dirty="0" smtClean="0"/>
              <a:t>1201</a:t>
            </a:r>
            <a:r>
              <a:rPr lang="zh-CN" altLang="en-US" sz="1400" dirty="0" smtClean="0"/>
              <a:t>例供受者均为成人的公民逝世后捐献来源的首次肾移植；</a:t>
            </a:r>
            <a:r>
              <a:rPr lang="en-US" altLang="zh-CN" sz="1400" dirty="0" smtClean="0"/>
              <a:t>6-12</a:t>
            </a:r>
            <a:r>
              <a:rPr lang="zh-CN" altLang="en-US" sz="1400" dirty="0" smtClean="0"/>
              <a:t>个月的随访期内，受者死亡率为</a:t>
            </a:r>
            <a:r>
              <a:rPr lang="en-US" altLang="zh-CN" sz="1400" dirty="0" smtClean="0"/>
              <a:t>2.2%</a:t>
            </a:r>
          </a:p>
        </p:txBody>
      </p:sp>
      <p:graphicFrame>
        <p:nvGraphicFramePr>
          <p:cNvPr id="6" name="图表 5"/>
          <p:cNvGraphicFramePr>
            <a:graphicFrameLocks/>
          </p:cNvGraphicFramePr>
          <p:nvPr>
            <p:extLst>
              <p:ext uri="{D42A27DB-BD31-4B8C-83A1-F6EECF244321}">
                <p14:modId xmlns:p14="http://schemas.microsoft.com/office/powerpoint/2010/main" val="3406202015"/>
              </p:ext>
            </p:extLst>
          </p:nvPr>
        </p:nvGraphicFramePr>
        <p:xfrm>
          <a:off x="1349946" y="1772816"/>
          <a:ext cx="6336704" cy="35283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27427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0884" y="5554459"/>
            <a:ext cx="8106544" cy="754861"/>
          </a:xfrm>
        </p:spPr>
        <p:txBody>
          <a:bodyPr>
            <a:noAutofit/>
          </a:bodyPr>
          <a:lstStyle/>
          <a:p>
            <a:pPr marL="174625" indent="-174625">
              <a:lnSpc>
                <a:spcPct val="120000"/>
              </a:lnSpc>
              <a:buClr>
                <a:srgbClr val="42A68C"/>
              </a:buClr>
            </a:pPr>
            <a:r>
              <a:rPr lang="zh-CN" altLang="en-US" sz="1200" dirty="0" smtClean="0">
                <a:latin typeface="+mn-lt"/>
                <a:ea typeface="+mn-ea"/>
              </a:rPr>
              <a:t>对</a:t>
            </a:r>
            <a:r>
              <a:rPr lang="zh-CN" altLang="en-US" sz="1200" dirty="0">
                <a:latin typeface="+mn-lt"/>
                <a:ea typeface="+mn-ea"/>
              </a:rPr>
              <a:t>单中心</a:t>
            </a:r>
            <a:r>
              <a:rPr lang="en-US" altLang="zh-CN" sz="1200" dirty="0">
                <a:latin typeface="+mn-lt"/>
                <a:ea typeface="+mn-ea"/>
              </a:rPr>
              <a:t>1979</a:t>
            </a:r>
            <a:r>
              <a:rPr lang="zh-CN" altLang="en-US" sz="1200" dirty="0" smtClean="0">
                <a:latin typeface="+mn-lt"/>
                <a:ea typeface="+mn-ea"/>
              </a:rPr>
              <a:t>年</a:t>
            </a:r>
            <a:r>
              <a:rPr lang="en-US" altLang="zh-CN" sz="1200" dirty="0" smtClean="0">
                <a:latin typeface="+mn-lt"/>
                <a:ea typeface="+mn-ea"/>
              </a:rPr>
              <a:t>1</a:t>
            </a:r>
            <a:r>
              <a:rPr lang="zh-CN" altLang="en-US" sz="1200" dirty="0">
                <a:latin typeface="+mn-lt"/>
                <a:ea typeface="+mn-ea"/>
              </a:rPr>
              <a:t>月至</a:t>
            </a:r>
            <a:r>
              <a:rPr lang="en-US" altLang="zh-CN" sz="1200" dirty="0">
                <a:latin typeface="+mn-lt"/>
                <a:ea typeface="+mn-ea"/>
              </a:rPr>
              <a:t>2001</a:t>
            </a:r>
            <a:r>
              <a:rPr lang="zh-CN" altLang="en-US" sz="1200" dirty="0">
                <a:latin typeface="+mn-lt"/>
                <a:ea typeface="+mn-ea"/>
              </a:rPr>
              <a:t>年</a:t>
            </a:r>
            <a:r>
              <a:rPr lang="en-US" altLang="zh-CN" sz="1200" dirty="0">
                <a:latin typeface="+mn-lt"/>
                <a:ea typeface="+mn-ea"/>
              </a:rPr>
              <a:t>12</a:t>
            </a:r>
            <a:r>
              <a:rPr lang="zh-CN" altLang="en-US" sz="1200" dirty="0">
                <a:latin typeface="+mn-lt"/>
                <a:ea typeface="+mn-ea"/>
              </a:rPr>
              <a:t>月间接受肾移植的</a:t>
            </a:r>
            <a:r>
              <a:rPr lang="en-US" altLang="zh-CN" sz="1200" dirty="0">
                <a:latin typeface="+mn-lt"/>
                <a:ea typeface="+mn-ea"/>
              </a:rPr>
              <a:t>1380</a:t>
            </a:r>
            <a:r>
              <a:rPr lang="zh-CN" altLang="en-US" sz="1200" dirty="0">
                <a:latin typeface="+mn-lt"/>
                <a:ea typeface="+mn-ea"/>
              </a:rPr>
              <a:t>例的资料进行回顾性分析</a:t>
            </a:r>
            <a:r>
              <a:rPr lang="zh-CN" altLang="en-US" sz="1200" dirty="0" smtClean="0">
                <a:latin typeface="+mn-lt"/>
                <a:ea typeface="+mn-ea"/>
              </a:rPr>
              <a:t>，存活</a:t>
            </a:r>
            <a:r>
              <a:rPr lang="en-US" altLang="zh-CN" sz="1200" dirty="0" smtClean="0">
                <a:latin typeface="+mn-lt"/>
                <a:ea typeface="+mn-ea"/>
              </a:rPr>
              <a:t>10</a:t>
            </a:r>
            <a:r>
              <a:rPr lang="zh-CN" altLang="en-US" sz="1200" dirty="0" smtClean="0">
                <a:latin typeface="+mn-lt"/>
                <a:ea typeface="+mn-ea"/>
              </a:rPr>
              <a:t>年</a:t>
            </a:r>
            <a:r>
              <a:rPr lang="zh-CN" altLang="en-US" sz="1200" dirty="0">
                <a:latin typeface="+mn-lt"/>
                <a:ea typeface="+mn-ea"/>
              </a:rPr>
              <a:t>以上的受者为</a:t>
            </a:r>
            <a:r>
              <a:rPr lang="en-US" altLang="zh-CN" sz="1200" dirty="0">
                <a:latin typeface="+mn-lt"/>
                <a:ea typeface="+mn-ea"/>
              </a:rPr>
              <a:t>989</a:t>
            </a:r>
            <a:r>
              <a:rPr lang="zh-CN" altLang="en-US" sz="1200" dirty="0">
                <a:latin typeface="+mn-lt"/>
                <a:ea typeface="+mn-ea"/>
              </a:rPr>
              <a:t>例，其中首次肾移植</a:t>
            </a:r>
            <a:r>
              <a:rPr lang="en-US" altLang="zh-CN" sz="1200" dirty="0">
                <a:latin typeface="+mn-lt"/>
                <a:ea typeface="+mn-ea"/>
              </a:rPr>
              <a:t>963</a:t>
            </a:r>
            <a:r>
              <a:rPr lang="zh-CN" altLang="en-US" sz="1200" dirty="0" smtClean="0">
                <a:latin typeface="+mn-lt"/>
                <a:ea typeface="+mn-ea"/>
              </a:rPr>
              <a:t>例</a:t>
            </a:r>
            <a:r>
              <a:rPr lang="en-US" altLang="zh-CN" sz="1200" dirty="0" smtClean="0">
                <a:latin typeface="+mn-lt"/>
                <a:ea typeface="+mn-ea"/>
              </a:rPr>
              <a:t>(97.37%)</a:t>
            </a:r>
            <a:r>
              <a:rPr lang="zh-CN" altLang="en-US" sz="1200" dirty="0" smtClean="0">
                <a:latin typeface="+mn-lt"/>
                <a:ea typeface="+mn-ea"/>
              </a:rPr>
              <a:t>，</a:t>
            </a:r>
            <a:r>
              <a:rPr lang="zh-CN" altLang="en-US" sz="1200" dirty="0">
                <a:latin typeface="+mn-lt"/>
                <a:ea typeface="+mn-ea"/>
              </a:rPr>
              <a:t>二次肾移植</a:t>
            </a:r>
            <a:r>
              <a:rPr lang="en-US" altLang="zh-CN" sz="1200" dirty="0">
                <a:latin typeface="+mn-lt"/>
                <a:ea typeface="+mn-ea"/>
              </a:rPr>
              <a:t>25</a:t>
            </a:r>
            <a:r>
              <a:rPr lang="zh-CN" altLang="en-US" sz="1200" dirty="0" smtClean="0">
                <a:latin typeface="+mn-lt"/>
                <a:ea typeface="+mn-ea"/>
              </a:rPr>
              <a:t>例</a:t>
            </a:r>
            <a:r>
              <a:rPr lang="en-US" altLang="zh-CN" sz="1200" dirty="0" smtClean="0">
                <a:latin typeface="+mn-lt"/>
                <a:ea typeface="+mn-ea"/>
              </a:rPr>
              <a:t>(2.53%</a:t>
            </a:r>
            <a:r>
              <a:rPr lang="zh-CN" altLang="en-US" sz="1200" dirty="0" smtClean="0">
                <a:latin typeface="+mn-lt"/>
                <a:ea typeface="+mn-ea"/>
              </a:rPr>
              <a:t>％</a:t>
            </a:r>
            <a:r>
              <a:rPr lang="en-US" altLang="zh-CN" sz="1200" dirty="0" smtClean="0">
                <a:latin typeface="+mn-lt"/>
                <a:ea typeface="+mn-ea"/>
              </a:rPr>
              <a:t>)</a:t>
            </a:r>
            <a:r>
              <a:rPr lang="zh-CN" altLang="en-US" sz="1200" dirty="0" smtClean="0">
                <a:latin typeface="+mn-lt"/>
                <a:ea typeface="+mn-ea"/>
              </a:rPr>
              <a:t>，三次</a:t>
            </a:r>
            <a:r>
              <a:rPr lang="zh-CN" altLang="en-US" sz="1200" dirty="0">
                <a:latin typeface="+mn-lt"/>
                <a:ea typeface="+mn-ea"/>
              </a:rPr>
              <a:t>移植</a:t>
            </a:r>
            <a:r>
              <a:rPr lang="en-US" altLang="zh-CN" sz="1200" dirty="0">
                <a:latin typeface="+mn-lt"/>
                <a:ea typeface="+mn-ea"/>
              </a:rPr>
              <a:t>1</a:t>
            </a:r>
            <a:r>
              <a:rPr lang="zh-CN" altLang="en-US" sz="1200" dirty="0" smtClean="0">
                <a:latin typeface="+mn-lt"/>
                <a:ea typeface="+mn-ea"/>
              </a:rPr>
              <a:t>例</a:t>
            </a:r>
            <a:r>
              <a:rPr lang="en-US" altLang="zh-CN" sz="1200" dirty="0" smtClean="0">
                <a:latin typeface="+mn-lt"/>
                <a:ea typeface="+mn-ea"/>
              </a:rPr>
              <a:t>((0.1%)</a:t>
            </a:r>
            <a:r>
              <a:rPr lang="zh-CN" altLang="en-US" sz="1200" dirty="0"/>
              <a:t>；</a:t>
            </a:r>
            <a:r>
              <a:rPr lang="zh-CN" altLang="en-US" sz="1200" dirty="0" smtClean="0">
                <a:latin typeface="+mn-lt"/>
                <a:ea typeface="+mn-ea"/>
              </a:rPr>
              <a:t>统计</a:t>
            </a:r>
            <a:r>
              <a:rPr lang="zh-CN" altLang="en-US" sz="1200" dirty="0">
                <a:latin typeface="+mn-lt"/>
                <a:ea typeface="+mn-ea"/>
              </a:rPr>
              <a:t>肾移植后</a:t>
            </a:r>
            <a:r>
              <a:rPr lang="en-US" altLang="zh-CN" sz="1200" dirty="0">
                <a:latin typeface="+mn-lt"/>
                <a:ea typeface="+mn-ea"/>
              </a:rPr>
              <a:t>10</a:t>
            </a:r>
            <a:r>
              <a:rPr lang="zh-CN" altLang="en-US" sz="1200" dirty="0">
                <a:latin typeface="+mn-lt"/>
                <a:ea typeface="+mn-ea"/>
              </a:rPr>
              <a:t>年的受者</a:t>
            </a:r>
            <a:r>
              <a:rPr lang="zh-CN" altLang="en-US" sz="1200" dirty="0" smtClean="0">
                <a:latin typeface="+mn-lt"/>
                <a:ea typeface="+mn-ea"/>
              </a:rPr>
              <a:t>和   移植</a:t>
            </a:r>
            <a:r>
              <a:rPr lang="zh-CN" altLang="en-US" sz="1200" dirty="0">
                <a:latin typeface="+mn-lt"/>
                <a:ea typeface="+mn-ea"/>
              </a:rPr>
              <a:t>肾存活率和并发症发生情况，对影响受者和移植肾存活率的危险因素进行</a:t>
            </a:r>
            <a:r>
              <a:rPr lang="en-US" altLang="zh-CN" sz="1200" dirty="0">
                <a:latin typeface="+mn-lt"/>
                <a:ea typeface="+mn-ea"/>
              </a:rPr>
              <a:t>Cox</a:t>
            </a:r>
            <a:r>
              <a:rPr lang="zh-CN" altLang="en-US" sz="1200" dirty="0">
                <a:latin typeface="+mn-lt"/>
                <a:ea typeface="+mn-ea"/>
              </a:rPr>
              <a:t>模型多因素</a:t>
            </a:r>
            <a:r>
              <a:rPr lang="zh-CN" altLang="en-US" sz="1200" dirty="0" smtClean="0">
                <a:latin typeface="+mn-lt"/>
                <a:ea typeface="+mn-ea"/>
              </a:rPr>
              <a:t>回归分析</a:t>
            </a:r>
            <a:endParaRPr lang="zh-CN" altLang="en-US" sz="1200" dirty="0">
              <a:latin typeface="+mn-lt"/>
              <a:ea typeface="+mn-ea"/>
            </a:endParaRPr>
          </a:p>
        </p:txBody>
      </p:sp>
      <p:sp>
        <p:nvSpPr>
          <p:cNvPr id="2" name="标题 1"/>
          <p:cNvSpPr>
            <a:spLocks noGrp="1"/>
          </p:cNvSpPr>
          <p:nvPr>
            <p:ph type="title"/>
          </p:nvPr>
        </p:nvSpPr>
        <p:spPr/>
        <p:txBody>
          <a:bodyPr>
            <a:normAutofit/>
          </a:bodyPr>
          <a:lstStyle/>
          <a:p>
            <a:pPr algn="ctr">
              <a:lnSpc>
                <a:spcPct val="120000"/>
              </a:lnSpc>
            </a:pPr>
            <a:r>
              <a:rPr lang="zh-CN" altLang="en-US" sz="2800" b="1" dirty="0" smtClean="0">
                <a:latin typeface="+mn-lt"/>
                <a:ea typeface="+mn-ea"/>
              </a:rPr>
              <a:t>感染影响移植肾和受者的长期存活</a:t>
            </a:r>
            <a:endParaRPr lang="zh-CN" altLang="en-US" sz="2800" b="1" dirty="0">
              <a:latin typeface="+mn-lt"/>
              <a:ea typeface="+mn-ea"/>
            </a:endParaRPr>
          </a:p>
        </p:txBody>
      </p:sp>
      <p:sp>
        <p:nvSpPr>
          <p:cNvPr id="7" name="矩形 6"/>
          <p:cNvSpPr/>
          <p:nvPr/>
        </p:nvSpPr>
        <p:spPr>
          <a:xfrm>
            <a:off x="-1169" y="6594530"/>
            <a:ext cx="7669513" cy="276999"/>
          </a:xfrm>
          <a:prstGeom prst="rect">
            <a:avLst/>
          </a:prstGeom>
        </p:spPr>
        <p:txBody>
          <a:bodyPr wrap="square">
            <a:spAutoFit/>
          </a:bodyPr>
          <a:lstStyle/>
          <a:p>
            <a:pPr>
              <a:lnSpc>
                <a:spcPct val="120000"/>
              </a:lnSpc>
            </a:pPr>
            <a:r>
              <a:rPr lang="zh-CN" altLang="en-US" sz="1000" dirty="0" smtClean="0">
                <a:cs typeface="Arial" pitchFamily="34" charset="0"/>
              </a:rPr>
              <a:t>田普训</a:t>
            </a:r>
            <a:r>
              <a:rPr lang="en-US" altLang="zh-CN" sz="1000" dirty="0" smtClean="0">
                <a:cs typeface="Arial" pitchFamily="34" charset="0"/>
              </a:rPr>
              <a:t>,</a:t>
            </a:r>
            <a:r>
              <a:rPr lang="zh-CN" altLang="en-US" sz="1000" dirty="0" smtClean="0">
                <a:cs typeface="Arial" pitchFamily="34" charset="0"/>
              </a:rPr>
              <a:t>等</a:t>
            </a:r>
            <a:r>
              <a:rPr lang="en-US" altLang="zh-CN" sz="1000" dirty="0" smtClean="0">
                <a:cs typeface="Arial" pitchFamily="34" charset="0"/>
              </a:rPr>
              <a:t>.</a:t>
            </a:r>
            <a:r>
              <a:rPr lang="zh-CN" altLang="en-US" sz="1000" dirty="0" smtClean="0">
                <a:cs typeface="Arial" pitchFamily="34" charset="0"/>
              </a:rPr>
              <a:t>中华器官移植杂志</a:t>
            </a:r>
            <a:r>
              <a:rPr lang="en-US" altLang="zh-CN" sz="1000" dirty="0" smtClean="0">
                <a:cs typeface="Arial" pitchFamily="34" charset="0"/>
              </a:rPr>
              <a:t>.2012;33(12):706-9.</a:t>
            </a:r>
          </a:p>
        </p:txBody>
      </p:sp>
      <p:sp>
        <p:nvSpPr>
          <p:cNvPr id="6" name="TextBox 5"/>
          <p:cNvSpPr txBox="1"/>
          <p:nvPr/>
        </p:nvSpPr>
        <p:spPr>
          <a:xfrm>
            <a:off x="755576" y="1523458"/>
            <a:ext cx="3620051" cy="609398"/>
          </a:xfrm>
          <a:prstGeom prst="rect">
            <a:avLst/>
          </a:prstGeom>
          <a:noFill/>
        </p:spPr>
        <p:txBody>
          <a:bodyPr wrap="square" rtlCol="0">
            <a:spAutoFit/>
          </a:bodyPr>
          <a:lstStyle/>
          <a:p>
            <a:pPr algn="ctr">
              <a:lnSpc>
                <a:spcPct val="120000"/>
              </a:lnSpc>
            </a:pPr>
            <a:r>
              <a:rPr lang="zh-CN" altLang="en-US" sz="1400" b="1" dirty="0"/>
              <a:t>影响移植肾存活的独立危险</a:t>
            </a:r>
            <a:r>
              <a:rPr lang="zh-CN" altLang="en-US" sz="1400" b="1" dirty="0" smtClean="0"/>
              <a:t>因素</a:t>
            </a:r>
            <a:endParaRPr lang="en-US" altLang="zh-CN" sz="1400" b="1" dirty="0" smtClean="0"/>
          </a:p>
          <a:p>
            <a:pPr algn="ctr">
              <a:lnSpc>
                <a:spcPct val="120000"/>
              </a:lnSpc>
            </a:pPr>
            <a:r>
              <a:rPr lang="en-US" altLang="zh-CN" sz="1400" b="1" dirty="0" smtClean="0"/>
              <a:t>(Cox</a:t>
            </a:r>
            <a:r>
              <a:rPr lang="zh-CN" altLang="en-US" sz="1400" b="1" dirty="0"/>
              <a:t>多因素</a:t>
            </a:r>
            <a:r>
              <a:rPr lang="zh-CN" altLang="en-US" sz="1400" b="1" dirty="0" smtClean="0"/>
              <a:t>回归分析</a:t>
            </a:r>
            <a:r>
              <a:rPr lang="en-US" altLang="zh-CN" sz="1400" b="1" dirty="0" smtClean="0"/>
              <a:t>)</a:t>
            </a:r>
            <a:endParaRPr lang="zh-CN" altLang="en-US" sz="1400" b="1" dirty="0"/>
          </a:p>
        </p:txBody>
      </p:sp>
      <p:sp>
        <p:nvSpPr>
          <p:cNvPr id="26" name="TextBox 25"/>
          <p:cNvSpPr txBox="1"/>
          <p:nvPr/>
        </p:nvSpPr>
        <p:spPr>
          <a:xfrm>
            <a:off x="5251166" y="1523458"/>
            <a:ext cx="3620051" cy="609398"/>
          </a:xfrm>
          <a:prstGeom prst="rect">
            <a:avLst/>
          </a:prstGeom>
          <a:noFill/>
        </p:spPr>
        <p:txBody>
          <a:bodyPr wrap="square" rtlCol="0">
            <a:spAutoFit/>
          </a:bodyPr>
          <a:lstStyle/>
          <a:p>
            <a:pPr algn="ctr">
              <a:lnSpc>
                <a:spcPct val="120000"/>
              </a:lnSpc>
            </a:pPr>
            <a:r>
              <a:rPr lang="zh-CN" altLang="en-US" sz="1400" b="1" dirty="0" smtClean="0"/>
              <a:t>影响</a:t>
            </a:r>
            <a:r>
              <a:rPr lang="zh-CN" altLang="en-US" sz="1400" b="1" dirty="0"/>
              <a:t>受者</a:t>
            </a:r>
            <a:r>
              <a:rPr lang="zh-CN" altLang="en-US" sz="1400" b="1" dirty="0" smtClean="0"/>
              <a:t>存活</a:t>
            </a:r>
            <a:r>
              <a:rPr lang="zh-CN" altLang="en-US" sz="1400" b="1" dirty="0"/>
              <a:t>的独立危险</a:t>
            </a:r>
            <a:r>
              <a:rPr lang="zh-CN" altLang="en-US" sz="1400" b="1" dirty="0" smtClean="0"/>
              <a:t>因素</a:t>
            </a:r>
            <a:endParaRPr lang="en-US" altLang="zh-CN" sz="1400" b="1" dirty="0" smtClean="0"/>
          </a:p>
          <a:p>
            <a:pPr algn="ctr">
              <a:lnSpc>
                <a:spcPct val="120000"/>
              </a:lnSpc>
            </a:pPr>
            <a:r>
              <a:rPr lang="en-US" altLang="zh-CN" sz="1400" b="1" dirty="0" smtClean="0"/>
              <a:t>(Cox</a:t>
            </a:r>
            <a:r>
              <a:rPr lang="zh-CN" altLang="en-US" sz="1400" b="1" dirty="0"/>
              <a:t>多因素</a:t>
            </a:r>
            <a:r>
              <a:rPr lang="zh-CN" altLang="en-US" sz="1400" b="1" dirty="0" smtClean="0"/>
              <a:t>回归分析</a:t>
            </a:r>
            <a:r>
              <a:rPr lang="en-US" altLang="zh-CN" sz="1400" b="1" dirty="0" smtClean="0"/>
              <a:t>)</a:t>
            </a:r>
            <a:endParaRPr lang="zh-CN" altLang="en-US" sz="1400" b="1" dirty="0"/>
          </a:p>
        </p:txBody>
      </p:sp>
      <p:sp>
        <p:nvSpPr>
          <p:cNvPr id="27" name="TextBox 26"/>
          <p:cNvSpPr txBox="1"/>
          <p:nvPr/>
        </p:nvSpPr>
        <p:spPr>
          <a:xfrm>
            <a:off x="555256" y="5306975"/>
            <a:ext cx="4752528" cy="313932"/>
          </a:xfrm>
          <a:prstGeom prst="rect">
            <a:avLst/>
          </a:prstGeom>
          <a:noFill/>
        </p:spPr>
        <p:txBody>
          <a:bodyPr wrap="square" rtlCol="0">
            <a:spAutoFit/>
          </a:bodyPr>
          <a:lstStyle/>
          <a:p>
            <a:pPr>
              <a:lnSpc>
                <a:spcPct val="120000"/>
              </a:lnSpc>
            </a:pPr>
            <a:r>
              <a:rPr lang="en-US" altLang="zh-CN" sz="1200" dirty="0" smtClean="0"/>
              <a:t>CAN</a:t>
            </a:r>
            <a:r>
              <a:rPr lang="zh-CN" altLang="en-US" sz="1200" dirty="0" smtClean="0"/>
              <a:t>：慢性</a:t>
            </a:r>
            <a:r>
              <a:rPr lang="zh-CN" altLang="en-US" sz="1200" dirty="0"/>
              <a:t>移植肾</a:t>
            </a:r>
            <a:r>
              <a:rPr lang="zh-CN" altLang="en-US" sz="1200" dirty="0" smtClean="0"/>
              <a:t>肾病；</a:t>
            </a:r>
            <a:r>
              <a:rPr lang="en-US" altLang="zh-CN" sz="1200" dirty="0" smtClean="0"/>
              <a:t>DGF</a:t>
            </a:r>
            <a:r>
              <a:rPr lang="zh-CN" altLang="en-US" sz="1200" dirty="0" smtClean="0"/>
              <a:t>：肾功能恢复延迟</a:t>
            </a:r>
            <a:endParaRPr lang="zh-CN" altLang="en-US" sz="1200" dirty="0"/>
          </a:p>
        </p:txBody>
      </p:sp>
      <p:grpSp>
        <p:nvGrpSpPr>
          <p:cNvPr id="51" name="组合 50"/>
          <p:cNvGrpSpPr/>
          <p:nvPr/>
        </p:nvGrpSpPr>
        <p:grpSpPr>
          <a:xfrm>
            <a:off x="6920" y="2185119"/>
            <a:ext cx="4781104" cy="3108683"/>
            <a:chOff x="6920" y="2041103"/>
            <a:chExt cx="5645200" cy="3108683"/>
          </a:xfrm>
        </p:grpSpPr>
        <p:sp>
          <p:nvSpPr>
            <p:cNvPr id="43" name="TextBox 42"/>
            <p:cNvSpPr txBox="1"/>
            <p:nvPr/>
          </p:nvSpPr>
          <p:spPr>
            <a:xfrm>
              <a:off x="6920" y="3167390"/>
              <a:ext cx="1173337" cy="313932"/>
            </a:xfrm>
            <a:prstGeom prst="rect">
              <a:avLst/>
            </a:prstGeom>
            <a:noFill/>
          </p:spPr>
          <p:txBody>
            <a:bodyPr wrap="square" rtlCol="0">
              <a:spAutoFit/>
            </a:bodyPr>
            <a:lstStyle/>
            <a:p>
              <a:pPr algn="r">
                <a:lnSpc>
                  <a:spcPct val="120000"/>
                </a:lnSpc>
              </a:pPr>
              <a:r>
                <a:rPr lang="en-US" altLang="zh-CN" sz="1200" b="1" dirty="0" smtClean="0"/>
                <a:t>DGF</a:t>
              </a:r>
              <a:endParaRPr lang="zh-CN" altLang="en-US" sz="1200" b="1" dirty="0"/>
            </a:p>
          </p:txBody>
        </p:sp>
        <p:grpSp>
          <p:nvGrpSpPr>
            <p:cNvPr id="49" name="组合 48"/>
            <p:cNvGrpSpPr/>
            <p:nvPr/>
          </p:nvGrpSpPr>
          <p:grpSpPr>
            <a:xfrm>
              <a:off x="136255" y="2201210"/>
              <a:ext cx="5515865" cy="2948576"/>
              <a:chOff x="14288" y="2201210"/>
              <a:chExt cx="5515865" cy="2948576"/>
            </a:xfrm>
          </p:grpSpPr>
          <p:graphicFrame>
            <p:nvGraphicFramePr>
              <p:cNvPr id="30" name="图表 29"/>
              <p:cNvGraphicFramePr/>
              <p:nvPr>
                <p:extLst>
                  <p:ext uri="{D42A27DB-BD31-4B8C-83A1-F6EECF244321}">
                    <p14:modId xmlns:p14="http://schemas.microsoft.com/office/powerpoint/2010/main" val="1422022766"/>
                  </p:ext>
                </p:extLst>
              </p:nvPr>
            </p:nvGraphicFramePr>
            <p:xfrm>
              <a:off x="1035497" y="2201210"/>
              <a:ext cx="3845834" cy="2948576"/>
            </p:xfrm>
            <a:graphic>
              <a:graphicData uri="http://schemas.openxmlformats.org/drawingml/2006/chart">
                <c:chart xmlns:c="http://schemas.openxmlformats.org/drawingml/2006/chart" xmlns:r="http://schemas.openxmlformats.org/officeDocument/2006/relationships" r:id="rId3"/>
              </a:graphicData>
            </a:graphic>
          </p:graphicFrame>
          <p:cxnSp>
            <p:nvCxnSpPr>
              <p:cNvPr id="35" name="直接连接符 34"/>
              <p:cNvCxnSpPr/>
              <p:nvPr/>
            </p:nvCxnSpPr>
            <p:spPr>
              <a:xfrm>
                <a:off x="1533809" y="2816074"/>
                <a:ext cx="36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475656" y="3284984"/>
                <a:ext cx="50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417503" y="3775185"/>
                <a:ext cx="7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835784" y="4234943"/>
                <a:ext cx="248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263677" y="2384956"/>
                <a:ext cx="0" cy="2326333"/>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36663" y="4115047"/>
                <a:ext cx="936104" cy="313932"/>
              </a:xfrm>
              <a:prstGeom prst="rect">
                <a:avLst/>
              </a:prstGeom>
              <a:noFill/>
            </p:spPr>
            <p:txBody>
              <a:bodyPr wrap="square" rtlCol="0">
                <a:spAutoFit/>
              </a:bodyPr>
              <a:lstStyle/>
              <a:p>
                <a:pPr algn="r">
                  <a:lnSpc>
                    <a:spcPct val="120000"/>
                  </a:lnSpc>
                </a:pPr>
                <a:r>
                  <a:rPr lang="en-US" altLang="zh-CN" sz="1200" b="1" dirty="0" smtClean="0"/>
                  <a:t>CAN</a:t>
                </a:r>
                <a:endParaRPr lang="zh-CN" altLang="en-US" sz="1200" b="1" dirty="0"/>
              </a:p>
            </p:txBody>
          </p:sp>
          <p:sp>
            <p:nvSpPr>
              <p:cNvPr id="42" name="TextBox 41"/>
              <p:cNvSpPr txBox="1"/>
              <p:nvPr/>
            </p:nvSpPr>
            <p:spPr>
              <a:xfrm>
                <a:off x="14288" y="3685734"/>
                <a:ext cx="1173337" cy="286232"/>
              </a:xfrm>
              <a:prstGeom prst="rect">
                <a:avLst/>
              </a:prstGeom>
              <a:noFill/>
            </p:spPr>
            <p:txBody>
              <a:bodyPr wrap="square" rtlCol="0">
                <a:spAutoFit/>
              </a:bodyPr>
              <a:lstStyle/>
              <a:p>
                <a:pPr algn="r">
                  <a:lnSpc>
                    <a:spcPct val="120000"/>
                  </a:lnSpc>
                </a:pPr>
                <a:r>
                  <a:rPr lang="zh-CN" altLang="en-US" sz="1050" b="1" dirty="0" smtClean="0"/>
                  <a:t>急性排斥反应</a:t>
                </a:r>
                <a:endParaRPr lang="zh-CN" altLang="en-US" sz="1050" b="1" dirty="0"/>
              </a:p>
            </p:txBody>
          </p:sp>
          <p:sp>
            <p:nvSpPr>
              <p:cNvPr id="44" name="TextBox 43"/>
              <p:cNvSpPr txBox="1"/>
              <p:nvPr/>
            </p:nvSpPr>
            <p:spPr>
              <a:xfrm>
                <a:off x="14288" y="2665488"/>
                <a:ext cx="1173337" cy="313932"/>
              </a:xfrm>
              <a:prstGeom prst="rect">
                <a:avLst/>
              </a:prstGeom>
              <a:noFill/>
            </p:spPr>
            <p:txBody>
              <a:bodyPr wrap="square" rtlCol="0">
                <a:spAutoFit/>
              </a:bodyPr>
              <a:lstStyle/>
              <a:p>
                <a:pPr algn="r">
                  <a:lnSpc>
                    <a:spcPct val="120000"/>
                  </a:lnSpc>
                </a:pPr>
                <a:r>
                  <a:rPr lang="zh-CN" altLang="en-US" sz="1200" b="1" dirty="0" smtClean="0"/>
                  <a:t>感染</a:t>
                </a:r>
                <a:endParaRPr lang="zh-CN" altLang="en-US" sz="1200" b="1" dirty="0"/>
              </a:p>
            </p:txBody>
          </p:sp>
          <p:sp>
            <p:nvSpPr>
              <p:cNvPr id="45" name="TextBox 44"/>
              <p:cNvSpPr txBox="1"/>
              <p:nvPr/>
            </p:nvSpPr>
            <p:spPr>
              <a:xfrm>
                <a:off x="2023144" y="2665488"/>
                <a:ext cx="2110281" cy="313932"/>
              </a:xfrm>
              <a:prstGeom prst="rect">
                <a:avLst/>
              </a:prstGeom>
              <a:noFill/>
            </p:spPr>
            <p:txBody>
              <a:bodyPr wrap="square" rtlCol="0">
                <a:spAutoFit/>
              </a:bodyPr>
              <a:lstStyle/>
              <a:p>
                <a:pPr>
                  <a:lnSpc>
                    <a:spcPct val="120000"/>
                  </a:lnSpc>
                </a:pPr>
                <a:r>
                  <a:rPr lang="en-US" altLang="zh-CN" sz="1200" dirty="0" smtClean="0"/>
                  <a:t>1.524(1.321-1.776)</a:t>
                </a:r>
                <a:endParaRPr lang="zh-CN" altLang="en-US" sz="1200" dirty="0"/>
              </a:p>
            </p:txBody>
          </p:sp>
          <p:sp>
            <p:nvSpPr>
              <p:cNvPr id="46" name="TextBox 45"/>
              <p:cNvSpPr txBox="1"/>
              <p:nvPr/>
            </p:nvSpPr>
            <p:spPr>
              <a:xfrm>
                <a:off x="2109441" y="3121223"/>
                <a:ext cx="2110281" cy="313932"/>
              </a:xfrm>
              <a:prstGeom prst="rect">
                <a:avLst/>
              </a:prstGeom>
              <a:noFill/>
            </p:spPr>
            <p:txBody>
              <a:bodyPr wrap="square" rtlCol="0">
                <a:spAutoFit/>
              </a:bodyPr>
              <a:lstStyle/>
              <a:p>
                <a:pPr>
                  <a:lnSpc>
                    <a:spcPct val="120000"/>
                  </a:lnSpc>
                </a:pPr>
                <a:r>
                  <a:rPr lang="en-US" altLang="zh-CN" sz="1200" dirty="0" smtClean="0"/>
                  <a:t>1.552(1.314-1.883)</a:t>
                </a:r>
                <a:endParaRPr lang="zh-CN" altLang="en-US" sz="1200" dirty="0"/>
              </a:p>
            </p:txBody>
          </p:sp>
          <p:sp>
            <p:nvSpPr>
              <p:cNvPr id="47" name="TextBox 46"/>
              <p:cNvSpPr txBox="1"/>
              <p:nvPr/>
            </p:nvSpPr>
            <p:spPr>
              <a:xfrm>
                <a:off x="2195735" y="3605534"/>
                <a:ext cx="2110281" cy="313932"/>
              </a:xfrm>
              <a:prstGeom prst="rect">
                <a:avLst/>
              </a:prstGeom>
              <a:noFill/>
            </p:spPr>
            <p:txBody>
              <a:bodyPr wrap="square" rtlCol="0">
                <a:spAutoFit/>
              </a:bodyPr>
              <a:lstStyle/>
              <a:p>
                <a:pPr>
                  <a:lnSpc>
                    <a:spcPct val="120000"/>
                  </a:lnSpc>
                </a:pPr>
                <a:r>
                  <a:rPr lang="en-US" altLang="zh-CN" sz="1200" dirty="0" smtClean="0"/>
                  <a:t>1.645(1.215-2.118)</a:t>
                </a:r>
                <a:endParaRPr lang="zh-CN" altLang="en-US" sz="1200" dirty="0"/>
              </a:p>
            </p:txBody>
          </p:sp>
          <p:sp>
            <p:nvSpPr>
              <p:cNvPr id="48" name="TextBox 47"/>
              <p:cNvSpPr txBox="1"/>
              <p:nvPr/>
            </p:nvSpPr>
            <p:spPr>
              <a:xfrm>
                <a:off x="3419872" y="3933056"/>
                <a:ext cx="2110281" cy="313932"/>
              </a:xfrm>
              <a:prstGeom prst="rect">
                <a:avLst/>
              </a:prstGeom>
              <a:noFill/>
            </p:spPr>
            <p:txBody>
              <a:bodyPr wrap="square" rtlCol="0">
                <a:spAutoFit/>
              </a:bodyPr>
              <a:lstStyle/>
              <a:p>
                <a:pPr>
                  <a:lnSpc>
                    <a:spcPct val="120000"/>
                  </a:lnSpc>
                </a:pPr>
                <a:r>
                  <a:rPr lang="en-US" altLang="zh-CN" sz="1200" dirty="0" smtClean="0"/>
                  <a:t>2.247(1.715-4.586)</a:t>
                </a:r>
                <a:endParaRPr lang="zh-CN" altLang="en-US" sz="1200" dirty="0"/>
              </a:p>
            </p:txBody>
          </p:sp>
        </p:grpSp>
        <p:sp>
          <p:nvSpPr>
            <p:cNvPr id="50" name="TextBox 49"/>
            <p:cNvSpPr txBox="1"/>
            <p:nvPr/>
          </p:nvSpPr>
          <p:spPr>
            <a:xfrm>
              <a:off x="576595" y="2041103"/>
              <a:ext cx="2444174" cy="313932"/>
            </a:xfrm>
            <a:prstGeom prst="rect">
              <a:avLst/>
            </a:prstGeom>
            <a:noFill/>
          </p:spPr>
          <p:txBody>
            <a:bodyPr wrap="square" rtlCol="0">
              <a:spAutoFit/>
            </a:bodyPr>
            <a:lstStyle/>
            <a:p>
              <a:pPr>
                <a:lnSpc>
                  <a:spcPct val="120000"/>
                </a:lnSpc>
              </a:pPr>
              <a:r>
                <a:rPr lang="zh-CN" altLang="en-US" sz="1200" b="1" dirty="0" smtClean="0"/>
                <a:t>相对危险度</a:t>
              </a:r>
              <a:r>
                <a:rPr lang="en-US" altLang="zh-CN" sz="1200" b="1" dirty="0" smtClean="0"/>
                <a:t>(95%CI)</a:t>
              </a:r>
              <a:endParaRPr lang="zh-CN" altLang="en-US" sz="1200" b="1" dirty="0"/>
            </a:p>
          </p:txBody>
        </p:sp>
      </p:grpSp>
      <p:grpSp>
        <p:nvGrpSpPr>
          <p:cNvPr id="52" name="组合 51"/>
          <p:cNvGrpSpPr/>
          <p:nvPr/>
        </p:nvGrpSpPr>
        <p:grpSpPr>
          <a:xfrm>
            <a:off x="4332983" y="2192525"/>
            <a:ext cx="4883025" cy="3108683"/>
            <a:chOff x="-19792" y="2041103"/>
            <a:chExt cx="5671912" cy="3108683"/>
          </a:xfrm>
        </p:grpSpPr>
        <p:sp>
          <p:nvSpPr>
            <p:cNvPr id="53" name="TextBox 52"/>
            <p:cNvSpPr txBox="1"/>
            <p:nvPr/>
          </p:nvSpPr>
          <p:spPr>
            <a:xfrm>
              <a:off x="-19792" y="3167390"/>
              <a:ext cx="1340619" cy="313932"/>
            </a:xfrm>
            <a:prstGeom prst="rect">
              <a:avLst/>
            </a:prstGeom>
            <a:noFill/>
          </p:spPr>
          <p:txBody>
            <a:bodyPr wrap="square" rtlCol="0">
              <a:spAutoFit/>
            </a:bodyPr>
            <a:lstStyle/>
            <a:p>
              <a:pPr algn="r">
                <a:lnSpc>
                  <a:spcPct val="120000"/>
                </a:lnSpc>
              </a:pPr>
              <a:r>
                <a:rPr lang="zh-CN" altLang="en-US" sz="1200" b="1" dirty="0" smtClean="0"/>
                <a:t>心脑血管疾病</a:t>
              </a:r>
              <a:endParaRPr lang="zh-CN" altLang="en-US" sz="1200" b="1" dirty="0"/>
            </a:p>
          </p:txBody>
        </p:sp>
        <p:grpSp>
          <p:nvGrpSpPr>
            <p:cNvPr id="54" name="组合 53"/>
            <p:cNvGrpSpPr/>
            <p:nvPr/>
          </p:nvGrpSpPr>
          <p:grpSpPr>
            <a:xfrm>
              <a:off x="42684" y="2201210"/>
              <a:ext cx="5609436" cy="2948576"/>
              <a:chOff x="-79283" y="2201210"/>
              <a:chExt cx="5609436" cy="2948576"/>
            </a:xfrm>
          </p:grpSpPr>
          <p:graphicFrame>
            <p:nvGraphicFramePr>
              <p:cNvPr id="56" name="图表 55"/>
              <p:cNvGraphicFramePr/>
              <p:nvPr>
                <p:extLst>
                  <p:ext uri="{D42A27DB-BD31-4B8C-83A1-F6EECF244321}">
                    <p14:modId xmlns:p14="http://schemas.microsoft.com/office/powerpoint/2010/main" val="2987488092"/>
                  </p:ext>
                </p:extLst>
              </p:nvPr>
            </p:nvGraphicFramePr>
            <p:xfrm>
              <a:off x="1035497" y="2201210"/>
              <a:ext cx="3845834" cy="2948576"/>
            </p:xfrm>
            <a:graphic>
              <a:graphicData uri="http://schemas.openxmlformats.org/drawingml/2006/chart">
                <c:chart xmlns:c="http://schemas.openxmlformats.org/drawingml/2006/chart" xmlns:r="http://schemas.openxmlformats.org/officeDocument/2006/relationships" r:id="rId4"/>
              </a:graphicData>
            </a:graphic>
          </p:graphicFrame>
          <p:cxnSp>
            <p:nvCxnSpPr>
              <p:cNvPr id="57" name="直接连接符 56"/>
              <p:cNvCxnSpPr/>
              <p:nvPr/>
            </p:nvCxnSpPr>
            <p:spPr>
              <a:xfrm>
                <a:off x="1672656" y="2816074"/>
                <a:ext cx="5017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2177899" y="3284984"/>
                <a:ext cx="50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561473" y="3761738"/>
                <a:ext cx="14217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2744571" y="4234943"/>
                <a:ext cx="167264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247541" y="2384956"/>
                <a:ext cx="0" cy="2326333"/>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9283" y="4115047"/>
                <a:ext cx="1314526" cy="313932"/>
              </a:xfrm>
              <a:prstGeom prst="rect">
                <a:avLst/>
              </a:prstGeom>
              <a:noFill/>
            </p:spPr>
            <p:txBody>
              <a:bodyPr wrap="square" rtlCol="0">
                <a:spAutoFit/>
              </a:bodyPr>
              <a:lstStyle/>
              <a:p>
                <a:pPr algn="r">
                  <a:lnSpc>
                    <a:spcPct val="120000"/>
                  </a:lnSpc>
                </a:pPr>
                <a:r>
                  <a:rPr lang="zh-CN" altLang="en-US" sz="1200" b="1" dirty="0"/>
                  <a:t>肝功能不全</a:t>
                </a:r>
              </a:p>
            </p:txBody>
          </p:sp>
          <p:sp>
            <p:nvSpPr>
              <p:cNvPr id="63" name="TextBox 62"/>
              <p:cNvSpPr txBox="1"/>
              <p:nvPr/>
            </p:nvSpPr>
            <p:spPr>
              <a:xfrm>
                <a:off x="14289" y="3685734"/>
                <a:ext cx="1173336" cy="286232"/>
              </a:xfrm>
              <a:prstGeom prst="rect">
                <a:avLst/>
              </a:prstGeom>
              <a:noFill/>
            </p:spPr>
            <p:txBody>
              <a:bodyPr wrap="square" rtlCol="0">
                <a:spAutoFit/>
              </a:bodyPr>
              <a:lstStyle/>
              <a:p>
                <a:pPr algn="r">
                  <a:lnSpc>
                    <a:spcPct val="120000"/>
                  </a:lnSpc>
                </a:pPr>
                <a:r>
                  <a:rPr lang="zh-CN" altLang="en-US" sz="1050" b="1" dirty="0" smtClean="0"/>
                  <a:t>肿瘤</a:t>
                </a:r>
                <a:endParaRPr lang="zh-CN" altLang="en-US" sz="1050" b="1" dirty="0"/>
              </a:p>
            </p:txBody>
          </p:sp>
          <p:sp>
            <p:nvSpPr>
              <p:cNvPr id="64" name="TextBox 63"/>
              <p:cNvSpPr txBox="1"/>
              <p:nvPr/>
            </p:nvSpPr>
            <p:spPr>
              <a:xfrm>
                <a:off x="14289" y="2665488"/>
                <a:ext cx="1173337" cy="313932"/>
              </a:xfrm>
              <a:prstGeom prst="rect">
                <a:avLst/>
              </a:prstGeom>
              <a:noFill/>
            </p:spPr>
            <p:txBody>
              <a:bodyPr wrap="square" rtlCol="0">
                <a:spAutoFit/>
              </a:bodyPr>
              <a:lstStyle/>
              <a:p>
                <a:pPr algn="r">
                  <a:lnSpc>
                    <a:spcPct val="120000"/>
                  </a:lnSpc>
                </a:pPr>
                <a:r>
                  <a:rPr lang="zh-CN" altLang="en-US" sz="1200" b="1" dirty="0" smtClean="0"/>
                  <a:t>感染</a:t>
                </a:r>
                <a:endParaRPr lang="zh-CN" altLang="en-US" sz="1200" b="1" dirty="0"/>
              </a:p>
            </p:txBody>
          </p:sp>
          <p:sp>
            <p:nvSpPr>
              <p:cNvPr id="65" name="TextBox 64"/>
              <p:cNvSpPr txBox="1"/>
              <p:nvPr/>
            </p:nvSpPr>
            <p:spPr>
              <a:xfrm>
                <a:off x="2433409" y="2665488"/>
                <a:ext cx="2110281" cy="313932"/>
              </a:xfrm>
              <a:prstGeom prst="rect">
                <a:avLst/>
              </a:prstGeom>
              <a:noFill/>
            </p:spPr>
            <p:txBody>
              <a:bodyPr wrap="square" rtlCol="0">
                <a:spAutoFit/>
              </a:bodyPr>
              <a:lstStyle/>
              <a:p>
                <a:pPr>
                  <a:lnSpc>
                    <a:spcPct val="120000"/>
                  </a:lnSpc>
                </a:pPr>
                <a:r>
                  <a:rPr lang="en-US" altLang="zh-CN" sz="1200" dirty="0" smtClean="0"/>
                  <a:t>3.524(3.321-5.776)</a:t>
                </a:r>
                <a:endParaRPr lang="zh-CN" altLang="en-US" sz="1200" dirty="0"/>
              </a:p>
            </p:txBody>
          </p:sp>
          <p:sp>
            <p:nvSpPr>
              <p:cNvPr id="66" name="TextBox 65"/>
              <p:cNvSpPr txBox="1"/>
              <p:nvPr/>
            </p:nvSpPr>
            <p:spPr>
              <a:xfrm>
                <a:off x="2885495" y="3121223"/>
                <a:ext cx="2110281" cy="313932"/>
              </a:xfrm>
              <a:prstGeom prst="rect">
                <a:avLst/>
              </a:prstGeom>
              <a:noFill/>
            </p:spPr>
            <p:txBody>
              <a:bodyPr wrap="square" rtlCol="0">
                <a:spAutoFit/>
              </a:bodyPr>
              <a:lstStyle/>
              <a:p>
                <a:pPr>
                  <a:lnSpc>
                    <a:spcPct val="120000"/>
                  </a:lnSpc>
                </a:pPr>
                <a:r>
                  <a:rPr lang="en-US" altLang="zh-CN" sz="1200" dirty="0" smtClean="0"/>
                  <a:t>6.947(6.115-8.586)</a:t>
                </a:r>
                <a:endParaRPr lang="zh-CN" altLang="en-US" sz="1200" dirty="0"/>
              </a:p>
            </p:txBody>
          </p:sp>
          <p:sp>
            <p:nvSpPr>
              <p:cNvPr id="67" name="TextBox 66"/>
              <p:cNvSpPr txBox="1"/>
              <p:nvPr/>
            </p:nvSpPr>
            <p:spPr>
              <a:xfrm>
                <a:off x="2195735" y="3421594"/>
                <a:ext cx="2110281" cy="313932"/>
              </a:xfrm>
              <a:prstGeom prst="rect">
                <a:avLst/>
              </a:prstGeom>
              <a:noFill/>
            </p:spPr>
            <p:txBody>
              <a:bodyPr wrap="square" rtlCol="0">
                <a:spAutoFit/>
              </a:bodyPr>
              <a:lstStyle/>
              <a:p>
                <a:pPr>
                  <a:lnSpc>
                    <a:spcPct val="120000"/>
                  </a:lnSpc>
                </a:pPr>
                <a:r>
                  <a:rPr lang="en-US" altLang="zh-CN" sz="1200" dirty="0" smtClean="0"/>
                  <a:t>10.366(8.055-15.698)</a:t>
                </a:r>
                <a:endParaRPr lang="zh-CN" altLang="en-US" sz="1200" dirty="0"/>
              </a:p>
            </p:txBody>
          </p:sp>
          <p:sp>
            <p:nvSpPr>
              <p:cNvPr id="68" name="TextBox 67"/>
              <p:cNvSpPr txBox="1"/>
              <p:nvPr/>
            </p:nvSpPr>
            <p:spPr>
              <a:xfrm>
                <a:off x="3419872" y="3905905"/>
                <a:ext cx="2110281" cy="313932"/>
              </a:xfrm>
              <a:prstGeom prst="rect">
                <a:avLst/>
              </a:prstGeom>
              <a:noFill/>
            </p:spPr>
            <p:txBody>
              <a:bodyPr wrap="square" rtlCol="0">
                <a:spAutoFit/>
              </a:bodyPr>
              <a:lstStyle/>
              <a:p>
                <a:pPr>
                  <a:lnSpc>
                    <a:spcPct val="120000"/>
                  </a:lnSpc>
                </a:pPr>
                <a:r>
                  <a:rPr lang="en-US" altLang="zh-CN" sz="1200" dirty="0" smtClean="0"/>
                  <a:t>11.645(9.215-18.118)</a:t>
                </a:r>
                <a:endParaRPr lang="zh-CN" altLang="en-US" sz="1200" dirty="0"/>
              </a:p>
            </p:txBody>
          </p:sp>
        </p:grpSp>
        <p:sp>
          <p:nvSpPr>
            <p:cNvPr id="55" name="TextBox 54"/>
            <p:cNvSpPr txBox="1"/>
            <p:nvPr/>
          </p:nvSpPr>
          <p:spPr>
            <a:xfrm>
              <a:off x="518691" y="2041103"/>
              <a:ext cx="2172924" cy="313932"/>
            </a:xfrm>
            <a:prstGeom prst="rect">
              <a:avLst/>
            </a:prstGeom>
            <a:noFill/>
          </p:spPr>
          <p:txBody>
            <a:bodyPr wrap="square" rtlCol="0">
              <a:spAutoFit/>
            </a:bodyPr>
            <a:lstStyle/>
            <a:p>
              <a:pPr>
                <a:lnSpc>
                  <a:spcPct val="120000"/>
                </a:lnSpc>
              </a:pPr>
              <a:r>
                <a:rPr lang="zh-CN" altLang="en-US" sz="1200" b="1" dirty="0" smtClean="0"/>
                <a:t>相对危险度</a:t>
              </a:r>
              <a:r>
                <a:rPr lang="en-US" altLang="zh-CN" sz="1200" b="1" dirty="0" smtClean="0"/>
                <a:t>(95%CI)</a:t>
              </a:r>
              <a:endParaRPr lang="zh-CN" altLang="en-US" sz="1200" b="1" dirty="0"/>
            </a:p>
          </p:txBody>
        </p:sp>
      </p:grpSp>
      <p:sp>
        <p:nvSpPr>
          <p:cNvPr id="69" name="TextBox 68"/>
          <p:cNvSpPr txBox="1"/>
          <p:nvPr/>
        </p:nvSpPr>
        <p:spPr>
          <a:xfrm>
            <a:off x="3081564" y="2270453"/>
            <a:ext cx="879029" cy="535531"/>
          </a:xfrm>
          <a:prstGeom prst="rect">
            <a:avLst/>
          </a:prstGeom>
          <a:noFill/>
          <a:ln>
            <a:noFill/>
          </a:ln>
        </p:spPr>
        <p:txBody>
          <a:bodyPr wrap="square" rtlCol="0">
            <a:spAutoFit/>
          </a:bodyPr>
          <a:lstStyle/>
          <a:p>
            <a:pPr>
              <a:lnSpc>
                <a:spcPct val="120000"/>
              </a:lnSpc>
            </a:pPr>
            <a:r>
              <a:rPr lang="zh-CN" altLang="en-US" sz="1200" dirty="0" smtClean="0">
                <a:cs typeface="Arial" pitchFamily="34" charset="0"/>
              </a:rPr>
              <a:t>所有</a:t>
            </a:r>
            <a:r>
              <a:rPr lang="zh-CN" altLang="en-US" sz="1200" dirty="0">
                <a:cs typeface="Arial" pitchFamily="34" charset="0"/>
              </a:rPr>
              <a:t>项目</a:t>
            </a:r>
            <a:r>
              <a:rPr lang="en-US" altLang="zh-CN" sz="1200" i="1" dirty="0" smtClean="0">
                <a:cs typeface="Arial" pitchFamily="34" charset="0"/>
              </a:rPr>
              <a:t>P</a:t>
            </a:r>
            <a:r>
              <a:rPr lang="en-US" altLang="zh-CN" sz="1200" dirty="0" smtClean="0">
                <a:cs typeface="Arial" pitchFamily="34" charset="0"/>
              </a:rPr>
              <a:t>&lt;0.05</a:t>
            </a:r>
            <a:endParaRPr lang="zh-CN" altLang="en-US" sz="1200" dirty="0">
              <a:cs typeface="Arial" pitchFamily="34" charset="0"/>
            </a:endParaRPr>
          </a:p>
        </p:txBody>
      </p:sp>
      <p:sp>
        <p:nvSpPr>
          <p:cNvPr id="70" name="TextBox 69"/>
          <p:cNvSpPr txBox="1"/>
          <p:nvPr/>
        </p:nvSpPr>
        <p:spPr>
          <a:xfrm>
            <a:off x="7812360" y="2220928"/>
            <a:ext cx="881628" cy="535531"/>
          </a:xfrm>
          <a:prstGeom prst="rect">
            <a:avLst/>
          </a:prstGeom>
          <a:noFill/>
          <a:ln>
            <a:noFill/>
          </a:ln>
        </p:spPr>
        <p:txBody>
          <a:bodyPr wrap="square" rtlCol="0">
            <a:spAutoFit/>
          </a:bodyPr>
          <a:lstStyle/>
          <a:p>
            <a:pPr>
              <a:lnSpc>
                <a:spcPct val="120000"/>
              </a:lnSpc>
            </a:pPr>
            <a:r>
              <a:rPr lang="zh-CN" altLang="en-US" sz="1200" dirty="0" smtClean="0">
                <a:cs typeface="Arial" pitchFamily="34" charset="0"/>
              </a:rPr>
              <a:t>所有项目</a:t>
            </a:r>
            <a:r>
              <a:rPr lang="en-US" altLang="zh-CN" sz="1200" i="1" dirty="0" smtClean="0">
                <a:cs typeface="Arial" pitchFamily="34" charset="0"/>
              </a:rPr>
              <a:t>P</a:t>
            </a:r>
            <a:r>
              <a:rPr lang="en-US" altLang="zh-CN" sz="1200" dirty="0" smtClean="0">
                <a:cs typeface="Arial" pitchFamily="34" charset="0"/>
              </a:rPr>
              <a:t>&lt;0.01</a:t>
            </a:r>
            <a:endParaRPr lang="zh-CN" altLang="en-US" sz="1200" dirty="0">
              <a:cs typeface="Arial" pitchFamily="34" charset="0"/>
            </a:endParaRPr>
          </a:p>
        </p:txBody>
      </p:sp>
      <p:grpSp>
        <p:nvGrpSpPr>
          <p:cNvPr id="74" name="组合 73"/>
          <p:cNvGrpSpPr/>
          <p:nvPr/>
        </p:nvGrpSpPr>
        <p:grpSpPr>
          <a:xfrm>
            <a:off x="8149905" y="116632"/>
            <a:ext cx="886591" cy="379626"/>
            <a:chOff x="6300192" y="297327"/>
            <a:chExt cx="1102615" cy="379626"/>
          </a:xfrm>
        </p:grpSpPr>
        <p:pic>
          <p:nvPicPr>
            <p:cNvPr id="75" name="Picture 3" descr="E:\ppt学习20130715\美化模板\设计素材\png元素-便签-2013-9-2\34副本.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00192" y="297327"/>
              <a:ext cx="1102615" cy="379626"/>
            </a:xfrm>
            <a:prstGeom prst="rect">
              <a:avLst/>
            </a:prstGeom>
            <a:noFill/>
            <a:extLst>
              <a:ext uri="{909E8E84-426E-40DD-AFC4-6F175D3DCCD1}">
                <a14:hiddenFill xmlns:a14="http://schemas.microsoft.com/office/drawing/2010/main">
                  <a:solidFill>
                    <a:srgbClr val="FFFFFF"/>
                  </a:solidFill>
                </a14:hiddenFill>
              </a:ext>
            </a:extLst>
          </p:spPr>
        </p:pic>
        <p:sp>
          <p:nvSpPr>
            <p:cNvPr id="76" name="矩形 75"/>
            <p:cNvSpPr/>
            <p:nvPr/>
          </p:nvSpPr>
          <p:spPr>
            <a:xfrm>
              <a:off x="6516216" y="301438"/>
              <a:ext cx="740019" cy="338554"/>
            </a:xfrm>
            <a:prstGeom prst="rect">
              <a:avLst/>
            </a:prstGeom>
          </p:spPr>
          <p:txBody>
            <a:bodyPr wrap="none">
              <a:spAutoFit/>
            </a:bodyPr>
            <a:lstStyle/>
            <a:p>
              <a:r>
                <a:rPr lang="zh-CN" altLang="en-US" sz="1600" dirty="0"/>
                <a:t>感染</a:t>
              </a:r>
            </a:p>
          </p:txBody>
        </p:sp>
      </p:grpSp>
    </p:spTree>
    <p:extLst>
      <p:ext uri="{BB962C8B-B14F-4D97-AF65-F5344CB8AC3E}">
        <p14:creationId xmlns:p14="http://schemas.microsoft.com/office/powerpoint/2010/main" val="3797457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83EEEA39207B4F9C36052AF9DA7B62" ma:contentTypeVersion="0" ma:contentTypeDescription="Create a new document." ma:contentTypeScope="" ma:versionID="68b17a19277a20e9262f03e84c3f54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AA94AC-E1DB-47A4-9C59-E396D2D5E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71757F2-4A64-41E5-B518-AE7B9C9A3B2C}">
  <ds:schemaRefs>
    <ds:schemaRef ds:uri="http://schemas.microsoft.com/sharepoint/v3/contenttype/forms"/>
  </ds:schemaRefs>
</ds:datastoreItem>
</file>

<file path=customXml/itemProps3.xml><?xml version="1.0" encoding="utf-8"?>
<ds:datastoreItem xmlns:ds="http://schemas.openxmlformats.org/officeDocument/2006/customXml" ds:itemID="{BC16025C-BB79-4E29-8E80-9676E86BDC6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MYF4-MPA方案文献解读-低CNI</Template>
  <TotalTime>25340</TotalTime>
  <Words>6044</Words>
  <Application>Microsoft Office PowerPoint</Application>
  <PresentationFormat>On-screen Show (4:3)</PresentationFormat>
  <Paragraphs>754</Paragraphs>
  <Slides>39</Slides>
  <Notes>30</Notes>
  <HiddenSlides>1</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Office 主题</vt:lpstr>
      <vt:lpstr>自定义设计方案</vt:lpstr>
      <vt:lpstr>PowerPoint Presentation</vt:lpstr>
      <vt:lpstr>内容</vt:lpstr>
      <vt:lpstr>中国公民逝世后器官捐献的分类</vt:lpstr>
      <vt:lpstr>我国公民逝世后器官捐献移植多数 不属于高危肾移植</vt:lpstr>
      <vt:lpstr>内容</vt:lpstr>
      <vt:lpstr>选择诱导治疗药物需要综合考虑各种因素</vt:lpstr>
      <vt:lpstr>中国公民逝世后器官捐献肾移植受者 术后感染发生率较高</vt:lpstr>
      <vt:lpstr>中国公民逝世后捐献肾移植中， 感染是受者的首位死亡原因</vt:lpstr>
      <vt:lpstr>感染影响移植肾和受者的长期存活</vt:lpstr>
      <vt:lpstr>与ATG相比， 巴利昔单抗组移植患者感染发生率较低</vt:lpstr>
      <vt:lpstr>荟萃分析： 巴利昔单抗组术后感染发生风险低于ATG</vt:lpstr>
      <vt:lpstr>巴利昔单抗诱导治疗的国内肾移植受者， 术后感染发生率低于ATG</vt:lpstr>
      <vt:lpstr>中国公民逝世后捐献肾移植，使用 巴利昔单抗诱导者感染发生率显著低于ATG</vt:lpstr>
      <vt:lpstr>与巴利昔单抗相比，ATG促进免疫老化 </vt:lpstr>
      <vt:lpstr>免疫老化与感染风险增高有关</vt:lpstr>
      <vt:lpstr>DCD与DBD移植的急性排斥发生率 无显著差异</vt:lpstr>
      <vt:lpstr>DBD和DCD中急性排斥相当</vt:lpstr>
      <vt:lpstr>荟萃分析： 巴利昔单抗预防急性排斥的疗效确切</vt:lpstr>
      <vt:lpstr>中国公民逝世后捐献肾移植中， 巴利昔单抗预防急性排斥疗效确切</vt:lpstr>
      <vt:lpstr>DCD肾移植： IL-2RA预防急性排斥疗效确切</vt:lpstr>
      <vt:lpstr>DGF对DCD移植预后的影响低于DBD</vt:lpstr>
      <vt:lpstr>荟萃分析： 巴利昔单抗预防DGF的疗效确切</vt:lpstr>
      <vt:lpstr>中国公民逝世后捐献肾移植， 使用巴利昔单抗者DGF发生率与ATG相当</vt:lpstr>
      <vt:lpstr>国内文献： 巴利昔单抗预防DGF发生率疗效确切</vt:lpstr>
      <vt:lpstr>DCD肾移植： IL-2RA预防DGF的疗效确切</vt:lpstr>
      <vt:lpstr>巴利昔单抗的安全性与安慰剂相当</vt:lpstr>
      <vt:lpstr>使用巴利昔单抗诱导治疗者， 受者和移植物的存活显著优于ATG</vt:lpstr>
      <vt:lpstr>晚期分化CD8+T细胞的扩增 与远期移植肾功能不良相关</vt:lpstr>
      <vt:lpstr>内容</vt:lpstr>
      <vt:lpstr>巴利昔单抗vs ATG在肾移植患者中的疗效—— 非高危患者中，巴利昔单抗和ATG组疗效相当</vt:lpstr>
      <vt:lpstr>巴利昔单抗vs ATG在肾移植患者中的疗效—— 非高危患者中，巴利昔单抗和ATG组疗效相当</vt:lpstr>
      <vt:lpstr>PowerPoint Presentation</vt:lpstr>
      <vt:lpstr>2009年KDIGO指南： IL-2R拮抗剂为诱导治疗的一线药物</vt:lpstr>
      <vt:lpstr>2009年EAU肾移植指南： IL-2R拮抗剂为A级推荐</vt:lpstr>
      <vt:lpstr>总 结</vt:lpstr>
      <vt:lpstr>PowerPoint Presentation</vt:lpstr>
      <vt:lpstr>互动问题</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诱导治疗在ECD及DCD中的应用</dc:title>
  <dc:creator>Administrator</dc:creator>
  <cp:lastModifiedBy>Li, Baoping (Ext)</cp:lastModifiedBy>
  <cp:revision>1720</cp:revision>
  <dcterms:created xsi:type="dcterms:W3CDTF">2012-12-20T03:06:38Z</dcterms:created>
  <dcterms:modified xsi:type="dcterms:W3CDTF">2016-03-16T07:15:14Z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0x010100B883EEEA39207B4F9C36052AF9DA7B62</vt:lpwstr>
  </property>
</Properties>
</file>