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8.jpeg" ContentType="image/jpeg"/>
  <Override PartName="/ppt/media/image20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7.jpeg" ContentType="image/jpeg"/>
  <Override PartName="/ppt/media/image12.jpeg" ContentType="image/jpe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715320"/>
            <a:ext cx="8000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84360" y="715320"/>
            <a:ext cx="8000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715320"/>
            <a:ext cx="8000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Fare clic per modificare lo stile del titolo dello schema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45DB674-29AF-4940-AC14-D4799D1B02CB}" type="datetime">
              <a:rPr b="0" lang="it-IT" sz="1000" spc="-1" strike="noStrike">
                <a:solidFill>
                  <a:srgbClr val="0a304a"/>
                </a:solidFill>
                <a:latin typeface="Century Gothic"/>
              </a:rPr>
              <a:t>10/06/19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88CC5EA-0D1F-49A2-B4E6-B68BA718B5A2}" type="slidenum">
              <a:rPr b="0" lang="it-IT" sz="3200" spc="-1" strike="noStrike">
                <a:solidFill>
                  <a:srgbClr val="0a304a"/>
                </a:solidFill>
                <a:latin typeface="Century Gothic"/>
              </a:rPr>
              <a:t>&lt;numero&gt;</a:t>
            </a:fld>
            <a:endParaRPr b="0" lang="it-IT" sz="32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Fai clic per modificare il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formato del testo della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struttura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Secondo livello struttura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Terzo livello struttura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Quarto livello struttura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Quinto livello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struttura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Sesto livello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struttura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Settimo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livello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struttura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Fare clic per modificare lo stile del titolo dello schema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Fare clic per modificare gli stili del testo dello schema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Secondo livello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Terzo livello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Quarto livello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Quinto livello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A598C8E-C403-42DC-AD26-720F9B51C3B1}" type="datetime">
              <a:rPr b="0" lang="it-IT" sz="1000" spc="-1" strike="noStrike">
                <a:solidFill>
                  <a:srgbClr val="0a304a"/>
                </a:solidFill>
                <a:latin typeface="Century Gothic"/>
              </a:rPr>
              <a:t>10/06/19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B238232-3922-4C34-8AA9-647612F82AEB}" type="slidenum">
              <a:rPr b="0" lang="it-IT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it-IT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00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3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5" name="PlaceHolder 7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Fare clic per modificare lo stile del titolo dello schema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Fare clic per modificare gli stili del testo dello schema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268FD0F-3C2A-4915-81D9-9471FEA3E501}" type="datetime">
              <a:rPr b="0" lang="it-IT" sz="1000" spc="-1" strike="noStrike">
                <a:solidFill>
                  <a:srgbClr val="0a304a"/>
                </a:solidFill>
                <a:latin typeface="Century Gothic"/>
              </a:rPr>
              <a:t>10/06/19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CDCF93-3B15-464E-ADB3-C89EBDEC4081}" type="slidenum">
              <a:rPr b="0" lang="it-IT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it-IT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jpe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br/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Technologies for Advanced Programming (AA 2018-2019) </a:t>
            </a:r>
            <a:br/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81520" y="3868920"/>
            <a:ext cx="8000640" cy="19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it-IT" sz="2100" spc="-1" strike="noStrike">
                <a:solidFill>
                  <a:srgbClr val="0a304a"/>
                </a:solidFill>
                <a:latin typeface="Century Gothic"/>
              </a:rPr>
              <a:t>Progetto conclusivo </a:t>
            </a:r>
            <a:endParaRPr b="0" lang="it-IT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</a:pPr>
            <a:r>
              <a:rPr b="0" lang="it-IT" sz="4400" spc="-1" strike="noStrike">
                <a:solidFill>
                  <a:srgbClr val="0a304a"/>
                </a:solidFill>
                <a:latin typeface="Century Gothic"/>
              </a:rPr>
              <a:t>Twitter Sentiment Analysis</a:t>
            </a:r>
            <a:endParaRPr b="0" lang="it-IT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552360" y="934560"/>
            <a:ext cx="409392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Ese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mpi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 di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visu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aliz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zazi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one 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30" name="Segnaposto contenuto 4" descr=""/>
          <p:cNvPicPr/>
          <p:nvPr/>
        </p:nvPicPr>
        <p:blipFill>
          <a:blip r:embed="rId1"/>
          <a:stretch/>
        </p:blipFill>
        <p:spPr>
          <a:xfrm>
            <a:off x="307080" y="167760"/>
            <a:ext cx="5464080" cy="6522120"/>
          </a:xfrm>
          <a:prstGeom prst="rect">
            <a:avLst/>
          </a:prstGeom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</p:pic>
      <p:sp>
        <p:nvSpPr>
          <p:cNvPr id="231" name="TextShape 2"/>
          <p:cNvSpPr txBox="1"/>
          <p:nvPr/>
        </p:nvSpPr>
        <p:spPr>
          <a:xfrm>
            <a:off x="6499800" y="2802600"/>
            <a:ext cx="441864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Numero dei tweet raccolti classificati.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232" name="Immagine 8" descr=""/>
          <p:cNvPicPr/>
          <p:nvPr/>
        </p:nvPicPr>
        <p:blipFill>
          <a:blip r:embed="rId2"/>
          <a:stretch/>
        </p:blipFill>
        <p:spPr>
          <a:xfrm>
            <a:off x="6095880" y="4582440"/>
            <a:ext cx="2829960" cy="18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Miglioramenti futuri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Tra i possibili </a:t>
            </a:r>
            <a:r>
              <a:rPr b="0" lang="en-US" sz="2000" spc="-1" strike="noStrike" u="sng">
                <a:solidFill>
                  <a:srgbClr val="0a304a"/>
                </a:solidFill>
                <a:uFillTx/>
                <a:latin typeface="Century Gothic"/>
              </a:rPr>
              <a:t>miglioramenti futuri </a:t>
            </a: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abbiamo quelli precedentemente elencati: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Lo </a:t>
            </a:r>
            <a:r>
              <a:rPr b="1" lang="en-US" sz="1800" spc="-1" strike="noStrike">
                <a:solidFill>
                  <a:srgbClr val="0a304a"/>
                </a:solidFill>
                <a:latin typeface="Century Gothic"/>
              </a:rPr>
              <a:t>storage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 in DB.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1" lang="en-US" sz="1800" spc="-1" strike="noStrike">
                <a:solidFill>
                  <a:srgbClr val="0a304a"/>
                </a:solidFill>
                <a:latin typeface="Century Gothic"/>
              </a:rPr>
              <a:t>Separare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 i container storage/classification.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Usare: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1" lang="en-US" sz="1800" spc="-1" strike="noStrike">
                <a:solidFill>
                  <a:srgbClr val="0a304a"/>
                </a:solidFill>
                <a:latin typeface="Century Gothic"/>
              </a:rPr>
              <a:t>Elastic Search 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come Consumer dei tweet già classificati.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1" lang="en-US" sz="1800" spc="-1" strike="noStrike">
                <a:solidFill>
                  <a:srgbClr val="0a304a"/>
                </a:solidFill>
                <a:latin typeface="Century Gothic"/>
              </a:rPr>
              <a:t>Kibana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 per la Visualizzazione.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Risolvere il </a:t>
            </a:r>
            <a:r>
              <a:rPr b="1" lang="en-US" sz="2000" spc="-1" strike="noStrike">
                <a:solidFill>
                  <a:srgbClr val="0a304a"/>
                </a:solidFill>
                <a:latin typeface="Century Gothic"/>
              </a:rPr>
              <a:t>bottleneck</a:t>
            </a: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 causato dal repentino arrivo dei tweet con un trending hashtag.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Es: Aumentando i Consumer o usando qualche sistema di </a:t>
            </a:r>
            <a:r>
              <a:rPr b="0" lang="en-US" sz="1800" spc="-1" strike="noStrike" u="sng">
                <a:solidFill>
                  <a:srgbClr val="0a304a"/>
                </a:solidFill>
                <a:uFillTx/>
                <a:latin typeface="Century Gothic"/>
              </a:rPr>
              <a:t>reduse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 di Kafka.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719720" y="2069640"/>
            <a:ext cx="4509360" cy="2199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9600" spc="-1" strike="noStrike" cap="all">
                <a:solidFill>
                  <a:srgbClr val="ffffff"/>
                </a:solidFill>
                <a:latin typeface="Century Gothic"/>
              </a:rPr>
              <a:t>The End</a:t>
            </a:r>
            <a:endParaRPr b="0" lang="en-US" sz="9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br/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architettura software in grado di processare in tempo reale un flusso dati provenienti da Twitter con un dato hashtag 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it-IT" sz="21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0" lang="it-IT" sz="2100" spc="-1" strike="noStrike">
                <a:solidFill>
                  <a:srgbClr val="0a304a"/>
                </a:solidFill>
                <a:latin typeface="Century Gothic"/>
              </a:rPr>
              <a:t>Il sistema utilizzare il framework di stream processing basato su Docker </a:t>
            </a:r>
            <a:endParaRPr b="0" lang="it-IT" sz="2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4360" y="5527800"/>
            <a:ext cx="4257720" cy="466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Architettura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rcRect l="16615" t="14332" r="21310" b="9820"/>
          <a:stretch/>
        </p:blipFill>
        <p:spPr>
          <a:xfrm>
            <a:off x="635400" y="2147400"/>
            <a:ext cx="956160" cy="848880"/>
          </a:xfrm>
          <a:prstGeom prst="rect">
            <a:avLst/>
          </a:prstGeom>
          <a:ln>
            <a:noFill/>
          </a:ln>
        </p:spPr>
      </p:pic>
      <p:pic>
        <p:nvPicPr>
          <p:cNvPr id="152" name="Picture 20" descr=""/>
          <p:cNvPicPr/>
          <p:nvPr/>
        </p:nvPicPr>
        <p:blipFill>
          <a:blip r:embed="rId2"/>
          <a:stretch/>
        </p:blipFill>
        <p:spPr>
          <a:xfrm>
            <a:off x="1917000" y="2147400"/>
            <a:ext cx="1100880" cy="848880"/>
          </a:xfrm>
          <a:prstGeom prst="rect">
            <a:avLst/>
          </a:prstGeom>
          <a:ln>
            <a:noFill/>
          </a:ln>
        </p:spPr>
      </p:pic>
      <p:pic>
        <p:nvPicPr>
          <p:cNvPr id="153" name="Picture 22" descr=""/>
          <p:cNvPicPr/>
          <p:nvPr/>
        </p:nvPicPr>
        <p:blipFill>
          <a:blip r:embed="rId3"/>
          <a:stretch/>
        </p:blipFill>
        <p:spPr>
          <a:xfrm>
            <a:off x="3414600" y="1994040"/>
            <a:ext cx="1134720" cy="1134720"/>
          </a:xfrm>
          <a:prstGeom prst="rect">
            <a:avLst/>
          </a:prstGeom>
          <a:ln>
            <a:noFill/>
          </a:ln>
        </p:spPr>
      </p:pic>
      <p:pic>
        <p:nvPicPr>
          <p:cNvPr id="154" name="Picture 26" descr=""/>
          <p:cNvPicPr/>
          <p:nvPr/>
        </p:nvPicPr>
        <p:blipFill>
          <a:blip r:embed="rId4"/>
          <a:srcRect l="31298" t="0" r="27901" b="0"/>
          <a:stretch/>
        </p:blipFill>
        <p:spPr>
          <a:xfrm rot="5400000">
            <a:off x="4818600" y="687240"/>
            <a:ext cx="1074600" cy="1471320"/>
          </a:xfrm>
          <a:prstGeom prst="rect">
            <a:avLst/>
          </a:prstGeom>
          <a:ln>
            <a:noFill/>
          </a:ln>
        </p:spPr>
      </p:pic>
      <p:pic>
        <p:nvPicPr>
          <p:cNvPr id="155" name="Elemento grafico 7" descr=""/>
          <p:cNvPicPr/>
          <p:nvPr/>
        </p:nvPicPr>
        <p:blipFill>
          <a:blip r:embed="rId5"/>
          <a:stretch/>
        </p:blipFill>
        <p:spPr>
          <a:xfrm rot="10800000">
            <a:off x="6545160" y="3165480"/>
            <a:ext cx="1157760" cy="1157760"/>
          </a:xfrm>
          <a:prstGeom prst="rect">
            <a:avLst/>
          </a:prstGeom>
          <a:ln>
            <a:noFill/>
          </a:ln>
        </p:spPr>
      </p:pic>
      <p:pic>
        <p:nvPicPr>
          <p:cNvPr id="156" name="Elemento grafico 8" descr=""/>
          <p:cNvPicPr/>
          <p:nvPr/>
        </p:nvPicPr>
        <p:blipFill>
          <a:blip r:embed="rId6"/>
          <a:stretch/>
        </p:blipFill>
        <p:spPr>
          <a:xfrm>
            <a:off x="6046200" y="2621160"/>
            <a:ext cx="1235160" cy="1192320"/>
          </a:xfrm>
          <a:prstGeom prst="rect">
            <a:avLst/>
          </a:prstGeom>
          <a:ln>
            <a:noFill/>
          </a:ln>
        </p:spPr>
      </p:pic>
      <p:pic>
        <p:nvPicPr>
          <p:cNvPr id="157" name="Elemento grafico 9" descr=""/>
          <p:cNvPicPr/>
          <p:nvPr/>
        </p:nvPicPr>
        <p:blipFill>
          <a:blip r:embed="rId7"/>
          <a:stretch/>
        </p:blipFill>
        <p:spPr>
          <a:xfrm rot="10800000">
            <a:off x="7293600" y="2574720"/>
            <a:ext cx="1279080" cy="1330560"/>
          </a:xfrm>
          <a:prstGeom prst="rect">
            <a:avLst/>
          </a:prstGeom>
          <a:ln>
            <a:noFill/>
          </a:ln>
        </p:spPr>
      </p:pic>
      <p:grpSp>
        <p:nvGrpSpPr>
          <p:cNvPr id="158" name="Group 2"/>
          <p:cNvGrpSpPr/>
          <p:nvPr/>
        </p:nvGrpSpPr>
        <p:grpSpPr>
          <a:xfrm>
            <a:off x="6190920" y="2463480"/>
            <a:ext cx="832320" cy="169200"/>
            <a:chOff x="6190920" y="2463480"/>
            <a:chExt cx="832320" cy="169200"/>
          </a:xfrm>
        </p:grpSpPr>
        <p:sp>
          <p:nvSpPr>
            <p:cNvPr id="159" name="CustomShape 3"/>
            <p:cNvSpPr/>
            <p:nvPr/>
          </p:nvSpPr>
          <p:spPr>
            <a:xfrm>
              <a:off x="6190920" y="2463480"/>
              <a:ext cx="180720" cy="169200"/>
            </a:xfrm>
            <a:custGeom>
              <a:avLst/>
              <a:gdLst/>
              <a:ahLst/>
              <a:rect l="l" t="t" r="r" b="b"/>
              <a:pathLst>
                <a:path w="142875" h="142875">
                  <a:moveTo>
                    <a:pt x="7144" y="7144"/>
                  </a:moveTo>
                  <a:lnTo>
                    <a:pt x="140494" y="7144"/>
                  </a:lnTo>
                  <a:lnTo>
                    <a:pt x="140494" y="140494"/>
                  </a:lnTo>
                  <a:lnTo>
                    <a:pt x="7144" y="140494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4"/>
            <p:cNvSpPr/>
            <p:nvPr/>
          </p:nvSpPr>
          <p:spPr>
            <a:xfrm>
              <a:off x="6842520" y="2463480"/>
              <a:ext cx="180720" cy="169200"/>
            </a:xfrm>
            <a:custGeom>
              <a:avLst/>
              <a:gdLst/>
              <a:ahLst/>
              <a:rect l="l" t="t" r="r" b="b"/>
              <a:pathLst>
                <a:path w="142875" h="142875">
                  <a:moveTo>
                    <a:pt x="7144" y="7144"/>
                  </a:moveTo>
                  <a:lnTo>
                    <a:pt x="140494" y="7144"/>
                  </a:lnTo>
                  <a:lnTo>
                    <a:pt x="140494" y="140494"/>
                  </a:lnTo>
                  <a:lnTo>
                    <a:pt x="7144" y="140494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5"/>
            <p:cNvSpPr/>
            <p:nvPr/>
          </p:nvSpPr>
          <p:spPr>
            <a:xfrm>
              <a:off x="6417360" y="2528280"/>
              <a:ext cx="385560" cy="45000"/>
            </a:xfrm>
            <a:custGeom>
              <a:avLst/>
              <a:gdLst/>
              <a:ahLst/>
              <a:rect l="l" t="t" r="r" b="b"/>
              <a:pathLst>
                <a:path w="304800" h="38100">
                  <a:moveTo>
                    <a:pt x="171450" y="0"/>
                  </a:moveTo>
                  <a:lnTo>
                    <a:pt x="13335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3350" y="38100"/>
                  </a:lnTo>
                  <a:lnTo>
                    <a:pt x="171450" y="38100"/>
                  </a:lnTo>
                  <a:lnTo>
                    <a:pt x="304800" y="38100"/>
                  </a:lnTo>
                  <a:lnTo>
                    <a:pt x="304800" y="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2" name="Picture 28" descr=""/>
          <p:cNvPicPr/>
          <p:nvPr/>
        </p:nvPicPr>
        <p:blipFill>
          <a:blip r:embed="rId8"/>
          <a:stretch/>
        </p:blipFill>
        <p:spPr>
          <a:xfrm>
            <a:off x="7128000" y="2156400"/>
            <a:ext cx="756720" cy="756720"/>
          </a:xfrm>
          <a:prstGeom prst="rect">
            <a:avLst/>
          </a:prstGeom>
          <a:ln>
            <a:noFill/>
          </a:ln>
        </p:spPr>
      </p:pic>
      <p:pic>
        <p:nvPicPr>
          <p:cNvPr id="163" name="Picture 40" descr=""/>
          <p:cNvPicPr/>
          <p:nvPr/>
        </p:nvPicPr>
        <p:blipFill>
          <a:blip r:embed="rId9"/>
          <a:stretch/>
        </p:blipFill>
        <p:spPr>
          <a:xfrm>
            <a:off x="7146720" y="3194640"/>
            <a:ext cx="698760" cy="698760"/>
          </a:xfrm>
          <a:prstGeom prst="rect">
            <a:avLst/>
          </a:prstGeom>
          <a:ln>
            <a:noFill/>
          </a:ln>
        </p:spPr>
      </p:pic>
      <p:pic>
        <p:nvPicPr>
          <p:cNvPr id="164" name="Picture 48" descr=""/>
          <p:cNvPicPr/>
          <p:nvPr/>
        </p:nvPicPr>
        <p:blipFill>
          <a:blip r:embed="rId10"/>
          <a:stretch/>
        </p:blipFill>
        <p:spPr>
          <a:xfrm>
            <a:off x="7206480" y="1110960"/>
            <a:ext cx="752400" cy="752400"/>
          </a:xfrm>
          <a:prstGeom prst="rect">
            <a:avLst/>
          </a:prstGeom>
          <a:ln>
            <a:noFill/>
          </a:ln>
        </p:spPr>
      </p:pic>
      <p:sp>
        <p:nvSpPr>
          <p:cNvPr id="165" name="CustomShape 6"/>
          <p:cNvSpPr/>
          <p:nvPr/>
        </p:nvSpPr>
        <p:spPr>
          <a:xfrm flipV="1">
            <a:off x="1591920" y="2571480"/>
            <a:ext cx="32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7"/>
          <p:cNvSpPr/>
          <p:nvPr/>
        </p:nvSpPr>
        <p:spPr>
          <a:xfrm flipV="1">
            <a:off x="3017880" y="2561760"/>
            <a:ext cx="3963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8"/>
          <p:cNvSpPr/>
          <p:nvPr/>
        </p:nvSpPr>
        <p:spPr>
          <a:xfrm flipV="1">
            <a:off x="4549680" y="2558520"/>
            <a:ext cx="232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54" descr=""/>
          <p:cNvPicPr/>
          <p:nvPr/>
        </p:nvPicPr>
        <p:blipFill>
          <a:blip r:embed="rId11"/>
          <a:stretch/>
        </p:blipFill>
        <p:spPr>
          <a:xfrm>
            <a:off x="8491320" y="2196720"/>
            <a:ext cx="715680" cy="696960"/>
          </a:xfrm>
          <a:prstGeom prst="rect">
            <a:avLst/>
          </a:prstGeom>
          <a:ln>
            <a:noFill/>
          </a:ln>
        </p:spPr>
      </p:pic>
      <p:sp>
        <p:nvSpPr>
          <p:cNvPr id="169" name="CustomShape 9"/>
          <p:cNvSpPr/>
          <p:nvPr/>
        </p:nvSpPr>
        <p:spPr>
          <a:xfrm>
            <a:off x="7885080" y="2534760"/>
            <a:ext cx="60588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4515120" y="502920"/>
            <a:ext cx="1610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</a:rPr>
              <a:t>Kafka</a:t>
            </a:r>
            <a:endParaRPr b="0" lang="it-IT" sz="1000" spc="-1" strike="noStrike"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6770160" y="2880000"/>
            <a:ext cx="1499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</a:rPr>
              <a:t>Storage  (csv file)</a:t>
            </a:r>
            <a:endParaRPr b="0" lang="it-IT" sz="1000" spc="-1" strike="noStrike"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>
            <a:off x="6932880" y="1860120"/>
            <a:ext cx="1303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</a:rPr>
              <a:t>Elastic Search</a:t>
            </a:r>
            <a:endParaRPr b="0" lang="it-IT" sz="1000" spc="-1" strike="noStrike"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>
            <a:off x="8270280" y="2912760"/>
            <a:ext cx="11577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</a:rPr>
              <a:t>Tableau</a:t>
            </a:r>
            <a:endParaRPr b="0" lang="it-IT" sz="1000" spc="-1" strike="noStrike">
              <a:latin typeface="Arial"/>
            </a:endParaRPr>
          </a:p>
        </p:txBody>
      </p:sp>
      <p:pic>
        <p:nvPicPr>
          <p:cNvPr id="174" name="Picture 56" descr=""/>
          <p:cNvPicPr/>
          <p:nvPr/>
        </p:nvPicPr>
        <p:blipFill>
          <a:blip r:embed="rId12"/>
          <a:stretch/>
        </p:blipFill>
        <p:spPr>
          <a:xfrm>
            <a:off x="5017680" y="3104280"/>
            <a:ext cx="705600" cy="1006200"/>
          </a:xfrm>
          <a:prstGeom prst="rect">
            <a:avLst/>
          </a:prstGeom>
          <a:ln>
            <a:noFill/>
          </a:ln>
        </p:spPr>
      </p:pic>
      <p:sp>
        <p:nvSpPr>
          <p:cNvPr id="175" name="CustomShape 14"/>
          <p:cNvSpPr/>
          <p:nvPr/>
        </p:nvSpPr>
        <p:spPr>
          <a:xfrm>
            <a:off x="4575960" y="4113360"/>
            <a:ext cx="1610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</a:rPr>
              <a:t>Zookeeper</a:t>
            </a:r>
            <a:endParaRPr b="0" lang="it-IT" sz="1000" spc="-1" strike="noStrike">
              <a:latin typeface="Arial"/>
            </a:endParaRPr>
          </a:p>
        </p:txBody>
      </p:sp>
      <p:sp>
        <p:nvSpPr>
          <p:cNvPr id="176" name="CustomShape 15"/>
          <p:cNvSpPr/>
          <p:nvPr/>
        </p:nvSpPr>
        <p:spPr>
          <a:xfrm>
            <a:off x="6700320" y="3890160"/>
            <a:ext cx="1610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</a:rPr>
              <a:t>Machine Learning</a:t>
            </a:r>
            <a:endParaRPr b="0" lang="it-IT" sz="1000" spc="-1" strike="noStrike">
              <a:latin typeface="Arial"/>
            </a:endParaRPr>
          </a:p>
        </p:txBody>
      </p:sp>
      <p:sp>
        <p:nvSpPr>
          <p:cNvPr id="177" name="CustomShape 16"/>
          <p:cNvSpPr/>
          <p:nvPr/>
        </p:nvSpPr>
        <p:spPr>
          <a:xfrm flipV="1">
            <a:off x="8058960" y="1523520"/>
            <a:ext cx="4320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7"/>
          <p:cNvSpPr/>
          <p:nvPr/>
        </p:nvSpPr>
        <p:spPr>
          <a:xfrm>
            <a:off x="1029600" y="2973960"/>
            <a:ext cx="956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</a:rPr>
              <a:t>Twitter</a:t>
            </a:r>
            <a:endParaRPr b="0" lang="it-IT" sz="1000" spc="-1" strike="noStrike">
              <a:latin typeface="Arial"/>
            </a:endParaRPr>
          </a:p>
        </p:txBody>
      </p:sp>
      <p:pic>
        <p:nvPicPr>
          <p:cNvPr id="179" name="Immagine 32" descr=""/>
          <p:cNvPicPr/>
          <p:nvPr/>
        </p:nvPicPr>
        <p:blipFill>
          <a:blip r:embed="rId13"/>
          <a:stretch/>
        </p:blipFill>
        <p:spPr>
          <a:xfrm>
            <a:off x="6106320" y="2783160"/>
            <a:ext cx="365760" cy="311400"/>
          </a:xfrm>
          <a:prstGeom prst="rect">
            <a:avLst/>
          </a:prstGeom>
          <a:ln>
            <a:noFill/>
          </a:ln>
        </p:spPr>
      </p:pic>
      <p:pic>
        <p:nvPicPr>
          <p:cNvPr id="180" name="Immagine 33" descr=""/>
          <p:cNvPicPr/>
          <p:nvPr/>
        </p:nvPicPr>
        <p:blipFill>
          <a:blip r:embed="rId14"/>
          <a:stretch/>
        </p:blipFill>
        <p:spPr>
          <a:xfrm>
            <a:off x="6103440" y="2424240"/>
            <a:ext cx="365760" cy="311400"/>
          </a:xfrm>
          <a:prstGeom prst="rect">
            <a:avLst/>
          </a:prstGeom>
          <a:ln>
            <a:noFill/>
          </a:ln>
        </p:spPr>
      </p:pic>
      <p:pic>
        <p:nvPicPr>
          <p:cNvPr id="181" name="Immagine 34" descr=""/>
          <p:cNvPicPr/>
          <p:nvPr/>
        </p:nvPicPr>
        <p:blipFill>
          <a:blip r:embed="rId15"/>
          <a:stretch/>
        </p:blipFill>
        <p:spPr>
          <a:xfrm>
            <a:off x="6103440" y="2070720"/>
            <a:ext cx="365760" cy="311400"/>
          </a:xfrm>
          <a:prstGeom prst="rect">
            <a:avLst/>
          </a:prstGeom>
          <a:ln>
            <a:noFill/>
          </a:ln>
        </p:spPr>
      </p:pic>
      <p:sp>
        <p:nvSpPr>
          <p:cNvPr id="182" name="CustomShape 18"/>
          <p:cNvSpPr/>
          <p:nvPr/>
        </p:nvSpPr>
        <p:spPr>
          <a:xfrm flipV="1">
            <a:off x="7496280" y="2912400"/>
            <a:ext cx="972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3" name="Immagine 69" descr=""/>
          <p:cNvPicPr/>
          <p:nvPr/>
        </p:nvPicPr>
        <p:blipFill>
          <a:blip r:embed="rId16"/>
          <a:stretch/>
        </p:blipFill>
        <p:spPr>
          <a:xfrm>
            <a:off x="8491320" y="1098720"/>
            <a:ext cx="928080" cy="848880"/>
          </a:xfrm>
          <a:prstGeom prst="rect">
            <a:avLst/>
          </a:prstGeom>
          <a:ln>
            <a:noFill/>
          </a:ln>
        </p:spPr>
      </p:pic>
      <p:sp>
        <p:nvSpPr>
          <p:cNvPr id="184" name="CustomShape 19"/>
          <p:cNvSpPr/>
          <p:nvPr/>
        </p:nvSpPr>
        <p:spPr>
          <a:xfrm flipH="1" rot="16200000">
            <a:off x="4260600" y="2850480"/>
            <a:ext cx="477720" cy="1035000"/>
          </a:xfrm>
          <a:prstGeom prst="bentConnector2">
            <a:avLst/>
          </a:pr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0"/>
          <p:cNvSpPr/>
          <p:nvPr/>
        </p:nvSpPr>
        <p:spPr>
          <a:xfrm>
            <a:off x="5355720" y="1960920"/>
            <a:ext cx="147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1"/>
          <p:cNvSpPr/>
          <p:nvPr/>
        </p:nvSpPr>
        <p:spPr>
          <a:xfrm>
            <a:off x="4782240" y="2401200"/>
            <a:ext cx="996120" cy="314640"/>
          </a:xfrm>
          <a:prstGeom prst="flowChartMagneticDrum">
            <a:avLst/>
          </a:prstGeom>
          <a:solidFill>
            <a:schemeClr val="tx2">
              <a:lumMod val="50000"/>
            </a:schemeClr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2"/>
          <p:cNvSpPr/>
          <p:nvPr/>
        </p:nvSpPr>
        <p:spPr>
          <a:xfrm>
            <a:off x="4761000" y="2443680"/>
            <a:ext cx="956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</a:rPr>
              <a:t>Channel</a:t>
            </a:r>
            <a:endParaRPr b="0" lang="it-IT" sz="1000" spc="-1" strike="noStrike">
              <a:latin typeface="Arial"/>
            </a:endParaRPr>
          </a:p>
        </p:txBody>
      </p:sp>
      <p:sp>
        <p:nvSpPr>
          <p:cNvPr id="188" name="CustomShape 23"/>
          <p:cNvSpPr/>
          <p:nvPr/>
        </p:nvSpPr>
        <p:spPr>
          <a:xfrm flipV="1">
            <a:off x="7845840" y="2887560"/>
            <a:ext cx="645120" cy="65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TextShape 2"/>
          <p:cNvSpPr txBox="1"/>
          <p:nvPr/>
        </p:nvSpPr>
        <p:spPr>
          <a:xfrm>
            <a:off x="4662000" y="4681440"/>
            <a:ext cx="4700160" cy="147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sorgente netcat</a:t>
            </a:r>
            <a:br/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33960" y="620640"/>
            <a:ext cx="3670200" cy="5286600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" name="Picture 2" descr=""/>
          <p:cNvPicPr/>
          <p:nvPr/>
        </p:nvPicPr>
        <p:blipFill>
          <a:blip r:embed="rId1"/>
          <a:srcRect l="16615" t="14332" r="21310" b="9820"/>
          <a:stretch/>
        </p:blipFill>
        <p:spPr>
          <a:xfrm>
            <a:off x="1276200" y="1107000"/>
            <a:ext cx="2343600" cy="2083320"/>
          </a:xfrm>
          <a:prstGeom prst="rect">
            <a:avLst/>
          </a:prstGeom>
          <a:ln>
            <a:noFill/>
          </a:ln>
        </p:spPr>
      </p:pic>
      <p:pic>
        <p:nvPicPr>
          <p:cNvPr id="193" name="Picture 20" descr=""/>
          <p:cNvPicPr/>
          <p:nvPr/>
        </p:nvPicPr>
        <p:blipFill>
          <a:blip r:embed="rId2"/>
          <a:stretch/>
        </p:blipFill>
        <p:spPr>
          <a:xfrm>
            <a:off x="955080" y="3569760"/>
            <a:ext cx="2830680" cy="1883520"/>
          </a:xfrm>
          <a:prstGeom prst="rect">
            <a:avLst/>
          </a:prstGeom>
          <a:ln>
            <a:noFill/>
          </a:ln>
        </p:spPr>
      </p:pic>
      <p:sp>
        <p:nvSpPr>
          <p:cNvPr id="194" name="TextShape 4"/>
          <p:cNvSpPr txBox="1"/>
          <p:nvPr/>
        </p:nvSpPr>
        <p:spPr>
          <a:xfrm>
            <a:off x="4662000" y="685800"/>
            <a:ext cx="62535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Twitter è la </a:t>
            </a:r>
            <a:r>
              <a:rPr b="1" lang="en-US" sz="2000" spc="-1" strike="noStrike">
                <a:solidFill>
                  <a:srgbClr val="0a304a"/>
                </a:solidFill>
                <a:latin typeface="Century Gothic"/>
              </a:rPr>
              <a:t>sorgente</a:t>
            </a: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 netcat da cui prendiamo i dati che in questo caso sono proprio i tweet, ma non tutti,solo quelli con un certo hashtag.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Qui ci vengono in aiuto alcune sue </a:t>
            </a:r>
            <a:r>
              <a:rPr b="1" lang="en-US" sz="2000" spc="-1" strike="noStrike">
                <a:solidFill>
                  <a:srgbClr val="0a304a"/>
                </a:solidFill>
                <a:latin typeface="Century Gothic"/>
              </a:rPr>
              <a:t>API</a:t>
            </a: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grpSp>
        <p:nvGrpSpPr>
          <p:cNvPr id="195" name="Group 5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96" name="Line 6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7" name="Line 7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8" name="Line 8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9" name="Line 9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0" name="Line 10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951120" y="5176440"/>
            <a:ext cx="5480280" cy="870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Raccolta dati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604600" y="386640"/>
            <a:ext cx="8534160" cy="4511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a304a"/>
                </a:solidFill>
                <a:latin typeface="Century Gothic"/>
              </a:rPr>
              <a:t>Data Ingestion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 tramite Apache Flume: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servizio distribuito e affidabile per la raccolta, l'aggregazione e il trasporto di un grande quantitativo di dati in maniera efficiente.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Sorgente          Channel            Sink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a304a"/>
                </a:solidFill>
                <a:latin typeface="Century Gothic"/>
              </a:rPr>
              <a:t>Streaming 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tramite Apache Kafka: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piattaforma di </a:t>
            </a:r>
            <a:r>
              <a:rPr b="0" lang="en-US" sz="1800" spc="-1" strike="noStrike" u="sng">
                <a:solidFill>
                  <a:srgbClr val="ffffff"/>
                </a:solidFill>
                <a:uFillTx/>
                <a:latin typeface="Century Gothic"/>
              </a:rPr>
              <a:t>stream processing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da cui la nostra architettura software è direttamente collegata.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Interroga il Sink per la coordinazione.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a304a"/>
                </a:solidFill>
                <a:latin typeface="Century Gothic"/>
              </a:rPr>
              <a:t>Coordination 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tramite Zookeeper: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sistema centralizzato di </a:t>
            </a:r>
            <a:r>
              <a:rPr b="0" lang="en-US" sz="1800" spc="-1" strike="noStrike" u="sng">
                <a:solidFill>
                  <a:srgbClr val="ffffff"/>
                </a:solidFill>
                <a:uFillTx/>
                <a:latin typeface="Century Gothic"/>
              </a:rPr>
              <a:t>coordinazione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che mantenere un insieme di configurazioni condivise e distribuite. (Sink)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203" name="Picture 22" descr=""/>
          <p:cNvPicPr/>
          <p:nvPr/>
        </p:nvPicPr>
        <p:blipFill>
          <a:blip r:embed="rId1"/>
          <a:stretch/>
        </p:blipFill>
        <p:spPr>
          <a:xfrm>
            <a:off x="555120" y="159840"/>
            <a:ext cx="1480680" cy="1480680"/>
          </a:xfrm>
          <a:prstGeom prst="rect">
            <a:avLst/>
          </a:prstGeom>
          <a:ln>
            <a:noFill/>
          </a:ln>
        </p:spPr>
      </p:pic>
      <p:pic>
        <p:nvPicPr>
          <p:cNvPr id="204" name="Picture 56" descr=""/>
          <p:cNvPicPr/>
          <p:nvPr/>
        </p:nvPicPr>
        <p:blipFill>
          <a:blip r:embed="rId2"/>
          <a:stretch/>
        </p:blipFill>
        <p:spPr>
          <a:xfrm>
            <a:off x="775440" y="3342240"/>
            <a:ext cx="1040400" cy="14832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205" name="Picture 26" descr=""/>
          <p:cNvPicPr/>
          <p:nvPr/>
        </p:nvPicPr>
        <p:blipFill>
          <a:blip r:embed="rId3"/>
          <a:srcRect l="31298" t="0" r="27901" b="0"/>
          <a:stretch/>
        </p:blipFill>
        <p:spPr>
          <a:xfrm rot="5400000">
            <a:off x="718920" y="1623960"/>
            <a:ext cx="1153800" cy="15796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206" name="CustomShape 3"/>
          <p:cNvSpPr/>
          <p:nvPr/>
        </p:nvSpPr>
        <p:spPr>
          <a:xfrm>
            <a:off x="4582800" y="1640880"/>
            <a:ext cx="32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6224760" y="1640880"/>
            <a:ext cx="33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Container Docker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09" name="Immagine 3" descr=""/>
          <p:cNvPicPr/>
          <p:nvPr/>
        </p:nvPicPr>
        <p:blipFill>
          <a:blip r:embed="rId1"/>
          <a:stretch/>
        </p:blipFill>
        <p:spPr>
          <a:xfrm>
            <a:off x="478800" y="1160640"/>
            <a:ext cx="3497040" cy="314856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210" name="TextShape 2"/>
          <p:cNvSpPr txBox="1"/>
          <p:nvPr/>
        </p:nvSpPr>
        <p:spPr>
          <a:xfrm>
            <a:off x="4325760" y="733680"/>
            <a:ext cx="6592680" cy="357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Per ognuno di questi abbiamo creato e avviato dei Container Docker su cui girano degli script bash che avviano i relativi server da cui ci mettiamo in ascolto.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Quindi utilizziamo Docker per la creazione dei Container che sono ambienti di sviluppo basati sul Kernel stesso del SO del Host ospitante.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Shape 2"/>
          <p:cNvSpPr txBox="1"/>
          <p:nvPr/>
        </p:nvSpPr>
        <p:spPr>
          <a:xfrm>
            <a:off x="4443840" y="5181480"/>
            <a:ext cx="562680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Consumers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33960" y="620640"/>
            <a:ext cx="3670200" cy="5286600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4" name="Picture 28" descr=""/>
          <p:cNvPicPr/>
          <p:nvPr/>
        </p:nvPicPr>
        <p:blipFill>
          <a:blip r:embed="rId1"/>
          <a:stretch/>
        </p:blipFill>
        <p:spPr>
          <a:xfrm>
            <a:off x="1244160" y="942480"/>
            <a:ext cx="2442960" cy="2442960"/>
          </a:xfrm>
          <a:prstGeom prst="rect">
            <a:avLst/>
          </a:prstGeom>
          <a:ln>
            <a:noFill/>
          </a:ln>
        </p:spPr>
      </p:pic>
      <p:pic>
        <p:nvPicPr>
          <p:cNvPr id="215" name="Picture 40" descr=""/>
          <p:cNvPicPr/>
          <p:nvPr/>
        </p:nvPicPr>
        <p:blipFill>
          <a:blip r:embed="rId2"/>
          <a:stretch/>
        </p:blipFill>
        <p:spPr>
          <a:xfrm>
            <a:off x="1454040" y="3563640"/>
            <a:ext cx="2021760" cy="2021760"/>
          </a:xfrm>
          <a:prstGeom prst="rect">
            <a:avLst/>
          </a:prstGeom>
          <a:ln>
            <a:noFill/>
          </a:ln>
        </p:spPr>
      </p:pic>
      <p:sp>
        <p:nvSpPr>
          <p:cNvPr id="216" name="TextShape 4"/>
          <p:cNvSpPr txBox="1"/>
          <p:nvPr/>
        </p:nvSpPr>
        <p:spPr>
          <a:xfrm>
            <a:off x="4662000" y="685800"/>
            <a:ext cx="6253560" cy="5119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0a304a"/>
                </a:solidFill>
                <a:latin typeface="Century Gothic"/>
              </a:rPr>
              <a:t>Per lo storage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L’ideale sarebbe un consumer che ha in compito di salvare i tweet in arrivo in un Data Base, ma per questo progetto questi vengono salvati in un file con formato csv.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en-US" sz="2000" spc="-1" strike="noStrike">
                <a:solidFill>
                  <a:srgbClr val="0a304a"/>
                </a:solidFill>
                <a:latin typeface="Century Gothic"/>
              </a:rPr>
              <a:t>Per la classificazione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Un altro Consumer con il compito di Classificare i tweet precedentemente salvati nel Data Base, nel nostro caso nel file csv.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  <p:grpSp>
        <p:nvGrpSpPr>
          <p:cNvPr id="217" name="Group 5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218" name="Line 6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9" name="Line 7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0" name="Line 8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1" name="Line 9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2" name="Line 10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Classificazione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24" name="Picture 40" descr=""/>
          <p:cNvPicPr/>
          <p:nvPr/>
        </p:nvPicPr>
        <p:blipFill>
          <a:blip r:embed="rId1"/>
          <a:stretch/>
        </p:blipFill>
        <p:spPr>
          <a:xfrm>
            <a:off x="331920" y="920520"/>
            <a:ext cx="3201840" cy="32018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225" name="TextShape 2"/>
          <p:cNvSpPr txBox="1"/>
          <p:nvPr/>
        </p:nvSpPr>
        <p:spPr>
          <a:xfrm>
            <a:off x="3766680" y="733680"/>
            <a:ext cx="7151760" cy="357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La classificazione (</a:t>
            </a:r>
            <a:r>
              <a:rPr b="1" lang="en-US" sz="2000" spc="-1" strike="noStrike">
                <a:solidFill>
                  <a:srgbClr val="0a304a"/>
                </a:solidFill>
                <a:latin typeface="Century Gothic"/>
              </a:rPr>
              <a:t>sentiment analysis</a:t>
            </a: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) dei tweet viene fatta da degli script in R che “girano” in un Container apposito.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Il modello di </a:t>
            </a:r>
            <a:r>
              <a:rPr b="1" lang="en-US" sz="2000" spc="-1" strike="noStrike">
                <a:solidFill>
                  <a:srgbClr val="0a304a"/>
                </a:solidFill>
                <a:latin typeface="Century Gothic"/>
              </a:rPr>
              <a:t>Machine Learning</a:t>
            </a: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 risultante: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Ha un tipo di </a:t>
            </a:r>
            <a:r>
              <a:rPr b="0" lang="en-US" sz="1800" spc="-1" strike="noStrike" u="sng">
                <a:solidFill>
                  <a:srgbClr val="0a304a"/>
                </a:solidFill>
                <a:uFillTx/>
                <a:latin typeface="Century Gothic"/>
              </a:rPr>
              <a:t>Apprendimento Supervisionato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E come Output restituisce una </a:t>
            </a:r>
            <a:r>
              <a:rPr b="0" lang="en-US" sz="1800" spc="-1" strike="noStrike" u="sng">
                <a:solidFill>
                  <a:srgbClr val="0a304a"/>
                </a:solidFill>
                <a:uFillTx/>
                <a:latin typeface="Century Gothic"/>
              </a:rPr>
              <a:t>Classificazione</a:t>
            </a:r>
            <a:r>
              <a:rPr b="0" lang="en-US" sz="1800" spc="-1" strike="noStrike">
                <a:solidFill>
                  <a:srgbClr val="0a304a"/>
                </a:solidFill>
                <a:latin typeface="Century Gothic"/>
              </a:rPr>
              <a:t> dei tweet, quindi un valore discreto che nel nostro caso e il suo sentiment (positivo, negativo e neutro).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Visualization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br/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27" name="Picture 54" descr=""/>
          <p:cNvPicPr/>
          <p:nvPr/>
        </p:nvPicPr>
        <p:blipFill>
          <a:blip r:embed="rId1"/>
          <a:stretch/>
        </p:blipFill>
        <p:spPr>
          <a:xfrm>
            <a:off x="200160" y="713160"/>
            <a:ext cx="3399840" cy="3314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228" name="TextShape 2"/>
          <p:cNvSpPr txBox="1"/>
          <p:nvPr/>
        </p:nvSpPr>
        <p:spPr>
          <a:xfrm>
            <a:off x="3943440" y="733680"/>
            <a:ext cx="6975000" cy="357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In fine, la visualizzazione dei nostri dati tramite dei grafici viene fatta </a:t>
            </a:r>
            <a:r>
              <a:rPr b="1" lang="en-US" sz="2000" spc="-1" strike="noStrike">
                <a:solidFill>
                  <a:srgbClr val="0a304a"/>
                </a:solidFill>
                <a:latin typeface="Century Gothic"/>
              </a:rPr>
              <a:t>Tableau</a:t>
            </a:r>
            <a:r>
              <a:rPr b="0" lang="en-US" sz="2000" spc="-1" strike="noStrike">
                <a:solidFill>
                  <a:srgbClr val="0a304a"/>
                </a:solidFill>
                <a:latin typeface="Century Gothic"/>
              </a:rPr>
              <a:t> come piattaforma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LibreOffice/6.0.7.3$Linux_X86_64 LibreOffice_project/00m0$Build-3</Application>
  <Words>433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2019-06-09T20:23:56Z</dcterms:created>
  <dc:creator>Marco Di Benedetto</dc:creator>
  <dc:description/>
  <dc:language>it-IT</dc:language>
  <cp:lastModifiedBy/>
  <dcterms:modified xsi:type="dcterms:W3CDTF">2019-06-10T11:28:19Z</dcterms:modified>
  <cp:revision>6</cp:revision>
  <dc:subject/>
  <dc:title>Technologies for Advanced Programming (AA 2018-2019)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