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14" r:id="rId4"/>
    <p:sldId id="259" r:id="rId5"/>
    <p:sldId id="260" r:id="rId6"/>
    <p:sldId id="282" r:id="rId7"/>
    <p:sldId id="283" r:id="rId8"/>
    <p:sldId id="284" r:id="rId9"/>
    <p:sldId id="279" r:id="rId10"/>
    <p:sldId id="285" r:id="rId11"/>
    <p:sldId id="290" r:id="rId12"/>
    <p:sldId id="280" r:id="rId13"/>
    <p:sldId id="292" r:id="rId14"/>
    <p:sldId id="293" r:id="rId15"/>
    <p:sldId id="272" r:id="rId16"/>
    <p:sldId id="286" r:id="rId17"/>
    <p:sldId id="287" r:id="rId18"/>
    <p:sldId id="288" r:id="rId19"/>
    <p:sldId id="289" r:id="rId20"/>
    <p:sldId id="291" r:id="rId21"/>
    <p:sldId id="261" r:id="rId22"/>
    <p:sldId id="262" r:id="rId23"/>
    <p:sldId id="263" r:id="rId24"/>
    <p:sldId id="264" r:id="rId25"/>
    <p:sldId id="265" r:id="rId26"/>
    <p:sldId id="267" r:id="rId27"/>
    <p:sldId id="268" r:id="rId28"/>
    <p:sldId id="294" r:id="rId29"/>
    <p:sldId id="295" r:id="rId30"/>
    <p:sldId id="296" r:id="rId31"/>
    <p:sldId id="298" r:id="rId32"/>
    <p:sldId id="315" r:id="rId33"/>
    <p:sldId id="269" r:id="rId34"/>
    <p:sldId id="275" r:id="rId35"/>
    <p:sldId id="299" r:id="rId36"/>
    <p:sldId id="300" r:id="rId37"/>
    <p:sldId id="276" r:id="rId38"/>
    <p:sldId id="301" r:id="rId39"/>
    <p:sldId id="277" r:id="rId40"/>
    <p:sldId id="278" r:id="rId41"/>
    <p:sldId id="302" r:id="rId42"/>
    <p:sldId id="281" r:id="rId43"/>
    <p:sldId id="303" r:id="rId44"/>
    <p:sldId id="304" r:id="rId45"/>
    <p:sldId id="305" r:id="rId46"/>
    <p:sldId id="306" r:id="rId47"/>
    <p:sldId id="308" r:id="rId48"/>
    <p:sldId id="309" r:id="rId49"/>
    <p:sldId id="27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9A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5"/>
    <p:restoredTop sz="94677"/>
  </p:normalViewPr>
  <p:slideViewPr>
    <p:cSldViewPr snapToGrid="0" snapToObjects="1">
      <p:cViewPr varScale="1">
        <p:scale>
          <a:sx n="113" d="100"/>
          <a:sy n="113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937F-85BE-AD4D-8D09-360A2209F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17905-2669-FB49-B0AC-590437399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BC57-EF69-EC4B-817E-DBDEE50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F558-6D84-AA47-A754-08FA8CDE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2D0A-DC73-B442-8597-CF4A1E94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FB5C-F60C-584A-94CB-1E58E6D8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1F132-82BC-1A44-B4A5-7165EA7AD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D62C-6913-C14D-8703-13F7DB5B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C84BF-27DA-9E4A-85A0-F6924EA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C95E-7A4A-AA49-848F-458393F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85CD7-678E-794F-9D5D-99B3F20B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C68A-01D0-F841-9753-BBFC617C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794B-A96D-A441-B351-E0765A73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6A4C-432E-5E4A-AA0B-EA1ABC0B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300F-5DDA-3C4A-9633-842BC83B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D731-36DC-A04A-A449-7BCFE76E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7296-3CD9-A546-BA00-E54E1FE2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B40D-3A1A-5F4B-B9E7-83AC5D70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8BDB-7FC4-494A-99F0-4442815E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D9800-39E5-BC4D-B90C-25CA77BA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C376-3E0B-9B4E-89C8-49126D08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E566F-140B-2546-A533-B8317253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2B95-C849-A643-85F2-4DC0736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7D4F-215D-0542-AF6C-E49CF9FB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0A0C-DB91-8F48-B89A-3CD38E9B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BD36-44BD-0445-9788-2280E89A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34A7-E817-1147-A6FE-054779858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05DA-A5C0-D745-A628-ADEB3AEE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28A32-712A-6242-B086-AD0DC5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B6D65-8890-F24C-8756-2AF3DC8E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820AA-6635-964A-BDF1-BCED5365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9CE3-C099-454E-B41A-5C82BDE6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D237-8335-C245-BE6D-63B26A05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69F04-D31D-1C40-9D2D-F83377CFE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B87EA-A829-E648-995E-89963A4F7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58DCF-A191-8E4B-B071-3D78FBF2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A2FC4-1229-C94B-BF1C-0DEACD8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D95B6-8460-1D43-8A24-6941A013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E8F55-DC41-C243-B47A-37A67C1C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768C-7AB1-AB47-90A1-D34E3A1F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FB2AC-0B89-7247-96B7-C46D389F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3CC1E-762B-0B40-AAED-2AA98899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0ACD8-8832-2D44-8A8E-D1930D67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BAB2A-7FD6-CD41-8262-AE7A6362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EEDEE-270C-134E-B012-FAF57CDF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F3C59-1CEA-5242-BDF0-FA5E1C43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3818-8F9D-EB4A-ADD5-49F82C01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BCDC-0336-814C-8F20-E2A4D4FE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7F960-41EA-C345-AF39-F1AD44E4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CBA6-432D-7842-8DBB-7FB924C3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2068-326C-F34A-BEDC-87F908AD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649B-BD20-A547-B7DB-7883AA41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C490-8DDF-084C-A5C9-199B0D18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85ACA-E3D8-9D42-9870-169C7349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4956C-2869-BA45-86E9-05B4161F6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5F36-9EBE-B740-B4C1-FF266A7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1E08-A47B-C24D-8E8A-F1FB8941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DCBA-CA07-834A-BAC8-377A801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EBB65-31A3-944A-8FEC-EE655C25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E3626-915E-B443-A2C9-31E42431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7FF1-CBAF-A840-AD53-4BF177F04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36F9-96E7-AA41-A558-4DE254C6915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9551-99FE-1C41-8115-3D976494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83F-E7A1-F74D-970F-9ECC31B2E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neapolis.edu/student-services/registration-and-records/records/enrollment-verificati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raj/ProgrammingLogic1150Examp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425E-DB9D-3B49-BD29-F4FC61FE5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1150 Programming Logic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B74AA-3F11-B84D-8991-3D571C8A0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2, first part</a:t>
            </a:r>
          </a:p>
          <a:p>
            <a:r>
              <a:rPr lang="en-US" dirty="0"/>
              <a:t>Flow Control with if elif 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203326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06B1-4A5C-A040-969A-931B06DE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string is equal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1764-1983-FD42-A559-8101CC2E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Python file </a:t>
            </a:r>
          </a:p>
          <a:p>
            <a:r>
              <a:rPr lang="en-US" dirty="0"/>
              <a:t>Write and test this password checking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42E90-4778-B943-B5AB-E8995AFF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6" y="2893482"/>
            <a:ext cx="10954614" cy="2745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0C55C-E7BD-AA4A-96D0-BC8BF972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85668"/>
            <a:ext cx="4620143" cy="65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BC981-074C-694F-9004-38669CAD9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931297"/>
            <a:ext cx="5397634" cy="7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B36D-DD56-074B-88A0-07ADC6E8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equal  </a:t>
            </a:r>
            <a:r>
              <a:rPr lang="en-US" b="1" dirty="0"/>
              <a:t>!=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5DEE-846B-7848-8C6C-66219E0D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</a:t>
            </a:r>
            <a:r>
              <a:rPr lang="en-US" b="1" dirty="0"/>
              <a:t> != </a:t>
            </a:r>
            <a:r>
              <a:rPr lang="en-US" dirty="0"/>
              <a:t>operator to check if something is NOT the same as something else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4D1D2-EFF7-0045-92B0-9E1392B3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80834"/>
            <a:ext cx="12270311" cy="14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F87-9F3B-B74D-9760-21985069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conditions -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24B7-1CFE-6243-885A-7FC20A10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two things are equal with  ==</a:t>
            </a:r>
          </a:p>
          <a:p>
            <a:r>
              <a:rPr lang="en-US" dirty="0"/>
              <a:t>Check if two things are not equal !=</a:t>
            </a:r>
          </a:p>
          <a:p>
            <a:r>
              <a:rPr lang="en-US" dirty="0"/>
              <a:t>Check if something is less than something else with &lt;</a:t>
            </a:r>
          </a:p>
          <a:p>
            <a:r>
              <a:rPr lang="en-US" dirty="0"/>
              <a:t>Check if something is greater than something else with &gt;</a:t>
            </a:r>
          </a:p>
          <a:p>
            <a:r>
              <a:rPr lang="en-US" dirty="0"/>
              <a:t>Check if something is less than or equal to something else with &lt;=</a:t>
            </a:r>
          </a:p>
          <a:p>
            <a:r>
              <a:rPr lang="en-US" dirty="0"/>
              <a:t>Check if something is greater than or equal to something else with  &gt;=</a:t>
            </a:r>
          </a:p>
        </p:txBody>
      </p:sp>
    </p:spTree>
    <p:extLst>
      <p:ext uri="{BB962C8B-B14F-4D97-AF65-F5344CB8AC3E}">
        <p14:creationId xmlns:p14="http://schemas.microsoft.com/office/powerpoint/2010/main" val="16228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07D8-4758-1041-ADC8-C3B93D54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examples, == and !=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963A-5E50-D540-9928-C48D9E4C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B583A-32DB-FB49-90F1-0F62FC6A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949"/>
            <a:ext cx="10191157" cy="49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1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1B907A-ECF8-8E4B-A54D-560E1A95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3" y="1043449"/>
            <a:ext cx="11543594" cy="5814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507D8-4758-1041-ADC8-C3B93D54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Comparison operators examples,  &lt; &gt; &lt;= &gt;=</a:t>
            </a:r>
          </a:p>
        </p:txBody>
      </p:sp>
    </p:spTree>
    <p:extLst>
      <p:ext uri="{BB962C8B-B14F-4D97-AF65-F5344CB8AC3E}">
        <p14:creationId xmlns:p14="http://schemas.microsoft.com/office/powerpoint/2010/main" val="370498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6E26-B579-DD4A-9798-4B74F60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DF7E-3546-634B-8214-3E7FE7B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you want to do one thing if a condition is True, but do something else if it is False</a:t>
            </a:r>
          </a:p>
          <a:p>
            <a:r>
              <a:rPr lang="en-US" dirty="0"/>
              <a:t>For example, a password checking program needs to print a welcome message if the password is right, but print an error message if it is wrong</a:t>
            </a:r>
          </a:p>
          <a:p>
            <a:r>
              <a:rPr lang="en-US" dirty="0"/>
              <a:t>To do that, need to add an </a:t>
            </a:r>
            <a:r>
              <a:rPr lang="en-US" b="1" dirty="0"/>
              <a:t>else</a:t>
            </a:r>
            <a:r>
              <a:rPr lang="en-US" dirty="0"/>
              <a:t> block to an if statement</a:t>
            </a:r>
          </a:p>
        </p:txBody>
      </p:sp>
    </p:spTree>
    <p:extLst>
      <p:ext uri="{BB962C8B-B14F-4D97-AF65-F5344CB8AC3E}">
        <p14:creationId xmlns:p14="http://schemas.microsoft.com/office/powerpoint/2010/main" val="82057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B5D9-09E1-2348-97AD-E0F487C3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- password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4529-E496-9345-8809-5EB9669A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09"/>
            <a:ext cx="10515600" cy="4351338"/>
          </a:xfrm>
        </p:spPr>
        <p:txBody>
          <a:bodyPr/>
          <a:lstStyle/>
          <a:p>
            <a:r>
              <a:rPr lang="en-US" dirty="0"/>
              <a:t>Modify your password program to print a different message if the password is wrong</a:t>
            </a:r>
          </a:p>
          <a:p>
            <a:r>
              <a:rPr lang="en-US" dirty="0"/>
              <a:t>Watch the indentation and : after 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536E0-F711-1342-AEF0-55EE0DE0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5950"/>
            <a:ext cx="10724423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734-0A69-9247-9C69-526B64B9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- password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52EB-BE06-444E-B102-397ADBBA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and test password program </a:t>
            </a:r>
          </a:p>
          <a:p>
            <a:r>
              <a:rPr lang="en-US" dirty="0"/>
              <a:t>Try the right password - should see the welcome message</a:t>
            </a:r>
          </a:p>
          <a:p>
            <a:r>
              <a:rPr lang="en-US" dirty="0"/>
              <a:t>Try a wrong password - should see the error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C683-3921-794D-9C9C-7AD2E282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747293"/>
            <a:ext cx="7394532" cy="1146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3F056-EDDC-EB42-841C-54D14224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3" y="5044017"/>
            <a:ext cx="7421754" cy="12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C0F8-31EB-C44A-9AA0-C5AC983B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- quiz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6BA4-FB40-BB48-9F2A-876F127D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new Python program</a:t>
            </a:r>
          </a:p>
          <a:p>
            <a:r>
              <a:rPr lang="en-US" dirty="0"/>
              <a:t>Enter this code</a:t>
            </a:r>
          </a:p>
          <a:p>
            <a:r>
              <a:rPr lang="en-US" dirty="0"/>
              <a:t>Run and test - should print the 'Correct!' message if the right answer is entered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5DB9C-5D40-0143-A9AD-34A3ABE5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5" y="3989917"/>
            <a:ext cx="11068870" cy="2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4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B4A9-4A3B-E340-BE25-638394F4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else quiz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E1F2-881C-BD43-B93D-6664B42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else block to print a different message if the user enters the wrong answer</a:t>
            </a:r>
          </a:p>
          <a:p>
            <a:r>
              <a:rPr lang="en-US" dirty="0"/>
              <a:t>Run and test, verify the expected message is printed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E12E5-D60E-9F49-BD02-F04EAC5E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74" y="3448050"/>
            <a:ext cx="10551026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7646-8CE9-0A43-82AD-01F5984E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1C33-D149-D548-9873-39A608A8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Data types: string, </a:t>
            </a:r>
            <a:r>
              <a:rPr lang="en-US" dirty="0" err="1"/>
              <a:t>int</a:t>
            </a:r>
            <a:r>
              <a:rPr lang="en-US" dirty="0"/>
              <a:t> and float</a:t>
            </a:r>
          </a:p>
          <a:p>
            <a:r>
              <a:rPr lang="en-US" dirty="0"/>
              <a:t>Print and input</a:t>
            </a:r>
          </a:p>
        </p:txBody>
      </p:sp>
    </p:spTree>
    <p:extLst>
      <p:ext uri="{BB962C8B-B14F-4D97-AF65-F5344CB8AC3E}">
        <p14:creationId xmlns:p14="http://schemas.microsoft.com/office/powerpoint/2010/main" val="408247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4154-C7E3-7641-9E54-FC6CB979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express the same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44C0-D8BF-3143-B6C5-B56CB286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as the previous version of the quiz program</a:t>
            </a:r>
          </a:p>
          <a:p>
            <a:r>
              <a:rPr lang="en-US" dirty="0"/>
              <a:t>Uses the != operator to see if the answer is wrong first, otherwise it must be correct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B42DA-1171-EC4D-8EDC-97CFEE07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9247"/>
            <a:ext cx="10582030" cy="28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2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B45-CA06-044B-90B2-4780A4D2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student a full-time student?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4194-7CE2-7B4B-95B3-80E301D4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things depend on if a student is taking classes full-time or not</a:t>
            </a:r>
          </a:p>
          <a:p>
            <a:pPr lvl="1"/>
            <a:r>
              <a:rPr lang="en-US" dirty="0"/>
              <a:t>Scholarships, financial aid, possible tax deductions…</a:t>
            </a:r>
          </a:p>
          <a:p>
            <a:pPr lvl="1"/>
            <a:endParaRPr lang="en-US" dirty="0"/>
          </a:p>
          <a:p>
            <a:r>
              <a:rPr lang="en-US" dirty="0"/>
              <a:t>Let's write a program to identify if a Minneapolis College student is a full-time student, or not</a:t>
            </a:r>
          </a:p>
        </p:txBody>
      </p:sp>
    </p:spTree>
    <p:extLst>
      <p:ext uri="{BB962C8B-B14F-4D97-AF65-F5344CB8AC3E}">
        <p14:creationId xmlns:p14="http://schemas.microsoft.com/office/powerpoint/2010/main" val="73617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4E07-3B21-DA4C-B21D-8231449D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0393-E10B-054E-BA5E-86B535C4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thinking about requirements</a:t>
            </a:r>
          </a:p>
          <a:p>
            <a:r>
              <a:rPr lang="en-US" dirty="0"/>
              <a:t>And data you need for the program</a:t>
            </a:r>
          </a:p>
          <a:p>
            <a:r>
              <a:rPr lang="en-US" dirty="0"/>
              <a:t>So, how does Minneapolis College define a full-time student?</a:t>
            </a:r>
          </a:p>
          <a:p>
            <a:endParaRPr lang="en-US" dirty="0"/>
          </a:p>
          <a:p>
            <a:r>
              <a:rPr lang="en-US" dirty="0"/>
              <a:t>12 or more credits = full time </a:t>
            </a:r>
          </a:p>
          <a:p>
            <a:r>
              <a:rPr lang="en-US" dirty="0"/>
              <a:t>6 - 11 credits = half time</a:t>
            </a:r>
          </a:p>
          <a:p>
            <a:r>
              <a:rPr lang="en-US" dirty="0"/>
              <a:t>5 or less = less than half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12A73-0557-5344-8AAE-3ACBB2D5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74" y="3623733"/>
            <a:ext cx="6287325" cy="2688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21F6F4-F336-AE4A-8470-B92616E6E551}"/>
              </a:ext>
            </a:extLst>
          </p:cNvPr>
          <p:cNvSpPr/>
          <p:nvPr/>
        </p:nvSpPr>
        <p:spPr>
          <a:xfrm>
            <a:off x="325967" y="6451098"/>
            <a:ext cx="11540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https://www.minneapolis.edu/student-services/registration-and-records/records/enrollment-verification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5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CA7A-7533-5C47-ABB3-705A791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starting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F5A5-07C2-244A-B967-33CA110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 number of credits they are taking this semester</a:t>
            </a:r>
          </a:p>
          <a:p>
            <a:r>
              <a:rPr lang="en-US" dirty="0"/>
              <a:t>The program will decide if they are full time </a:t>
            </a:r>
          </a:p>
        </p:txBody>
      </p:sp>
    </p:spTree>
    <p:extLst>
      <p:ext uri="{BB962C8B-B14F-4D97-AF65-F5344CB8AC3E}">
        <p14:creationId xmlns:p14="http://schemas.microsoft.com/office/powerpoint/2010/main" val="60770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12C3-7CA4-1A42-8641-76E8033A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7C5A-AE04-6145-8118-2433B188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2"/>
            <a:ext cx="10515600" cy="51138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PyCharm, enter this code</a:t>
            </a:r>
          </a:p>
          <a:p>
            <a:r>
              <a:rPr lang="en-US" dirty="0"/>
              <a:t>Notice the 3</a:t>
            </a:r>
            <a:r>
              <a:rPr lang="en-US" baseline="30000" dirty="0"/>
              <a:t>rd</a:t>
            </a:r>
            <a:r>
              <a:rPr lang="en-US" dirty="0"/>
              <a:t> line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print('You are a full-time student') </a:t>
            </a:r>
          </a:p>
          <a:p>
            <a:r>
              <a:rPr lang="en-US" dirty="0"/>
              <a:t>is tabbed (indented)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and test, enter some example data (e.g. 12, or 14)</a:t>
            </a:r>
          </a:p>
          <a:p>
            <a:r>
              <a:rPr lang="en-US" dirty="0"/>
              <a:t>Try running it again with some different example data (e.g. 0, or 5)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3B069-9F84-6748-846E-D8F1C69C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0" y="3381507"/>
            <a:ext cx="11559560" cy="17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1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31E3-3AF0-6E43-9110-FC40FBDB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C5D3-ED74-C54A-B5C6-2EF6CF46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enter 15, should see the "You are a full-time" student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F48C1-FBE5-F043-9B1B-481F1D6B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5" y="3009635"/>
            <a:ext cx="11081390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4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8174-8ADD-EF4C-A860-FD0248D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again, this time enter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953F-DE1A-B04A-8D4D-645394F7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92132"/>
            <a:ext cx="10515600" cy="1452563"/>
          </a:xfrm>
        </p:spPr>
        <p:txBody>
          <a:bodyPr/>
          <a:lstStyle/>
          <a:p>
            <a:r>
              <a:rPr lang="en-US" dirty="0"/>
              <a:t>No output, no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1E07B-BEF3-9D4F-A530-98A3D47F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87" y="1893359"/>
            <a:ext cx="11296025" cy="17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0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7CC-3B04-E34A-9759-993AC49D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1751-1E60-2144-A29A-2024EF3C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Asking Python to check a condition</a:t>
            </a:r>
          </a:p>
          <a:p>
            <a:r>
              <a:rPr lang="en-US" dirty="0"/>
              <a:t>If that condition is true, execute some statements</a:t>
            </a:r>
          </a:p>
          <a:p>
            <a:r>
              <a:rPr lang="en-US" dirty="0"/>
              <a:t>If that condition is not true, don't execute the statements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code says, "if </a:t>
            </a:r>
            <a:r>
              <a:rPr lang="en-US" dirty="0" err="1"/>
              <a:t>number_of_credits</a:t>
            </a:r>
            <a:r>
              <a:rPr lang="en-US" dirty="0"/>
              <a:t> variable is greater or equal to 12, then print the message "You are a full-time student"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D62B02-94CB-7B47-8731-ECE1CDF9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4942294"/>
            <a:ext cx="8273534" cy="13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06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3E45-0A16-7D43-BB28-048FBE2E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full-time student?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4BFF-3324-4643-A5DE-B48C886C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print a different message if the student is not a full-time student</a:t>
            </a:r>
          </a:p>
          <a:p>
            <a:r>
              <a:rPr lang="en-US" dirty="0"/>
              <a:t>Perhaps we can use an </a:t>
            </a:r>
            <a:r>
              <a:rPr lang="en-US" b="1" dirty="0"/>
              <a:t>else</a:t>
            </a:r>
            <a:r>
              <a:rPr lang="en-US" dirty="0"/>
              <a:t> block?</a:t>
            </a:r>
          </a:p>
          <a:p>
            <a:r>
              <a:rPr lang="en-US" dirty="0"/>
              <a:t>Yes, but, there's more than one way to not be a full-time student</a:t>
            </a:r>
          </a:p>
          <a:p>
            <a:r>
              <a:rPr lang="en-US" dirty="0"/>
              <a:t>We should have a message for </a:t>
            </a:r>
            <a:r>
              <a:rPr lang="en-US" b="1" dirty="0"/>
              <a:t>half time </a:t>
            </a:r>
            <a:r>
              <a:rPr lang="en-US" dirty="0"/>
              <a:t>and a different message for less than </a:t>
            </a:r>
            <a:r>
              <a:rPr lang="en-US" b="1" dirty="0"/>
              <a:t>half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9E13A-EA01-B748-BB54-0D431EE6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09" y="3877293"/>
            <a:ext cx="5973233" cy="25538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433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22F3-A35C-F747-92C2-7A3BF485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elif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DC4C-4C70-304B-B3B8-0CF14A5C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program and add an </a:t>
            </a:r>
            <a:r>
              <a:rPr lang="en-US" b="1" dirty="0"/>
              <a:t>elif</a:t>
            </a:r>
            <a:r>
              <a:rPr lang="en-US" dirty="0"/>
              <a:t> and an </a:t>
            </a:r>
            <a:r>
              <a:rPr lang="en-US" b="1" dirty="0"/>
              <a:t>else</a:t>
            </a:r>
            <a:r>
              <a:rPr lang="en-US" dirty="0"/>
              <a:t> block</a:t>
            </a:r>
          </a:p>
          <a:p>
            <a:r>
              <a:rPr lang="en-US" dirty="0"/>
              <a:t>Run and test with different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971B6-4F97-8B44-9708-8A3A8C75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6" y="2887593"/>
            <a:ext cx="11423647" cy="2492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39948-1571-EF46-84E2-390B8E5A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6" y="5836275"/>
            <a:ext cx="45212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EAA69-87B6-E84D-899D-9EBFA834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59" y="5803419"/>
            <a:ext cx="44831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5B419-8079-234A-A1F6-57ECC11D8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822" y="6344275"/>
            <a:ext cx="4495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C5E81-7F2F-2543-BDBF-5F9B9FBE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6" y="2904224"/>
            <a:ext cx="6771339" cy="4018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Code examples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6" y="969357"/>
            <a:ext cx="10515600" cy="467596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https://github.com/claraj/ProgrammingLogic1150Examples</a:t>
            </a:r>
            <a:endParaRPr lang="en-US" dirty="0"/>
          </a:p>
          <a:p>
            <a:r>
              <a:rPr lang="en-US" dirty="0"/>
              <a:t>You can download everything or browse online. There will be updates and more examples added </a:t>
            </a:r>
          </a:p>
          <a:p>
            <a:r>
              <a:rPr lang="en-US" dirty="0"/>
              <a:t>It’s a PyCharm project so you can run all the examples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868407" y="4604329"/>
            <a:ext cx="24063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5522406" y="5956260"/>
            <a:ext cx="2752350" cy="537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30142" y="4453409"/>
            <a:ext cx="20499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Click green Code button </a:t>
            </a:r>
          </a:p>
          <a:p>
            <a:endParaRPr lang="en-US" sz="2000" dirty="0"/>
          </a:p>
          <a:p>
            <a:r>
              <a:rPr lang="en-US" sz="2000" dirty="0"/>
              <a:t>Click Download ZIP</a:t>
            </a:r>
          </a:p>
        </p:txBody>
      </p:sp>
    </p:spTree>
    <p:extLst>
      <p:ext uri="{BB962C8B-B14F-4D97-AF65-F5344CB8AC3E}">
        <p14:creationId xmlns:p14="http://schemas.microsoft.com/office/powerpoint/2010/main" val="2233635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BDA3-169A-584D-8424-9A7B1592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elif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A8ED-B174-C940-B8AA-0CE0EE18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if condition is true, run that conditional code</a:t>
            </a:r>
          </a:p>
          <a:p>
            <a:r>
              <a:rPr lang="en-US" dirty="0"/>
              <a:t>otherwise, check the elif condition. If the elif condition is true, run the elif conditional code</a:t>
            </a:r>
          </a:p>
          <a:p>
            <a:r>
              <a:rPr lang="en-US" dirty="0"/>
              <a:t>otherwise, run the conditional code for the else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98FB-9625-B644-A406-5E23D327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56" y="3866357"/>
            <a:ext cx="7555360" cy="2587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0F36C-2FFE-4C4A-80CF-8834BA6EC9BB}"/>
              </a:ext>
            </a:extLst>
          </p:cNvPr>
          <p:cNvSpPr txBox="1"/>
          <p:nvPr/>
        </p:nvSpPr>
        <p:spPr>
          <a:xfrm>
            <a:off x="728871" y="4267200"/>
            <a:ext cx="2173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this</a:t>
            </a:r>
          </a:p>
          <a:p>
            <a:endParaRPr lang="en-US" dirty="0"/>
          </a:p>
          <a:p>
            <a:r>
              <a:rPr lang="en-US" dirty="0"/>
              <a:t>If not true, check this</a:t>
            </a:r>
          </a:p>
          <a:p>
            <a:endParaRPr lang="en-US" dirty="0"/>
          </a:p>
          <a:p>
            <a:r>
              <a:rPr lang="en-US" dirty="0"/>
              <a:t>Neither are true? run the else code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8FD33-5374-D041-B28A-EA20FEC4687B}"/>
              </a:ext>
            </a:extLst>
          </p:cNvPr>
          <p:cNvCxnSpPr/>
          <p:nvPr/>
        </p:nvCxnSpPr>
        <p:spPr>
          <a:xfrm flipV="1">
            <a:off x="1948070" y="4240696"/>
            <a:ext cx="2067339" cy="2385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D4846-A0DD-F54F-87B2-56A6A4260B4B}"/>
              </a:ext>
            </a:extLst>
          </p:cNvPr>
          <p:cNvCxnSpPr>
            <a:cxnSpLocks/>
          </p:cNvCxnSpPr>
          <p:nvPr/>
        </p:nvCxnSpPr>
        <p:spPr>
          <a:xfrm flipV="1">
            <a:off x="2902219" y="4970291"/>
            <a:ext cx="1265590" cy="324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AB625-9603-AF4D-AC47-09EA1C58783F}"/>
              </a:ext>
            </a:extLst>
          </p:cNvPr>
          <p:cNvCxnSpPr>
            <a:cxnSpLocks/>
          </p:cNvCxnSpPr>
          <p:nvPr/>
        </p:nvCxnSpPr>
        <p:spPr>
          <a:xfrm>
            <a:off x="2981739" y="5751443"/>
            <a:ext cx="1186070" cy="1284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34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BDA3-169A-584D-8424-9A7B1592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93"/>
            <a:ext cx="10515600" cy="1325563"/>
          </a:xfrm>
        </p:spPr>
        <p:txBody>
          <a:bodyPr/>
          <a:lstStyle/>
          <a:p>
            <a:r>
              <a:rPr lang="en-US" dirty="0"/>
              <a:t>if - elif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A8ED-B174-C940-B8AA-0CE0EE18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386853"/>
            <a:ext cx="11255022" cy="4351338"/>
          </a:xfrm>
        </p:spPr>
        <p:txBody>
          <a:bodyPr/>
          <a:lstStyle/>
          <a:p>
            <a:r>
              <a:rPr lang="en-US" dirty="0"/>
              <a:t>Why does the elif condition only need to check that the number of credits more than 6? Why doesn't it check that it is less than 11? </a:t>
            </a:r>
          </a:p>
          <a:p>
            <a:r>
              <a:rPr lang="en-US" dirty="0"/>
              <a:t>Because if the first if condition is true, the rest of the checks are skipped</a:t>
            </a:r>
          </a:p>
          <a:p>
            <a:r>
              <a:rPr lang="en-US" dirty="0"/>
              <a:t>So if the elif condition is being checked, the first if condition must be false</a:t>
            </a:r>
          </a:p>
          <a:p>
            <a:r>
              <a:rPr lang="en-US" dirty="0"/>
              <a:t>So the number of credits can't be 12 or more </a:t>
            </a:r>
          </a:p>
          <a:p>
            <a:r>
              <a:rPr lang="en-US" dirty="0"/>
              <a:t>And the elif just needs to check if the number of credits is &gt;=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98FB-9625-B644-A406-5E23D327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75" y="4310515"/>
            <a:ext cx="6490259" cy="2222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0F36C-2FFE-4C4A-80CF-8834BA6EC9BB}"/>
              </a:ext>
            </a:extLst>
          </p:cNvPr>
          <p:cNvSpPr txBox="1"/>
          <p:nvPr/>
        </p:nvSpPr>
        <p:spPr>
          <a:xfrm>
            <a:off x="182592" y="4531453"/>
            <a:ext cx="2173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this</a:t>
            </a:r>
          </a:p>
          <a:p>
            <a:endParaRPr lang="en-US" dirty="0"/>
          </a:p>
          <a:p>
            <a:r>
              <a:rPr lang="en-US" dirty="0"/>
              <a:t>If not true, check this</a:t>
            </a:r>
          </a:p>
          <a:p>
            <a:endParaRPr lang="en-US" dirty="0"/>
          </a:p>
          <a:p>
            <a:r>
              <a:rPr lang="en-US" dirty="0"/>
              <a:t>Neither are true? run the else code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8FD33-5374-D041-B28A-EA20FEC4687B}"/>
              </a:ext>
            </a:extLst>
          </p:cNvPr>
          <p:cNvCxnSpPr>
            <a:cxnSpLocks/>
          </p:cNvCxnSpPr>
          <p:nvPr/>
        </p:nvCxnSpPr>
        <p:spPr>
          <a:xfrm flipV="1">
            <a:off x="1583997" y="4612484"/>
            <a:ext cx="2131946" cy="469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D4846-A0DD-F54F-87B2-56A6A4260B4B}"/>
              </a:ext>
            </a:extLst>
          </p:cNvPr>
          <p:cNvCxnSpPr>
            <a:cxnSpLocks/>
          </p:cNvCxnSpPr>
          <p:nvPr/>
        </p:nvCxnSpPr>
        <p:spPr>
          <a:xfrm flipV="1">
            <a:off x="2370845" y="5275091"/>
            <a:ext cx="1265590" cy="324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AB625-9603-AF4D-AC47-09EA1C58783F}"/>
              </a:ext>
            </a:extLst>
          </p:cNvPr>
          <p:cNvCxnSpPr>
            <a:cxnSpLocks/>
          </p:cNvCxnSpPr>
          <p:nvPr/>
        </p:nvCxnSpPr>
        <p:spPr>
          <a:xfrm>
            <a:off x="2410605" y="5855225"/>
            <a:ext cx="1186070" cy="1284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40D19F-2164-C24E-91A7-45536716EC0D}"/>
              </a:ext>
            </a:extLst>
          </p:cNvPr>
          <p:cNvSpPr txBox="1"/>
          <p:nvPr/>
        </p:nvSpPr>
        <p:spPr>
          <a:xfrm>
            <a:off x="10210830" y="4406197"/>
            <a:ext cx="1888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from </a:t>
            </a:r>
            <a:r>
              <a:rPr lang="en-US" b="1" dirty="0"/>
              <a:t>only one of the choices </a:t>
            </a:r>
            <a:r>
              <a:rPr lang="en-US" dirty="0"/>
              <a:t>will run</a:t>
            </a:r>
          </a:p>
          <a:p>
            <a:endParaRPr lang="en-US" dirty="0"/>
          </a:p>
          <a:p>
            <a:r>
              <a:rPr lang="en-US" dirty="0"/>
              <a:t>And, code from exactly one of the choices will run.</a:t>
            </a:r>
          </a:p>
        </p:txBody>
      </p:sp>
    </p:spTree>
    <p:extLst>
      <p:ext uri="{BB962C8B-B14F-4D97-AF65-F5344CB8AC3E}">
        <p14:creationId xmlns:p14="http://schemas.microsoft.com/office/powerpoint/2010/main" val="3132501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– elif – else  order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4683" cy="4351338"/>
          </a:xfrm>
        </p:spPr>
        <p:txBody>
          <a:bodyPr/>
          <a:lstStyle/>
          <a:p>
            <a:r>
              <a:rPr lang="en-US" dirty="0"/>
              <a:t>If you swap the order of the conditions, what happens? </a:t>
            </a:r>
          </a:p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3" y="2834031"/>
            <a:ext cx="9408551" cy="3834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86" y="5589917"/>
            <a:ext cx="5870463" cy="587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2429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AF79-1DB5-C645-8A4E-47D0981C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elif else Letter grade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92E-C096-234C-B74A-FB2C4FB8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825625"/>
            <a:ext cx="2146852" cy="4351338"/>
          </a:xfrm>
        </p:spPr>
        <p:txBody>
          <a:bodyPr/>
          <a:lstStyle/>
          <a:p>
            <a:r>
              <a:rPr lang="en-US" dirty="0"/>
              <a:t>Can you finish this program by adding the missing elif?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558B5-DF08-D242-B08E-315C0D5C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3" y="1690687"/>
            <a:ext cx="915491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57F0-279E-1846-9B25-B4D5EC06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0F08-C788-E547-B676-F68D3171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- a program needs the user to enter their </a:t>
            </a:r>
            <a:r>
              <a:rPr lang="en-US" dirty="0" err="1"/>
              <a:t>starID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starID</a:t>
            </a:r>
            <a:r>
              <a:rPr lang="en-US" dirty="0"/>
              <a:t> is 8 characters, for example, ab1234cd</a:t>
            </a:r>
          </a:p>
          <a:p>
            <a:r>
              <a:rPr lang="en-US" dirty="0"/>
              <a:t>How can we test if they entered the right number of characters? </a:t>
            </a:r>
          </a:p>
        </p:txBody>
      </p:sp>
    </p:spTree>
    <p:extLst>
      <p:ext uri="{BB962C8B-B14F-4D97-AF65-F5344CB8AC3E}">
        <p14:creationId xmlns:p14="http://schemas.microsoft.com/office/powerpoint/2010/main" val="2692382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2C51-22A9-E04C-A445-36E23F75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9DA-6705-EB49-AF8E-1952CB37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the number of characters in a string</a:t>
            </a:r>
          </a:p>
          <a:p>
            <a:r>
              <a:rPr lang="en-US" dirty="0"/>
              <a:t>Start a new python program</a:t>
            </a:r>
          </a:p>
          <a:p>
            <a:r>
              <a:rPr lang="en-US" dirty="0"/>
              <a:t>Enter this code, run and test. Is it counting the number of letters in your name correctly?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29847-49D4-C145-9300-0D3FFEAA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23" y="5420967"/>
            <a:ext cx="5277065" cy="890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65E04-5CC5-8D4B-864C-9ED48393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9" y="3776869"/>
            <a:ext cx="10881354" cy="13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9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28A3-DA64-F64B-8681-16313589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0720-FD8B-2F43-9D8D-4E1D2DC9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 function count the number of characters in a string, and return the number, as an int variable</a:t>
            </a:r>
          </a:p>
          <a:p>
            <a:r>
              <a:rPr lang="en-US" dirty="0"/>
              <a:t>Can count letters in a string literal or string variable</a:t>
            </a:r>
          </a:p>
          <a:p>
            <a:r>
              <a:rPr lang="en-US" dirty="0"/>
              <a:t>Can print the number, save it in a variable and use it in your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90BB3-0043-E34C-9A81-DBF3AB0A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00" y="3804710"/>
            <a:ext cx="4874548" cy="613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95815-1712-E245-A1D2-EA9A19E0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4" y="5092698"/>
            <a:ext cx="5307372" cy="986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A14CE-22DE-D343-B47F-C00072872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21" y="4968476"/>
            <a:ext cx="5864165" cy="12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8A4-A519-B049-9B9B-DD699D11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len</a:t>
            </a:r>
            <a:r>
              <a:rPr lang="en-US" dirty="0"/>
              <a:t>() and if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A78B-16BC-EC4C-91C6-CF807B7A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 new Python program</a:t>
            </a:r>
          </a:p>
          <a:p>
            <a:r>
              <a:rPr lang="en-US" dirty="0"/>
              <a:t>Enter this code</a:t>
            </a:r>
          </a:p>
          <a:p>
            <a:r>
              <a:rPr lang="en-US" dirty="0"/>
              <a:t>Run and test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you add an else block to print a different message if the </a:t>
            </a:r>
            <a:r>
              <a:rPr lang="en-US" dirty="0" err="1"/>
              <a:t>StarID</a:t>
            </a:r>
            <a:r>
              <a:rPr lang="en-US" dirty="0"/>
              <a:t> is the wrong length?</a:t>
            </a:r>
          </a:p>
          <a:p>
            <a:r>
              <a:rPr lang="en-US" dirty="0"/>
              <a:t>Can you modify your program to use an elif and else block to print  different messages if the </a:t>
            </a:r>
            <a:r>
              <a:rPr lang="en-US" dirty="0" err="1"/>
              <a:t>StarID</a:t>
            </a:r>
            <a:r>
              <a:rPr lang="en-US" dirty="0"/>
              <a:t> is too long, or too short?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AB25E-A4F7-7B46-95E2-27A8A84A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50" y="2552665"/>
            <a:ext cx="7222150" cy="14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375A-3B18-DB4D-B08D-38C750EC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more than one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FB29-4CFA-DE41-B8DB-2A3F502A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 if more than one condition is true using the </a:t>
            </a:r>
            <a:r>
              <a:rPr lang="en-US" b="1" dirty="0"/>
              <a:t>and</a:t>
            </a:r>
            <a:r>
              <a:rPr lang="en-US" dirty="0"/>
              <a:t> operator</a:t>
            </a:r>
          </a:p>
          <a:p>
            <a:endParaRPr lang="en-US" dirty="0"/>
          </a:p>
          <a:p>
            <a:r>
              <a:rPr lang="en-US" dirty="0"/>
              <a:t>Check if at least one condition is true using the </a:t>
            </a:r>
            <a:r>
              <a:rPr lang="en-US" b="1" dirty="0"/>
              <a:t>or</a:t>
            </a:r>
            <a:r>
              <a:rPr lang="en-US" dirty="0"/>
              <a:t>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D8074-9616-5B46-9B8E-EA545C15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0" y="4295280"/>
            <a:ext cx="8748889" cy="256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BD024-BF9E-8247-93C4-FAACE2C3622F}"/>
              </a:ext>
            </a:extLst>
          </p:cNvPr>
          <p:cNvSpPr txBox="1"/>
          <p:nvPr/>
        </p:nvSpPr>
        <p:spPr>
          <a:xfrm>
            <a:off x="237067" y="4583289"/>
            <a:ext cx="3047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the user made changes since they opened the file?</a:t>
            </a:r>
          </a:p>
          <a:p>
            <a:r>
              <a:rPr lang="en-US" dirty="0"/>
              <a:t>AND is their work unsaved?</a:t>
            </a:r>
          </a:p>
          <a:p>
            <a:endParaRPr lang="en-US" dirty="0"/>
          </a:p>
          <a:p>
            <a:r>
              <a:rPr lang="en-US" dirty="0"/>
              <a:t>    Display a save dialog</a:t>
            </a:r>
          </a:p>
        </p:txBody>
      </p:sp>
    </p:spTree>
    <p:extLst>
      <p:ext uri="{BB962C8B-B14F-4D97-AF65-F5344CB8AC3E}">
        <p14:creationId xmlns:p14="http://schemas.microsoft.com/office/powerpoint/2010/main" val="2869138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420E-AF5E-9545-8D55-7CA47204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D05C-1643-AE4D-902D-40BB57E3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5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Does a person meet requirements to donate blood?</a:t>
            </a:r>
          </a:p>
          <a:p>
            <a:r>
              <a:rPr lang="en-US" dirty="0"/>
              <a:t>To donate blood, you must be at least 16 years old, </a:t>
            </a:r>
            <a:r>
              <a:rPr lang="en-US" b="1" dirty="0"/>
              <a:t>and</a:t>
            </a:r>
            <a:r>
              <a:rPr lang="en-US" dirty="0"/>
              <a:t> weigh at least 110 pounds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turn: can you add an else and print a different message?</a:t>
            </a:r>
          </a:p>
          <a:p>
            <a:r>
              <a:rPr lang="en-US" dirty="0"/>
              <a:t>To think about: how would you print a specific message about why the user is not eligible – too young, does not weigh enough, or both?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D573D-D953-8E43-A724-6AF58C49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9" y="3155023"/>
            <a:ext cx="11029431" cy="21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6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F4D2-F203-1B48-9C5E-07484E21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CC19-AE14-B14E-BE65-9A1FC796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control: making decisions with if elif else statements</a:t>
            </a:r>
          </a:p>
          <a:p>
            <a:r>
              <a:rPr lang="en-US" dirty="0" err="1"/>
              <a:t>len</a:t>
            </a:r>
            <a:r>
              <a:rPr lang="en-US" dirty="0"/>
              <a:t>() function </a:t>
            </a:r>
          </a:p>
          <a:p>
            <a:r>
              <a:rPr lang="en-US" dirty="0"/>
              <a:t>Blocks in Python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94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45DF-16DB-8E48-9964-F37F54F5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FD5E-CF93-B64F-8860-2A0E48E3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22" y="1825625"/>
            <a:ext cx="10744200" cy="4351338"/>
          </a:xfrm>
        </p:spPr>
        <p:txBody>
          <a:bodyPr/>
          <a:lstStyle/>
          <a:p>
            <a:r>
              <a:rPr lang="en-US" dirty="0"/>
              <a:t>To take our Apple Mobile programming class, you have to take at least one of the pre-requisite classes, Java Programming or C# programming</a:t>
            </a:r>
          </a:p>
          <a:p>
            <a:r>
              <a:rPr lang="en-US" dirty="0"/>
              <a:t>So you have to take one </a:t>
            </a:r>
            <a:r>
              <a:rPr lang="en-US" b="1" dirty="0"/>
              <a:t>or</a:t>
            </a:r>
            <a:r>
              <a:rPr lang="en-US" dirty="0"/>
              <a:t> the other (or both)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49B3D-39F4-F445-9070-498FBE7E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6" y="4001294"/>
            <a:ext cx="11598408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03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98A3-D3AC-1C4D-8271-816909EF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FFE2-39BE-E040-B435-8138E662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if statements, and other code, inside an if,  else or elif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8298-009E-0A46-B59D-F8C61C07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53" y="2421440"/>
            <a:ext cx="8860724" cy="34632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01C4BA-87F5-A748-9BC2-61B8D9B8E90A}"/>
              </a:ext>
            </a:extLst>
          </p:cNvPr>
          <p:cNvSpPr/>
          <p:nvPr/>
        </p:nvSpPr>
        <p:spPr>
          <a:xfrm>
            <a:off x="8026400" y="4854222"/>
            <a:ext cx="3973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Blood donor eligibility: Would this idea help you print a specific message about why the user is not eligible – too young, does not weigh enough, or both? </a:t>
            </a:r>
          </a:p>
        </p:txBody>
      </p:sp>
    </p:spTree>
    <p:extLst>
      <p:ext uri="{BB962C8B-B14F-4D97-AF65-F5344CB8AC3E}">
        <p14:creationId xmlns:p14="http://schemas.microsoft.com/office/powerpoint/2010/main" val="869293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40EC-3D63-9647-B15E-B175EDE8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66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Rock,  paper,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DFF8-C27A-704D-ABE3-0453E6A5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843"/>
            <a:ext cx="2117035" cy="4359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nested if statements</a:t>
            </a:r>
          </a:p>
          <a:p>
            <a:endParaRPr lang="en-US" dirty="0"/>
          </a:p>
          <a:p>
            <a:r>
              <a:rPr lang="en-US" dirty="0"/>
              <a:t>There's another if-</a:t>
            </a:r>
            <a:r>
              <a:rPr lang="en-US" dirty="0" err="1"/>
              <a:t>elif</a:t>
            </a:r>
            <a:r>
              <a:rPr lang="en-US" dirty="0"/>
              <a:t>-</a:t>
            </a:r>
            <a:r>
              <a:rPr lang="en-US" dirty="0" err="1"/>
              <a:t>elif</a:t>
            </a:r>
            <a:r>
              <a:rPr lang="en-US" dirty="0"/>
              <a:t>-</a:t>
            </a:r>
            <a:r>
              <a:rPr lang="en-US" dirty="0" err="1"/>
              <a:t>elif</a:t>
            </a:r>
            <a:r>
              <a:rPr lang="en-US" dirty="0"/>
              <a:t>-else inside the first if-else</a:t>
            </a:r>
          </a:p>
          <a:p>
            <a:endParaRPr lang="en-US" dirty="0"/>
          </a:p>
          <a:p>
            <a:r>
              <a:rPr lang="en-US" dirty="0"/>
              <a:t>Also making a random choice for the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68044-28B6-3C4E-828F-4E599639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17" y="262559"/>
            <a:ext cx="84328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02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8951-CB05-6C4E-9777-B4D1C713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64A4-AA3F-DB4F-B54A-635E2DF7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93358"/>
            <a:ext cx="5596467" cy="4351338"/>
          </a:xfrm>
        </p:spPr>
        <p:txBody>
          <a:bodyPr/>
          <a:lstStyle/>
          <a:p>
            <a:r>
              <a:rPr lang="en-US" dirty="0"/>
              <a:t>We already know </a:t>
            </a:r>
            <a:r>
              <a:rPr lang="en-US" dirty="0" err="1"/>
              <a:t>int</a:t>
            </a:r>
            <a:r>
              <a:rPr lang="en-US" dirty="0"/>
              <a:t>, float, and </a:t>
            </a:r>
            <a:r>
              <a:rPr lang="en-US" dirty="0" err="1"/>
              <a:t>str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data type is </a:t>
            </a:r>
            <a:r>
              <a:rPr lang="en-US" b="1" dirty="0"/>
              <a:t>bool</a:t>
            </a:r>
          </a:p>
          <a:p>
            <a:endParaRPr lang="en-US" dirty="0"/>
          </a:p>
          <a:p>
            <a:r>
              <a:rPr lang="en-US" dirty="0"/>
              <a:t>bool is for storing Boolean values</a:t>
            </a:r>
          </a:p>
          <a:p>
            <a:endParaRPr lang="en-US" dirty="0"/>
          </a:p>
          <a:p>
            <a:r>
              <a:rPr lang="en-US" dirty="0"/>
              <a:t>A Boolean value is one of the two values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6DF02-AA2D-8240-ABE2-F9EB1B8C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95" y="2740025"/>
            <a:ext cx="5262539" cy="21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0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EB1F-6ED6-134E-A197-F9442B1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bool variables in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BC5F-DF8C-8642-B151-87348B11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an if or elif statement has a condition</a:t>
            </a:r>
          </a:p>
          <a:p>
            <a:r>
              <a:rPr lang="en-US" dirty="0"/>
              <a:t>Python will check the condition and decide if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r>
              <a:rPr lang="en-US" dirty="0"/>
              <a:t>And then, that decides which code to run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BC538-02E7-D244-9D5D-4BEB5DB8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5" y="3748617"/>
            <a:ext cx="1023543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2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5829-6EA4-E046-BF0F-9E277B72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we can use a Boolean value in a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59FF-7CFC-CB48-BDA4-E7FC2C81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09F1D-4A5A-7D42-B58E-D47A62C0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83" y="2506132"/>
            <a:ext cx="9640656" cy="33358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43F473-DC76-D940-A1C7-86556BB07F0E}"/>
              </a:ext>
            </a:extLst>
          </p:cNvPr>
          <p:cNvSpPr txBox="1">
            <a:spLocks/>
          </p:cNvSpPr>
          <p:nvPr/>
        </p:nvSpPr>
        <p:spPr>
          <a:xfrm>
            <a:off x="99230" y="6031801"/>
            <a:ext cx="10568009" cy="8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correct Python to write the condition as  </a:t>
            </a:r>
            <a:r>
              <a:rPr lang="en-US" b="1" dirty="0" err="1"/>
              <a:t>below_freezing</a:t>
            </a:r>
            <a:r>
              <a:rPr lang="en-US" b="1" dirty="0"/>
              <a:t> == True</a:t>
            </a:r>
            <a:r>
              <a:rPr lang="en-US" dirty="0"/>
              <a:t> but it's more typing. The version above is preferred.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4410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5829-6EA4-E046-BF0F-9E277B72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Boolean is false with </a:t>
            </a:r>
            <a:r>
              <a:rPr lang="en-US" b="1" dirty="0"/>
              <a:t>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368AD-DC60-8D41-AC73-9A6C5043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51" y="2155561"/>
            <a:ext cx="11207297" cy="358060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45968-4F63-D44F-979A-7EB607D3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51" y="5963560"/>
            <a:ext cx="11207297" cy="894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also correct Python to write the condition as </a:t>
            </a:r>
            <a:r>
              <a:rPr lang="en-US" b="1" dirty="0" err="1"/>
              <a:t>game_over</a:t>
            </a:r>
            <a:r>
              <a:rPr lang="en-US" b="1" dirty="0"/>
              <a:t> == False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but it's more typing. </a:t>
            </a:r>
            <a:r>
              <a:rPr lang="en-US" b="1" dirty="0"/>
              <a:t>not </a:t>
            </a:r>
            <a:r>
              <a:rPr lang="en-US" b="1" dirty="0" err="1"/>
              <a:t>game_over</a:t>
            </a:r>
            <a:r>
              <a:rPr lang="en-US" b="1" dirty="0"/>
              <a:t> </a:t>
            </a:r>
            <a:r>
              <a:rPr lang="en-US" dirty="0"/>
              <a:t>is slightly preferred.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1318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2E2B-7DCD-2D46-97D9-2B7DA35A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9CC1-0983-0743-ACF9-CA9C5B7C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6" y="1325563"/>
            <a:ext cx="10659533" cy="4351338"/>
          </a:xfrm>
        </p:spPr>
        <p:txBody>
          <a:bodyPr/>
          <a:lstStyle/>
          <a:p>
            <a:r>
              <a:rPr lang="en-US" dirty="0"/>
              <a:t>Empty strings are considered to be false, strings with at least one character are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A0E73-FAE9-E040-BC0A-D43E8639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67" y="2244724"/>
            <a:ext cx="7588996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5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2E2B-7DCD-2D46-97D9-2B7DA35A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7" y="449662"/>
            <a:ext cx="3191933" cy="1325563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4A8E1-02EB-B84A-A70C-FED60D8A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2" y="824577"/>
            <a:ext cx="7243232" cy="54743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450A86-A14D-F044-BDA1-328A57C30B1B}"/>
              </a:ext>
            </a:extLst>
          </p:cNvPr>
          <p:cNvSpPr txBox="1">
            <a:spLocks/>
          </p:cNvSpPr>
          <p:nvPr/>
        </p:nvSpPr>
        <p:spPr>
          <a:xfrm>
            <a:off x="626535" y="2235465"/>
            <a:ext cx="3437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number 0 is considered to be false, any other number is true</a:t>
            </a:r>
          </a:p>
          <a:p>
            <a:endParaRPr lang="en-US" dirty="0"/>
          </a:p>
          <a:p>
            <a:r>
              <a:rPr lang="en-US" dirty="0"/>
              <a:t>Empty strings are also </a:t>
            </a:r>
            <a:r>
              <a:rPr lang="en-US" dirty="0" err="1"/>
              <a:t>falsy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5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F30C-33D3-B542-AF44-919A04D9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2250-D068-4640-9DD8-AFEAA97E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D2L</a:t>
            </a:r>
          </a:p>
          <a:p>
            <a:r>
              <a:rPr lang="en-US" dirty="0"/>
              <a:t>Write the programs</a:t>
            </a:r>
          </a:p>
          <a:p>
            <a:r>
              <a:rPr lang="en-US" dirty="0"/>
              <a:t>Start now, if time, finish at home </a:t>
            </a:r>
          </a:p>
          <a:p>
            <a:r>
              <a:rPr lang="en-US" dirty="0"/>
              <a:t>Submit your programs to Lab 3 assignment </a:t>
            </a:r>
            <a:r>
              <a:rPr lang="en-US" dirty="0" err="1"/>
              <a:t>dropbox</a:t>
            </a:r>
            <a:r>
              <a:rPr lang="en-US" dirty="0"/>
              <a:t> before next class</a:t>
            </a:r>
          </a:p>
          <a:p>
            <a:endParaRPr lang="en-US" dirty="0"/>
          </a:p>
          <a:p>
            <a:r>
              <a:rPr lang="en-US" dirty="0"/>
              <a:t>Questions? Need help? Ask me, or one of the tutors </a:t>
            </a:r>
          </a:p>
        </p:txBody>
      </p:sp>
    </p:spTree>
    <p:extLst>
      <p:ext uri="{BB962C8B-B14F-4D97-AF65-F5344CB8AC3E}">
        <p14:creationId xmlns:p14="http://schemas.microsoft.com/office/powerpoint/2010/main" val="69040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76DE-E084-2F45-947B-17AAF7AA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- Making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79CC-3AB3-FB48-8B02-C250FF4C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 dirty="0"/>
              <a:t>PyCharm</a:t>
            </a:r>
          </a:p>
          <a:p>
            <a:r>
              <a:rPr lang="en-US" dirty="0"/>
              <a:t>Create a new project</a:t>
            </a:r>
          </a:p>
          <a:p>
            <a:r>
              <a:rPr lang="en-US" dirty="0"/>
              <a:t>Create a new Python file </a:t>
            </a:r>
          </a:p>
          <a:p>
            <a:r>
              <a:rPr lang="en-US" dirty="0"/>
              <a:t>See last week's slides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247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32C0-3A3E-1247-9D4D-C47F6AEB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48" y="212195"/>
            <a:ext cx="10515600" cy="1325563"/>
          </a:xfrm>
        </p:spPr>
        <p:txBody>
          <a:bodyPr/>
          <a:lstStyle/>
          <a:p>
            <a:r>
              <a:rPr lang="en-US" dirty="0"/>
              <a:t>Is something equal to something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41C16-A440-6C4B-968B-54214D2E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48" y="1317625"/>
            <a:ext cx="10515600" cy="4351338"/>
          </a:xfrm>
        </p:spPr>
        <p:txBody>
          <a:bodyPr/>
          <a:lstStyle/>
          <a:p>
            <a:r>
              <a:rPr lang="en-US" dirty="0"/>
              <a:t>Quiz score program</a:t>
            </a:r>
          </a:p>
          <a:p>
            <a:r>
              <a:rPr lang="en-US" dirty="0"/>
              <a:t>Please start a new Python project, and enter this code</a:t>
            </a:r>
          </a:p>
          <a:p>
            <a:pPr lvl="1"/>
            <a:r>
              <a:rPr lang="en-US" dirty="0"/>
              <a:t>Notice that there are two == symbols on the second line</a:t>
            </a:r>
          </a:p>
          <a:p>
            <a:pPr lvl="1"/>
            <a:r>
              <a:rPr lang="en-US" dirty="0"/>
              <a:t>There's a : colon at the end of the second line</a:t>
            </a:r>
          </a:p>
          <a:p>
            <a:pPr lvl="1"/>
            <a:r>
              <a:rPr lang="en-US" b="1" dirty="0"/>
              <a:t>The third line starts with a tab</a:t>
            </a:r>
          </a:p>
          <a:p>
            <a:r>
              <a:rPr lang="en-US" dirty="0"/>
              <a:t>Run and test, enter 100</a:t>
            </a:r>
          </a:p>
          <a:p>
            <a:r>
              <a:rPr lang="en-US" dirty="0"/>
              <a:t>Run and test again, enter another number</a:t>
            </a:r>
          </a:p>
          <a:p>
            <a:r>
              <a:rPr lang="en-US" dirty="0"/>
              <a:t>What does the program do?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48D76-A91E-9A43-BD33-0DF6B5EC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8060"/>
            <a:ext cx="12212503" cy="15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817E-C8E9-F642-A593-FFFC194A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AA3D-F6EA-9643-B236-661A4DE3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enter 100, </a:t>
            </a:r>
            <a:r>
              <a:rPr lang="en-US" dirty="0" err="1"/>
              <a:t>quiz_score</a:t>
            </a:r>
            <a:r>
              <a:rPr lang="en-US" dirty="0"/>
              <a:t> stores 100</a:t>
            </a:r>
          </a:p>
          <a:p>
            <a:r>
              <a:rPr lang="en-US" dirty="0"/>
              <a:t>The </a:t>
            </a:r>
            <a:r>
              <a:rPr lang="en-US" b="1" dirty="0">
                <a:latin typeface="Courier" pitchFamily="2" charset="0"/>
              </a:rPr>
              <a:t>if </a:t>
            </a:r>
            <a:r>
              <a:rPr lang="en-US" b="1" dirty="0" err="1">
                <a:latin typeface="Courier" pitchFamily="2" charset="0"/>
              </a:rPr>
              <a:t>quiz_score</a:t>
            </a:r>
            <a:r>
              <a:rPr lang="en-US" b="1" dirty="0">
                <a:latin typeface="Courier" pitchFamily="2" charset="0"/>
              </a:rPr>
              <a:t> == 100: </a:t>
            </a:r>
            <a:r>
              <a:rPr lang="en-US" dirty="0"/>
              <a:t>line checks to see if the </a:t>
            </a:r>
            <a:r>
              <a:rPr lang="en-US" dirty="0" err="1"/>
              <a:t>quiz_score</a:t>
            </a:r>
            <a:r>
              <a:rPr lang="en-US" dirty="0"/>
              <a:t> variable is equal to 100 or not</a:t>
            </a:r>
          </a:p>
          <a:p>
            <a:r>
              <a:rPr lang="en-US" dirty="0"/>
              <a:t>If it is equal, then the line that is indented will run</a:t>
            </a:r>
          </a:p>
          <a:p>
            <a:r>
              <a:rPr lang="en-US" dirty="0"/>
              <a:t>If it isn't equal, then the line that is indented will not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935C8-73D5-3D4E-8153-14E34F8E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0630"/>
            <a:ext cx="12212503" cy="15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817E-C8E9-F642-A593-FFFC194A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AA3D-F6EA-9643-B236-661A4DE3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825625"/>
            <a:ext cx="11590866" cy="4351338"/>
          </a:xfrm>
        </p:spPr>
        <p:txBody>
          <a:bodyPr/>
          <a:lstStyle/>
          <a:p>
            <a:r>
              <a:rPr lang="en-US" dirty="0"/>
              <a:t>If statements are made of a </a:t>
            </a:r>
            <a:r>
              <a:rPr lang="en-US" b="1" dirty="0"/>
              <a:t>condition</a:t>
            </a:r>
            <a:r>
              <a:rPr lang="en-US" dirty="0"/>
              <a:t> - something that can be True or False</a:t>
            </a:r>
          </a:p>
          <a:p>
            <a:r>
              <a:rPr lang="en-US" dirty="0"/>
              <a:t>And, some </a:t>
            </a:r>
            <a:r>
              <a:rPr lang="en-US" b="1" dirty="0"/>
              <a:t>conditional code </a:t>
            </a:r>
            <a:r>
              <a:rPr lang="en-US" dirty="0"/>
              <a:t>to run if (and only if) the condition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935C8-73D5-3D4E-8153-14E34F8E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897"/>
            <a:ext cx="12212503" cy="1566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5F035-38B8-7B41-A805-0019DC69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5450419"/>
            <a:ext cx="5109632" cy="638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8CEF7-F559-B24C-84E3-5F0D5630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32" y="5421847"/>
            <a:ext cx="5405968" cy="5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0F45DD9-5592-314B-BE8E-7C30D827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89" y="1274963"/>
            <a:ext cx="11309621" cy="5193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23AAB-1FCA-F640-A585-8246694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58"/>
            <a:ext cx="10515600" cy="1325563"/>
          </a:xfrm>
        </p:spPr>
        <p:txBody>
          <a:bodyPr/>
          <a:lstStyle/>
          <a:p>
            <a:r>
              <a:rPr lang="en-US" dirty="0"/>
              <a:t>If statement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847AA-A69D-274F-9631-8A77D167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34" y="2866407"/>
            <a:ext cx="9499932" cy="160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03047-2116-6746-B3E6-0CCA3E041E9F}"/>
              </a:ext>
            </a:extLst>
          </p:cNvPr>
          <p:cNvSpPr txBox="1"/>
          <p:nvPr/>
        </p:nvSpPr>
        <p:spPr>
          <a:xfrm>
            <a:off x="9283383" y="2062768"/>
            <a:ext cx="1211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colon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94B1-B8CA-814F-AA14-90F9E83B62F8}"/>
              </a:ext>
            </a:extLst>
          </p:cNvPr>
          <p:cNvSpPr txBox="1"/>
          <p:nvPr/>
        </p:nvSpPr>
        <p:spPr>
          <a:xfrm>
            <a:off x="5033648" y="5028058"/>
            <a:ext cx="365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Conditional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65213-7B26-854F-9C20-527CB16257CD}"/>
              </a:ext>
            </a:extLst>
          </p:cNvPr>
          <p:cNvSpPr txBox="1"/>
          <p:nvPr/>
        </p:nvSpPr>
        <p:spPr>
          <a:xfrm>
            <a:off x="711199" y="5052106"/>
            <a:ext cx="15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Indent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F87E-05EC-5846-8E80-D55A0281A7F6}"/>
              </a:ext>
            </a:extLst>
          </p:cNvPr>
          <p:cNvSpPr txBox="1"/>
          <p:nvPr/>
        </p:nvSpPr>
        <p:spPr>
          <a:xfrm>
            <a:off x="1596103" y="162562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691A6-0651-C84F-A872-8D3ACF4280DF}"/>
              </a:ext>
            </a:extLst>
          </p:cNvPr>
          <p:cNvSpPr txBox="1"/>
          <p:nvPr/>
        </p:nvSpPr>
        <p:spPr>
          <a:xfrm>
            <a:off x="3996359" y="2117854"/>
            <a:ext cx="195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condition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9F3C84-71F9-0048-99A9-8565ADC2677D}"/>
              </a:ext>
            </a:extLst>
          </p:cNvPr>
          <p:cNvCxnSpPr/>
          <p:nvPr/>
        </p:nvCxnSpPr>
        <p:spPr>
          <a:xfrm>
            <a:off x="1811867" y="2275064"/>
            <a:ext cx="0" cy="52316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6DD083-A534-764C-A154-C4839003985A}"/>
              </a:ext>
            </a:extLst>
          </p:cNvPr>
          <p:cNvCxnSpPr>
            <a:cxnSpLocks/>
          </p:cNvCxnSpPr>
          <p:nvPr/>
        </p:nvCxnSpPr>
        <p:spPr>
          <a:xfrm flipV="1">
            <a:off x="1346034" y="4091650"/>
            <a:ext cx="613865" cy="9604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4407C8-C9BB-5045-A8B2-14F2EF49798B}"/>
              </a:ext>
            </a:extLst>
          </p:cNvPr>
          <p:cNvCxnSpPr>
            <a:cxnSpLocks/>
          </p:cNvCxnSpPr>
          <p:nvPr/>
        </p:nvCxnSpPr>
        <p:spPr>
          <a:xfrm flipH="1">
            <a:off x="7894302" y="2609565"/>
            <a:ext cx="1266631" cy="7800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30526D7-743E-A44B-A61F-45F5929A5E82}"/>
              </a:ext>
            </a:extLst>
          </p:cNvPr>
          <p:cNvSpPr/>
          <p:nvPr/>
        </p:nvSpPr>
        <p:spPr>
          <a:xfrm rot="5400000">
            <a:off x="6473714" y="701210"/>
            <a:ext cx="463652" cy="7984544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1E00DB9-AAE5-4B43-A207-6AE0E9C0E794}"/>
              </a:ext>
            </a:extLst>
          </p:cNvPr>
          <p:cNvSpPr/>
          <p:nvPr/>
        </p:nvSpPr>
        <p:spPr>
          <a:xfrm rot="16200000">
            <a:off x="4759358" y="218931"/>
            <a:ext cx="463652" cy="5426966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1883</Words>
  <Application>Microsoft Macintosh PowerPoint</Application>
  <PresentationFormat>Widescreen</PresentationFormat>
  <Paragraphs>238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</vt:lpstr>
      <vt:lpstr>Office Theme</vt:lpstr>
      <vt:lpstr>1150 Programming Logic and Design</vt:lpstr>
      <vt:lpstr>Last Week</vt:lpstr>
      <vt:lpstr>Code examples repository</vt:lpstr>
      <vt:lpstr>This week</vt:lpstr>
      <vt:lpstr>Flow Control - Making Decisions</vt:lpstr>
      <vt:lpstr>Is something equal to something else?</vt:lpstr>
      <vt:lpstr>if statements</vt:lpstr>
      <vt:lpstr>if statements</vt:lpstr>
      <vt:lpstr>If statement syntax</vt:lpstr>
      <vt:lpstr>Checking if a string is equal</vt:lpstr>
      <vt:lpstr>not equal  !=</vt:lpstr>
      <vt:lpstr>Writing conditions - comparison operators</vt:lpstr>
      <vt:lpstr>Comparison operators examples, == and !=</vt:lpstr>
      <vt:lpstr>Comparison operators examples,  &lt; &gt; &lt;= &gt;=</vt:lpstr>
      <vt:lpstr>if else  </vt:lpstr>
      <vt:lpstr>if else - password checker</vt:lpstr>
      <vt:lpstr>if else - password checker</vt:lpstr>
      <vt:lpstr>if else - quiz program</vt:lpstr>
      <vt:lpstr>if - else quiz program</vt:lpstr>
      <vt:lpstr>Many ways to express the same logic</vt:lpstr>
      <vt:lpstr>Is a student a full-time student?</vt:lpstr>
      <vt:lpstr>Program design!</vt:lpstr>
      <vt:lpstr>Requirements – starting the program</vt:lpstr>
      <vt:lpstr>Code</vt:lpstr>
      <vt:lpstr>Example output</vt:lpstr>
      <vt:lpstr>Try again, this time enter 5</vt:lpstr>
      <vt:lpstr>Remember: If statements</vt:lpstr>
      <vt:lpstr>Not a full-time student?</vt:lpstr>
      <vt:lpstr>if - elif - else</vt:lpstr>
      <vt:lpstr>if - elif - else</vt:lpstr>
      <vt:lpstr>if - elif - else</vt:lpstr>
      <vt:lpstr>If – elif – else  order matters</vt:lpstr>
      <vt:lpstr>if elif else Letter grade calculator</vt:lpstr>
      <vt:lpstr>len()</vt:lpstr>
      <vt:lpstr>The len() function</vt:lpstr>
      <vt:lpstr>len()</vt:lpstr>
      <vt:lpstr>Using len() and if together</vt:lpstr>
      <vt:lpstr>Checking more than one thing</vt:lpstr>
      <vt:lpstr>and</vt:lpstr>
      <vt:lpstr>or</vt:lpstr>
      <vt:lpstr>Nesting if statements</vt:lpstr>
      <vt:lpstr>Rock,  paper, scissors</vt:lpstr>
      <vt:lpstr>Boolean Values</vt:lpstr>
      <vt:lpstr>Using bool variables in if statements</vt:lpstr>
      <vt:lpstr>So, we can use a Boolean value in a condition</vt:lpstr>
      <vt:lpstr>Checking if a Boolean is false with not</vt:lpstr>
      <vt:lpstr>Truthy and Falsy values</vt:lpstr>
      <vt:lpstr>Truthy and Falsy values</vt:lpstr>
      <vt:lpstr>Lab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1150 Programming Logic and Design</dc:title>
  <dc:creator>Clara James</dc:creator>
  <cp:lastModifiedBy>James, Clara L</cp:lastModifiedBy>
  <cp:revision>67</cp:revision>
  <dcterms:created xsi:type="dcterms:W3CDTF">2019-01-15T19:46:30Z</dcterms:created>
  <dcterms:modified xsi:type="dcterms:W3CDTF">2020-08-23T19:40:26Z</dcterms:modified>
</cp:coreProperties>
</file>