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303" r:id="rId6"/>
    <p:sldId id="268" r:id="rId7"/>
    <p:sldId id="304" r:id="rId8"/>
    <p:sldId id="269" r:id="rId9"/>
    <p:sldId id="270" r:id="rId10"/>
    <p:sldId id="271" r:id="rId11"/>
    <p:sldId id="272" r:id="rId12"/>
    <p:sldId id="273" r:id="rId13"/>
    <p:sldId id="333" r:id="rId14"/>
    <p:sldId id="307" r:id="rId15"/>
    <p:sldId id="306" r:id="rId16"/>
    <p:sldId id="309" r:id="rId17"/>
    <p:sldId id="311" r:id="rId18"/>
    <p:sldId id="312" r:id="rId19"/>
    <p:sldId id="313" r:id="rId20"/>
    <p:sldId id="305" r:id="rId21"/>
    <p:sldId id="314" r:id="rId22"/>
    <p:sldId id="315" r:id="rId23"/>
    <p:sldId id="316" r:id="rId24"/>
    <p:sldId id="317" r:id="rId25"/>
    <p:sldId id="334" r:id="rId26"/>
    <p:sldId id="308" r:id="rId27"/>
    <p:sldId id="3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E08BA-FF20-5B46-B49F-8D3A1D8D5044}">
          <p14:sldIdLst>
            <p14:sldId id="256"/>
            <p14:sldId id="264"/>
            <p14:sldId id="265"/>
            <p14:sldId id="267"/>
            <p14:sldId id="303"/>
            <p14:sldId id="268"/>
            <p14:sldId id="304"/>
          </p14:sldIdLst>
        </p14:section>
        <p14:section name="cat facts" id="{9E43197A-2975-F043-A894-7A07651F6E25}">
          <p14:sldIdLst>
            <p14:sldId id="269"/>
            <p14:sldId id="270"/>
            <p14:sldId id="271"/>
            <p14:sldId id="272"/>
            <p14:sldId id="273"/>
            <p14:sldId id="333"/>
            <p14:sldId id="307"/>
          </p14:sldIdLst>
        </p14:section>
        <p14:section name="exchange rates" id="{C1B0A480-A4FB-9E44-847F-8BB3E595D940}">
          <p14:sldIdLst>
            <p14:sldId id="306"/>
            <p14:sldId id="309"/>
            <p14:sldId id="311"/>
            <p14:sldId id="312"/>
            <p14:sldId id="313"/>
          </p14:sldIdLst>
        </p14:section>
        <p14:section name="weather" id="{2C51C25F-0930-254F-BFC2-3F9B306F255E}">
          <p14:sldIdLst>
            <p14:sldId id="305"/>
            <p14:sldId id="314"/>
            <p14:sldId id="315"/>
            <p14:sldId id="316"/>
            <p14:sldId id="317"/>
            <p14:sldId id="334"/>
          </p14:sldIdLst>
        </p14:section>
        <p14:section name="translation API" id="{124E819A-A13B-2F49-B864-FBB31220F07E}">
          <p14:sldIdLst/>
        </p14:section>
        <p14:section name="wrap up" id="{6E6E507D-812D-454D-A3A2-A3FC439C2489}">
          <p14:sldIdLst>
            <p14:sldId id="308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23"/>
    <p:restoredTop sz="94677"/>
  </p:normalViewPr>
  <p:slideViewPr>
    <p:cSldViewPr snapToGrid="0" snapToObjects="1">
      <p:cViewPr varScale="1">
        <p:scale>
          <a:sx n="94" d="100"/>
          <a:sy n="94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FB2D-2B8B-1A4F-8659-58C558B9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4522F-1D3A-7E46-8DC6-9E2C709B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95CA-8177-B84A-B6FF-E4F4CA65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597E-5BBA-A84B-98D5-0E34A858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3878-CAD4-2A49-95C4-26EE68A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AA1-B270-8B4A-973C-EC744A04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1546-6827-4A4A-AC88-D44B7B95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D04B-0FD5-FC43-B739-F37523F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A8BA-308E-BE4A-95A6-5ED8E7F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635-B572-D14A-8DB5-4ADEC01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9FCF6-868E-B44E-A68F-279E93A3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B4376-6B8E-3F4F-8CBC-5DF3619A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F5CA-BFDB-8E4F-972E-EA190E6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A17-D598-2A4C-BA8D-6C0FD76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0AE1-2220-9843-A961-67797EE6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DBD-6E5C-744B-AF24-E48E0745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9599-B219-4D48-85BE-2D6D6346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4752-7992-5E43-A191-16BDA87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383F-65F3-AC49-A50D-5589EDD6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B72-84BD-604B-8BF0-5E2752E3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2A2F-576D-C944-A87C-69F6654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24A8-34C4-7041-8563-8DA5AE2D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A26F-54A8-5F45-B06B-B3C5AC78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2415-0528-7149-8D6C-21B3714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B80D-5DFA-9343-A08C-F97669AE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08D-7E50-CA4D-8DA4-90F93959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CA5B-F6B8-F54C-A1A9-D599D372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35EF-F6C1-F246-95A4-2B702100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1F0D-6BF1-9640-A91B-8FB88BF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3BD0-4ABE-6C44-A8B1-D4B40F88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C9E3-F476-EC49-9300-B136E38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DB-9253-DE45-8CD5-127565A5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64C7-4C6B-2B4B-9F6A-9DB5CC12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C38A-DA76-6C4D-B321-3A6D4E93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A873-EE5E-0A42-8083-DD8AC1BE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B355-D7AF-E34E-B8C5-E0E67D47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4292E-A350-AF46-9F5F-726F4D49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20E5-6157-424E-B70F-7871DA48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46C38-D4B1-A64A-8839-C974B52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F8C1-51A0-0D4E-A77C-D2F9B94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75F9-4F57-1E4D-ABE6-F16EB1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AE52-4E31-824A-86B6-FDF4801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16A6C-C0AB-F846-B990-2C930149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10F04-02E9-E149-9ED2-B884B9D4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26D4-21F6-0644-975D-5DF7F7B4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53F6-2722-5C4F-B736-5D5139F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EE2-2AA8-6D41-A140-44479B0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EB15-1601-A84E-BBC2-04DAF6A0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D7FC7-CE2F-644B-95BE-8DE0426E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EC7F-6005-A444-90B1-F09B3038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70F0-F825-D141-A5B1-A110CDA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5BDD-5FC1-9B43-A67B-D979ABD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5150-C18A-814A-9BC3-3D77CAC7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02EDE-A812-7143-900D-BC4945B4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74F7-DB35-0342-BFA6-A5A3B608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A139-CB52-E34C-B24D-60B5F6B5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F349-B0D7-0E47-9DDE-BB5E2230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9337-2381-1E41-95B3-E8B1B319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AB87A-6FFD-3D4B-B727-48B8760C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0849-3EE5-6A4C-B286-80233BBD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504F-7607-4046-ABE2-ABA5F5E83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BCDB-7831-EE4D-B9A7-C909201E1838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A91A-EACB-6849-8554-7F066435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83B9-6688-3E4E-ACEC-9601C577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844-7539-544E-847E-26DB89D3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an.com/currency-codes" TargetMode="External"/><Relationship Id="rId2" Type="http://schemas.openxmlformats.org/officeDocument/2006/relationships/hyperlink" Target="https://exchangeratesapi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i.exchangeratesapi.io/latest?base=USD&amp;symbols=EU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json-formatter/bcjindcccaagfpapjjmafapmmgkkhgoa?hl=en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ather.gov/gridpoints/MPX/107,71/forecas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?base=US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pit.com/best-python-libraries-and-packages-for-beginners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fact.ninja/fa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279-972A-ED49-A919-5FA0EBFC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FBF4-5C7A-BC43-A8FC-D48ED1EF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APIs and JSON</a:t>
            </a:r>
          </a:p>
        </p:txBody>
      </p:sp>
    </p:spTree>
    <p:extLst>
      <p:ext uri="{BB962C8B-B14F-4D97-AF65-F5344CB8AC3E}">
        <p14:creationId xmlns:p14="http://schemas.microsoft.com/office/powerpoint/2010/main" val="56176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762-5FA3-8B45-91C8-F3EA0E6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Test out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6F0B-3E3F-904D-B4E3-12641736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 browser or with curl </a:t>
            </a:r>
          </a:p>
          <a:p>
            <a:r>
              <a:rPr lang="en-US" dirty="0"/>
              <a:t>Looks like a random cat fact</a:t>
            </a:r>
          </a:p>
          <a:p>
            <a:r>
              <a:rPr lang="en-US" dirty="0"/>
              <a:t>What format is the data in?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DFAB0-38CA-C646-9B26-F5401FD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E0C5F-B468-B84B-B97E-5ABC5290E163}"/>
              </a:ext>
            </a:extLst>
          </p:cNvPr>
          <p:cNvSpPr txBox="1"/>
          <p:nvPr/>
        </p:nvSpPr>
        <p:spPr>
          <a:xfrm>
            <a:off x="838200" y="5834846"/>
            <a:ext cx="995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JSON response</a:t>
            </a:r>
            <a:r>
              <a:rPr lang="en-US" sz="2800" dirty="0"/>
              <a:t> - it's plain text but formatted to be readable by computers. The structure is the same as a 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314438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74B-29B7-9746-B614-F2E9078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How is the response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3882-F556-CB4E-9DB2-B76F3488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JSON has keys "fact" and "length". </a:t>
            </a:r>
          </a:p>
          <a:p>
            <a:r>
              <a:rPr lang="en-US" dirty="0"/>
              <a:t>We are interested in the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BD93A-118D-E741-A46D-DAFF053C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472"/>
            <a:ext cx="10328071" cy="2052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22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2B2-1751-6E44-B6E4-5339F07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3102-3589-EB40-885A-8F288A8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requests </a:t>
            </a:r>
          </a:p>
          <a:p>
            <a:r>
              <a:rPr lang="en-US" dirty="0"/>
              <a:t>Make request </a:t>
            </a:r>
          </a:p>
          <a:p>
            <a:r>
              <a:rPr lang="en-US" dirty="0"/>
              <a:t>Parse response into JSON, which is provided to your program as a dictionary </a:t>
            </a:r>
          </a:p>
          <a:p>
            <a:r>
              <a:rPr lang="en-US" dirty="0"/>
              <a:t>Use response in program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A501-E1D2-D747-A61C-2C7E4F28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5" y="4451351"/>
            <a:ext cx="11067422" cy="20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2B2-1751-6E44-B6E4-5339F07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3102-3589-EB40-885A-8F288A8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your cursor over requests</a:t>
            </a:r>
          </a:p>
          <a:p>
            <a:r>
              <a:rPr lang="en-US" dirty="0"/>
              <a:t>Press Alt + Enter  ( PCs ) </a:t>
            </a:r>
          </a:p>
          <a:p>
            <a:r>
              <a:rPr lang="en-US" dirty="0"/>
              <a:t>Or Option + Enter (Macs)</a:t>
            </a:r>
          </a:p>
          <a:p>
            <a:r>
              <a:rPr lang="en-US" dirty="0"/>
              <a:t>Choose the option to </a:t>
            </a:r>
            <a:r>
              <a:rPr lang="en-US" b="1" dirty="0"/>
              <a:t>Import requests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2A501-E1D2-D747-A61C-2C7E4F28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5" y="4451351"/>
            <a:ext cx="11067422" cy="20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6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3133-AC5F-FE40-B099-8574BBF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F518-CF9C-B349-9537-2A12469B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test</a:t>
            </a:r>
          </a:p>
          <a:p>
            <a:r>
              <a:rPr lang="en-US" dirty="0"/>
              <a:t>Should get a new random fact every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87EB-7A9D-5F4C-AB3F-72FFD7A8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1" y="3709194"/>
            <a:ext cx="11342553" cy="7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C40E-B157-EE4A-97C7-1BF7D71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API  - Exchange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C1E-C164-3F40-8B28-75952841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https://exchangeratesapi.io/</a:t>
            </a:r>
            <a:endParaRPr lang="en-US" dirty="0"/>
          </a:p>
          <a:p>
            <a:r>
              <a:rPr lang="en-US" dirty="0"/>
              <a:t>You used this in a previous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currency codes: </a:t>
            </a:r>
            <a:r>
              <a:rPr lang="en-US" dirty="0">
                <a:hlinkClick r:id="rId3"/>
              </a:rPr>
              <a:t>https://www.iban.com/currency-codes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16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88E-527D-7848-B5FE-344F176B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 basic exchange rate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C45B-BA12-F840-9513-EAE2E168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719"/>
            <a:ext cx="10515600" cy="4351338"/>
          </a:xfrm>
        </p:spPr>
        <p:txBody>
          <a:bodyPr/>
          <a:lstStyle/>
          <a:p>
            <a:r>
              <a:rPr lang="en-US" dirty="0"/>
              <a:t>Example: we want the dollars-euros exchange rate for conversions</a:t>
            </a:r>
          </a:p>
          <a:p>
            <a:r>
              <a:rPr lang="en-US" dirty="0"/>
              <a:t>From reading the documentation, we can specify a base currency, and  symbols (the currencies to convert to) with this URL</a:t>
            </a:r>
          </a:p>
          <a:p>
            <a:r>
              <a:rPr lang="en-US" dirty="0">
                <a:hlinkClick r:id="rId2"/>
              </a:rPr>
              <a:t>https://api.exchangeratesapi.io/latest?base=USD&amp;symbols=EUR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15BEF-E5BB-BD48-B630-921FA318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20" y="3162300"/>
            <a:ext cx="7200900" cy="3695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22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093-FE65-9244-B6DA-C52DEF7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DFA2-8569-9148-A0F6-35224A9F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868"/>
            <a:ext cx="7826683" cy="1591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Doesn't change the data, just adds newlines and indents so it's easier to read </a:t>
            </a:r>
          </a:p>
          <a:p>
            <a:r>
              <a:rPr lang="en-US" dirty="0"/>
              <a:t>Helpful to see the structure of the response</a:t>
            </a:r>
          </a:p>
          <a:p>
            <a:r>
              <a:rPr lang="en-US" dirty="0">
                <a:hlinkClick r:id="rId2"/>
              </a:rPr>
              <a:t>https://jsonformatter.curiousconcept.com/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4FC67-99B5-C447-B798-2BC2BF83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781" y="2271788"/>
            <a:ext cx="2839372" cy="22013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0E088-0A47-FD48-8A11-F750F411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2" y="3104596"/>
            <a:ext cx="7894729" cy="12280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9D0DA-D37A-EB43-B103-E9EC0BEF25D3}"/>
              </a:ext>
            </a:extLst>
          </p:cNvPr>
          <p:cNvCxnSpPr>
            <a:cxnSpLocks/>
          </p:cNvCxnSpPr>
          <p:nvPr/>
        </p:nvCxnSpPr>
        <p:spPr>
          <a:xfrm>
            <a:off x="6647380" y="3510887"/>
            <a:ext cx="24424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348BA6-F791-0349-A4A0-2A8FABE256A0}"/>
              </a:ext>
            </a:extLst>
          </p:cNvPr>
          <p:cNvSpPr txBox="1"/>
          <p:nvPr/>
        </p:nvSpPr>
        <p:spPr>
          <a:xfrm>
            <a:off x="9089781" y="1309973"/>
            <a:ext cx="268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text into JSON formatter - easier to 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55CA1-C9E9-014C-92CC-66CCDC0E9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116" y="4806837"/>
            <a:ext cx="3400246" cy="16618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B22BB9-47BB-8E4C-AAEA-5AAA8D47C6AF}"/>
              </a:ext>
            </a:extLst>
          </p:cNvPr>
          <p:cNvSpPr/>
          <p:nvPr/>
        </p:nvSpPr>
        <p:spPr>
          <a:xfrm>
            <a:off x="838199" y="4675536"/>
            <a:ext cx="789472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Or, use Firefox, which formats JSON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Chrome users can install a browser extension, like </a:t>
            </a:r>
            <a:r>
              <a:rPr lang="en-US" sz="2600" dirty="0">
                <a:hlinkClick r:id="rId6"/>
              </a:rPr>
              <a:t>https://chrome.google.com/webstore/detail/json-formatter/bcjindcccaagfpapjjmafapmmgkkhgoa?hl=en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797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D24F-6800-EB4C-9DB6-E65DB4EF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912-824E-E94C-8799-A1EFCE19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852" cy="4351338"/>
          </a:xfrm>
        </p:spPr>
        <p:txBody>
          <a:bodyPr/>
          <a:lstStyle/>
          <a:p>
            <a:r>
              <a:rPr lang="en-US" dirty="0"/>
              <a:t>The response has a </a:t>
            </a:r>
            <a:r>
              <a:rPr lang="en-US" b="1" dirty="0"/>
              <a:t>rates</a:t>
            </a:r>
            <a:r>
              <a:rPr lang="en-US" dirty="0"/>
              <a:t> key</a:t>
            </a:r>
          </a:p>
          <a:p>
            <a:r>
              <a:rPr lang="en-US" dirty="0"/>
              <a:t>The value for this key is another dictionary</a:t>
            </a:r>
          </a:p>
          <a:p>
            <a:r>
              <a:rPr lang="en-US" dirty="0"/>
              <a:t>This dictionary has a </a:t>
            </a:r>
            <a:r>
              <a:rPr lang="en-US" b="1" dirty="0"/>
              <a:t>EUR</a:t>
            </a:r>
            <a:r>
              <a:rPr lang="en-US" dirty="0"/>
              <a:t> key, and its value is the exchange rate from dollars to Euros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9202-9420-E24F-A37C-60F2543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524" y="1967947"/>
            <a:ext cx="4153693" cy="32202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238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2FA9B-A9EE-5E44-BA52-E8BE504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9" y="231741"/>
            <a:ext cx="11160082" cy="53399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B782-2E43-F946-8D62-1E819F85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59" y="5499479"/>
            <a:ext cx="3678354" cy="1325563"/>
          </a:xfrm>
        </p:spPr>
        <p:txBody>
          <a:bodyPr/>
          <a:lstStyle/>
          <a:p>
            <a:r>
              <a:rPr lang="en-US" dirty="0"/>
              <a:t>Run and test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7289C-AAC4-4F48-B6FD-495648A6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521" y="5705061"/>
            <a:ext cx="6756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060-1270-394F-9946-8A97F1FE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different computer systems talk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8C5-A74C-0745-B268-789B47CE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to consider:</a:t>
            </a:r>
          </a:p>
          <a:p>
            <a:pPr lvl="1"/>
            <a:r>
              <a:rPr lang="en-US" dirty="0"/>
              <a:t>An e-commerce retailer. Which systems may work together to display products (with reviews, similar product suggestions) on pages, take orders, process orders, ship orders... ? </a:t>
            </a:r>
          </a:p>
          <a:p>
            <a:r>
              <a:rPr lang="en-US" dirty="0"/>
              <a:t>Typical IT infrastructure within a company has many separate systems that communicate as needed</a:t>
            </a:r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6693E3E3-781F-F244-8DBF-77E4F9D3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4953000"/>
            <a:ext cx="1549400" cy="1549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FDBDE0D7-215F-D449-A459-2EFDB3277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118" y="462280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C9A6D9F0-2BD4-7546-A84A-9A19EB050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7800" y="5224463"/>
            <a:ext cx="914400" cy="914400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7C99B25-F56D-CD4A-904D-DB57EB95B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1090" y="5397500"/>
            <a:ext cx="914400" cy="914400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EB6902F2-6828-674A-9F77-F252F90D6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46228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22A1F6-AD61-9C47-AFCE-141DEBCF8D28}"/>
              </a:ext>
            </a:extLst>
          </p:cNvPr>
          <p:cNvSpPr txBox="1"/>
          <p:nvPr/>
        </p:nvSpPr>
        <p:spPr>
          <a:xfrm>
            <a:off x="3822700" y="6311900"/>
            <a:ext cx="12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A0EC4-8A25-2244-B314-8096709868D1}"/>
              </a:ext>
            </a:extLst>
          </p:cNvPr>
          <p:cNvSpPr txBox="1"/>
          <p:nvPr/>
        </p:nvSpPr>
        <p:spPr>
          <a:xfrm>
            <a:off x="5740400" y="5477153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catalog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C38287-44C6-D34D-AB96-D34870F9FFE5}"/>
              </a:ext>
            </a:extLst>
          </p:cNvPr>
          <p:cNvSpPr txBox="1"/>
          <p:nvPr/>
        </p:nvSpPr>
        <p:spPr>
          <a:xfrm>
            <a:off x="7448015" y="6211670"/>
            <a:ext cx="192458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reviews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7A4A7-4268-B041-BFEE-77E4BBBBADDD}"/>
              </a:ext>
            </a:extLst>
          </p:cNvPr>
          <p:cNvSpPr txBox="1"/>
          <p:nvPr/>
        </p:nvSpPr>
        <p:spPr>
          <a:xfrm>
            <a:off x="9491967" y="5538569"/>
            <a:ext cx="222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suggestions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23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04D4-D9E3-B54A-AE80-E4BA8BD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0DB5-6B0A-2544-A9C4-A5C6F018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this URL</a:t>
            </a:r>
          </a:p>
          <a:p>
            <a:r>
              <a:rPr lang="en-US" dirty="0">
                <a:hlinkClick r:id="rId2"/>
              </a:rPr>
              <a:t>https://api.weather.gov/gridpoints/MPX/107,71/forecast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is the current weather forecast for Minneapolis, from </a:t>
            </a:r>
            <a:r>
              <a:rPr lang="en-US" dirty="0" err="1"/>
              <a:t>weather.gov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7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978D-FFE9-454C-B841-B09643A2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4930" cy="1325563"/>
          </a:xfrm>
        </p:spPr>
        <p:txBody>
          <a:bodyPr/>
          <a:lstStyle/>
          <a:p>
            <a:r>
              <a:rPr lang="en-US" dirty="0"/>
              <a:t>JSON looks more complicated...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028D-B4D5-7043-B05E-22F9375E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4930" cy="45950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It's got a lot more data in it</a:t>
            </a:r>
          </a:p>
          <a:p>
            <a:r>
              <a:rPr lang="en-US" dirty="0"/>
              <a:t>But we can ignore a lot of it and focus on the part we need</a:t>
            </a:r>
          </a:p>
          <a:p>
            <a:endParaRPr lang="en-US" dirty="0"/>
          </a:p>
          <a:p>
            <a:r>
              <a:rPr lang="en-US" dirty="0"/>
              <a:t>Scroll down, forecast information starts about 1/3 of the way down</a:t>
            </a:r>
          </a:p>
          <a:p>
            <a:endParaRPr lang="en-US" dirty="0"/>
          </a:p>
          <a:p>
            <a:r>
              <a:rPr lang="en-US" dirty="0"/>
              <a:t>Notice there's a </a:t>
            </a:r>
            <a:r>
              <a:rPr lang="en-US" b="1" dirty="0"/>
              <a:t>properties</a:t>
            </a:r>
            <a:r>
              <a:rPr lang="en-US" dirty="0"/>
              <a:t> key, the value is a dictionary</a:t>
            </a:r>
          </a:p>
          <a:p>
            <a:r>
              <a:rPr lang="en-US" dirty="0"/>
              <a:t>The properties dictionary has a key </a:t>
            </a:r>
            <a:r>
              <a:rPr lang="en-US" b="1" dirty="0"/>
              <a:t>periods</a:t>
            </a:r>
          </a:p>
          <a:p>
            <a:r>
              <a:rPr lang="en-US" dirty="0"/>
              <a:t>The value for this key is a </a:t>
            </a:r>
            <a:r>
              <a:rPr lang="en-US" u="sng" dirty="0"/>
              <a:t>list</a:t>
            </a:r>
            <a:r>
              <a:rPr lang="en-US" dirty="0"/>
              <a:t> of forecasts for the next 7 days and nights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8ACBD-CEFB-CB43-991A-29F89247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85" y="330911"/>
            <a:ext cx="4224615" cy="61619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E23EE-77CF-614F-9D99-EBB46C80A582}"/>
              </a:ext>
            </a:extLst>
          </p:cNvPr>
          <p:cNvSpPr txBox="1"/>
          <p:nvPr/>
        </p:nvSpPr>
        <p:spPr>
          <a:xfrm>
            <a:off x="8373551" y="6420677"/>
            <a:ext cx="34122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Rest of JSON response continues…</a:t>
            </a:r>
          </a:p>
        </p:txBody>
      </p:sp>
    </p:spTree>
    <p:extLst>
      <p:ext uri="{BB962C8B-B14F-4D97-AF65-F5344CB8AC3E}">
        <p14:creationId xmlns:p14="http://schemas.microsoft.com/office/powerpoint/2010/main" val="336916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729-90BC-F64C-AA86-BD73F6DE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E8DA-9A14-1345-A65C-01DDA64E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data, and extract just the forecast data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dictionary, and then the </a:t>
            </a:r>
            <a:r>
              <a:rPr lang="en-US" b="1" dirty="0"/>
              <a:t>periods</a:t>
            </a:r>
            <a:r>
              <a:rPr lang="en-US" dirty="0"/>
              <a:t> list</a:t>
            </a:r>
          </a:p>
          <a:p>
            <a:r>
              <a:rPr lang="en-US" dirty="0"/>
              <a:t>Should output a long string with forecast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D5E3F-3783-614B-BA03-4E513A7B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3136417"/>
            <a:ext cx="9496556" cy="2710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7B3BB-07E4-4445-9AE9-DB2D9E17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2940"/>
            <a:ext cx="11219382" cy="35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E3467-11A4-EB42-B55A-E216854FCE18}"/>
              </a:ext>
            </a:extLst>
          </p:cNvPr>
          <p:cNvSpPr txBox="1"/>
          <p:nvPr/>
        </p:nvSpPr>
        <p:spPr>
          <a:xfrm>
            <a:off x="10976993" y="5715298"/>
            <a:ext cx="115290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Plus the rest of the data…</a:t>
            </a:r>
          </a:p>
        </p:txBody>
      </p:sp>
    </p:spTree>
    <p:extLst>
      <p:ext uri="{BB962C8B-B14F-4D97-AF65-F5344CB8AC3E}">
        <p14:creationId xmlns:p14="http://schemas.microsoft.com/office/powerpoint/2010/main" val="274821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9316-7A92-5344-A232-32CAD50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data from a dictionary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CB15-9BEC-3441-81C9-352535CB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a </a:t>
            </a:r>
            <a:r>
              <a:rPr lang="en-US" b="1" dirty="0"/>
              <a:t>name</a:t>
            </a:r>
            <a:r>
              <a:rPr lang="en-US" dirty="0"/>
              <a:t> key, which is the day of the week, and if its day or night</a:t>
            </a:r>
          </a:p>
          <a:p>
            <a:r>
              <a:rPr lang="en-US" dirty="0"/>
              <a:t>There's a </a:t>
            </a:r>
            <a:r>
              <a:rPr lang="en-US" b="1" dirty="0"/>
              <a:t>temperature</a:t>
            </a:r>
            <a:r>
              <a:rPr lang="en-US" dirty="0"/>
              <a:t> key, for the temperature in F</a:t>
            </a:r>
          </a:p>
          <a:p>
            <a:r>
              <a:rPr lang="en-US" dirty="0"/>
              <a:t>And a </a:t>
            </a:r>
            <a:r>
              <a:rPr lang="en-US" b="1" dirty="0" err="1"/>
              <a:t>detailedForecast</a:t>
            </a:r>
            <a:r>
              <a:rPr lang="en-US" dirty="0"/>
              <a:t> key, text describing the forecast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C7A35-A8E3-F74C-A088-328EAEC4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64" y="4001294"/>
            <a:ext cx="8242300" cy="2730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C8231-AFD1-5D4A-9DB7-FE55F052D726}"/>
              </a:ext>
            </a:extLst>
          </p:cNvPr>
          <p:cNvSpPr txBox="1"/>
          <p:nvPr/>
        </p:nvSpPr>
        <p:spPr>
          <a:xfrm>
            <a:off x="1073426" y="4412974"/>
            <a:ext cx="197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dictionary</a:t>
            </a:r>
          </a:p>
          <a:p>
            <a:r>
              <a:rPr lang="en-US" dirty="0"/>
              <a:t>from response</a:t>
            </a:r>
          </a:p>
        </p:txBody>
      </p:sp>
    </p:spTree>
    <p:extLst>
      <p:ext uri="{BB962C8B-B14F-4D97-AF65-F5344CB8AC3E}">
        <p14:creationId xmlns:p14="http://schemas.microsoft.com/office/powerpoint/2010/main" val="3083671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9155-A5D0-C443-A715-DD1259BC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A207D-6952-FF48-841C-4B6B5A5D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1" y="174490"/>
            <a:ext cx="10096726" cy="430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4C0F2-114E-F14B-8733-9F9CFAD0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5092758"/>
            <a:ext cx="6265516" cy="1765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059EF-AA1E-584D-A42F-694B7A25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81" y="4770782"/>
            <a:ext cx="5482140" cy="1860205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Loop over the list, and get the day, temperature, and forecast for each period</a:t>
            </a:r>
            <a:br>
              <a:rPr lang="en-US" sz="3200" dirty="0"/>
            </a:br>
            <a:r>
              <a:rPr lang="en-US" sz="3200" dirty="0"/>
              <a:t>Run and test this program</a:t>
            </a:r>
          </a:p>
        </p:txBody>
      </p:sp>
    </p:spTree>
    <p:extLst>
      <p:ext uri="{BB962C8B-B14F-4D97-AF65-F5344CB8AC3E}">
        <p14:creationId xmlns:p14="http://schemas.microsoft.com/office/powerpoint/2010/main" val="951570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E645-C5B1-0A4F-AD48-80EBDD9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C0AC-FFA1-174F-BDC2-38A37D4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10AC-E045-224E-9E03-7EEDF71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100's of other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6284-AF4C-644E-B83C-69AA6903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en-US" dirty="0">
                <a:hlinkClick r:id="rId2"/>
              </a:rPr>
              <a:t>https://github.com/public-apis/public-apis</a:t>
            </a:r>
            <a:endParaRPr lang="en-US" dirty="0"/>
          </a:p>
          <a:p>
            <a:r>
              <a:rPr lang="en-US" dirty="0"/>
              <a:t>Plus many more</a:t>
            </a:r>
          </a:p>
        </p:txBody>
      </p:sp>
    </p:spTree>
    <p:extLst>
      <p:ext uri="{BB962C8B-B14F-4D97-AF65-F5344CB8AC3E}">
        <p14:creationId xmlns:p14="http://schemas.microsoft.com/office/powerpoint/2010/main" val="369297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472-92A1-B143-B4BF-FD5FC789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08B4-82E4-7B42-BBFE-870413C0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week: more API calls</a:t>
            </a:r>
          </a:p>
        </p:txBody>
      </p:sp>
    </p:spTree>
    <p:extLst>
      <p:ext uri="{BB962C8B-B14F-4D97-AF65-F5344CB8AC3E}">
        <p14:creationId xmlns:p14="http://schemas.microsoft.com/office/powerpoint/2010/main" val="80635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A0D1-7488-CB49-954E-C8D3E507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technologies to connect different computer systems over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8A0-94BF-0043-AB2F-7B46426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6467" cy="4351338"/>
          </a:xfrm>
        </p:spPr>
        <p:txBody>
          <a:bodyPr/>
          <a:lstStyle/>
          <a:p>
            <a:r>
              <a:rPr lang="en-US" dirty="0"/>
              <a:t>Various technologies including CORBA, Message Passing, </a:t>
            </a:r>
            <a:r>
              <a:rPr lang="en-US" dirty="0" err="1"/>
              <a:t>PubSub</a:t>
            </a:r>
            <a:r>
              <a:rPr lang="en-US" dirty="0"/>
              <a:t>... (we won't cover these)</a:t>
            </a:r>
          </a:p>
          <a:p>
            <a:endParaRPr lang="en-US" dirty="0"/>
          </a:p>
          <a:p>
            <a:r>
              <a:rPr lang="en-US" dirty="0"/>
              <a:t>One technology that's become very popular is using </a:t>
            </a:r>
            <a:r>
              <a:rPr lang="en-US" b="1" dirty="0"/>
              <a:t>HTTP</a:t>
            </a:r>
          </a:p>
          <a:p>
            <a:r>
              <a:rPr lang="en-US" dirty="0"/>
              <a:t>Same technology used in your web browser, to request web pages</a:t>
            </a:r>
          </a:p>
          <a:p>
            <a:r>
              <a:rPr lang="en-US" dirty="0"/>
              <a:t>HTTP can also be used by programs to make requests to API servers</a:t>
            </a:r>
          </a:p>
          <a:p>
            <a:r>
              <a:rPr lang="en-US" dirty="0"/>
              <a:t>An API server is much like a web server, but it's designed to respond to programs, not humans, and send data, not web pages</a:t>
            </a:r>
          </a:p>
          <a:p>
            <a:endParaRPr lang="en-US" dirty="0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A0E1756E-5360-FE43-AD3F-7E687B46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7957" y="5682890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E98E0DB-91F3-1641-AECA-DC8256C7D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9000" y="571976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8BC84-4BEF-0841-A387-367647FFBF9E}"/>
              </a:ext>
            </a:extLst>
          </p:cNvPr>
          <p:cNvSpPr txBox="1"/>
          <p:nvPr/>
        </p:nvSpPr>
        <p:spPr>
          <a:xfrm>
            <a:off x="8740220" y="5992297"/>
            <a:ext cx="113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0F9BB-58DC-C44D-B2C4-3586D0434A95}"/>
              </a:ext>
            </a:extLst>
          </p:cNvPr>
          <p:cNvSpPr txBox="1"/>
          <p:nvPr/>
        </p:nvSpPr>
        <p:spPr>
          <a:xfrm>
            <a:off x="283871" y="5853797"/>
            <a:ext cx="1875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program</a:t>
            </a:r>
          </a:p>
          <a:p>
            <a:r>
              <a:rPr lang="en-US" dirty="0"/>
              <a:t>on your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26B25C-52AD-1740-A495-F8A74F78C2E9}"/>
              </a:ext>
            </a:extLst>
          </p:cNvPr>
          <p:cNvCxnSpPr>
            <a:cxnSpLocks/>
          </p:cNvCxnSpPr>
          <p:nvPr/>
        </p:nvCxnSpPr>
        <p:spPr>
          <a:xfrm>
            <a:off x="3429000" y="5992297"/>
            <a:ext cx="413417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493CC5-A857-944D-8B69-A84766C66513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6311900"/>
            <a:ext cx="4134174" cy="50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F4C866-9757-3E4E-878D-960728B60100}"/>
              </a:ext>
            </a:extLst>
          </p:cNvPr>
          <p:cNvSpPr txBox="1"/>
          <p:nvPr/>
        </p:nvSpPr>
        <p:spPr>
          <a:xfrm>
            <a:off x="4835647" y="5622965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6D155-2211-C341-88C4-632FA749A3AF}"/>
              </a:ext>
            </a:extLst>
          </p:cNvPr>
          <p:cNvSpPr txBox="1"/>
          <p:nvPr/>
        </p:nvSpPr>
        <p:spPr>
          <a:xfrm>
            <a:off x="4519517" y="6316975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 (JSON)</a:t>
            </a:r>
          </a:p>
        </p:txBody>
      </p:sp>
    </p:spTree>
    <p:extLst>
      <p:ext uri="{BB962C8B-B14F-4D97-AF65-F5344CB8AC3E}">
        <p14:creationId xmlns:p14="http://schemas.microsoft.com/office/powerpoint/2010/main" val="29750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BE7-E9BC-1646-B276-90A9D626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3E8-C4FE-C945-855E-A74B03BD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protocol used for browsers to request web pages, and for servers to send pages, images, other resources in response </a:t>
            </a:r>
          </a:p>
          <a:p>
            <a:endParaRPr lang="en-US" dirty="0"/>
          </a:p>
          <a:p>
            <a:r>
              <a:rPr lang="en-US" dirty="0"/>
              <a:t>Can also use HTTP to send </a:t>
            </a:r>
            <a:r>
              <a:rPr lang="en-US" b="1" dirty="0"/>
              <a:t>requests</a:t>
            </a:r>
            <a:r>
              <a:rPr lang="en-US" dirty="0"/>
              <a:t> from your program to another computer, somewhere else on the network (or internet)</a:t>
            </a:r>
          </a:p>
          <a:p>
            <a:r>
              <a:rPr lang="en-US" dirty="0"/>
              <a:t>The other computer can </a:t>
            </a:r>
            <a:r>
              <a:rPr lang="en-US" b="1" dirty="0"/>
              <a:t>respond</a:t>
            </a:r>
            <a:r>
              <a:rPr lang="en-US" dirty="0"/>
              <a:t> with data of some kind - a file, text, error message, or </a:t>
            </a:r>
            <a:r>
              <a:rPr lang="en-US" b="1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400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CE59-9BA8-324A-887D-AC5EC3A1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0310-9934-9C44-A4F9-E52A5481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JavaScript Object Notation, used by the JavaScript language, but widely understood by many other programming languages</a:t>
            </a:r>
          </a:p>
          <a:p>
            <a:r>
              <a:rPr lang="en-US" dirty="0"/>
              <a:t>The structure looks a lot like a Python dictionary</a:t>
            </a:r>
          </a:p>
          <a:p>
            <a:r>
              <a:rPr lang="en-US" dirty="0"/>
              <a:t>And, we can turn a JSON response into a Python dictionary in our program, and use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531D-A34B-5448-A67D-517E6357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22" y="450995"/>
            <a:ext cx="3791778" cy="57259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2A896D-9A94-FD40-831D-F2185C1F302D}"/>
              </a:ext>
            </a:extLst>
          </p:cNvPr>
          <p:cNvSpPr/>
          <p:nvPr/>
        </p:nvSpPr>
        <p:spPr>
          <a:xfrm>
            <a:off x="4065140" y="6311900"/>
            <a:ext cx="7288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https://api.exchangeratesapi.io/latest?base=USD</a:t>
            </a:r>
            <a:r>
              <a:rPr lang="en-US" dirty="0"/>
              <a:t>, request from Spring 2019</a:t>
            </a:r>
          </a:p>
        </p:txBody>
      </p:sp>
    </p:spTree>
    <p:extLst>
      <p:ext uri="{BB962C8B-B14F-4D97-AF65-F5344CB8AC3E}">
        <p14:creationId xmlns:p14="http://schemas.microsoft.com/office/powerpoint/2010/main" val="10984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67E-DAA4-F043-B68A-CC014BC4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with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135-959C-4141-85C8-C5BA0796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has built-in </a:t>
            </a:r>
            <a:r>
              <a:rPr lang="en-US" b="1" dirty="0"/>
              <a:t>libraries</a:t>
            </a:r>
            <a:r>
              <a:rPr lang="en-US" dirty="0"/>
              <a:t> for making HTTP requests, but it needs a lot of configuration to use</a:t>
            </a:r>
          </a:p>
          <a:p>
            <a:r>
              <a:rPr lang="en-US" dirty="0"/>
              <a:t>So we'll use the </a:t>
            </a:r>
            <a:r>
              <a:rPr lang="en-US" b="1" dirty="0"/>
              <a:t>requests</a:t>
            </a:r>
            <a:r>
              <a:rPr lang="en-US" dirty="0"/>
              <a:t> library instead which is easier to use - it assumes sensible defaults so basic requests are easy to make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http://docs.python-requests.org/en/master/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Libraries</a:t>
            </a:r>
            <a:r>
              <a:rPr lang="en-US" dirty="0"/>
              <a:t>: Python code that someone else wrote, that we can import and use in our projects. There are 1000's of python libraries for all kinds of different tasks - working with word documents, processing images, creating a web application, building games, processing text, AI, computer vision, machine learning, processing and analyzing data, drawing maps, creating charts… </a:t>
            </a:r>
            <a:r>
              <a:rPr lang="en-US" dirty="0">
                <a:hlinkClick r:id="rId3"/>
              </a:rPr>
              <a:t>https://www.ubuntupit.com/best-python-libraries-and-packages-for-beginners/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D909-2B64-1845-BB54-6A91330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B5B9-F1E7-5E46-B5EE-556C3B27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 is smart enough to install it for us</a:t>
            </a:r>
          </a:p>
          <a:p>
            <a:r>
              <a:rPr lang="en-US" dirty="0"/>
              <a:t>If you write a program that uses requests, PyCharm will offer to install the requests library  </a:t>
            </a:r>
          </a:p>
        </p:txBody>
      </p:sp>
    </p:spTree>
    <p:extLst>
      <p:ext uri="{BB962C8B-B14F-4D97-AF65-F5344CB8AC3E}">
        <p14:creationId xmlns:p14="http://schemas.microsoft.com/office/powerpoint/2010/main" val="15880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HTTP request - getting random cat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need a random cat fact</a:t>
            </a:r>
          </a:p>
          <a:p>
            <a:r>
              <a:rPr lang="en-US" dirty="0"/>
              <a:t>So we need a random cat fact service </a:t>
            </a:r>
          </a:p>
          <a:p>
            <a:r>
              <a:rPr lang="en-US" dirty="0"/>
              <a:t>Let's use the </a:t>
            </a:r>
            <a:r>
              <a:rPr lang="en-US" dirty="0">
                <a:hlinkClick r:id="rId2"/>
              </a:rPr>
              <a:t>https://catfact.ninja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061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6EE-B7C4-6B4B-854B-7A826D8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6061-21E1-E841-B0B4-04E9099D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4"/>
            <a:ext cx="2954867" cy="477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read the documentation to figure out what request to make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There's an example URL</a:t>
            </a:r>
          </a:p>
          <a:p>
            <a:r>
              <a:rPr lang="en-US" dirty="0"/>
              <a:t>Paste it into your browser address bar to see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AFD8-22AF-4448-9884-5D4EE884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8" y="0"/>
            <a:ext cx="826692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45436-0E95-4B4D-A210-6759A8A0278F}"/>
              </a:ext>
            </a:extLst>
          </p:cNvPr>
          <p:cNvCxnSpPr>
            <a:cxnSpLocks/>
          </p:cNvCxnSpPr>
          <p:nvPr/>
        </p:nvCxnSpPr>
        <p:spPr>
          <a:xfrm>
            <a:off x="2878667" y="4572000"/>
            <a:ext cx="1046411" cy="79586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8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7398</TotalTime>
  <Words>1145</Words>
  <Application>Microsoft Macintosh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1150 Programming Logic</vt:lpstr>
      <vt:lpstr>How do different computer systems talk to each other?</vt:lpstr>
      <vt:lpstr>Many technologies to connect different computer systems over a network</vt:lpstr>
      <vt:lpstr>HTTP</vt:lpstr>
      <vt:lpstr>JSON</vt:lpstr>
      <vt:lpstr>HTTP Requests with requests </vt:lpstr>
      <vt:lpstr>Installing requests</vt:lpstr>
      <vt:lpstr>First HTTP request - getting random cat facts</vt:lpstr>
      <vt:lpstr>Using an API</vt:lpstr>
      <vt:lpstr>Step 2: Test out the API</vt:lpstr>
      <vt:lpstr>Step 3: How is the response structured?</vt:lpstr>
      <vt:lpstr>Step 4: Use in program </vt:lpstr>
      <vt:lpstr>Step 4: Use in program </vt:lpstr>
      <vt:lpstr>Results</vt:lpstr>
      <vt:lpstr>Another API  - Exchange rates </vt:lpstr>
      <vt:lpstr>A basic exchange rate program</vt:lpstr>
      <vt:lpstr>Formatting JSON</vt:lpstr>
      <vt:lpstr>Response</vt:lpstr>
      <vt:lpstr>Run and test </vt:lpstr>
      <vt:lpstr>Weather</vt:lpstr>
      <vt:lpstr>JSON looks more complicated...</vt:lpstr>
      <vt:lpstr>Start of program</vt:lpstr>
      <vt:lpstr>Look at the data from a dictionary in the list</vt:lpstr>
      <vt:lpstr>Loop over the list, and get the day, temperature, and forecast for each period Run and test this program</vt:lpstr>
      <vt:lpstr>Lab </vt:lpstr>
      <vt:lpstr>100's of other APIs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 Programming Logic</dc:title>
  <dc:creator>Clara James</dc:creator>
  <cp:lastModifiedBy>James, Clara L</cp:lastModifiedBy>
  <cp:revision>41</cp:revision>
  <dcterms:created xsi:type="dcterms:W3CDTF">2019-01-30T04:23:38Z</dcterms:created>
  <dcterms:modified xsi:type="dcterms:W3CDTF">2021-11-11T23:45:50Z</dcterms:modified>
</cp:coreProperties>
</file>