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47"/>
  </p:notesMasterIdLst>
  <p:sldIdLst>
    <p:sldId id="256" r:id="rId2"/>
    <p:sldId id="306" r:id="rId3"/>
    <p:sldId id="310" r:id="rId4"/>
    <p:sldId id="264" r:id="rId5"/>
    <p:sldId id="313" r:id="rId6"/>
    <p:sldId id="314" r:id="rId7"/>
    <p:sldId id="315" r:id="rId8"/>
    <p:sldId id="316" r:id="rId9"/>
    <p:sldId id="266" r:id="rId10"/>
    <p:sldId id="323" r:id="rId11"/>
    <p:sldId id="267" r:id="rId12"/>
    <p:sldId id="320" r:id="rId13"/>
    <p:sldId id="268" r:id="rId14"/>
    <p:sldId id="311" r:id="rId15"/>
    <p:sldId id="321" r:id="rId16"/>
    <p:sldId id="322" r:id="rId17"/>
    <p:sldId id="324" r:id="rId18"/>
    <p:sldId id="330" r:id="rId19"/>
    <p:sldId id="325" r:id="rId20"/>
    <p:sldId id="326" r:id="rId21"/>
    <p:sldId id="270" r:id="rId22"/>
    <p:sldId id="327" r:id="rId23"/>
    <p:sldId id="274" r:id="rId24"/>
    <p:sldId id="329" r:id="rId25"/>
    <p:sldId id="269" r:id="rId26"/>
    <p:sldId id="340" r:id="rId27"/>
    <p:sldId id="337" r:id="rId28"/>
    <p:sldId id="271" r:id="rId29"/>
    <p:sldId id="332" r:id="rId30"/>
    <p:sldId id="273" r:id="rId31"/>
    <p:sldId id="328" r:id="rId32"/>
    <p:sldId id="282" r:id="rId33"/>
    <p:sldId id="338" r:id="rId34"/>
    <p:sldId id="272" r:id="rId35"/>
    <p:sldId id="339" r:id="rId36"/>
    <p:sldId id="333" r:id="rId37"/>
    <p:sldId id="334" r:id="rId38"/>
    <p:sldId id="336" r:id="rId39"/>
    <p:sldId id="280" r:id="rId40"/>
    <p:sldId id="284" r:id="rId41"/>
    <p:sldId id="335" r:id="rId42"/>
    <p:sldId id="285" r:id="rId43"/>
    <p:sldId id="308" r:id="rId44"/>
    <p:sldId id="309" r:id="rId45"/>
    <p:sldId id="331"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99" autoAdjust="0"/>
    <p:restoredTop sz="93021"/>
  </p:normalViewPr>
  <p:slideViewPr>
    <p:cSldViewPr snapToGrid="0" snapToObjects="1">
      <p:cViewPr varScale="1">
        <p:scale>
          <a:sx n="104" d="100"/>
          <a:sy n="104" d="100"/>
        </p:scale>
        <p:origin x="1120" y="2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14176-7002-421D-97E0-20E5F55C1DCD}" type="datetimeFigureOut">
              <a:rPr lang="en-US" smtClean="0"/>
              <a:t>8/26/20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4F8A8-E3CC-4DFD-B4E0-D42BBD758C11}" type="slidenum">
              <a:rPr lang="en-US" smtClean="0"/>
              <a:t>‹#›</a:t>
            </a:fld>
            <a:endParaRPr lang="en-US"/>
          </a:p>
        </p:txBody>
      </p:sp>
    </p:spTree>
    <p:extLst>
      <p:ext uri="{BB962C8B-B14F-4D97-AF65-F5344CB8AC3E}">
        <p14:creationId xmlns:p14="http://schemas.microsoft.com/office/powerpoint/2010/main" val="247368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B4F8A8-E3CC-4DFD-B4E0-D42BBD758C11}" type="slidenum">
              <a:rPr lang="en-US" smtClean="0"/>
              <a:t>6</a:t>
            </a:fld>
            <a:endParaRPr lang="en-US"/>
          </a:p>
        </p:txBody>
      </p:sp>
    </p:spTree>
    <p:extLst>
      <p:ext uri="{BB962C8B-B14F-4D97-AF65-F5344CB8AC3E}">
        <p14:creationId xmlns:p14="http://schemas.microsoft.com/office/powerpoint/2010/main" val="339921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B4F8A8-E3CC-4DFD-B4E0-D42BBD758C11}" type="slidenum">
              <a:rPr lang="en-US" smtClean="0"/>
              <a:t>7</a:t>
            </a:fld>
            <a:endParaRPr lang="en-US"/>
          </a:p>
        </p:txBody>
      </p:sp>
    </p:spTree>
    <p:extLst>
      <p:ext uri="{BB962C8B-B14F-4D97-AF65-F5344CB8AC3E}">
        <p14:creationId xmlns:p14="http://schemas.microsoft.com/office/powerpoint/2010/main" val="283618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kern="1200" cap="none"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B4F8A8-E3CC-4DFD-B4E0-D42BBD758C11}" type="slidenum">
              <a:rPr lang="en-US" smtClean="0"/>
              <a:t>23</a:t>
            </a:fld>
            <a:endParaRPr lang="en-US"/>
          </a:p>
        </p:txBody>
      </p:sp>
    </p:spTree>
    <p:extLst>
      <p:ext uri="{BB962C8B-B14F-4D97-AF65-F5344CB8AC3E}">
        <p14:creationId xmlns:p14="http://schemas.microsoft.com/office/powerpoint/2010/main" val="382666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21-A605-3B49-9E4B-284969AE9D7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3A8BB43-EF66-1641-A135-D1109751A01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1F54F06-F1C7-5041-B78B-D3912B39C59D}"/>
              </a:ext>
            </a:extLst>
          </p:cNvPr>
          <p:cNvSpPr>
            <a:spLocks noGrp="1"/>
          </p:cNvSpPr>
          <p:nvPr>
            <p:ph type="dt" sz="half" idx="10"/>
          </p:nvPr>
        </p:nvSpPr>
        <p:spPr/>
        <p:txBody>
          <a:bodyPr/>
          <a:lstStyle/>
          <a:p>
            <a:fld id="{02EC7A60-02AF-40DE-8B79-B66AAF9DE3AE}" type="datetime1">
              <a:rPr lang="en-US" smtClean="0"/>
              <a:t>8/26/20</a:t>
            </a:fld>
            <a:endParaRPr lang="en-US"/>
          </a:p>
        </p:txBody>
      </p:sp>
      <p:sp>
        <p:nvSpPr>
          <p:cNvPr id="5" name="Footer Placeholder 4">
            <a:extLst>
              <a:ext uri="{FF2B5EF4-FFF2-40B4-BE49-F238E27FC236}">
                <a16:creationId xmlns:a16="http://schemas.microsoft.com/office/drawing/2014/main" id="{7BB41C3F-4B18-8B4D-9912-19F6CCF18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1A55D-3A0F-2146-BC2A-6352D9D9A37E}"/>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326064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423A-EF95-FC47-808B-8B557D79BF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7C2F3C-0F92-B34F-AA35-60680E3C94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B0D10-DA1D-A34D-8BCA-12EDD261E7EA}"/>
              </a:ext>
            </a:extLst>
          </p:cNvPr>
          <p:cNvSpPr>
            <a:spLocks noGrp="1"/>
          </p:cNvSpPr>
          <p:nvPr>
            <p:ph type="dt" sz="half" idx="10"/>
          </p:nvPr>
        </p:nvSpPr>
        <p:spPr/>
        <p:txBody>
          <a:bodyPr/>
          <a:lstStyle/>
          <a:p>
            <a:fld id="{FA980C86-054D-47B0-9E70-69A2BF452A8C}" type="datetime1">
              <a:rPr lang="en-US" smtClean="0"/>
              <a:t>8/26/20</a:t>
            </a:fld>
            <a:endParaRPr lang="en-US"/>
          </a:p>
        </p:txBody>
      </p:sp>
      <p:sp>
        <p:nvSpPr>
          <p:cNvPr id="5" name="Footer Placeholder 4">
            <a:extLst>
              <a:ext uri="{FF2B5EF4-FFF2-40B4-BE49-F238E27FC236}">
                <a16:creationId xmlns:a16="http://schemas.microsoft.com/office/drawing/2014/main" id="{7B07976F-0E79-1A45-8955-93CB1ADC4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AEA8C-7821-C546-8530-62CEEE0AE505}"/>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254945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EF64A-14C2-534C-9DE9-4BB6A45B146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98CCB9-21C5-014C-A28C-5DCF5A55E0E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825AE-1FF6-D748-8526-6CB5723D7B9B}"/>
              </a:ext>
            </a:extLst>
          </p:cNvPr>
          <p:cNvSpPr>
            <a:spLocks noGrp="1"/>
          </p:cNvSpPr>
          <p:nvPr>
            <p:ph type="dt" sz="half" idx="10"/>
          </p:nvPr>
        </p:nvSpPr>
        <p:spPr/>
        <p:txBody>
          <a:bodyPr/>
          <a:lstStyle/>
          <a:p>
            <a:fld id="{A65A8469-431B-4ED0-A113-DADEBEE2F1BF}" type="datetime1">
              <a:rPr lang="en-US" smtClean="0"/>
              <a:t>8/26/20</a:t>
            </a:fld>
            <a:endParaRPr lang="en-US"/>
          </a:p>
        </p:txBody>
      </p:sp>
      <p:sp>
        <p:nvSpPr>
          <p:cNvPr id="5" name="Footer Placeholder 4">
            <a:extLst>
              <a:ext uri="{FF2B5EF4-FFF2-40B4-BE49-F238E27FC236}">
                <a16:creationId xmlns:a16="http://schemas.microsoft.com/office/drawing/2014/main" id="{26E79762-85C7-D94E-A7C5-14D796EFF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D2673-C9F3-7744-8023-AEBA2B6E5F32}"/>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83486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2D98-A6F3-9B41-901C-70946B8F5E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ADCAF-729C-3046-B15C-3330DFA9261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DADD7-D161-E545-BF4A-CB8A569FD326}"/>
              </a:ext>
            </a:extLst>
          </p:cNvPr>
          <p:cNvSpPr>
            <a:spLocks noGrp="1"/>
          </p:cNvSpPr>
          <p:nvPr>
            <p:ph type="dt" sz="half" idx="10"/>
          </p:nvPr>
        </p:nvSpPr>
        <p:spPr/>
        <p:txBody>
          <a:bodyPr/>
          <a:lstStyle/>
          <a:p>
            <a:fld id="{822D321F-8763-4559-8E4A-5A9C35D221D4}" type="datetime1">
              <a:rPr lang="en-US" smtClean="0"/>
              <a:t>8/26/20</a:t>
            </a:fld>
            <a:endParaRPr lang="en-US"/>
          </a:p>
        </p:txBody>
      </p:sp>
      <p:sp>
        <p:nvSpPr>
          <p:cNvPr id="5" name="Footer Placeholder 4">
            <a:extLst>
              <a:ext uri="{FF2B5EF4-FFF2-40B4-BE49-F238E27FC236}">
                <a16:creationId xmlns:a16="http://schemas.microsoft.com/office/drawing/2014/main" id="{9C7BAC8D-755B-8B48-9D92-ADDD5A0F8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44FE4-5684-9447-9EDF-ABB47B422899}"/>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157013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D361F-7341-4447-B2C5-0C8803B2E85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1B7AE7-CFCD-6444-B786-FC8BF2991FF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702673A-A088-7B4E-9790-CBCF5BB85EDB}"/>
              </a:ext>
            </a:extLst>
          </p:cNvPr>
          <p:cNvSpPr>
            <a:spLocks noGrp="1"/>
          </p:cNvSpPr>
          <p:nvPr>
            <p:ph type="dt" sz="half" idx="10"/>
          </p:nvPr>
        </p:nvSpPr>
        <p:spPr/>
        <p:txBody>
          <a:bodyPr/>
          <a:lstStyle/>
          <a:p>
            <a:fld id="{0C67CA58-7CB4-4B7D-8358-9B34661B8A37}" type="datetime1">
              <a:rPr lang="en-US" smtClean="0"/>
              <a:t>8/26/20</a:t>
            </a:fld>
            <a:endParaRPr lang="en-US"/>
          </a:p>
        </p:txBody>
      </p:sp>
      <p:sp>
        <p:nvSpPr>
          <p:cNvPr id="5" name="Footer Placeholder 4">
            <a:extLst>
              <a:ext uri="{FF2B5EF4-FFF2-40B4-BE49-F238E27FC236}">
                <a16:creationId xmlns:a16="http://schemas.microsoft.com/office/drawing/2014/main" id="{56029039-E891-D942-8551-858813EF0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5ECCA-7B8C-C246-969B-855952CFBBD1}"/>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155319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1633-EB4C-4B48-847E-01DEB0DEF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073580-C4FB-214D-8CF0-0AB47BC13C1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67884D-0BE0-DE4C-926D-479CF821ACB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3B378A-8DAA-E148-8D6F-39B1ECCF68F9}"/>
              </a:ext>
            </a:extLst>
          </p:cNvPr>
          <p:cNvSpPr>
            <a:spLocks noGrp="1"/>
          </p:cNvSpPr>
          <p:nvPr>
            <p:ph type="dt" sz="half" idx="10"/>
          </p:nvPr>
        </p:nvSpPr>
        <p:spPr/>
        <p:txBody>
          <a:bodyPr/>
          <a:lstStyle/>
          <a:p>
            <a:fld id="{2FD0C592-98FD-4DB8-B707-3B4A5D71EB45}" type="datetime1">
              <a:rPr lang="en-US" smtClean="0"/>
              <a:t>8/26/20</a:t>
            </a:fld>
            <a:endParaRPr lang="en-US"/>
          </a:p>
        </p:txBody>
      </p:sp>
      <p:sp>
        <p:nvSpPr>
          <p:cNvPr id="6" name="Footer Placeholder 5">
            <a:extLst>
              <a:ext uri="{FF2B5EF4-FFF2-40B4-BE49-F238E27FC236}">
                <a16:creationId xmlns:a16="http://schemas.microsoft.com/office/drawing/2014/main" id="{A3FCA064-F863-C64A-A0A4-09C3AD47FB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60809-E408-CF4F-8F7F-F021382115E6}"/>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188440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BEA3-C5E5-544D-B67D-8CFA159F0C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A2447B-8998-CD4C-8727-3018F31489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A4655B8-F55E-9240-96FB-4CF5B9B85F3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A03083-C8D9-4F45-BE63-B197D7D4075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89D7D359-60C2-B14B-918E-05BDD607D302}"/>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98606D-FC9A-3441-A3AD-8FF1C40D7F22}"/>
              </a:ext>
            </a:extLst>
          </p:cNvPr>
          <p:cNvSpPr>
            <a:spLocks noGrp="1"/>
          </p:cNvSpPr>
          <p:nvPr>
            <p:ph type="dt" sz="half" idx="10"/>
          </p:nvPr>
        </p:nvSpPr>
        <p:spPr/>
        <p:txBody>
          <a:bodyPr/>
          <a:lstStyle/>
          <a:p>
            <a:fld id="{77DCEE88-D2E8-4FC9-82B8-28CB64ACF790}" type="datetime1">
              <a:rPr lang="en-US" smtClean="0"/>
              <a:t>8/26/20</a:t>
            </a:fld>
            <a:endParaRPr lang="en-US"/>
          </a:p>
        </p:txBody>
      </p:sp>
      <p:sp>
        <p:nvSpPr>
          <p:cNvPr id="8" name="Footer Placeholder 7">
            <a:extLst>
              <a:ext uri="{FF2B5EF4-FFF2-40B4-BE49-F238E27FC236}">
                <a16:creationId xmlns:a16="http://schemas.microsoft.com/office/drawing/2014/main" id="{70B6E333-3C75-0F4A-99DF-C0FB1409EC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FFAA05-AD33-C349-9088-FDAE2B6B0413}"/>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71872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F0B8-52C3-2F41-8FAB-0E7B55C186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CAC12-BE8B-B644-A160-D84034518DC9}"/>
              </a:ext>
            </a:extLst>
          </p:cNvPr>
          <p:cNvSpPr>
            <a:spLocks noGrp="1"/>
          </p:cNvSpPr>
          <p:nvPr>
            <p:ph type="dt" sz="half" idx="10"/>
          </p:nvPr>
        </p:nvSpPr>
        <p:spPr/>
        <p:txBody>
          <a:bodyPr/>
          <a:lstStyle/>
          <a:p>
            <a:fld id="{A52E0D6A-7030-4778-8071-B5EE40B19192}" type="datetime1">
              <a:rPr lang="en-US" smtClean="0"/>
              <a:t>8/26/20</a:t>
            </a:fld>
            <a:endParaRPr lang="en-US"/>
          </a:p>
        </p:txBody>
      </p:sp>
      <p:sp>
        <p:nvSpPr>
          <p:cNvPr id="4" name="Footer Placeholder 3">
            <a:extLst>
              <a:ext uri="{FF2B5EF4-FFF2-40B4-BE49-F238E27FC236}">
                <a16:creationId xmlns:a16="http://schemas.microsoft.com/office/drawing/2014/main" id="{FD2BC8E0-D460-3544-A4C5-9715267A86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BC3AD-DA4C-AA43-9F23-D64CC432A809}"/>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72922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FC1F09-512E-BB45-96A5-A556729BFDB7}"/>
              </a:ext>
            </a:extLst>
          </p:cNvPr>
          <p:cNvSpPr>
            <a:spLocks noGrp="1"/>
          </p:cNvSpPr>
          <p:nvPr>
            <p:ph type="dt" sz="half" idx="10"/>
          </p:nvPr>
        </p:nvSpPr>
        <p:spPr/>
        <p:txBody>
          <a:bodyPr/>
          <a:lstStyle/>
          <a:p>
            <a:fld id="{988D83D3-731B-4F63-9533-4FAEDA15C6CE}" type="datetime1">
              <a:rPr lang="en-US" smtClean="0"/>
              <a:t>8/26/20</a:t>
            </a:fld>
            <a:endParaRPr lang="en-US"/>
          </a:p>
        </p:txBody>
      </p:sp>
      <p:sp>
        <p:nvSpPr>
          <p:cNvPr id="3" name="Footer Placeholder 2">
            <a:extLst>
              <a:ext uri="{FF2B5EF4-FFF2-40B4-BE49-F238E27FC236}">
                <a16:creationId xmlns:a16="http://schemas.microsoft.com/office/drawing/2014/main" id="{78D0DCF8-7BCE-A14E-AA1C-802107265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686B4-9CA0-474F-8F29-097C1DF6999A}"/>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2256242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9BB9-FED4-484D-A8ED-74CF50ADC2B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B3EA8E8-8746-124F-8C29-C5094F3537C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66B973-43B3-2245-96DB-6BD0368535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8B680B44-9FF3-8D47-B0E3-0A2E15035D7B}"/>
              </a:ext>
            </a:extLst>
          </p:cNvPr>
          <p:cNvSpPr>
            <a:spLocks noGrp="1"/>
          </p:cNvSpPr>
          <p:nvPr>
            <p:ph type="dt" sz="half" idx="10"/>
          </p:nvPr>
        </p:nvSpPr>
        <p:spPr/>
        <p:txBody>
          <a:bodyPr/>
          <a:lstStyle/>
          <a:p>
            <a:fld id="{2CAC5C72-B7A9-473A-AE51-B17A95C45055}" type="datetime1">
              <a:rPr lang="en-US" smtClean="0"/>
              <a:t>8/26/20</a:t>
            </a:fld>
            <a:endParaRPr lang="en-US"/>
          </a:p>
        </p:txBody>
      </p:sp>
      <p:sp>
        <p:nvSpPr>
          <p:cNvPr id="6" name="Footer Placeholder 5">
            <a:extLst>
              <a:ext uri="{FF2B5EF4-FFF2-40B4-BE49-F238E27FC236}">
                <a16:creationId xmlns:a16="http://schemas.microsoft.com/office/drawing/2014/main" id="{6FA42F86-81AD-9546-9F79-EB04F86C2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D7C541-FAA9-0242-9351-7C20A9C09B02}"/>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362511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3D65-6C23-6548-B3EA-FCE44BDD193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960251-2F66-B643-BA8B-25E97A2238F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B1C4F97-AF3E-4244-A5CD-24CEE1F04D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F117F74-6987-B544-B619-CC05B5AF383D}"/>
              </a:ext>
            </a:extLst>
          </p:cNvPr>
          <p:cNvSpPr>
            <a:spLocks noGrp="1"/>
          </p:cNvSpPr>
          <p:nvPr>
            <p:ph type="dt" sz="half" idx="10"/>
          </p:nvPr>
        </p:nvSpPr>
        <p:spPr/>
        <p:txBody>
          <a:bodyPr/>
          <a:lstStyle/>
          <a:p>
            <a:fld id="{FC2921C8-7363-41BA-9BE5-AB41ABE4C080}" type="datetime1">
              <a:rPr lang="en-US" smtClean="0"/>
              <a:t>8/26/20</a:t>
            </a:fld>
            <a:endParaRPr lang="en-US"/>
          </a:p>
        </p:txBody>
      </p:sp>
      <p:sp>
        <p:nvSpPr>
          <p:cNvPr id="6" name="Footer Placeholder 5">
            <a:extLst>
              <a:ext uri="{FF2B5EF4-FFF2-40B4-BE49-F238E27FC236}">
                <a16:creationId xmlns:a16="http://schemas.microsoft.com/office/drawing/2014/main" id="{37940B9B-6A1E-6143-96EF-76B35D9B2F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ED2022-42D6-0042-B4DF-D02ABD1B9294}"/>
              </a:ext>
            </a:extLst>
          </p:cNvPr>
          <p:cNvSpPr>
            <a:spLocks noGrp="1"/>
          </p:cNvSpPr>
          <p:nvPr>
            <p:ph type="sldNum" sz="quarter" idx="12"/>
          </p:nvPr>
        </p:nvSpPr>
        <p:spPr/>
        <p:txBody>
          <a:bodyPr/>
          <a:lstStyle/>
          <a:p>
            <a:fld id="{5C088FDA-3B68-794E-A738-B1BF29287DAF}" type="slidenum">
              <a:rPr lang="en-US" smtClean="0"/>
              <a:t>‹#›</a:t>
            </a:fld>
            <a:endParaRPr lang="en-US"/>
          </a:p>
        </p:txBody>
      </p:sp>
    </p:spTree>
    <p:extLst>
      <p:ext uri="{BB962C8B-B14F-4D97-AF65-F5344CB8AC3E}">
        <p14:creationId xmlns:p14="http://schemas.microsoft.com/office/powerpoint/2010/main" val="107294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2A79B-4E02-FF4B-A787-B001F4B64C0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F3667D-054B-C840-8840-FE57B765A55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0775A-97C3-BC43-8691-FAD4C13DBE5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18D8720-A58F-4739-907D-8DFAC3E74476}" type="datetime1">
              <a:rPr lang="en-US" smtClean="0"/>
              <a:t>8/26/20</a:t>
            </a:fld>
            <a:endParaRPr lang="en-US"/>
          </a:p>
        </p:txBody>
      </p:sp>
      <p:sp>
        <p:nvSpPr>
          <p:cNvPr id="5" name="Footer Placeholder 4">
            <a:extLst>
              <a:ext uri="{FF2B5EF4-FFF2-40B4-BE49-F238E27FC236}">
                <a16:creationId xmlns:a16="http://schemas.microsoft.com/office/drawing/2014/main" id="{76E4AA37-4CBF-F047-83FB-46D00D3482F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1F16B-2703-E64F-A13C-4E5067A905B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088FDA-3B68-794E-A738-B1BF29287DAF}" type="slidenum">
              <a:rPr lang="en-US" smtClean="0"/>
              <a:t>‹#›</a:t>
            </a:fld>
            <a:endParaRPr lang="en-US"/>
          </a:p>
        </p:txBody>
      </p:sp>
    </p:spTree>
    <p:extLst>
      <p:ext uri="{BB962C8B-B14F-4D97-AF65-F5344CB8AC3E}">
        <p14:creationId xmlns:p14="http://schemas.microsoft.com/office/powerpoint/2010/main" val="6500579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pythontutor.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python.org/3/"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ist_of_Unicode_characters"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key-shortcut.com/en/writing-systems/%E6%96%87%E5%AD%97-chinese-cjk/cjk-characters-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ITEC 1150 Programming Logic</a:t>
            </a:r>
          </a:p>
        </p:txBody>
      </p:sp>
      <p:sp>
        <p:nvSpPr>
          <p:cNvPr id="3" name="Subtitle 2"/>
          <p:cNvSpPr>
            <a:spLocks noGrp="1"/>
          </p:cNvSpPr>
          <p:nvPr>
            <p:ph type="subTitle" idx="1"/>
          </p:nvPr>
        </p:nvSpPr>
        <p:spPr/>
        <p:txBody>
          <a:bodyPr>
            <a:normAutofit/>
          </a:bodyPr>
          <a:lstStyle/>
          <a:p>
            <a:r>
              <a:rPr lang="en-US" sz="2400" dirty="0"/>
              <a:t>Functions, Scope of Variables</a:t>
            </a:r>
          </a:p>
        </p:txBody>
      </p:sp>
      <p:sp>
        <p:nvSpPr>
          <p:cNvPr id="4" name="Slide Number Placeholder 3">
            <a:extLst>
              <a:ext uri="{FF2B5EF4-FFF2-40B4-BE49-F238E27FC236}">
                <a16:creationId xmlns:a16="http://schemas.microsoft.com/office/drawing/2014/main" id="{8FA1B67D-B626-4594-A1E0-34F061846B2C}"/>
              </a:ext>
            </a:extLst>
          </p:cNvPr>
          <p:cNvSpPr>
            <a:spLocks noGrp="1"/>
          </p:cNvSpPr>
          <p:nvPr>
            <p:ph type="sldNum" sz="quarter" idx="12"/>
          </p:nvPr>
        </p:nvSpPr>
        <p:spPr/>
        <p:txBody>
          <a:bodyPr/>
          <a:lstStyle/>
          <a:p>
            <a:fld id="{5C088FDA-3B68-794E-A738-B1BF29287DAF}" type="slidenum">
              <a:rPr lang="en-US" smtClean="0"/>
              <a:t>1</a:t>
            </a:fld>
            <a:endParaRPr lang="en-US"/>
          </a:p>
        </p:txBody>
      </p:sp>
      <p:sp>
        <p:nvSpPr>
          <p:cNvPr id="5" name="TextBox 4">
            <a:extLst>
              <a:ext uri="{FF2B5EF4-FFF2-40B4-BE49-F238E27FC236}">
                <a16:creationId xmlns:a16="http://schemas.microsoft.com/office/drawing/2014/main" id="{A8170535-A324-C941-9237-E86E18C67B2E}"/>
              </a:ext>
            </a:extLst>
          </p:cNvPr>
          <p:cNvSpPr txBox="1"/>
          <p:nvPr/>
        </p:nvSpPr>
        <p:spPr>
          <a:xfrm>
            <a:off x="1999281" y="25107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29258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C83E-ADAA-7344-89A7-8C3AB6F0234E}"/>
              </a:ext>
            </a:extLst>
          </p:cNvPr>
          <p:cNvSpPr>
            <a:spLocks noGrp="1"/>
          </p:cNvSpPr>
          <p:nvPr>
            <p:ph type="title"/>
          </p:nvPr>
        </p:nvSpPr>
        <p:spPr/>
        <p:txBody>
          <a:bodyPr>
            <a:normAutofit/>
          </a:bodyPr>
          <a:lstStyle/>
          <a:p>
            <a:r>
              <a:rPr lang="en-US" sz="4000" dirty="0"/>
              <a:t>Your Turn</a:t>
            </a:r>
          </a:p>
        </p:txBody>
      </p:sp>
      <p:sp>
        <p:nvSpPr>
          <p:cNvPr id="3" name="Content Placeholder 2">
            <a:extLst>
              <a:ext uri="{FF2B5EF4-FFF2-40B4-BE49-F238E27FC236}">
                <a16:creationId xmlns:a16="http://schemas.microsoft.com/office/drawing/2014/main" id="{26DF2A78-16C5-E344-A1C7-FAD2EA12BBF2}"/>
              </a:ext>
            </a:extLst>
          </p:cNvPr>
          <p:cNvSpPr>
            <a:spLocks noGrp="1"/>
          </p:cNvSpPr>
          <p:nvPr>
            <p:ph idx="1"/>
          </p:nvPr>
        </p:nvSpPr>
        <p:spPr/>
        <p:txBody>
          <a:bodyPr/>
          <a:lstStyle/>
          <a:p>
            <a:r>
              <a:rPr lang="en-US" dirty="0"/>
              <a:t>Start with with this code</a:t>
            </a:r>
          </a:p>
          <a:p>
            <a:r>
              <a:rPr lang="en-US" dirty="0"/>
              <a:t>Convert the email to lowercase and print it out</a:t>
            </a:r>
          </a:p>
          <a:p>
            <a:r>
              <a:rPr lang="en-US" dirty="0"/>
              <a:t>If </a:t>
            </a:r>
            <a:r>
              <a:rPr lang="en-US" b="1" dirty="0"/>
              <a:t>upper() </a:t>
            </a:r>
            <a:r>
              <a:rPr lang="en-US" dirty="0"/>
              <a:t>makes an uppercase version of a string, what do you think the function to make a lowercase version of a string is called? </a:t>
            </a:r>
          </a:p>
          <a:p>
            <a:endParaRPr lang="en-US" dirty="0"/>
          </a:p>
          <a:p>
            <a:endParaRPr lang="en-US" dirty="0"/>
          </a:p>
        </p:txBody>
      </p:sp>
      <p:sp>
        <p:nvSpPr>
          <p:cNvPr id="4" name="Slide Number Placeholder 3">
            <a:extLst>
              <a:ext uri="{FF2B5EF4-FFF2-40B4-BE49-F238E27FC236}">
                <a16:creationId xmlns:a16="http://schemas.microsoft.com/office/drawing/2014/main" id="{8307ACB3-EF63-8E44-BC48-98116810220E}"/>
              </a:ext>
            </a:extLst>
          </p:cNvPr>
          <p:cNvSpPr>
            <a:spLocks noGrp="1"/>
          </p:cNvSpPr>
          <p:nvPr>
            <p:ph type="sldNum" sz="quarter" idx="12"/>
          </p:nvPr>
        </p:nvSpPr>
        <p:spPr/>
        <p:txBody>
          <a:bodyPr/>
          <a:lstStyle/>
          <a:p>
            <a:fld id="{5C088FDA-3B68-794E-A738-B1BF29287DAF}" type="slidenum">
              <a:rPr lang="en-US" smtClean="0"/>
              <a:t>10</a:t>
            </a:fld>
            <a:endParaRPr lang="en-US"/>
          </a:p>
        </p:txBody>
      </p:sp>
      <p:pic>
        <p:nvPicPr>
          <p:cNvPr id="5" name="Picture 4">
            <a:extLst>
              <a:ext uri="{FF2B5EF4-FFF2-40B4-BE49-F238E27FC236}">
                <a16:creationId xmlns:a16="http://schemas.microsoft.com/office/drawing/2014/main" id="{2BF97524-7648-AE4D-8FEB-D7D4CE3DF096}"/>
              </a:ext>
            </a:extLst>
          </p:cNvPr>
          <p:cNvPicPr>
            <a:picLocks noChangeAspect="1"/>
          </p:cNvPicPr>
          <p:nvPr/>
        </p:nvPicPr>
        <p:blipFill>
          <a:blip r:embed="rId2"/>
          <a:stretch>
            <a:fillRect/>
          </a:stretch>
        </p:blipFill>
        <p:spPr>
          <a:xfrm>
            <a:off x="226777" y="3657272"/>
            <a:ext cx="8288573" cy="1327103"/>
          </a:xfrm>
          <a:prstGeom prst="rect">
            <a:avLst/>
          </a:prstGeom>
        </p:spPr>
      </p:pic>
    </p:spTree>
    <p:extLst>
      <p:ext uri="{BB962C8B-B14F-4D97-AF65-F5344CB8AC3E}">
        <p14:creationId xmlns:p14="http://schemas.microsoft.com/office/powerpoint/2010/main" val="226209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Advantages of writing your own functions</a:t>
            </a:r>
          </a:p>
        </p:txBody>
      </p:sp>
      <p:sp>
        <p:nvSpPr>
          <p:cNvPr id="3" name="Content Placeholder 2"/>
          <p:cNvSpPr>
            <a:spLocks noGrp="1"/>
          </p:cNvSpPr>
          <p:nvPr>
            <p:ph idx="1"/>
          </p:nvPr>
        </p:nvSpPr>
        <p:spPr>
          <a:xfrm>
            <a:off x="628650" y="1825624"/>
            <a:ext cx="7886700" cy="4760705"/>
          </a:xfrm>
        </p:spPr>
        <p:txBody>
          <a:bodyPr anchor="t">
            <a:normAutofit fontScale="92500" lnSpcReduction="10000"/>
          </a:bodyPr>
          <a:lstStyle/>
          <a:p>
            <a:r>
              <a:rPr lang="en-US" sz="2800" dirty="0"/>
              <a:t>As you have seen, functions can gather long code blocks to perform specific tasks like capitalizing a string</a:t>
            </a:r>
          </a:p>
          <a:p>
            <a:r>
              <a:rPr lang="en-US" sz="2800" dirty="0"/>
              <a:t>Functions help organize your program, and make it more understandable</a:t>
            </a:r>
          </a:p>
          <a:p>
            <a:r>
              <a:rPr lang="en-US" sz="2800"/>
              <a:t>They help eliminate </a:t>
            </a:r>
            <a:r>
              <a:rPr lang="en-US" sz="2800" dirty="0"/>
              <a:t>repetitive code – write a function once, use it many times</a:t>
            </a:r>
          </a:p>
          <a:p>
            <a:r>
              <a:rPr lang="en-US" sz="2800" dirty="0"/>
              <a:t>Debugging is easier – often you will know which function the error is from, so you can focus on that function instead of the whole program</a:t>
            </a:r>
          </a:p>
          <a:p>
            <a:r>
              <a:rPr lang="en-US" sz="2800" dirty="0"/>
              <a:t>Testing is easier  - can test each function individually</a:t>
            </a:r>
          </a:p>
          <a:p>
            <a:r>
              <a:rPr lang="en-US" sz="2800" dirty="0"/>
              <a:t>Once you've written a function, you may even be able to reuse (call) it in other programs</a:t>
            </a:r>
          </a:p>
          <a:p>
            <a:endParaRPr lang="en-US" sz="2800" dirty="0"/>
          </a:p>
        </p:txBody>
      </p:sp>
      <p:sp>
        <p:nvSpPr>
          <p:cNvPr id="4" name="Slide Number Placeholder 3">
            <a:extLst>
              <a:ext uri="{FF2B5EF4-FFF2-40B4-BE49-F238E27FC236}">
                <a16:creationId xmlns:a16="http://schemas.microsoft.com/office/drawing/2014/main" id="{ABE954E4-80CA-45A2-B4BD-A445760889D1}"/>
              </a:ext>
            </a:extLst>
          </p:cNvPr>
          <p:cNvSpPr>
            <a:spLocks noGrp="1"/>
          </p:cNvSpPr>
          <p:nvPr>
            <p:ph type="sldNum" sz="quarter" idx="12"/>
          </p:nvPr>
        </p:nvSpPr>
        <p:spPr/>
        <p:txBody>
          <a:bodyPr/>
          <a:lstStyle/>
          <a:p>
            <a:fld id="{5C088FDA-3B68-794E-A738-B1BF29287DAF}" type="slidenum">
              <a:rPr lang="en-US" smtClean="0"/>
              <a:t>11</a:t>
            </a:fld>
            <a:endParaRPr lang="en-US"/>
          </a:p>
        </p:txBody>
      </p:sp>
    </p:spTree>
    <p:extLst>
      <p:ext uri="{BB962C8B-B14F-4D97-AF65-F5344CB8AC3E}">
        <p14:creationId xmlns:p14="http://schemas.microsoft.com/office/powerpoint/2010/main" val="56096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0FB2-5917-E440-818C-5FDBDA7E99DC}"/>
              </a:ext>
            </a:extLst>
          </p:cNvPr>
          <p:cNvSpPr>
            <a:spLocks noGrp="1"/>
          </p:cNvSpPr>
          <p:nvPr>
            <p:ph type="title"/>
          </p:nvPr>
        </p:nvSpPr>
        <p:spPr/>
        <p:txBody>
          <a:bodyPr>
            <a:normAutofit/>
          </a:bodyPr>
          <a:lstStyle/>
          <a:p>
            <a:r>
              <a:rPr lang="en-US" sz="4000" dirty="0"/>
              <a:t>First function</a:t>
            </a:r>
          </a:p>
        </p:txBody>
      </p:sp>
      <p:sp>
        <p:nvSpPr>
          <p:cNvPr id="3" name="Content Placeholder 2">
            <a:extLst>
              <a:ext uri="{FF2B5EF4-FFF2-40B4-BE49-F238E27FC236}">
                <a16:creationId xmlns:a16="http://schemas.microsoft.com/office/drawing/2014/main" id="{9CB99117-948E-2C4B-BE25-18462C7B123F}"/>
              </a:ext>
            </a:extLst>
          </p:cNvPr>
          <p:cNvSpPr>
            <a:spLocks noGrp="1"/>
          </p:cNvSpPr>
          <p:nvPr>
            <p:ph idx="1"/>
          </p:nvPr>
        </p:nvSpPr>
        <p:spPr/>
        <p:txBody>
          <a:bodyPr>
            <a:normAutofit/>
          </a:bodyPr>
          <a:lstStyle/>
          <a:p>
            <a:r>
              <a:rPr lang="en-US" sz="2800" dirty="0"/>
              <a:t>Let's write a function to create a greeting message</a:t>
            </a:r>
          </a:p>
          <a:p>
            <a:endParaRPr lang="en-US" sz="2800" dirty="0"/>
          </a:p>
          <a:p>
            <a:r>
              <a:rPr lang="en-US" sz="2800" dirty="0"/>
              <a:t>We'll use </a:t>
            </a:r>
            <a:r>
              <a:rPr lang="en-US" sz="2800" dirty="0" err="1"/>
              <a:t>PythonTutor</a:t>
            </a:r>
            <a:r>
              <a:rPr lang="en-US" sz="2800" dirty="0"/>
              <a:t> to see how the code runs</a:t>
            </a:r>
          </a:p>
          <a:p>
            <a:r>
              <a:rPr lang="en-US" sz="2800" dirty="0">
                <a:hlinkClick r:id="rId2"/>
              </a:rPr>
              <a:t>http://www.pythontutor.com/</a:t>
            </a: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1FEEE423-FF15-384D-A4F2-46E914061A9A}"/>
              </a:ext>
            </a:extLst>
          </p:cNvPr>
          <p:cNvSpPr>
            <a:spLocks noGrp="1"/>
          </p:cNvSpPr>
          <p:nvPr>
            <p:ph type="sldNum" sz="quarter" idx="12"/>
          </p:nvPr>
        </p:nvSpPr>
        <p:spPr/>
        <p:txBody>
          <a:bodyPr/>
          <a:lstStyle/>
          <a:p>
            <a:fld id="{5C088FDA-3B68-794E-A738-B1BF29287DAF}" type="slidenum">
              <a:rPr lang="en-US" smtClean="0"/>
              <a:t>12</a:t>
            </a:fld>
            <a:endParaRPr lang="en-US"/>
          </a:p>
        </p:txBody>
      </p:sp>
      <p:pic>
        <p:nvPicPr>
          <p:cNvPr id="5" name="Picture 4">
            <a:extLst>
              <a:ext uri="{FF2B5EF4-FFF2-40B4-BE49-F238E27FC236}">
                <a16:creationId xmlns:a16="http://schemas.microsoft.com/office/drawing/2014/main" id="{3531229A-6766-7140-874B-37575E6AFE7D}"/>
              </a:ext>
            </a:extLst>
          </p:cNvPr>
          <p:cNvPicPr>
            <a:picLocks noChangeAspect="1"/>
          </p:cNvPicPr>
          <p:nvPr/>
        </p:nvPicPr>
        <p:blipFill>
          <a:blip r:embed="rId3"/>
          <a:stretch>
            <a:fillRect/>
          </a:stretch>
        </p:blipFill>
        <p:spPr>
          <a:xfrm>
            <a:off x="2940908" y="3884014"/>
            <a:ext cx="6203092" cy="2973985"/>
          </a:xfrm>
          <a:prstGeom prst="rect">
            <a:avLst/>
          </a:prstGeom>
        </p:spPr>
      </p:pic>
      <p:sp>
        <p:nvSpPr>
          <p:cNvPr id="6" name="TextBox 5">
            <a:extLst>
              <a:ext uri="{FF2B5EF4-FFF2-40B4-BE49-F238E27FC236}">
                <a16:creationId xmlns:a16="http://schemas.microsoft.com/office/drawing/2014/main" id="{72F0A0D8-9972-C442-A0E5-5D602AC9DFC7}"/>
              </a:ext>
            </a:extLst>
          </p:cNvPr>
          <p:cNvSpPr txBox="1"/>
          <p:nvPr/>
        </p:nvSpPr>
        <p:spPr>
          <a:xfrm>
            <a:off x="628650" y="4831491"/>
            <a:ext cx="1805631" cy="1200329"/>
          </a:xfrm>
          <a:prstGeom prst="rect">
            <a:avLst/>
          </a:prstGeom>
          <a:noFill/>
        </p:spPr>
        <p:txBody>
          <a:bodyPr wrap="square" rtlCol="0">
            <a:spAutoFit/>
          </a:bodyPr>
          <a:lstStyle/>
          <a:p>
            <a:r>
              <a:rPr lang="en-US" dirty="0"/>
              <a:t>Go to Python Tutor, and Click Start visualizing your code now</a:t>
            </a:r>
          </a:p>
        </p:txBody>
      </p:sp>
      <p:cxnSp>
        <p:nvCxnSpPr>
          <p:cNvPr id="8" name="Straight Arrow Connector 7">
            <a:extLst>
              <a:ext uri="{FF2B5EF4-FFF2-40B4-BE49-F238E27FC236}">
                <a16:creationId xmlns:a16="http://schemas.microsoft.com/office/drawing/2014/main" id="{D18233F7-E535-8849-9E3A-76E67C7771C5}"/>
              </a:ext>
            </a:extLst>
          </p:cNvPr>
          <p:cNvCxnSpPr/>
          <p:nvPr/>
        </p:nvCxnSpPr>
        <p:spPr>
          <a:xfrm>
            <a:off x="2312258" y="5758249"/>
            <a:ext cx="1011710" cy="73462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632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Paste this code into Python Tutor</a:t>
            </a:r>
            <a:br>
              <a:rPr lang="en-US" sz="4000" dirty="0"/>
            </a:br>
            <a:r>
              <a:rPr lang="en-US" sz="4000" dirty="0"/>
              <a:t>Replace any code that's there </a:t>
            </a:r>
          </a:p>
        </p:txBody>
      </p:sp>
      <p:sp>
        <p:nvSpPr>
          <p:cNvPr id="3" name="Content Placeholder 2"/>
          <p:cNvSpPr>
            <a:spLocks noGrp="1"/>
          </p:cNvSpPr>
          <p:nvPr>
            <p:ph idx="1"/>
          </p:nvPr>
        </p:nvSpPr>
        <p:spPr>
          <a:xfrm>
            <a:off x="628650" y="2005013"/>
            <a:ext cx="7886700" cy="4351338"/>
          </a:xfrm>
        </p:spPr>
        <p:txBody>
          <a:bodyPr anchor="t">
            <a:normAutofit lnSpcReduction="10000"/>
          </a:bodyPr>
          <a:lstStyle/>
          <a:p>
            <a:pPr marL="0" indent="0">
              <a:buNone/>
            </a:pPr>
            <a:r>
              <a:rPr lang="en-US" dirty="0">
                <a:latin typeface="Consolas" panose="020B0609020204030204" pitchFamily="49" charset="0"/>
                <a:cs typeface="Consolas" panose="020B0609020204030204" pitchFamily="49" charset="0"/>
              </a:rPr>
              <a:t>def greeting(name):</a:t>
            </a:r>
          </a:p>
          <a:p>
            <a:pPr marL="0" indent="0">
              <a:buNone/>
            </a:pPr>
            <a:r>
              <a:rPr lang="en-US" dirty="0">
                <a:latin typeface="Consolas" panose="020B0609020204030204" pitchFamily="49" charset="0"/>
                <a:cs typeface="Consolas" panose="020B0609020204030204" pitchFamily="49" charset="0"/>
              </a:rPr>
              <a:t>    message = </a:t>
            </a:r>
            <a:r>
              <a:rPr lang="en-US" dirty="0" err="1">
                <a:latin typeface="Consolas" panose="020B0609020204030204" pitchFamily="49" charset="0"/>
                <a:cs typeface="Consolas" panose="020B0609020204030204" pitchFamily="49" charset="0"/>
              </a:rPr>
              <a:t>f'Hello</a:t>
            </a:r>
            <a:r>
              <a:rPr lang="en-US" dirty="0">
                <a:latin typeface="Consolas" panose="020B0609020204030204" pitchFamily="49" charset="0"/>
                <a:cs typeface="Consolas" panose="020B0609020204030204" pitchFamily="49" charset="0"/>
              </a:rPr>
              <a:t> {name}!'</a:t>
            </a:r>
          </a:p>
          <a:p>
            <a:pPr marL="0" indent="0">
              <a:buNone/>
            </a:pPr>
            <a:r>
              <a:rPr lang="en-US" dirty="0">
                <a:latin typeface="Consolas" panose="020B0609020204030204" pitchFamily="49" charset="0"/>
                <a:cs typeface="Consolas" panose="020B0609020204030204" pitchFamily="49" charset="0"/>
              </a:rPr>
              <a:t>    return message</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def main():</a:t>
            </a:r>
          </a:p>
          <a:p>
            <a:pPr marL="0" indent="0">
              <a:buNone/>
            </a:pPr>
            <a:r>
              <a:rPr lang="en-US" dirty="0">
                <a:latin typeface="Consolas" panose="020B0609020204030204" pitchFamily="49" charset="0"/>
                <a:cs typeface="Consolas" panose="020B0609020204030204" pitchFamily="49" charset="0"/>
              </a:rPr>
              <a:t>    username = 'Zoe'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hello_message</a:t>
            </a:r>
            <a:r>
              <a:rPr lang="en-US" dirty="0">
                <a:latin typeface="Consolas" panose="020B0609020204030204" pitchFamily="49" charset="0"/>
                <a:cs typeface="Consolas" panose="020B0609020204030204" pitchFamily="49" charset="0"/>
              </a:rPr>
              <a:t> = greeting(username)</a:t>
            </a:r>
          </a:p>
          <a:p>
            <a:pPr marL="0" indent="0">
              <a:buNone/>
            </a:pPr>
            <a:r>
              <a:rPr lang="en-US" dirty="0">
                <a:latin typeface="Consolas" panose="020B0609020204030204" pitchFamily="49" charset="0"/>
                <a:cs typeface="Consolas" panose="020B0609020204030204" pitchFamily="49" charset="0"/>
              </a:rPr>
              <a:t>    print(</a:t>
            </a:r>
            <a:r>
              <a:rPr lang="en-US" dirty="0" err="1">
                <a:latin typeface="Consolas" panose="020B0609020204030204" pitchFamily="49" charset="0"/>
                <a:cs typeface="Consolas" panose="020B0609020204030204" pitchFamily="49" charset="0"/>
              </a:rPr>
              <a:t>hello_message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main()</a:t>
            </a:r>
          </a:p>
        </p:txBody>
      </p:sp>
      <p:sp>
        <p:nvSpPr>
          <p:cNvPr id="5" name="Slide Number Placeholder 4">
            <a:extLst>
              <a:ext uri="{FF2B5EF4-FFF2-40B4-BE49-F238E27FC236}">
                <a16:creationId xmlns:a16="http://schemas.microsoft.com/office/drawing/2014/main" id="{528D75F5-007D-4CC4-AD37-973AB39588D7}"/>
              </a:ext>
            </a:extLst>
          </p:cNvPr>
          <p:cNvSpPr>
            <a:spLocks noGrp="1"/>
          </p:cNvSpPr>
          <p:nvPr>
            <p:ph type="sldNum" sz="quarter" idx="12"/>
          </p:nvPr>
        </p:nvSpPr>
        <p:spPr/>
        <p:txBody>
          <a:bodyPr/>
          <a:lstStyle/>
          <a:p>
            <a:fld id="{5C088FDA-3B68-794E-A738-B1BF29287DAF}" type="slidenum">
              <a:rPr lang="en-US" smtClean="0"/>
              <a:t>13</a:t>
            </a:fld>
            <a:endParaRPr lang="en-US"/>
          </a:p>
        </p:txBody>
      </p:sp>
    </p:spTree>
    <p:extLst>
      <p:ext uri="{BB962C8B-B14F-4D97-AF65-F5344CB8AC3E}">
        <p14:creationId xmlns:p14="http://schemas.microsoft.com/office/powerpoint/2010/main" val="372336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3EF8-149B-8C41-BD17-534116D96102}"/>
              </a:ext>
            </a:extLst>
          </p:cNvPr>
          <p:cNvSpPr>
            <a:spLocks noGrp="1"/>
          </p:cNvSpPr>
          <p:nvPr>
            <p:ph type="title"/>
          </p:nvPr>
        </p:nvSpPr>
        <p:spPr/>
        <p:txBody>
          <a:bodyPr/>
          <a:lstStyle/>
          <a:p>
            <a:r>
              <a:rPr lang="en-US" dirty="0"/>
              <a:t>Click the Visualize Execution button</a:t>
            </a:r>
          </a:p>
        </p:txBody>
      </p:sp>
      <p:sp>
        <p:nvSpPr>
          <p:cNvPr id="4" name="Slide Number Placeholder 3">
            <a:extLst>
              <a:ext uri="{FF2B5EF4-FFF2-40B4-BE49-F238E27FC236}">
                <a16:creationId xmlns:a16="http://schemas.microsoft.com/office/drawing/2014/main" id="{3E5C7744-6A53-5C45-AB97-4F82AC629D78}"/>
              </a:ext>
            </a:extLst>
          </p:cNvPr>
          <p:cNvSpPr>
            <a:spLocks noGrp="1"/>
          </p:cNvSpPr>
          <p:nvPr>
            <p:ph type="sldNum" sz="quarter" idx="12"/>
          </p:nvPr>
        </p:nvSpPr>
        <p:spPr/>
        <p:txBody>
          <a:bodyPr/>
          <a:lstStyle/>
          <a:p>
            <a:fld id="{5C088FDA-3B68-794E-A738-B1BF29287DAF}" type="slidenum">
              <a:rPr lang="en-US" smtClean="0"/>
              <a:t>14</a:t>
            </a:fld>
            <a:endParaRPr lang="en-US"/>
          </a:p>
        </p:txBody>
      </p:sp>
      <p:pic>
        <p:nvPicPr>
          <p:cNvPr id="5" name="Picture 4">
            <a:extLst>
              <a:ext uri="{FF2B5EF4-FFF2-40B4-BE49-F238E27FC236}">
                <a16:creationId xmlns:a16="http://schemas.microsoft.com/office/drawing/2014/main" id="{390C855D-213B-6E49-A628-E9C9F00FCF6B}"/>
              </a:ext>
            </a:extLst>
          </p:cNvPr>
          <p:cNvPicPr>
            <a:picLocks noChangeAspect="1"/>
          </p:cNvPicPr>
          <p:nvPr/>
        </p:nvPicPr>
        <p:blipFill>
          <a:blip r:embed="rId2"/>
          <a:stretch>
            <a:fillRect/>
          </a:stretch>
        </p:blipFill>
        <p:spPr>
          <a:xfrm>
            <a:off x="2127585" y="1448596"/>
            <a:ext cx="6626076" cy="4818061"/>
          </a:xfrm>
          <a:prstGeom prst="rect">
            <a:avLst/>
          </a:prstGeom>
        </p:spPr>
      </p:pic>
      <p:cxnSp>
        <p:nvCxnSpPr>
          <p:cNvPr id="7" name="Straight Arrow Connector 6">
            <a:extLst>
              <a:ext uri="{FF2B5EF4-FFF2-40B4-BE49-F238E27FC236}">
                <a16:creationId xmlns:a16="http://schemas.microsoft.com/office/drawing/2014/main" id="{EE07FF82-CC9B-AD43-A414-2BAC8871E8E9}"/>
              </a:ext>
            </a:extLst>
          </p:cNvPr>
          <p:cNvCxnSpPr/>
          <p:nvPr/>
        </p:nvCxnSpPr>
        <p:spPr>
          <a:xfrm>
            <a:off x="628650" y="5253318"/>
            <a:ext cx="1666315" cy="69924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09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3A0A-8CA9-EA4C-B0B0-FB28A6EC0E54}"/>
              </a:ext>
            </a:extLst>
          </p:cNvPr>
          <p:cNvSpPr>
            <a:spLocks noGrp="1"/>
          </p:cNvSpPr>
          <p:nvPr>
            <p:ph type="title"/>
          </p:nvPr>
        </p:nvSpPr>
        <p:spPr>
          <a:xfrm>
            <a:off x="429185" y="365126"/>
            <a:ext cx="8445873" cy="1325563"/>
          </a:xfrm>
        </p:spPr>
        <p:txBody>
          <a:bodyPr/>
          <a:lstStyle/>
          <a:p>
            <a:r>
              <a:rPr lang="en-US" dirty="0"/>
              <a:t>Press the Forward button to execute line by line</a:t>
            </a:r>
          </a:p>
        </p:txBody>
      </p:sp>
      <p:sp>
        <p:nvSpPr>
          <p:cNvPr id="3" name="Content Placeholder 2">
            <a:extLst>
              <a:ext uri="{FF2B5EF4-FFF2-40B4-BE49-F238E27FC236}">
                <a16:creationId xmlns:a16="http://schemas.microsoft.com/office/drawing/2014/main" id="{3D6023EA-2B4C-1A47-9920-AF13BD8077E2}"/>
              </a:ext>
            </a:extLst>
          </p:cNvPr>
          <p:cNvSpPr>
            <a:spLocks noGrp="1"/>
          </p:cNvSpPr>
          <p:nvPr>
            <p:ph idx="1"/>
          </p:nvPr>
        </p:nvSpPr>
        <p:spPr>
          <a:xfrm>
            <a:off x="628650" y="1538754"/>
            <a:ext cx="7886700" cy="4351338"/>
          </a:xfrm>
        </p:spPr>
        <p:txBody>
          <a:bodyPr/>
          <a:lstStyle/>
          <a:p>
            <a:r>
              <a:rPr lang="en-US" dirty="0"/>
              <a:t>Watch the red and green arrows, marking the line that's being executed/about to be executed</a:t>
            </a:r>
          </a:p>
          <a:p>
            <a:r>
              <a:rPr lang="en-US" dirty="0"/>
              <a:t>Important questions:</a:t>
            </a:r>
          </a:p>
          <a:p>
            <a:pPr lvl="1"/>
            <a:r>
              <a:rPr lang="en-US" dirty="0"/>
              <a:t>What order is this program executed in? In order, or something else? </a:t>
            </a:r>
          </a:p>
          <a:p>
            <a:pPr lvl="1"/>
            <a:r>
              <a:rPr lang="en-US" dirty="0"/>
              <a:t>How are the variables organized (right side of screen)</a:t>
            </a:r>
          </a:p>
          <a:p>
            <a:pPr lvl="1"/>
            <a:r>
              <a:rPr lang="en-US" dirty="0"/>
              <a:t>Did you see the return value from </a:t>
            </a:r>
            <a:r>
              <a:rPr lang="en-US" b="1" dirty="0"/>
              <a:t>greeting</a:t>
            </a:r>
            <a:r>
              <a:rPr lang="en-US" dirty="0"/>
              <a:t>?</a:t>
            </a:r>
          </a:p>
          <a:p>
            <a:pPr lvl="1"/>
            <a:r>
              <a:rPr lang="en-US" dirty="0"/>
              <a:t>What happens to the </a:t>
            </a:r>
            <a:r>
              <a:rPr lang="en-US" b="1" dirty="0"/>
              <a:t>message</a:t>
            </a:r>
            <a:r>
              <a:rPr lang="en-US" dirty="0"/>
              <a:t> variable when the greeting function is done? </a:t>
            </a:r>
          </a:p>
        </p:txBody>
      </p:sp>
      <p:sp>
        <p:nvSpPr>
          <p:cNvPr id="4" name="Slide Number Placeholder 3">
            <a:extLst>
              <a:ext uri="{FF2B5EF4-FFF2-40B4-BE49-F238E27FC236}">
                <a16:creationId xmlns:a16="http://schemas.microsoft.com/office/drawing/2014/main" id="{2A644DFE-2967-EB45-BE74-F222DE4D310D}"/>
              </a:ext>
            </a:extLst>
          </p:cNvPr>
          <p:cNvSpPr>
            <a:spLocks noGrp="1"/>
          </p:cNvSpPr>
          <p:nvPr>
            <p:ph type="sldNum" sz="quarter" idx="12"/>
          </p:nvPr>
        </p:nvSpPr>
        <p:spPr/>
        <p:txBody>
          <a:bodyPr/>
          <a:lstStyle/>
          <a:p>
            <a:fld id="{5C088FDA-3B68-794E-A738-B1BF29287DAF}" type="slidenum">
              <a:rPr lang="en-US" smtClean="0"/>
              <a:t>15</a:t>
            </a:fld>
            <a:endParaRPr lang="en-US"/>
          </a:p>
        </p:txBody>
      </p:sp>
      <p:pic>
        <p:nvPicPr>
          <p:cNvPr id="5" name="Picture 4">
            <a:extLst>
              <a:ext uri="{FF2B5EF4-FFF2-40B4-BE49-F238E27FC236}">
                <a16:creationId xmlns:a16="http://schemas.microsoft.com/office/drawing/2014/main" id="{D342DB26-7BB4-3348-BE55-8F6E5390FFF5}"/>
              </a:ext>
            </a:extLst>
          </p:cNvPr>
          <p:cNvPicPr>
            <a:picLocks noChangeAspect="1"/>
          </p:cNvPicPr>
          <p:nvPr/>
        </p:nvPicPr>
        <p:blipFill>
          <a:blip r:embed="rId2"/>
          <a:stretch>
            <a:fillRect/>
          </a:stretch>
        </p:blipFill>
        <p:spPr>
          <a:xfrm>
            <a:off x="769843" y="3977741"/>
            <a:ext cx="7137027" cy="2743735"/>
          </a:xfrm>
          <a:prstGeom prst="rect">
            <a:avLst/>
          </a:prstGeom>
          <a:ln>
            <a:solidFill>
              <a:srgbClr val="002060"/>
            </a:solidFill>
          </a:ln>
        </p:spPr>
      </p:pic>
    </p:spTree>
    <p:extLst>
      <p:ext uri="{BB962C8B-B14F-4D97-AF65-F5344CB8AC3E}">
        <p14:creationId xmlns:p14="http://schemas.microsoft.com/office/powerpoint/2010/main" val="172427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68FC-E319-2C4A-B307-9DF95E11D81D}"/>
              </a:ext>
            </a:extLst>
          </p:cNvPr>
          <p:cNvSpPr>
            <a:spLocks noGrp="1"/>
          </p:cNvSpPr>
          <p:nvPr>
            <p:ph type="title"/>
          </p:nvPr>
        </p:nvSpPr>
        <p:spPr/>
        <p:txBody>
          <a:bodyPr>
            <a:normAutofit/>
          </a:bodyPr>
          <a:lstStyle/>
          <a:p>
            <a:r>
              <a:rPr lang="en-US" sz="4000" dirty="0"/>
              <a:t>Parts of the program: </a:t>
            </a:r>
            <a:br>
              <a:rPr lang="en-US" sz="4000" dirty="0"/>
            </a:br>
            <a:r>
              <a:rPr lang="en-US" sz="4000" dirty="0"/>
              <a:t>function definitions, function calls</a:t>
            </a:r>
          </a:p>
        </p:txBody>
      </p:sp>
      <p:sp>
        <p:nvSpPr>
          <p:cNvPr id="4" name="Slide Number Placeholder 3">
            <a:extLst>
              <a:ext uri="{FF2B5EF4-FFF2-40B4-BE49-F238E27FC236}">
                <a16:creationId xmlns:a16="http://schemas.microsoft.com/office/drawing/2014/main" id="{15AA0788-80C6-F445-949E-E04945EEC778}"/>
              </a:ext>
            </a:extLst>
          </p:cNvPr>
          <p:cNvSpPr>
            <a:spLocks noGrp="1"/>
          </p:cNvSpPr>
          <p:nvPr>
            <p:ph type="sldNum" sz="quarter" idx="12"/>
          </p:nvPr>
        </p:nvSpPr>
        <p:spPr/>
        <p:txBody>
          <a:bodyPr/>
          <a:lstStyle/>
          <a:p>
            <a:fld id="{5C088FDA-3B68-794E-A738-B1BF29287DAF}" type="slidenum">
              <a:rPr lang="en-US" smtClean="0"/>
              <a:t>16</a:t>
            </a:fld>
            <a:endParaRPr lang="en-US"/>
          </a:p>
        </p:txBody>
      </p:sp>
      <p:pic>
        <p:nvPicPr>
          <p:cNvPr id="7" name="Picture 6">
            <a:extLst>
              <a:ext uri="{FF2B5EF4-FFF2-40B4-BE49-F238E27FC236}">
                <a16:creationId xmlns:a16="http://schemas.microsoft.com/office/drawing/2014/main" id="{8F8091EE-F132-0B48-AE2F-DCCA3A32A03D}"/>
              </a:ext>
            </a:extLst>
          </p:cNvPr>
          <p:cNvPicPr>
            <a:picLocks noChangeAspect="1"/>
          </p:cNvPicPr>
          <p:nvPr/>
        </p:nvPicPr>
        <p:blipFill>
          <a:blip r:embed="rId2"/>
          <a:stretch>
            <a:fillRect/>
          </a:stretch>
        </p:blipFill>
        <p:spPr>
          <a:xfrm>
            <a:off x="3161179" y="2816038"/>
            <a:ext cx="4648200" cy="3162300"/>
          </a:xfrm>
          <a:prstGeom prst="rect">
            <a:avLst/>
          </a:prstGeom>
        </p:spPr>
      </p:pic>
      <p:sp>
        <p:nvSpPr>
          <p:cNvPr id="8" name="Rectangle 7">
            <a:extLst>
              <a:ext uri="{FF2B5EF4-FFF2-40B4-BE49-F238E27FC236}">
                <a16:creationId xmlns:a16="http://schemas.microsoft.com/office/drawing/2014/main" id="{7CD3F092-E690-3042-904A-886428FA641F}"/>
              </a:ext>
            </a:extLst>
          </p:cNvPr>
          <p:cNvSpPr/>
          <p:nvPr/>
        </p:nvSpPr>
        <p:spPr>
          <a:xfrm>
            <a:off x="2904565" y="2617413"/>
            <a:ext cx="3747247" cy="1219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4927668-47FC-AF49-83F7-D4BE0A9BCC57}"/>
              </a:ext>
            </a:extLst>
          </p:cNvPr>
          <p:cNvSpPr/>
          <p:nvPr/>
        </p:nvSpPr>
        <p:spPr>
          <a:xfrm>
            <a:off x="2904565" y="4016001"/>
            <a:ext cx="4751294" cy="12192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4A98B50-025E-714A-B1B9-7016F92B572D}"/>
              </a:ext>
            </a:extLst>
          </p:cNvPr>
          <p:cNvCxnSpPr>
            <a:cxnSpLocks/>
          </p:cNvCxnSpPr>
          <p:nvPr/>
        </p:nvCxnSpPr>
        <p:spPr>
          <a:xfrm flipV="1">
            <a:off x="1970834" y="5651035"/>
            <a:ext cx="1062038" cy="43646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A5696B9-BA28-5E4E-B2B7-20C5F2BD6244}"/>
              </a:ext>
            </a:extLst>
          </p:cNvPr>
          <p:cNvCxnSpPr>
            <a:cxnSpLocks/>
          </p:cNvCxnSpPr>
          <p:nvPr/>
        </p:nvCxnSpPr>
        <p:spPr>
          <a:xfrm flipH="1">
            <a:off x="6175003" y="3227013"/>
            <a:ext cx="1311647" cy="1318277"/>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3DF8559-3F19-FC47-B6D5-7F1F732A2263}"/>
              </a:ext>
            </a:extLst>
          </p:cNvPr>
          <p:cNvSpPr txBox="1"/>
          <p:nvPr/>
        </p:nvSpPr>
        <p:spPr>
          <a:xfrm>
            <a:off x="7230316" y="2303683"/>
            <a:ext cx="1954025" cy="923330"/>
          </a:xfrm>
          <a:prstGeom prst="rect">
            <a:avLst/>
          </a:prstGeom>
          <a:noFill/>
        </p:spPr>
        <p:txBody>
          <a:bodyPr wrap="square" rtlCol="0">
            <a:spAutoFit/>
          </a:bodyPr>
          <a:lstStyle/>
          <a:p>
            <a:r>
              <a:rPr lang="en-US" dirty="0">
                <a:solidFill>
                  <a:srgbClr val="7030A0"/>
                </a:solidFill>
              </a:rPr>
              <a:t>greeting(message)</a:t>
            </a:r>
          </a:p>
          <a:p>
            <a:r>
              <a:rPr lang="en-US" dirty="0">
                <a:solidFill>
                  <a:srgbClr val="7030A0"/>
                </a:solidFill>
              </a:rPr>
              <a:t>calls the greeting function</a:t>
            </a:r>
          </a:p>
        </p:txBody>
      </p:sp>
      <p:sp>
        <p:nvSpPr>
          <p:cNvPr id="16" name="TextBox 15">
            <a:extLst>
              <a:ext uri="{FF2B5EF4-FFF2-40B4-BE49-F238E27FC236}">
                <a16:creationId xmlns:a16="http://schemas.microsoft.com/office/drawing/2014/main" id="{348F4758-62B3-8041-A3F9-01B6EDB86D22}"/>
              </a:ext>
            </a:extLst>
          </p:cNvPr>
          <p:cNvSpPr txBox="1"/>
          <p:nvPr/>
        </p:nvSpPr>
        <p:spPr>
          <a:xfrm>
            <a:off x="463224" y="5742052"/>
            <a:ext cx="1954025" cy="923330"/>
          </a:xfrm>
          <a:prstGeom prst="rect">
            <a:avLst/>
          </a:prstGeom>
          <a:noFill/>
        </p:spPr>
        <p:txBody>
          <a:bodyPr wrap="square" rtlCol="0">
            <a:spAutoFit/>
          </a:bodyPr>
          <a:lstStyle/>
          <a:p>
            <a:r>
              <a:rPr lang="en-US" dirty="0">
                <a:solidFill>
                  <a:srgbClr val="7030A0"/>
                </a:solidFill>
              </a:rPr>
              <a:t>main()</a:t>
            </a:r>
          </a:p>
          <a:p>
            <a:r>
              <a:rPr lang="en-US" dirty="0">
                <a:solidFill>
                  <a:srgbClr val="7030A0"/>
                </a:solidFill>
              </a:rPr>
              <a:t>calls the main function</a:t>
            </a:r>
          </a:p>
        </p:txBody>
      </p:sp>
      <p:sp>
        <p:nvSpPr>
          <p:cNvPr id="17" name="TextBox 16">
            <a:extLst>
              <a:ext uri="{FF2B5EF4-FFF2-40B4-BE49-F238E27FC236}">
                <a16:creationId xmlns:a16="http://schemas.microsoft.com/office/drawing/2014/main" id="{A779F555-67B3-E44C-86E8-76C60168B507}"/>
              </a:ext>
            </a:extLst>
          </p:cNvPr>
          <p:cNvSpPr txBox="1"/>
          <p:nvPr/>
        </p:nvSpPr>
        <p:spPr>
          <a:xfrm>
            <a:off x="1458866" y="2775867"/>
            <a:ext cx="1655109" cy="923330"/>
          </a:xfrm>
          <a:prstGeom prst="rect">
            <a:avLst/>
          </a:prstGeom>
          <a:noFill/>
        </p:spPr>
        <p:txBody>
          <a:bodyPr wrap="square" rtlCol="0">
            <a:spAutoFit/>
          </a:bodyPr>
          <a:lstStyle/>
          <a:p>
            <a:r>
              <a:rPr lang="en-US" dirty="0">
                <a:solidFill>
                  <a:schemeClr val="accent6">
                    <a:lumMod val="50000"/>
                  </a:schemeClr>
                </a:solidFill>
              </a:rPr>
              <a:t>Defining the greeting function</a:t>
            </a:r>
          </a:p>
        </p:txBody>
      </p:sp>
      <p:sp>
        <p:nvSpPr>
          <p:cNvPr id="18" name="TextBox 17">
            <a:extLst>
              <a:ext uri="{FF2B5EF4-FFF2-40B4-BE49-F238E27FC236}">
                <a16:creationId xmlns:a16="http://schemas.microsoft.com/office/drawing/2014/main" id="{50E8D3AE-A178-EA4A-B753-E93E90F39EAF}"/>
              </a:ext>
            </a:extLst>
          </p:cNvPr>
          <p:cNvSpPr txBox="1"/>
          <p:nvPr/>
        </p:nvSpPr>
        <p:spPr>
          <a:xfrm>
            <a:off x="1392331" y="4121118"/>
            <a:ext cx="1655109" cy="646331"/>
          </a:xfrm>
          <a:prstGeom prst="rect">
            <a:avLst/>
          </a:prstGeom>
          <a:noFill/>
        </p:spPr>
        <p:txBody>
          <a:bodyPr wrap="square" rtlCol="0">
            <a:spAutoFit/>
          </a:bodyPr>
          <a:lstStyle/>
          <a:p>
            <a:r>
              <a:rPr lang="en-US" dirty="0">
                <a:solidFill>
                  <a:schemeClr val="accent6">
                    <a:lumMod val="50000"/>
                  </a:schemeClr>
                </a:solidFill>
              </a:rPr>
              <a:t>Defining the main function</a:t>
            </a:r>
          </a:p>
        </p:txBody>
      </p:sp>
    </p:spTree>
    <p:extLst>
      <p:ext uri="{BB962C8B-B14F-4D97-AF65-F5344CB8AC3E}">
        <p14:creationId xmlns:p14="http://schemas.microsoft.com/office/powerpoint/2010/main" val="51789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C6FBD-BE30-6344-BFCB-B8E662DCD059}"/>
              </a:ext>
            </a:extLst>
          </p:cNvPr>
          <p:cNvSpPr>
            <a:spLocks noGrp="1"/>
          </p:cNvSpPr>
          <p:nvPr>
            <p:ph type="title"/>
          </p:nvPr>
        </p:nvSpPr>
        <p:spPr/>
        <p:txBody>
          <a:bodyPr>
            <a:normAutofit/>
          </a:bodyPr>
          <a:lstStyle/>
          <a:p>
            <a:r>
              <a:rPr lang="en-US" sz="4000" dirty="0"/>
              <a:t>Two steps to using functions</a:t>
            </a:r>
          </a:p>
        </p:txBody>
      </p:sp>
      <p:sp>
        <p:nvSpPr>
          <p:cNvPr id="3" name="Content Placeholder 2">
            <a:extLst>
              <a:ext uri="{FF2B5EF4-FFF2-40B4-BE49-F238E27FC236}">
                <a16:creationId xmlns:a16="http://schemas.microsoft.com/office/drawing/2014/main" id="{A8FD1827-7252-0A49-B708-6ACF2E84ACA8}"/>
              </a:ext>
            </a:extLst>
          </p:cNvPr>
          <p:cNvSpPr>
            <a:spLocks noGrp="1"/>
          </p:cNvSpPr>
          <p:nvPr>
            <p:ph idx="1"/>
          </p:nvPr>
        </p:nvSpPr>
        <p:spPr>
          <a:xfrm>
            <a:off x="628650" y="1825624"/>
            <a:ext cx="3369609" cy="4700681"/>
          </a:xfrm>
        </p:spPr>
        <p:txBody>
          <a:bodyPr>
            <a:normAutofit fontScale="85000" lnSpcReduction="10000"/>
          </a:bodyPr>
          <a:lstStyle/>
          <a:p>
            <a:r>
              <a:rPr lang="en-US" sz="3200" b="1" dirty="0"/>
              <a:t>Define</a:t>
            </a:r>
            <a:r>
              <a:rPr lang="en-US" sz="3200" dirty="0"/>
              <a:t> the function</a:t>
            </a:r>
          </a:p>
          <a:p>
            <a:endParaRPr lang="en-US" sz="3200" dirty="0"/>
          </a:p>
          <a:p>
            <a:r>
              <a:rPr lang="en-US" sz="3200" b="1" dirty="0"/>
              <a:t>Call</a:t>
            </a:r>
            <a:r>
              <a:rPr lang="en-US" sz="3200" dirty="0"/>
              <a:t> the function when you need it</a:t>
            </a:r>
          </a:p>
          <a:p>
            <a:endParaRPr lang="en-US" sz="3200" dirty="0"/>
          </a:p>
          <a:p>
            <a:endParaRPr lang="en-US" sz="3200" dirty="0"/>
          </a:p>
          <a:p>
            <a:r>
              <a:rPr lang="en-US" sz="3200" b="1" dirty="0"/>
              <a:t>Functions don't do anything until they are called</a:t>
            </a:r>
          </a:p>
          <a:p>
            <a:r>
              <a:rPr lang="en-US" sz="3200" b="1" dirty="0"/>
              <a:t>So, you need to call main() to make your program run</a:t>
            </a:r>
          </a:p>
        </p:txBody>
      </p:sp>
      <p:sp>
        <p:nvSpPr>
          <p:cNvPr id="4" name="Slide Number Placeholder 3">
            <a:extLst>
              <a:ext uri="{FF2B5EF4-FFF2-40B4-BE49-F238E27FC236}">
                <a16:creationId xmlns:a16="http://schemas.microsoft.com/office/drawing/2014/main" id="{FB2AD70A-FDDC-E241-B491-92029E4B8E06}"/>
              </a:ext>
            </a:extLst>
          </p:cNvPr>
          <p:cNvSpPr>
            <a:spLocks noGrp="1"/>
          </p:cNvSpPr>
          <p:nvPr>
            <p:ph type="sldNum" sz="quarter" idx="12"/>
          </p:nvPr>
        </p:nvSpPr>
        <p:spPr/>
        <p:txBody>
          <a:bodyPr/>
          <a:lstStyle/>
          <a:p>
            <a:fld id="{5C088FDA-3B68-794E-A738-B1BF29287DAF}" type="slidenum">
              <a:rPr lang="en-US" smtClean="0"/>
              <a:t>17</a:t>
            </a:fld>
            <a:endParaRPr lang="en-US"/>
          </a:p>
        </p:txBody>
      </p:sp>
      <p:pic>
        <p:nvPicPr>
          <p:cNvPr id="5" name="Picture 4">
            <a:extLst>
              <a:ext uri="{FF2B5EF4-FFF2-40B4-BE49-F238E27FC236}">
                <a16:creationId xmlns:a16="http://schemas.microsoft.com/office/drawing/2014/main" id="{69111722-7FB2-564A-9D90-BC6F8F2C221F}"/>
              </a:ext>
            </a:extLst>
          </p:cNvPr>
          <p:cNvPicPr>
            <a:picLocks noChangeAspect="1"/>
          </p:cNvPicPr>
          <p:nvPr/>
        </p:nvPicPr>
        <p:blipFill>
          <a:blip r:embed="rId2"/>
          <a:stretch>
            <a:fillRect/>
          </a:stretch>
        </p:blipFill>
        <p:spPr>
          <a:xfrm>
            <a:off x="4215670" y="1624272"/>
            <a:ext cx="3778527" cy="1016558"/>
          </a:xfrm>
          <a:prstGeom prst="rect">
            <a:avLst/>
          </a:prstGeom>
          <a:ln>
            <a:solidFill>
              <a:srgbClr val="00B050"/>
            </a:solidFill>
          </a:ln>
        </p:spPr>
      </p:pic>
      <p:pic>
        <p:nvPicPr>
          <p:cNvPr id="7" name="Picture 6">
            <a:extLst>
              <a:ext uri="{FF2B5EF4-FFF2-40B4-BE49-F238E27FC236}">
                <a16:creationId xmlns:a16="http://schemas.microsoft.com/office/drawing/2014/main" id="{8E0A2AC9-45CF-DA49-A948-1EEE370E0063}"/>
              </a:ext>
            </a:extLst>
          </p:cNvPr>
          <p:cNvPicPr>
            <a:picLocks noChangeAspect="1"/>
          </p:cNvPicPr>
          <p:nvPr/>
        </p:nvPicPr>
        <p:blipFill rotWithShape="1">
          <a:blip r:embed="rId3"/>
          <a:srcRect b="15586"/>
          <a:stretch/>
        </p:blipFill>
        <p:spPr>
          <a:xfrm>
            <a:off x="3659102" y="2983561"/>
            <a:ext cx="5214594" cy="365125"/>
          </a:xfrm>
          <a:prstGeom prst="rect">
            <a:avLst/>
          </a:prstGeom>
          <a:ln>
            <a:solidFill>
              <a:srgbClr val="7030A0"/>
            </a:solidFill>
          </a:ln>
        </p:spPr>
      </p:pic>
    </p:spTree>
    <p:extLst>
      <p:ext uri="{BB962C8B-B14F-4D97-AF65-F5344CB8AC3E}">
        <p14:creationId xmlns:p14="http://schemas.microsoft.com/office/powerpoint/2010/main" val="305702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3A4D-0654-4740-98B8-2EAAB21E47C5}"/>
              </a:ext>
            </a:extLst>
          </p:cNvPr>
          <p:cNvSpPr>
            <a:spLocks noGrp="1"/>
          </p:cNvSpPr>
          <p:nvPr>
            <p:ph type="title"/>
          </p:nvPr>
        </p:nvSpPr>
        <p:spPr/>
        <p:txBody>
          <a:bodyPr>
            <a:normAutofit/>
          </a:bodyPr>
          <a:lstStyle/>
          <a:p>
            <a:r>
              <a:rPr lang="en-US" sz="4000" dirty="0"/>
              <a:t>main()</a:t>
            </a:r>
          </a:p>
        </p:txBody>
      </p:sp>
      <p:sp>
        <p:nvSpPr>
          <p:cNvPr id="3" name="Content Placeholder 2">
            <a:extLst>
              <a:ext uri="{FF2B5EF4-FFF2-40B4-BE49-F238E27FC236}">
                <a16:creationId xmlns:a16="http://schemas.microsoft.com/office/drawing/2014/main" id="{17BDBC04-6061-D048-8048-120344F2B962}"/>
              </a:ext>
            </a:extLst>
          </p:cNvPr>
          <p:cNvSpPr>
            <a:spLocks noGrp="1"/>
          </p:cNvSpPr>
          <p:nvPr>
            <p:ph idx="1"/>
          </p:nvPr>
        </p:nvSpPr>
        <p:spPr/>
        <p:txBody>
          <a:bodyPr>
            <a:normAutofit/>
          </a:bodyPr>
          <a:lstStyle/>
          <a:p>
            <a:r>
              <a:rPr lang="en-US" sz="2800" dirty="0"/>
              <a:t>By convention, programmers use </a:t>
            </a:r>
            <a:r>
              <a:rPr lang="en-US" sz="2800" b="1" dirty="0"/>
              <a:t>main() </a:t>
            </a:r>
            <a:r>
              <a:rPr lang="en-US" sz="2800" dirty="0"/>
              <a:t>as the name of the first function the program runs</a:t>
            </a:r>
            <a:endParaRPr lang="en-US" sz="2800" b="1" dirty="0"/>
          </a:p>
          <a:p>
            <a:r>
              <a:rPr lang="en-US" sz="2800" dirty="0"/>
              <a:t>Since everyone does it, it's easy to see where your program starts</a:t>
            </a:r>
          </a:p>
          <a:p>
            <a:r>
              <a:rPr lang="en-US" sz="2800" dirty="0"/>
              <a:t>The name main() doesn't have any special meaning to Python</a:t>
            </a:r>
          </a:p>
          <a:p>
            <a:r>
              <a:rPr lang="en-US" sz="2800" dirty="0"/>
              <a:t>Remember that you must call main() to start your program running</a:t>
            </a:r>
          </a:p>
        </p:txBody>
      </p:sp>
      <p:sp>
        <p:nvSpPr>
          <p:cNvPr id="4" name="Slide Number Placeholder 3">
            <a:extLst>
              <a:ext uri="{FF2B5EF4-FFF2-40B4-BE49-F238E27FC236}">
                <a16:creationId xmlns:a16="http://schemas.microsoft.com/office/drawing/2014/main" id="{75C88EAB-0E9D-3A48-9D3B-963A0BB10703}"/>
              </a:ext>
            </a:extLst>
          </p:cNvPr>
          <p:cNvSpPr>
            <a:spLocks noGrp="1"/>
          </p:cNvSpPr>
          <p:nvPr>
            <p:ph type="sldNum" sz="quarter" idx="12"/>
          </p:nvPr>
        </p:nvSpPr>
        <p:spPr/>
        <p:txBody>
          <a:bodyPr/>
          <a:lstStyle/>
          <a:p>
            <a:fld id="{5C088FDA-3B68-794E-A738-B1BF29287DAF}" type="slidenum">
              <a:rPr lang="en-US" smtClean="0"/>
              <a:t>18</a:t>
            </a:fld>
            <a:endParaRPr lang="en-US"/>
          </a:p>
        </p:txBody>
      </p:sp>
    </p:spTree>
    <p:extLst>
      <p:ext uri="{BB962C8B-B14F-4D97-AF65-F5344CB8AC3E}">
        <p14:creationId xmlns:p14="http://schemas.microsoft.com/office/powerpoint/2010/main" val="3719234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47D2-E971-6C4D-94CD-CCEBEEBCB4A8}"/>
              </a:ext>
            </a:extLst>
          </p:cNvPr>
          <p:cNvSpPr>
            <a:spLocks noGrp="1"/>
          </p:cNvSpPr>
          <p:nvPr>
            <p:ph type="title"/>
          </p:nvPr>
        </p:nvSpPr>
        <p:spPr/>
        <p:txBody>
          <a:bodyPr>
            <a:normAutofit/>
          </a:bodyPr>
          <a:lstStyle/>
          <a:p>
            <a:r>
              <a:rPr lang="en-US" sz="4000" dirty="0"/>
              <a:t>Defining Functions</a:t>
            </a:r>
          </a:p>
        </p:txBody>
      </p:sp>
      <p:sp>
        <p:nvSpPr>
          <p:cNvPr id="3" name="Content Placeholder 2">
            <a:extLst>
              <a:ext uri="{FF2B5EF4-FFF2-40B4-BE49-F238E27FC236}">
                <a16:creationId xmlns:a16="http://schemas.microsoft.com/office/drawing/2014/main" id="{04F8318E-7DDB-3344-BAF1-04A42577F42B}"/>
              </a:ext>
            </a:extLst>
          </p:cNvPr>
          <p:cNvSpPr>
            <a:spLocks noGrp="1"/>
          </p:cNvSpPr>
          <p:nvPr>
            <p:ph idx="1"/>
          </p:nvPr>
        </p:nvSpPr>
        <p:spPr>
          <a:xfrm>
            <a:off x="628650" y="1825624"/>
            <a:ext cx="7886700" cy="4895851"/>
          </a:xfrm>
        </p:spPr>
        <p:txBody>
          <a:bodyPr>
            <a:normAutofit/>
          </a:bodyPr>
          <a:lstStyle/>
          <a:p>
            <a:r>
              <a:rPr lang="en-US" sz="2000" dirty="0"/>
              <a:t>Functions often (but don't have to) have input - </a:t>
            </a:r>
            <a:r>
              <a:rPr lang="en-US" sz="2000" b="1" dirty="0"/>
              <a:t>parameters</a:t>
            </a:r>
          </a:p>
          <a:p>
            <a:r>
              <a:rPr lang="en-US" sz="2000" dirty="0"/>
              <a:t>And they often (but don't have to) </a:t>
            </a:r>
            <a:r>
              <a:rPr lang="en-US" sz="2000" b="1" dirty="0"/>
              <a:t>return</a:t>
            </a:r>
            <a:r>
              <a:rPr lang="en-US" sz="2000" dirty="0"/>
              <a:t> some data</a:t>
            </a:r>
          </a:p>
          <a:p>
            <a:endParaRPr lang="en-US" sz="2000" dirty="0"/>
          </a:p>
          <a:p>
            <a:r>
              <a:rPr lang="en-US" sz="2000" dirty="0"/>
              <a:t>The greeting function has one </a:t>
            </a:r>
            <a:r>
              <a:rPr lang="en-US" sz="2000" b="1" dirty="0"/>
              <a:t>parameter</a:t>
            </a:r>
            <a:r>
              <a:rPr lang="en-US" sz="2000" dirty="0"/>
              <a:t> - the name </a:t>
            </a:r>
          </a:p>
          <a:p>
            <a:r>
              <a:rPr lang="en-US" sz="2000" dirty="0"/>
              <a:t>It </a:t>
            </a:r>
            <a:r>
              <a:rPr lang="en-US" sz="2000" b="1" dirty="0"/>
              <a:t>returns</a:t>
            </a:r>
            <a:r>
              <a:rPr lang="en-US" sz="2000" dirty="0"/>
              <a:t> the greeting message it creates</a:t>
            </a:r>
          </a:p>
          <a:p>
            <a:pPr marL="0" indent="0">
              <a:buNone/>
            </a:pPr>
            <a:endParaRPr lang="en-US" sz="2000" dirty="0"/>
          </a:p>
          <a:p>
            <a:pPr marL="0" indent="0">
              <a:buNone/>
            </a:pPr>
            <a:endParaRPr lang="en-US" sz="2000" dirty="0"/>
          </a:p>
          <a:p>
            <a:pPr marL="0" indent="0">
              <a:buNone/>
            </a:pPr>
            <a:endParaRPr lang="en-US" sz="2000" dirty="0"/>
          </a:p>
          <a:p>
            <a:r>
              <a:rPr lang="en-US" sz="2000" dirty="0"/>
              <a:t>When the greeting function is called, a variable is provided as an </a:t>
            </a:r>
            <a:r>
              <a:rPr lang="en-US" sz="2000" b="1" dirty="0"/>
              <a:t>argument </a:t>
            </a:r>
            <a:r>
              <a:rPr lang="en-US" sz="2000" dirty="0"/>
              <a:t>- in this example, the username variable </a:t>
            </a:r>
          </a:p>
          <a:p>
            <a:r>
              <a:rPr lang="en-US" sz="2000" dirty="0"/>
              <a:t>The return value of the greeting function is stored in the </a:t>
            </a:r>
            <a:r>
              <a:rPr lang="en-US" sz="2000" dirty="0" err="1"/>
              <a:t>hello_message</a:t>
            </a:r>
            <a:r>
              <a:rPr lang="en-US" sz="2000" dirty="0"/>
              <a:t> variable</a:t>
            </a:r>
          </a:p>
        </p:txBody>
      </p:sp>
      <p:sp>
        <p:nvSpPr>
          <p:cNvPr id="4" name="Slide Number Placeholder 3">
            <a:extLst>
              <a:ext uri="{FF2B5EF4-FFF2-40B4-BE49-F238E27FC236}">
                <a16:creationId xmlns:a16="http://schemas.microsoft.com/office/drawing/2014/main" id="{1577B469-2872-1443-B863-C4D08D51B0A5}"/>
              </a:ext>
            </a:extLst>
          </p:cNvPr>
          <p:cNvSpPr>
            <a:spLocks noGrp="1"/>
          </p:cNvSpPr>
          <p:nvPr>
            <p:ph type="sldNum" sz="quarter" idx="12"/>
          </p:nvPr>
        </p:nvSpPr>
        <p:spPr/>
        <p:txBody>
          <a:bodyPr/>
          <a:lstStyle/>
          <a:p>
            <a:fld id="{5C088FDA-3B68-794E-A738-B1BF29287DAF}" type="slidenum">
              <a:rPr lang="en-US" smtClean="0"/>
              <a:t>19</a:t>
            </a:fld>
            <a:endParaRPr lang="en-US"/>
          </a:p>
        </p:txBody>
      </p:sp>
      <p:pic>
        <p:nvPicPr>
          <p:cNvPr id="5" name="Picture 4">
            <a:extLst>
              <a:ext uri="{FF2B5EF4-FFF2-40B4-BE49-F238E27FC236}">
                <a16:creationId xmlns:a16="http://schemas.microsoft.com/office/drawing/2014/main" id="{A66E6AEB-E776-C143-B362-3B5E6359B502}"/>
              </a:ext>
            </a:extLst>
          </p:cNvPr>
          <p:cNvPicPr>
            <a:picLocks noChangeAspect="1"/>
          </p:cNvPicPr>
          <p:nvPr/>
        </p:nvPicPr>
        <p:blipFill>
          <a:blip r:embed="rId2"/>
          <a:stretch>
            <a:fillRect/>
          </a:stretch>
        </p:blipFill>
        <p:spPr>
          <a:xfrm>
            <a:off x="4392851" y="3765270"/>
            <a:ext cx="3778527" cy="1016558"/>
          </a:xfrm>
          <a:prstGeom prst="rect">
            <a:avLst/>
          </a:prstGeom>
          <a:ln>
            <a:solidFill>
              <a:srgbClr val="00B050"/>
            </a:solidFill>
          </a:ln>
        </p:spPr>
      </p:pic>
      <p:pic>
        <p:nvPicPr>
          <p:cNvPr id="6" name="Picture 5">
            <a:extLst>
              <a:ext uri="{FF2B5EF4-FFF2-40B4-BE49-F238E27FC236}">
                <a16:creationId xmlns:a16="http://schemas.microsoft.com/office/drawing/2014/main" id="{A6165871-8367-2A40-BC0C-B807953CB64E}"/>
              </a:ext>
            </a:extLst>
          </p:cNvPr>
          <p:cNvPicPr>
            <a:picLocks noChangeAspect="1"/>
          </p:cNvPicPr>
          <p:nvPr/>
        </p:nvPicPr>
        <p:blipFill rotWithShape="1">
          <a:blip r:embed="rId3"/>
          <a:srcRect b="15586"/>
          <a:stretch/>
        </p:blipFill>
        <p:spPr>
          <a:xfrm>
            <a:off x="2759560" y="6295956"/>
            <a:ext cx="5214594" cy="365125"/>
          </a:xfrm>
          <a:prstGeom prst="rect">
            <a:avLst/>
          </a:prstGeom>
          <a:ln>
            <a:solidFill>
              <a:srgbClr val="7030A0"/>
            </a:solidFill>
          </a:ln>
        </p:spPr>
      </p:pic>
    </p:spTree>
    <p:extLst>
      <p:ext uri="{BB962C8B-B14F-4D97-AF65-F5344CB8AC3E}">
        <p14:creationId xmlns:p14="http://schemas.microsoft.com/office/powerpoint/2010/main" val="9584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0B055-C50E-394E-BF46-E07E9850787F}"/>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CF2C3486-6EB8-F341-81D3-0778DA182CAE}"/>
              </a:ext>
            </a:extLst>
          </p:cNvPr>
          <p:cNvSpPr>
            <a:spLocks noGrp="1"/>
          </p:cNvSpPr>
          <p:nvPr>
            <p:ph idx="1"/>
          </p:nvPr>
        </p:nvSpPr>
        <p:spPr>
          <a:xfrm>
            <a:off x="628650" y="1588437"/>
            <a:ext cx="7886700" cy="4351338"/>
          </a:xfrm>
        </p:spPr>
        <p:txBody>
          <a:bodyPr/>
          <a:lstStyle/>
          <a:p>
            <a:r>
              <a:rPr lang="en-US" dirty="0"/>
              <a:t>Good news! You've already used functions</a:t>
            </a:r>
          </a:p>
          <a:p>
            <a:r>
              <a:rPr lang="en-US" dirty="0"/>
              <a:t>The parenthesis () after a name in your program means that you are calling a function</a:t>
            </a:r>
          </a:p>
          <a:p>
            <a:r>
              <a:rPr lang="en-US" dirty="0"/>
              <a:t>Some functions take </a:t>
            </a:r>
            <a:r>
              <a:rPr lang="en-US" b="1" dirty="0"/>
              <a:t>arguments</a:t>
            </a:r>
            <a:r>
              <a:rPr lang="en-US" dirty="0"/>
              <a:t>  - the data or values in the parenthesis - some functions don't</a:t>
            </a:r>
          </a:p>
          <a:p>
            <a:r>
              <a:rPr lang="en-US" dirty="0"/>
              <a:t>Some functions </a:t>
            </a:r>
            <a:r>
              <a:rPr lang="en-US" b="1" dirty="0"/>
              <a:t>return</a:t>
            </a:r>
            <a:r>
              <a:rPr lang="en-US" dirty="0"/>
              <a:t> a value to your program, your program can use that value – some functions don't</a:t>
            </a:r>
          </a:p>
          <a:p>
            <a:r>
              <a:rPr lang="en-US" dirty="0"/>
              <a:t>Can you see the functions in this code?</a:t>
            </a:r>
          </a:p>
        </p:txBody>
      </p:sp>
      <p:sp>
        <p:nvSpPr>
          <p:cNvPr id="4" name="Slide Number Placeholder 3">
            <a:extLst>
              <a:ext uri="{FF2B5EF4-FFF2-40B4-BE49-F238E27FC236}">
                <a16:creationId xmlns:a16="http://schemas.microsoft.com/office/drawing/2014/main" id="{13E9F737-3E11-EA49-90F7-DF6CF360E7F7}"/>
              </a:ext>
            </a:extLst>
          </p:cNvPr>
          <p:cNvSpPr>
            <a:spLocks noGrp="1"/>
          </p:cNvSpPr>
          <p:nvPr>
            <p:ph type="sldNum" sz="quarter" idx="12"/>
          </p:nvPr>
        </p:nvSpPr>
        <p:spPr/>
        <p:txBody>
          <a:bodyPr/>
          <a:lstStyle/>
          <a:p>
            <a:fld id="{5C088FDA-3B68-794E-A738-B1BF29287DAF}" type="slidenum">
              <a:rPr lang="en-US" smtClean="0"/>
              <a:t>2</a:t>
            </a:fld>
            <a:endParaRPr lang="en-US"/>
          </a:p>
        </p:txBody>
      </p:sp>
      <p:pic>
        <p:nvPicPr>
          <p:cNvPr id="5" name="Picture 4">
            <a:extLst>
              <a:ext uri="{FF2B5EF4-FFF2-40B4-BE49-F238E27FC236}">
                <a16:creationId xmlns:a16="http://schemas.microsoft.com/office/drawing/2014/main" id="{385BD16D-CAC2-E74A-AF7E-B75F056E2B66}"/>
              </a:ext>
            </a:extLst>
          </p:cNvPr>
          <p:cNvPicPr>
            <a:picLocks noChangeAspect="1"/>
          </p:cNvPicPr>
          <p:nvPr/>
        </p:nvPicPr>
        <p:blipFill>
          <a:blip r:embed="rId2"/>
          <a:stretch>
            <a:fillRect/>
          </a:stretch>
        </p:blipFill>
        <p:spPr>
          <a:xfrm>
            <a:off x="628650" y="4435195"/>
            <a:ext cx="8012100" cy="2286281"/>
          </a:xfrm>
          <a:prstGeom prst="rect">
            <a:avLst/>
          </a:prstGeom>
        </p:spPr>
      </p:pic>
    </p:spTree>
    <p:extLst>
      <p:ext uri="{BB962C8B-B14F-4D97-AF65-F5344CB8AC3E}">
        <p14:creationId xmlns:p14="http://schemas.microsoft.com/office/powerpoint/2010/main" val="1163395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4E11-F642-214F-909E-1B4035589387}"/>
              </a:ext>
            </a:extLst>
          </p:cNvPr>
          <p:cNvSpPr>
            <a:spLocks noGrp="1"/>
          </p:cNvSpPr>
          <p:nvPr>
            <p:ph type="title"/>
          </p:nvPr>
        </p:nvSpPr>
        <p:spPr/>
        <p:txBody>
          <a:bodyPr>
            <a:normAutofit/>
          </a:bodyPr>
          <a:lstStyle/>
          <a:p>
            <a:r>
              <a:rPr lang="en-US" sz="4000" dirty="0"/>
              <a:t>Calling functions with arguments, using return values</a:t>
            </a:r>
          </a:p>
        </p:txBody>
      </p:sp>
      <p:sp>
        <p:nvSpPr>
          <p:cNvPr id="3" name="Content Placeholder 2">
            <a:extLst>
              <a:ext uri="{FF2B5EF4-FFF2-40B4-BE49-F238E27FC236}">
                <a16:creationId xmlns:a16="http://schemas.microsoft.com/office/drawing/2014/main" id="{F46EDE1E-208C-034E-84BF-BEE706D95421}"/>
              </a:ext>
            </a:extLst>
          </p:cNvPr>
          <p:cNvSpPr>
            <a:spLocks noGrp="1"/>
          </p:cNvSpPr>
          <p:nvPr>
            <p:ph idx="1"/>
          </p:nvPr>
        </p:nvSpPr>
        <p:spPr/>
        <p:txBody>
          <a:bodyPr>
            <a:normAutofit/>
          </a:bodyPr>
          <a:lstStyle/>
          <a:p>
            <a:r>
              <a:rPr lang="en-US" sz="2800" dirty="0"/>
              <a:t>You've already done this a lot - for example, using the input function</a:t>
            </a:r>
          </a:p>
          <a:p>
            <a:r>
              <a:rPr lang="en-US" sz="2800" b="1" dirty="0"/>
              <a:t>'Please enter your name: ' </a:t>
            </a:r>
            <a:r>
              <a:rPr lang="en-US" sz="2800" dirty="0"/>
              <a:t>is the argument to input()</a:t>
            </a:r>
          </a:p>
          <a:p>
            <a:r>
              <a:rPr lang="en-US" sz="2800" dirty="0"/>
              <a:t>Whatever the user types is the return value, it's stored in the </a:t>
            </a:r>
            <a:r>
              <a:rPr lang="en-US" sz="2800" b="1" dirty="0"/>
              <a:t>name</a:t>
            </a:r>
            <a:r>
              <a:rPr lang="en-US" sz="2800" dirty="0"/>
              <a:t> variable</a:t>
            </a:r>
          </a:p>
        </p:txBody>
      </p:sp>
      <p:sp>
        <p:nvSpPr>
          <p:cNvPr id="4" name="Slide Number Placeholder 3">
            <a:extLst>
              <a:ext uri="{FF2B5EF4-FFF2-40B4-BE49-F238E27FC236}">
                <a16:creationId xmlns:a16="http://schemas.microsoft.com/office/drawing/2014/main" id="{17147CB0-C93E-F041-8796-AAEB963852B4}"/>
              </a:ext>
            </a:extLst>
          </p:cNvPr>
          <p:cNvSpPr>
            <a:spLocks noGrp="1"/>
          </p:cNvSpPr>
          <p:nvPr>
            <p:ph type="sldNum" sz="quarter" idx="12"/>
          </p:nvPr>
        </p:nvSpPr>
        <p:spPr/>
        <p:txBody>
          <a:bodyPr/>
          <a:lstStyle/>
          <a:p>
            <a:fld id="{5C088FDA-3B68-794E-A738-B1BF29287DAF}" type="slidenum">
              <a:rPr lang="en-US" smtClean="0"/>
              <a:t>20</a:t>
            </a:fld>
            <a:endParaRPr lang="en-US"/>
          </a:p>
        </p:txBody>
      </p:sp>
      <p:pic>
        <p:nvPicPr>
          <p:cNvPr id="5" name="Picture 4">
            <a:extLst>
              <a:ext uri="{FF2B5EF4-FFF2-40B4-BE49-F238E27FC236}">
                <a16:creationId xmlns:a16="http://schemas.microsoft.com/office/drawing/2014/main" id="{128EE5C6-2F0C-8D44-9507-FBDB7B3A557D}"/>
              </a:ext>
            </a:extLst>
          </p:cNvPr>
          <p:cNvPicPr>
            <a:picLocks noChangeAspect="1"/>
          </p:cNvPicPr>
          <p:nvPr/>
        </p:nvPicPr>
        <p:blipFill>
          <a:blip r:embed="rId2"/>
          <a:stretch>
            <a:fillRect/>
          </a:stretch>
        </p:blipFill>
        <p:spPr>
          <a:xfrm>
            <a:off x="920521" y="4822264"/>
            <a:ext cx="7302957" cy="1112371"/>
          </a:xfrm>
          <a:prstGeom prst="rect">
            <a:avLst/>
          </a:prstGeom>
        </p:spPr>
      </p:pic>
    </p:spTree>
    <p:extLst>
      <p:ext uri="{BB962C8B-B14F-4D97-AF65-F5344CB8AC3E}">
        <p14:creationId xmlns:p14="http://schemas.microsoft.com/office/powerpoint/2010/main" val="2447426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Function definition syntax</a:t>
            </a:r>
          </a:p>
        </p:txBody>
      </p:sp>
      <p:sp>
        <p:nvSpPr>
          <p:cNvPr id="3" name="Content Placeholder 2"/>
          <p:cNvSpPr>
            <a:spLocks noGrp="1"/>
          </p:cNvSpPr>
          <p:nvPr>
            <p:ph idx="1"/>
          </p:nvPr>
        </p:nvSpPr>
        <p:spPr>
          <a:xfrm>
            <a:off x="403972" y="1522135"/>
            <a:ext cx="8336056" cy="4351338"/>
          </a:xfrm>
        </p:spPr>
        <p:txBody>
          <a:bodyPr anchor="t">
            <a:normAutofit/>
          </a:bodyPr>
          <a:lstStyle/>
          <a:p>
            <a:r>
              <a:rPr lang="en-US" sz="2800" dirty="0"/>
              <a:t>When writing a function you need </a:t>
            </a:r>
          </a:p>
          <a:p>
            <a:pPr lvl="1"/>
            <a:r>
              <a:rPr lang="en-US" sz="2400" b="1" dirty="0"/>
              <a:t>def</a:t>
            </a:r>
            <a:r>
              <a:rPr lang="en-US" sz="2400" dirty="0"/>
              <a:t> </a:t>
            </a:r>
          </a:p>
          <a:p>
            <a:pPr lvl="1"/>
            <a:r>
              <a:rPr lang="en-US" sz="2400" dirty="0"/>
              <a:t>Then the function's </a:t>
            </a:r>
            <a:r>
              <a:rPr lang="en-US" sz="2400" b="1" dirty="0"/>
              <a:t>name</a:t>
            </a:r>
            <a:r>
              <a:rPr lang="en-US" sz="2400" dirty="0"/>
              <a:t> - all one word, 	</a:t>
            </a:r>
          </a:p>
          <a:p>
            <a:pPr lvl="2"/>
            <a:r>
              <a:rPr lang="en-US" sz="2100" dirty="0"/>
              <a:t>Same rules as variable names, so _ are allowed</a:t>
            </a:r>
          </a:p>
          <a:p>
            <a:pPr lvl="1"/>
            <a:r>
              <a:rPr lang="en-US" sz="2400" dirty="0"/>
              <a:t>Then </a:t>
            </a:r>
            <a:r>
              <a:rPr lang="en-US" sz="2400" b="1" dirty="0"/>
              <a:t>()</a:t>
            </a:r>
          </a:p>
          <a:p>
            <a:pPr lvl="1"/>
            <a:r>
              <a:rPr lang="en-US" sz="2400" dirty="0"/>
              <a:t>If parameters are needed, put them in the ()</a:t>
            </a:r>
          </a:p>
          <a:p>
            <a:pPr lvl="2"/>
            <a:r>
              <a:rPr lang="en-US" sz="2100" dirty="0"/>
              <a:t>If more than one parameter, separate with commas</a:t>
            </a:r>
          </a:p>
          <a:p>
            <a:pPr lvl="1"/>
            <a:r>
              <a:rPr lang="en-US" sz="2400" dirty="0"/>
              <a:t>Then the colon   :	</a:t>
            </a:r>
          </a:p>
          <a:p>
            <a:pPr lvl="1"/>
            <a:r>
              <a:rPr lang="en-US" sz="2400" dirty="0"/>
              <a:t>On the next line, </a:t>
            </a:r>
            <a:r>
              <a:rPr lang="en-US" sz="2400" b="1" dirty="0"/>
              <a:t>indent</a:t>
            </a:r>
            <a:r>
              <a:rPr lang="en-US" sz="2400" dirty="0"/>
              <a:t> and write the </a:t>
            </a:r>
            <a:r>
              <a:rPr lang="en-US" sz="2400" b="1" dirty="0"/>
              <a:t>body</a:t>
            </a:r>
            <a:r>
              <a:rPr lang="en-US" sz="2400" dirty="0"/>
              <a:t> of the function </a:t>
            </a:r>
          </a:p>
          <a:p>
            <a:pPr lvl="1"/>
            <a:r>
              <a:rPr lang="en-US" sz="2400" dirty="0"/>
              <a:t>If need to return data, put the </a:t>
            </a:r>
            <a:r>
              <a:rPr lang="en-US" sz="2400" b="1" dirty="0"/>
              <a:t>return statement </a:t>
            </a:r>
            <a:r>
              <a:rPr lang="en-US" sz="2400" dirty="0"/>
              <a:t>on the last line - the word return followed by the variable or value</a:t>
            </a:r>
          </a:p>
          <a:p>
            <a:endParaRPr lang="en-US" sz="2800" dirty="0"/>
          </a:p>
        </p:txBody>
      </p:sp>
      <p:sp>
        <p:nvSpPr>
          <p:cNvPr id="4" name="Slide Number Placeholder 3">
            <a:extLst>
              <a:ext uri="{FF2B5EF4-FFF2-40B4-BE49-F238E27FC236}">
                <a16:creationId xmlns:a16="http://schemas.microsoft.com/office/drawing/2014/main" id="{25CA2B11-1D84-4B83-99BB-36D5AEC7C492}"/>
              </a:ext>
            </a:extLst>
          </p:cNvPr>
          <p:cNvSpPr>
            <a:spLocks noGrp="1"/>
          </p:cNvSpPr>
          <p:nvPr>
            <p:ph type="sldNum" sz="quarter" idx="12"/>
          </p:nvPr>
        </p:nvSpPr>
        <p:spPr/>
        <p:txBody>
          <a:bodyPr/>
          <a:lstStyle/>
          <a:p>
            <a:fld id="{5C088FDA-3B68-794E-A738-B1BF29287DAF}" type="slidenum">
              <a:rPr lang="en-US" smtClean="0"/>
              <a:t>21</a:t>
            </a:fld>
            <a:endParaRPr lang="en-US"/>
          </a:p>
        </p:txBody>
      </p:sp>
      <p:pic>
        <p:nvPicPr>
          <p:cNvPr id="9" name="Picture 8">
            <a:extLst>
              <a:ext uri="{FF2B5EF4-FFF2-40B4-BE49-F238E27FC236}">
                <a16:creationId xmlns:a16="http://schemas.microsoft.com/office/drawing/2014/main" id="{8B0CEC41-2D1E-4F44-827B-104B81BD0C0C}"/>
              </a:ext>
            </a:extLst>
          </p:cNvPr>
          <p:cNvPicPr>
            <a:picLocks noChangeAspect="1"/>
          </p:cNvPicPr>
          <p:nvPr/>
        </p:nvPicPr>
        <p:blipFill>
          <a:blip r:embed="rId2"/>
          <a:stretch>
            <a:fillRect/>
          </a:stretch>
        </p:blipFill>
        <p:spPr>
          <a:xfrm>
            <a:off x="4195628" y="5704918"/>
            <a:ext cx="3778527" cy="1016558"/>
          </a:xfrm>
          <a:prstGeom prst="rect">
            <a:avLst/>
          </a:prstGeom>
          <a:ln>
            <a:solidFill>
              <a:srgbClr val="00B050"/>
            </a:solidFill>
          </a:ln>
        </p:spPr>
      </p:pic>
    </p:spTree>
    <p:extLst>
      <p:ext uri="{BB962C8B-B14F-4D97-AF65-F5344CB8AC3E}">
        <p14:creationId xmlns:p14="http://schemas.microsoft.com/office/powerpoint/2010/main" val="946964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Calling a function syntax</a:t>
            </a:r>
          </a:p>
        </p:txBody>
      </p:sp>
      <p:sp>
        <p:nvSpPr>
          <p:cNvPr id="3" name="Content Placeholder 2"/>
          <p:cNvSpPr>
            <a:spLocks noGrp="1"/>
          </p:cNvSpPr>
          <p:nvPr>
            <p:ph idx="1"/>
          </p:nvPr>
        </p:nvSpPr>
        <p:spPr>
          <a:xfrm>
            <a:off x="658037" y="1602223"/>
            <a:ext cx="7886700" cy="4351338"/>
          </a:xfrm>
        </p:spPr>
        <p:txBody>
          <a:bodyPr anchor="t">
            <a:normAutofit/>
          </a:bodyPr>
          <a:lstStyle/>
          <a:p>
            <a:r>
              <a:rPr lang="en-US" dirty="0">
                <a:sym typeface="Wingdings" panose="05000000000000000000" pitchFamily="2" charset="2"/>
              </a:rPr>
              <a:t>When the function is called, it expects to receive the parameters specified in the definition</a:t>
            </a:r>
          </a:p>
          <a:p>
            <a:r>
              <a:rPr lang="en-US" dirty="0">
                <a:sym typeface="Wingdings" panose="05000000000000000000" pitchFamily="2" charset="2"/>
              </a:rPr>
              <a:t>So, when calling the function, the expected arguments must be supplied (which become the parameter values)</a:t>
            </a:r>
          </a:p>
          <a:p>
            <a:endParaRPr lang="en-US" dirty="0">
              <a:sym typeface="Wingdings" panose="05000000000000000000" pitchFamily="2" charset="2"/>
            </a:endParaRPr>
          </a:p>
          <a:p>
            <a:r>
              <a:rPr lang="en-US" dirty="0">
                <a:sym typeface="Wingdings" panose="05000000000000000000" pitchFamily="2" charset="2"/>
              </a:rPr>
              <a:t>If you set a variable to the result of a function call, that variable is equal to the function's return value</a:t>
            </a:r>
          </a:p>
          <a:p>
            <a:endParaRPr lang="en-US" dirty="0"/>
          </a:p>
        </p:txBody>
      </p:sp>
      <p:sp>
        <p:nvSpPr>
          <p:cNvPr id="4" name="Slide Number Placeholder 3">
            <a:extLst>
              <a:ext uri="{FF2B5EF4-FFF2-40B4-BE49-F238E27FC236}">
                <a16:creationId xmlns:a16="http://schemas.microsoft.com/office/drawing/2014/main" id="{25CA2B11-1D84-4B83-99BB-36D5AEC7C492}"/>
              </a:ext>
            </a:extLst>
          </p:cNvPr>
          <p:cNvSpPr>
            <a:spLocks noGrp="1"/>
          </p:cNvSpPr>
          <p:nvPr>
            <p:ph type="sldNum" sz="quarter" idx="12"/>
          </p:nvPr>
        </p:nvSpPr>
        <p:spPr/>
        <p:txBody>
          <a:bodyPr/>
          <a:lstStyle/>
          <a:p>
            <a:fld id="{5C088FDA-3B68-794E-A738-B1BF29287DAF}" type="slidenum">
              <a:rPr lang="en-US" smtClean="0"/>
              <a:t>22</a:t>
            </a:fld>
            <a:endParaRPr lang="en-US"/>
          </a:p>
        </p:txBody>
      </p:sp>
      <p:pic>
        <p:nvPicPr>
          <p:cNvPr id="7" name="Picture 6">
            <a:extLst>
              <a:ext uri="{FF2B5EF4-FFF2-40B4-BE49-F238E27FC236}">
                <a16:creationId xmlns:a16="http://schemas.microsoft.com/office/drawing/2014/main" id="{1C850B7E-4F9C-D145-8B98-9E1AF49FBFF4}"/>
              </a:ext>
            </a:extLst>
          </p:cNvPr>
          <p:cNvPicPr>
            <a:picLocks noChangeAspect="1"/>
          </p:cNvPicPr>
          <p:nvPr/>
        </p:nvPicPr>
        <p:blipFill rotWithShape="1">
          <a:blip r:embed="rId2"/>
          <a:srcRect b="16212"/>
          <a:stretch/>
        </p:blipFill>
        <p:spPr>
          <a:xfrm>
            <a:off x="658037" y="4208587"/>
            <a:ext cx="7316118" cy="508483"/>
          </a:xfrm>
          <a:prstGeom prst="rect">
            <a:avLst/>
          </a:prstGeom>
          <a:ln>
            <a:solidFill>
              <a:srgbClr val="7030A0"/>
            </a:solidFill>
          </a:ln>
        </p:spPr>
      </p:pic>
      <p:pic>
        <p:nvPicPr>
          <p:cNvPr id="9" name="Picture 8">
            <a:extLst>
              <a:ext uri="{FF2B5EF4-FFF2-40B4-BE49-F238E27FC236}">
                <a16:creationId xmlns:a16="http://schemas.microsoft.com/office/drawing/2014/main" id="{8740947C-1CA6-5543-B95C-13A1BA00DAD9}"/>
              </a:ext>
            </a:extLst>
          </p:cNvPr>
          <p:cNvPicPr>
            <a:picLocks noChangeAspect="1"/>
          </p:cNvPicPr>
          <p:nvPr/>
        </p:nvPicPr>
        <p:blipFill>
          <a:blip r:embed="rId3"/>
          <a:stretch>
            <a:fillRect/>
          </a:stretch>
        </p:blipFill>
        <p:spPr>
          <a:xfrm>
            <a:off x="4195627" y="5719417"/>
            <a:ext cx="3778527" cy="1016558"/>
          </a:xfrm>
          <a:prstGeom prst="rect">
            <a:avLst/>
          </a:prstGeom>
          <a:ln>
            <a:solidFill>
              <a:srgbClr val="00B050"/>
            </a:solidFill>
          </a:ln>
        </p:spPr>
      </p:pic>
      <p:cxnSp>
        <p:nvCxnSpPr>
          <p:cNvPr id="10" name="Straight Arrow Connector 9">
            <a:extLst>
              <a:ext uri="{FF2B5EF4-FFF2-40B4-BE49-F238E27FC236}">
                <a16:creationId xmlns:a16="http://schemas.microsoft.com/office/drawing/2014/main" id="{5F532B79-052D-214C-9493-C5D016EA2AD9}"/>
              </a:ext>
            </a:extLst>
          </p:cNvPr>
          <p:cNvCxnSpPr>
            <a:cxnSpLocks/>
          </p:cNvCxnSpPr>
          <p:nvPr/>
        </p:nvCxnSpPr>
        <p:spPr>
          <a:xfrm flipH="1">
            <a:off x="6084892" y="4838000"/>
            <a:ext cx="373058" cy="92110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A67B35A-D48A-C648-AF90-C5BE718740CA}"/>
              </a:ext>
            </a:extLst>
          </p:cNvPr>
          <p:cNvCxnSpPr>
            <a:cxnSpLocks/>
          </p:cNvCxnSpPr>
          <p:nvPr/>
        </p:nvCxnSpPr>
        <p:spPr>
          <a:xfrm flipH="1" flipV="1">
            <a:off x="2886635" y="4937003"/>
            <a:ext cx="1787827" cy="151221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7ADBE9E-A568-2349-97B0-661B6EB34E71}"/>
              </a:ext>
            </a:extLst>
          </p:cNvPr>
          <p:cNvSpPr txBox="1"/>
          <p:nvPr/>
        </p:nvSpPr>
        <p:spPr>
          <a:xfrm>
            <a:off x="628650" y="5693112"/>
            <a:ext cx="2634503" cy="923330"/>
          </a:xfrm>
          <a:prstGeom prst="rect">
            <a:avLst/>
          </a:prstGeom>
          <a:noFill/>
        </p:spPr>
        <p:txBody>
          <a:bodyPr wrap="square" rtlCol="0">
            <a:spAutoFit/>
          </a:bodyPr>
          <a:lstStyle/>
          <a:p>
            <a:r>
              <a:rPr lang="en-US" b="1" dirty="0" err="1"/>
              <a:t>hello_message</a:t>
            </a:r>
            <a:r>
              <a:rPr lang="en-US" b="1" dirty="0"/>
              <a:t> </a:t>
            </a:r>
            <a:r>
              <a:rPr lang="en-US" dirty="0"/>
              <a:t>contains the return value, the data in the variable </a:t>
            </a:r>
            <a:r>
              <a:rPr lang="en-US" b="1" dirty="0"/>
              <a:t>message</a:t>
            </a:r>
          </a:p>
        </p:txBody>
      </p:sp>
      <p:sp>
        <p:nvSpPr>
          <p:cNvPr id="16" name="TextBox 15">
            <a:extLst>
              <a:ext uri="{FF2B5EF4-FFF2-40B4-BE49-F238E27FC236}">
                <a16:creationId xmlns:a16="http://schemas.microsoft.com/office/drawing/2014/main" id="{70556CFB-38BE-F248-89CC-84D50709CBBF}"/>
              </a:ext>
            </a:extLst>
          </p:cNvPr>
          <p:cNvSpPr txBox="1"/>
          <p:nvPr/>
        </p:nvSpPr>
        <p:spPr>
          <a:xfrm>
            <a:off x="6489589" y="4895078"/>
            <a:ext cx="2469996" cy="646331"/>
          </a:xfrm>
          <a:prstGeom prst="rect">
            <a:avLst/>
          </a:prstGeom>
          <a:noFill/>
        </p:spPr>
        <p:txBody>
          <a:bodyPr wrap="square" rtlCol="0">
            <a:spAutoFit/>
          </a:bodyPr>
          <a:lstStyle/>
          <a:p>
            <a:r>
              <a:rPr lang="en-US" b="1" dirty="0"/>
              <a:t>name</a:t>
            </a:r>
            <a:r>
              <a:rPr lang="en-US" dirty="0"/>
              <a:t> is set to whatever is in </a:t>
            </a:r>
            <a:r>
              <a:rPr lang="en-US" b="1" dirty="0"/>
              <a:t>username</a:t>
            </a:r>
          </a:p>
        </p:txBody>
      </p:sp>
    </p:spTree>
    <p:extLst>
      <p:ext uri="{BB962C8B-B14F-4D97-AF65-F5344CB8AC3E}">
        <p14:creationId xmlns:p14="http://schemas.microsoft.com/office/powerpoint/2010/main" val="127417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Parameters and arguments</a:t>
            </a:r>
          </a:p>
        </p:txBody>
      </p:sp>
      <p:sp>
        <p:nvSpPr>
          <p:cNvPr id="3" name="Content Placeholder 2"/>
          <p:cNvSpPr>
            <a:spLocks noGrp="1"/>
          </p:cNvSpPr>
          <p:nvPr>
            <p:ph idx="1"/>
          </p:nvPr>
        </p:nvSpPr>
        <p:spPr>
          <a:xfrm>
            <a:off x="628650" y="1484966"/>
            <a:ext cx="7886700" cy="4351338"/>
          </a:xfrm>
        </p:spPr>
        <p:txBody>
          <a:bodyPr anchor="t">
            <a:normAutofit/>
          </a:bodyPr>
          <a:lstStyle/>
          <a:p>
            <a:r>
              <a:rPr lang="en-US" sz="2000" dirty="0"/>
              <a:t>Data the function needs to </a:t>
            </a:r>
            <a:r>
              <a:rPr lang="en-US" sz="2000" u="sng" dirty="0"/>
              <a:t>receive</a:t>
            </a:r>
            <a:r>
              <a:rPr lang="en-US" sz="2000" dirty="0"/>
              <a:t> = </a:t>
            </a:r>
            <a:r>
              <a:rPr lang="en-US" sz="2000" b="1" dirty="0"/>
              <a:t>parameters</a:t>
            </a:r>
          </a:p>
          <a:p>
            <a:pPr lvl="1"/>
            <a:r>
              <a:rPr lang="en-US" sz="2000" dirty="0"/>
              <a:t>Defined in the function definition</a:t>
            </a:r>
          </a:p>
          <a:p>
            <a:r>
              <a:rPr lang="en-US" sz="2000" dirty="0"/>
              <a:t>Data you </a:t>
            </a:r>
            <a:r>
              <a:rPr lang="en-US" sz="2000" u="sng" dirty="0"/>
              <a:t>send to </a:t>
            </a:r>
            <a:r>
              <a:rPr lang="en-US" sz="2000" dirty="0"/>
              <a:t>the function = </a:t>
            </a:r>
            <a:r>
              <a:rPr lang="en-US" sz="2000" b="1" dirty="0"/>
              <a:t>arguments </a:t>
            </a:r>
          </a:p>
          <a:p>
            <a:pPr lvl="1"/>
            <a:r>
              <a:rPr lang="en-US" sz="2000" dirty="0">
                <a:sym typeface="Wingdings" panose="05000000000000000000" pitchFamily="2" charset="2"/>
              </a:rPr>
              <a:t>These are the </a:t>
            </a:r>
            <a:r>
              <a:rPr lang="en-US" sz="2000" dirty="0"/>
              <a:t>values supplied for a function call</a:t>
            </a:r>
          </a:p>
          <a:p>
            <a:r>
              <a:rPr lang="en-US" sz="2000" dirty="0"/>
              <a:t>The arguments supplied must be of the data type expected for the parameters, as set forth in the function definition</a:t>
            </a:r>
            <a:r>
              <a:rPr lang="en-US" sz="2000" dirty="0">
                <a:sym typeface="Wingdings" panose="05000000000000000000" pitchFamily="2" charset="2"/>
              </a:rPr>
              <a:t> </a:t>
            </a:r>
          </a:p>
          <a:p>
            <a:pPr lvl="1"/>
            <a:r>
              <a:rPr lang="en-US" sz="2000" dirty="0">
                <a:sym typeface="Wingdings" panose="05000000000000000000" pitchFamily="2" charset="2"/>
              </a:rPr>
              <a:t> If you use a string as an argument, if the function expects an int in the parameter, your program will probably crash or not do what you want</a:t>
            </a:r>
            <a:endParaRPr lang="en-US" sz="2000" dirty="0"/>
          </a:p>
          <a:p>
            <a:r>
              <a:rPr lang="en-US" sz="2000" dirty="0"/>
              <a:t>Some functions need </a:t>
            </a:r>
            <a:r>
              <a:rPr lang="en-US" sz="2000" u="sng" dirty="0"/>
              <a:t>no parameters</a:t>
            </a:r>
            <a:r>
              <a:rPr lang="en-US" sz="2000" dirty="0"/>
              <a:t> – just leave the parentheses empty</a:t>
            </a:r>
          </a:p>
          <a:p>
            <a:r>
              <a:rPr lang="en-US" sz="2000" dirty="0"/>
              <a:t>Or use 1, 2, or as many parameters as you need</a:t>
            </a:r>
          </a:p>
          <a:p>
            <a:r>
              <a:rPr lang="en-US" sz="2000" dirty="0"/>
              <a:t>Just take care to match parameters and arguments!</a:t>
            </a:r>
          </a:p>
        </p:txBody>
      </p:sp>
      <p:sp>
        <p:nvSpPr>
          <p:cNvPr id="4" name="Slide Number Placeholder 3">
            <a:extLst>
              <a:ext uri="{FF2B5EF4-FFF2-40B4-BE49-F238E27FC236}">
                <a16:creationId xmlns:a16="http://schemas.microsoft.com/office/drawing/2014/main" id="{0DAA6818-A955-4A13-864B-B10DD17F181A}"/>
              </a:ext>
            </a:extLst>
          </p:cNvPr>
          <p:cNvSpPr>
            <a:spLocks noGrp="1"/>
          </p:cNvSpPr>
          <p:nvPr>
            <p:ph type="sldNum" sz="quarter" idx="12"/>
          </p:nvPr>
        </p:nvSpPr>
        <p:spPr/>
        <p:txBody>
          <a:bodyPr/>
          <a:lstStyle/>
          <a:p>
            <a:fld id="{5C088FDA-3B68-794E-A738-B1BF29287DAF}" type="slidenum">
              <a:rPr lang="en-US" smtClean="0"/>
              <a:t>23</a:t>
            </a:fld>
            <a:endParaRPr lang="en-US"/>
          </a:p>
        </p:txBody>
      </p:sp>
      <p:sp>
        <p:nvSpPr>
          <p:cNvPr id="7" name="Rectangle 6">
            <a:extLst>
              <a:ext uri="{FF2B5EF4-FFF2-40B4-BE49-F238E27FC236}">
                <a16:creationId xmlns:a16="http://schemas.microsoft.com/office/drawing/2014/main" id="{A75A1232-5DD3-48A8-883C-06C1A657A03D}"/>
              </a:ext>
            </a:extLst>
          </p:cNvPr>
          <p:cNvSpPr/>
          <p:nvPr/>
        </p:nvSpPr>
        <p:spPr>
          <a:xfrm>
            <a:off x="628650" y="5710340"/>
            <a:ext cx="7287723" cy="830997"/>
          </a:xfrm>
          <a:prstGeom prst="rect">
            <a:avLst/>
          </a:prstGeom>
          <a:solidFill>
            <a:schemeClr val="accent6">
              <a:lumMod val="40000"/>
              <a:lumOff val="60000"/>
            </a:schemeClr>
          </a:solidFill>
          <a:ln>
            <a:solidFill>
              <a:srgbClr val="00B050"/>
            </a:solidFill>
          </a:ln>
        </p:spPr>
        <p:txBody>
          <a:bodyPr wrap="square">
            <a:spAutoFit/>
          </a:bodyPr>
          <a:lstStyle/>
          <a:p>
            <a:pPr>
              <a:spcAft>
                <a:spcPts val="1000"/>
              </a:spcAft>
              <a:buClr>
                <a:schemeClr val="tx1"/>
              </a:buClr>
              <a:buSzPct val="100000"/>
              <a:buFont typeface="Arial"/>
            </a:pPr>
            <a:r>
              <a:rPr lang="en-US" sz="2400" dirty="0"/>
              <a:t>Match the number of arguments needed, AND the order of arguments, AND the type of data expected.</a:t>
            </a:r>
          </a:p>
        </p:txBody>
      </p:sp>
    </p:spTree>
    <p:extLst>
      <p:ext uri="{BB962C8B-B14F-4D97-AF65-F5344CB8AC3E}">
        <p14:creationId xmlns:p14="http://schemas.microsoft.com/office/powerpoint/2010/main" val="3191626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8D9A-B7C0-2E4C-AEE2-FC472F3A62D0}"/>
              </a:ext>
            </a:extLst>
          </p:cNvPr>
          <p:cNvSpPr>
            <a:spLocks noGrp="1"/>
          </p:cNvSpPr>
          <p:nvPr>
            <p:ph type="title"/>
          </p:nvPr>
        </p:nvSpPr>
        <p:spPr/>
        <p:txBody>
          <a:bodyPr>
            <a:normAutofit/>
          </a:bodyPr>
          <a:lstStyle/>
          <a:p>
            <a:r>
              <a:rPr lang="en-US" sz="4000" dirty="0"/>
              <a:t>What happens if you don't provide the right arguments?</a:t>
            </a:r>
          </a:p>
        </p:txBody>
      </p:sp>
      <p:sp>
        <p:nvSpPr>
          <p:cNvPr id="3" name="Content Placeholder 2">
            <a:extLst>
              <a:ext uri="{FF2B5EF4-FFF2-40B4-BE49-F238E27FC236}">
                <a16:creationId xmlns:a16="http://schemas.microsoft.com/office/drawing/2014/main" id="{951FDDD3-5D10-F94E-9653-F312C288E024}"/>
              </a:ext>
            </a:extLst>
          </p:cNvPr>
          <p:cNvSpPr>
            <a:spLocks noGrp="1"/>
          </p:cNvSpPr>
          <p:nvPr>
            <p:ph idx="1"/>
          </p:nvPr>
        </p:nvSpPr>
        <p:spPr>
          <a:xfrm>
            <a:off x="628650" y="2187575"/>
            <a:ext cx="1935256" cy="4351338"/>
          </a:xfrm>
        </p:spPr>
        <p:txBody>
          <a:bodyPr/>
          <a:lstStyle/>
          <a:p>
            <a:r>
              <a:rPr lang="en-US" dirty="0"/>
              <a:t>Try deleting the username from the call to greeting()</a:t>
            </a:r>
          </a:p>
          <a:p>
            <a:endParaRPr lang="en-US" dirty="0"/>
          </a:p>
          <a:p>
            <a:r>
              <a:rPr lang="en-US" dirty="0"/>
              <a:t>What happens?</a:t>
            </a:r>
          </a:p>
        </p:txBody>
      </p:sp>
      <p:sp>
        <p:nvSpPr>
          <p:cNvPr id="4" name="Slide Number Placeholder 3">
            <a:extLst>
              <a:ext uri="{FF2B5EF4-FFF2-40B4-BE49-F238E27FC236}">
                <a16:creationId xmlns:a16="http://schemas.microsoft.com/office/drawing/2014/main" id="{CB21E4B5-F7DE-3C47-BC4D-9C22AA2C4BBC}"/>
              </a:ext>
            </a:extLst>
          </p:cNvPr>
          <p:cNvSpPr>
            <a:spLocks noGrp="1"/>
          </p:cNvSpPr>
          <p:nvPr>
            <p:ph type="sldNum" sz="quarter" idx="12"/>
          </p:nvPr>
        </p:nvSpPr>
        <p:spPr/>
        <p:txBody>
          <a:bodyPr/>
          <a:lstStyle/>
          <a:p>
            <a:fld id="{5C088FDA-3B68-794E-A738-B1BF29287DAF}" type="slidenum">
              <a:rPr lang="en-US" smtClean="0"/>
              <a:t>24</a:t>
            </a:fld>
            <a:endParaRPr lang="en-US"/>
          </a:p>
        </p:txBody>
      </p:sp>
      <p:pic>
        <p:nvPicPr>
          <p:cNvPr id="5" name="Picture 4">
            <a:extLst>
              <a:ext uri="{FF2B5EF4-FFF2-40B4-BE49-F238E27FC236}">
                <a16:creationId xmlns:a16="http://schemas.microsoft.com/office/drawing/2014/main" id="{359D6290-0A15-B445-9BC4-14DDB7FB1114}"/>
              </a:ext>
            </a:extLst>
          </p:cNvPr>
          <p:cNvPicPr>
            <a:picLocks noChangeAspect="1"/>
          </p:cNvPicPr>
          <p:nvPr/>
        </p:nvPicPr>
        <p:blipFill>
          <a:blip r:embed="rId2"/>
          <a:stretch>
            <a:fillRect/>
          </a:stretch>
        </p:blipFill>
        <p:spPr>
          <a:xfrm>
            <a:off x="3263153" y="1654384"/>
            <a:ext cx="5582770" cy="5067092"/>
          </a:xfrm>
          <a:prstGeom prst="rect">
            <a:avLst/>
          </a:prstGeom>
          <a:ln>
            <a:solidFill>
              <a:srgbClr val="002060"/>
            </a:solidFill>
          </a:ln>
        </p:spPr>
      </p:pic>
      <p:cxnSp>
        <p:nvCxnSpPr>
          <p:cNvPr id="6" name="Straight Arrow Connector 5">
            <a:extLst>
              <a:ext uri="{FF2B5EF4-FFF2-40B4-BE49-F238E27FC236}">
                <a16:creationId xmlns:a16="http://schemas.microsoft.com/office/drawing/2014/main" id="{20094A95-C098-8B4C-B179-6BEC74BF2A20}"/>
              </a:ext>
            </a:extLst>
          </p:cNvPr>
          <p:cNvCxnSpPr>
            <a:cxnSpLocks/>
          </p:cNvCxnSpPr>
          <p:nvPr/>
        </p:nvCxnSpPr>
        <p:spPr>
          <a:xfrm flipH="1">
            <a:off x="7648017" y="2761129"/>
            <a:ext cx="689159" cy="1024548"/>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A4D48BD-5B71-8542-8DC1-202788F3CE96}"/>
              </a:ext>
            </a:extLst>
          </p:cNvPr>
          <p:cNvSpPr txBox="1"/>
          <p:nvPr/>
        </p:nvSpPr>
        <p:spPr>
          <a:xfrm>
            <a:off x="7860926" y="2114798"/>
            <a:ext cx="1308847" cy="646331"/>
          </a:xfrm>
          <a:prstGeom prst="rect">
            <a:avLst/>
          </a:prstGeom>
          <a:solidFill>
            <a:schemeClr val="accent6">
              <a:lumMod val="40000"/>
              <a:lumOff val="60000"/>
            </a:schemeClr>
          </a:solidFill>
          <a:ln>
            <a:solidFill>
              <a:srgbClr val="00B050"/>
            </a:solidFill>
          </a:ln>
        </p:spPr>
        <p:txBody>
          <a:bodyPr wrap="square" rtlCol="0">
            <a:spAutoFit/>
          </a:bodyPr>
          <a:lstStyle/>
          <a:p>
            <a:r>
              <a:rPr lang="en-US" dirty="0"/>
              <a:t>Missing argument</a:t>
            </a:r>
          </a:p>
        </p:txBody>
      </p:sp>
    </p:spTree>
    <p:extLst>
      <p:ext uri="{BB962C8B-B14F-4D97-AF65-F5344CB8AC3E}">
        <p14:creationId xmlns:p14="http://schemas.microsoft.com/office/powerpoint/2010/main" val="331565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We will use functions going forward</a:t>
            </a:r>
            <a:br>
              <a:rPr lang="en-US" sz="4000" dirty="0"/>
            </a:br>
            <a:r>
              <a:rPr lang="en-US" sz="4000" dirty="0"/>
              <a:t>So your code could have this structure</a:t>
            </a:r>
          </a:p>
        </p:txBody>
      </p:sp>
      <p:sp>
        <p:nvSpPr>
          <p:cNvPr id="3" name="Content Placeholder 2"/>
          <p:cNvSpPr>
            <a:spLocks noGrp="1"/>
          </p:cNvSpPr>
          <p:nvPr>
            <p:ph idx="1"/>
          </p:nvPr>
        </p:nvSpPr>
        <p:spPr/>
        <p:txBody>
          <a:bodyPr anchor="t">
            <a:normAutofit lnSpcReduction="10000"/>
          </a:bodyPr>
          <a:lstStyle/>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 doc string/long comment """</a:t>
            </a:r>
          </a:p>
          <a:p>
            <a:pPr marL="0" indent="0">
              <a:lnSpc>
                <a:spcPct val="100000"/>
              </a:lnSpc>
              <a:buNone/>
            </a:pPr>
            <a:endParaRPr lang="en-US" sz="1050" dirty="0">
              <a:solidFill>
                <a:schemeClr val="accent6">
                  <a:lumMod val="50000"/>
                </a:schemeClr>
              </a:solidFill>
              <a:latin typeface="Consolas" panose="020B0609020204030204" pitchFamily="49" charset="0"/>
              <a:cs typeface="Consolas" panose="020B0609020204030204" pitchFamily="49" charset="0"/>
            </a:endParaRPr>
          </a:p>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 import statements, if any</a:t>
            </a:r>
          </a:p>
          <a:p>
            <a:pPr marL="0" indent="0">
              <a:lnSpc>
                <a:spcPct val="100000"/>
              </a:lnSpc>
              <a:buNone/>
            </a:pPr>
            <a:endParaRPr lang="en-US" sz="1050" dirty="0">
              <a:solidFill>
                <a:schemeClr val="accent6">
                  <a:lumMod val="50000"/>
                </a:schemeClr>
              </a:solidFill>
              <a:latin typeface="Consolas" panose="020B0609020204030204" pitchFamily="49" charset="0"/>
              <a:cs typeface="Consolas" panose="020B0609020204030204" pitchFamily="49" charset="0"/>
            </a:endParaRPr>
          </a:p>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def main():</a:t>
            </a:r>
          </a:p>
          <a:p>
            <a:pPr marL="0" indent="0">
              <a:buNone/>
            </a:pPr>
            <a:r>
              <a:rPr lang="en-US" dirty="0">
                <a:solidFill>
                  <a:schemeClr val="accent6">
                    <a:lumMod val="50000"/>
                  </a:schemeClr>
                </a:solidFill>
                <a:latin typeface="Consolas" panose="020B0609020204030204" pitchFamily="49" charset="0"/>
                <a:cs typeface="Consolas" panose="020B0609020204030204" pitchFamily="49" charset="0"/>
              </a:rPr>
              <a:t>	# main program code goes here,</a:t>
            </a:r>
          </a:p>
          <a:p>
            <a:pPr marL="0" indent="0">
              <a:buNone/>
            </a:pPr>
            <a:r>
              <a:rPr lang="en-US" dirty="0">
                <a:solidFill>
                  <a:schemeClr val="accent6">
                    <a:lumMod val="50000"/>
                  </a:schemeClr>
                </a:solidFill>
                <a:latin typeface="Consolas" panose="020B0609020204030204" pitchFamily="49" charset="0"/>
                <a:cs typeface="Consolas" panose="020B0609020204030204" pitchFamily="49" charset="0"/>
              </a:rPr>
              <a:t> 	# probably calls to other function(s)</a:t>
            </a:r>
          </a:p>
          <a:p>
            <a:pPr marL="0" indent="0">
              <a:lnSpc>
                <a:spcPct val="100000"/>
              </a:lnSpc>
              <a:buNone/>
            </a:pPr>
            <a:endParaRPr lang="en-US" sz="1050" dirty="0">
              <a:solidFill>
                <a:schemeClr val="accent6">
                  <a:lumMod val="50000"/>
                </a:schemeClr>
              </a:solidFill>
              <a:latin typeface="Consolas" panose="020B0609020204030204" pitchFamily="49" charset="0"/>
              <a:cs typeface="Consolas" panose="020B0609020204030204" pitchFamily="49" charset="0"/>
            </a:endParaRPr>
          </a:p>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 Define any the other functions you need here  </a:t>
            </a:r>
          </a:p>
          <a:p>
            <a:pPr marL="0" indent="0">
              <a:lnSpc>
                <a:spcPct val="100000"/>
              </a:lnSpc>
              <a:buNone/>
            </a:pPr>
            <a:endParaRPr lang="en-US" sz="1100" dirty="0">
              <a:solidFill>
                <a:schemeClr val="accent6">
                  <a:lumMod val="50000"/>
                </a:schemeClr>
              </a:solidFill>
              <a:latin typeface="Consolas" panose="020B0609020204030204" pitchFamily="49" charset="0"/>
              <a:cs typeface="Consolas" panose="020B0609020204030204" pitchFamily="49" charset="0"/>
            </a:endParaRPr>
          </a:p>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main() # Remember to call main at the end, </a:t>
            </a:r>
          </a:p>
          <a:p>
            <a:pPr marL="0" indent="0">
              <a:lnSpc>
                <a:spcPct val="100000"/>
              </a:lnSpc>
              <a:buNone/>
            </a:pPr>
            <a:r>
              <a:rPr lang="en-US" dirty="0">
                <a:solidFill>
                  <a:schemeClr val="accent6">
                    <a:lumMod val="50000"/>
                  </a:schemeClr>
                </a:solidFill>
                <a:latin typeface="Consolas" panose="020B0609020204030204" pitchFamily="49" charset="0"/>
                <a:cs typeface="Consolas" panose="020B0609020204030204" pitchFamily="49" charset="0"/>
              </a:rPr>
              <a:t># otherwise your program will not run.</a:t>
            </a:r>
          </a:p>
          <a:p>
            <a:pPr marL="0" indent="0">
              <a:buNone/>
            </a:pPr>
            <a:endParaRPr lang="en-US" dirty="0">
              <a:solidFill>
                <a:schemeClr val="accent6">
                  <a:lumMod val="50000"/>
                </a:schemeClr>
              </a:solidFill>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C8ADEB37-3E2F-4736-804B-7B6A4D306412}"/>
              </a:ext>
            </a:extLst>
          </p:cNvPr>
          <p:cNvSpPr>
            <a:spLocks noGrp="1"/>
          </p:cNvSpPr>
          <p:nvPr>
            <p:ph type="sldNum" sz="quarter" idx="12"/>
          </p:nvPr>
        </p:nvSpPr>
        <p:spPr/>
        <p:txBody>
          <a:bodyPr/>
          <a:lstStyle/>
          <a:p>
            <a:fld id="{5C088FDA-3B68-794E-A738-B1BF29287DAF}" type="slidenum">
              <a:rPr lang="en-US" smtClean="0"/>
              <a:t>25</a:t>
            </a:fld>
            <a:endParaRPr lang="en-US"/>
          </a:p>
        </p:txBody>
      </p:sp>
    </p:spTree>
    <p:extLst>
      <p:ext uri="{BB962C8B-B14F-4D97-AF65-F5344CB8AC3E}">
        <p14:creationId xmlns:p14="http://schemas.microsoft.com/office/powerpoint/2010/main" val="33518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06F8-4DCC-DB4A-BD2C-735B65CEF36B}"/>
              </a:ext>
            </a:extLst>
          </p:cNvPr>
          <p:cNvSpPr>
            <a:spLocks noGrp="1"/>
          </p:cNvSpPr>
          <p:nvPr>
            <p:ph type="title"/>
          </p:nvPr>
        </p:nvSpPr>
        <p:spPr/>
        <p:txBody>
          <a:bodyPr/>
          <a:lstStyle/>
          <a:p>
            <a:r>
              <a:rPr lang="en-US" dirty="0"/>
              <a:t>Another example – converting miles to kilometers</a:t>
            </a:r>
          </a:p>
        </p:txBody>
      </p:sp>
      <p:sp>
        <p:nvSpPr>
          <p:cNvPr id="3" name="Content Placeholder 2">
            <a:extLst>
              <a:ext uri="{FF2B5EF4-FFF2-40B4-BE49-F238E27FC236}">
                <a16:creationId xmlns:a16="http://schemas.microsoft.com/office/drawing/2014/main" id="{17961F5A-D272-3041-B29D-28D672C9935E}"/>
              </a:ext>
            </a:extLst>
          </p:cNvPr>
          <p:cNvSpPr>
            <a:spLocks noGrp="1"/>
          </p:cNvSpPr>
          <p:nvPr>
            <p:ph idx="1"/>
          </p:nvPr>
        </p:nvSpPr>
        <p:spPr/>
        <p:txBody>
          <a:bodyPr/>
          <a:lstStyle/>
          <a:p>
            <a:r>
              <a:rPr lang="en-US" dirty="0"/>
              <a:t>Where are the function definitions, where are the function calls? </a:t>
            </a:r>
          </a:p>
        </p:txBody>
      </p:sp>
      <p:sp>
        <p:nvSpPr>
          <p:cNvPr id="4" name="Slide Number Placeholder 3">
            <a:extLst>
              <a:ext uri="{FF2B5EF4-FFF2-40B4-BE49-F238E27FC236}">
                <a16:creationId xmlns:a16="http://schemas.microsoft.com/office/drawing/2014/main" id="{318A8606-C79F-414F-8A83-6F6F818C149D}"/>
              </a:ext>
            </a:extLst>
          </p:cNvPr>
          <p:cNvSpPr>
            <a:spLocks noGrp="1"/>
          </p:cNvSpPr>
          <p:nvPr>
            <p:ph type="sldNum" sz="quarter" idx="12"/>
          </p:nvPr>
        </p:nvSpPr>
        <p:spPr/>
        <p:txBody>
          <a:bodyPr/>
          <a:lstStyle/>
          <a:p>
            <a:fld id="{5C088FDA-3B68-794E-A738-B1BF29287DAF}" type="slidenum">
              <a:rPr lang="en-US" smtClean="0"/>
              <a:t>26</a:t>
            </a:fld>
            <a:endParaRPr lang="en-US"/>
          </a:p>
        </p:txBody>
      </p:sp>
      <p:pic>
        <p:nvPicPr>
          <p:cNvPr id="5" name="Picture 4">
            <a:extLst>
              <a:ext uri="{FF2B5EF4-FFF2-40B4-BE49-F238E27FC236}">
                <a16:creationId xmlns:a16="http://schemas.microsoft.com/office/drawing/2014/main" id="{77B0041C-7F9E-E543-A5BA-F1DD2F89420B}"/>
              </a:ext>
            </a:extLst>
          </p:cNvPr>
          <p:cNvPicPr>
            <a:picLocks noChangeAspect="1"/>
          </p:cNvPicPr>
          <p:nvPr/>
        </p:nvPicPr>
        <p:blipFill>
          <a:blip r:embed="rId2"/>
          <a:stretch>
            <a:fillRect/>
          </a:stretch>
        </p:blipFill>
        <p:spPr>
          <a:xfrm>
            <a:off x="328999" y="2185265"/>
            <a:ext cx="8486002" cy="4171086"/>
          </a:xfrm>
          <a:prstGeom prst="rect">
            <a:avLst/>
          </a:prstGeom>
        </p:spPr>
      </p:pic>
    </p:spTree>
    <p:extLst>
      <p:ext uri="{BB962C8B-B14F-4D97-AF65-F5344CB8AC3E}">
        <p14:creationId xmlns:p14="http://schemas.microsoft.com/office/powerpoint/2010/main" val="3207832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 megabytes to bytes</a:t>
            </a:r>
          </a:p>
        </p:txBody>
      </p:sp>
      <p:sp>
        <p:nvSpPr>
          <p:cNvPr id="3" name="Content Placeholder 2"/>
          <p:cNvSpPr>
            <a:spLocks noGrp="1"/>
          </p:cNvSpPr>
          <p:nvPr>
            <p:ph idx="1"/>
          </p:nvPr>
        </p:nvSpPr>
        <p:spPr>
          <a:xfrm>
            <a:off x="752218" y="1847851"/>
            <a:ext cx="7886700" cy="4351338"/>
          </a:xfrm>
        </p:spPr>
        <p:txBody>
          <a:bodyPr>
            <a:normAutofit/>
          </a:bodyPr>
          <a:lstStyle/>
          <a:p>
            <a:pPr marL="0" indent="0">
              <a:buNone/>
            </a:pPr>
            <a:r>
              <a:rPr lang="en-US" dirty="0"/>
              <a:t>1 megabyte is 1,000,000 bytes. </a:t>
            </a:r>
          </a:p>
          <a:p>
            <a:pPr marL="0" indent="0">
              <a:buNone/>
            </a:pPr>
            <a:endParaRPr lang="en-US" dirty="0"/>
          </a:p>
          <a:p>
            <a:pPr marL="0" indent="0">
              <a:buNone/>
            </a:pPr>
            <a:r>
              <a:rPr lang="en-US" dirty="0"/>
              <a:t>Write a function that converts a number of megabytes into a number of bytes. So if a user has a 10-megabyte file, that’s equal to 10,000,000 bytes.  </a:t>
            </a:r>
          </a:p>
          <a:p>
            <a:pPr marL="0" indent="0">
              <a:buNone/>
            </a:pPr>
            <a:endParaRPr lang="en-US" dirty="0"/>
          </a:p>
          <a:p>
            <a:pPr marL="0" indent="0">
              <a:buNone/>
            </a:pPr>
            <a:r>
              <a:rPr lang="en-US" dirty="0"/>
              <a:t>Your function should have one parameter, the number of megabytes. It will return the number of bytes. Call your function from main() with some example numbers and print the return values</a:t>
            </a:r>
          </a:p>
          <a:p>
            <a:pPr marL="0" indent="0">
              <a:buNone/>
            </a:pPr>
            <a:endParaRPr lang="en-US" dirty="0"/>
          </a:p>
          <a:p>
            <a:pPr marL="0" indent="0">
              <a:buNone/>
            </a:pPr>
            <a:r>
              <a:rPr lang="en-US" dirty="0"/>
              <a:t>In other words, your function should multiply the parameter by 1000000 and return that value. </a:t>
            </a:r>
          </a:p>
        </p:txBody>
      </p:sp>
      <p:sp>
        <p:nvSpPr>
          <p:cNvPr id="4" name="Slide Number Placeholder 3"/>
          <p:cNvSpPr>
            <a:spLocks noGrp="1"/>
          </p:cNvSpPr>
          <p:nvPr>
            <p:ph type="sldNum" sz="quarter" idx="12"/>
          </p:nvPr>
        </p:nvSpPr>
        <p:spPr/>
        <p:txBody>
          <a:bodyPr/>
          <a:lstStyle/>
          <a:p>
            <a:fld id="{5C088FDA-3B68-794E-A738-B1BF29287DAF}" type="slidenum">
              <a:rPr lang="en-US" smtClean="0"/>
              <a:t>27</a:t>
            </a:fld>
            <a:endParaRPr lang="en-US"/>
          </a:p>
        </p:txBody>
      </p:sp>
    </p:spTree>
    <p:extLst>
      <p:ext uri="{BB962C8B-B14F-4D97-AF65-F5344CB8AC3E}">
        <p14:creationId xmlns:p14="http://schemas.microsoft.com/office/powerpoint/2010/main" val="1520468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Functions can be written in any order</a:t>
            </a:r>
          </a:p>
        </p:txBody>
      </p:sp>
      <p:sp>
        <p:nvSpPr>
          <p:cNvPr id="3" name="Content Placeholder 2"/>
          <p:cNvSpPr>
            <a:spLocks noGrp="1"/>
          </p:cNvSpPr>
          <p:nvPr>
            <p:ph idx="1"/>
          </p:nvPr>
        </p:nvSpPr>
        <p:spPr/>
        <p:txBody>
          <a:bodyPr anchor="t">
            <a:normAutofit/>
          </a:bodyPr>
          <a:lstStyle/>
          <a:p>
            <a:r>
              <a:rPr lang="en-US" sz="2400" dirty="0"/>
              <a:t>The main() function definition is important, so we often put it first</a:t>
            </a:r>
          </a:p>
          <a:p>
            <a:r>
              <a:rPr lang="en-US" sz="2400" dirty="0"/>
              <a:t>If the call to main() is at the </a:t>
            </a:r>
            <a:r>
              <a:rPr lang="en-US" sz="2400" b="1" dirty="0"/>
              <a:t>very end </a:t>
            </a:r>
            <a:r>
              <a:rPr lang="en-US" sz="2400" dirty="0"/>
              <a:t>of the program, the order of the function definitions doesn't matter</a:t>
            </a:r>
          </a:p>
          <a:p>
            <a:r>
              <a:rPr lang="en-US" sz="2400" dirty="0"/>
              <a:t>This is because the functions don't run until they are called</a:t>
            </a:r>
          </a:p>
          <a:p>
            <a:pPr lvl="1"/>
            <a:r>
              <a:rPr lang="en-US" sz="2000" dirty="0">
                <a:sym typeface="Symbol" panose="05050102010706020507" pitchFamily="18" charset="2"/>
              </a:rPr>
              <a:t>Another way to say it:</a:t>
            </a:r>
            <a:r>
              <a:rPr lang="en-US" sz="2000" dirty="0"/>
              <a:t> order of function CALLS matters</a:t>
            </a:r>
          </a:p>
          <a:p>
            <a:r>
              <a:rPr lang="en-US" sz="2400" dirty="0"/>
              <a:t>It is important to </a:t>
            </a:r>
            <a:r>
              <a:rPr lang="en-US" sz="2400" u="sng" dirty="0"/>
              <a:t>document</a:t>
            </a:r>
            <a:r>
              <a:rPr lang="en-US" sz="2400" dirty="0"/>
              <a:t> your functions</a:t>
            </a:r>
          </a:p>
          <a:p>
            <a:pPr lvl="1"/>
            <a:r>
              <a:rPr lang="en-US" sz="2000" dirty="0"/>
              <a:t>Give them a sensible name that describes what the function does</a:t>
            </a:r>
          </a:p>
          <a:p>
            <a:pPr lvl="1"/>
            <a:r>
              <a:rPr lang="en-US" sz="2000" dirty="0"/>
              <a:t>If it's not clear from the name, write a comment which explains the purpose of the function</a:t>
            </a:r>
          </a:p>
          <a:p>
            <a:pPr lvl="1"/>
            <a:r>
              <a:rPr lang="en-US" sz="2000" dirty="0"/>
              <a:t>Add comments in the function code as appropriate</a:t>
            </a:r>
          </a:p>
        </p:txBody>
      </p:sp>
      <p:sp>
        <p:nvSpPr>
          <p:cNvPr id="4" name="Slide Number Placeholder 3">
            <a:extLst>
              <a:ext uri="{FF2B5EF4-FFF2-40B4-BE49-F238E27FC236}">
                <a16:creationId xmlns:a16="http://schemas.microsoft.com/office/drawing/2014/main" id="{0B9C9A4D-7A87-48F5-B6D6-73933A5A9C78}"/>
              </a:ext>
            </a:extLst>
          </p:cNvPr>
          <p:cNvSpPr>
            <a:spLocks noGrp="1"/>
          </p:cNvSpPr>
          <p:nvPr>
            <p:ph type="sldNum" sz="quarter" idx="12"/>
          </p:nvPr>
        </p:nvSpPr>
        <p:spPr/>
        <p:txBody>
          <a:bodyPr/>
          <a:lstStyle/>
          <a:p>
            <a:fld id="{5C088FDA-3B68-794E-A738-B1BF29287DAF}" type="slidenum">
              <a:rPr lang="en-US" smtClean="0"/>
              <a:t>28</a:t>
            </a:fld>
            <a:endParaRPr lang="en-US"/>
          </a:p>
        </p:txBody>
      </p:sp>
    </p:spTree>
    <p:extLst>
      <p:ext uri="{BB962C8B-B14F-4D97-AF65-F5344CB8AC3E}">
        <p14:creationId xmlns:p14="http://schemas.microsoft.com/office/powerpoint/2010/main" val="971381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E5420-CC88-AC43-A158-9231F98B674F}"/>
              </a:ext>
            </a:extLst>
          </p:cNvPr>
          <p:cNvSpPr>
            <a:spLocks noGrp="1"/>
          </p:cNvSpPr>
          <p:nvPr>
            <p:ph type="title"/>
          </p:nvPr>
        </p:nvSpPr>
        <p:spPr/>
        <p:txBody>
          <a:bodyPr>
            <a:normAutofit/>
          </a:bodyPr>
          <a:lstStyle/>
          <a:p>
            <a:r>
              <a:rPr lang="en-US" sz="4000" dirty="0"/>
              <a:t>Calling a function many times from a loop</a:t>
            </a:r>
          </a:p>
        </p:txBody>
      </p:sp>
      <p:sp>
        <p:nvSpPr>
          <p:cNvPr id="3" name="Content Placeholder 2">
            <a:extLst>
              <a:ext uri="{FF2B5EF4-FFF2-40B4-BE49-F238E27FC236}">
                <a16:creationId xmlns:a16="http://schemas.microsoft.com/office/drawing/2014/main" id="{542F7F79-5E20-554C-B54B-8F8A11CE2733}"/>
              </a:ext>
            </a:extLst>
          </p:cNvPr>
          <p:cNvSpPr>
            <a:spLocks noGrp="1"/>
          </p:cNvSpPr>
          <p:nvPr>
            <p:ph idx="1"/>
          </p:nvPr>
        </p:nvSpPr>
        <p:spPr/>
        <p:txBody>
          <a:bodyPr/>
          <a:lstStyle/>
          <a:p>
            <a:r>
              <a:rPr lang="en-US" dirty="0"/>
              <a:t> </a:t>
            </a:r>
          </a:p>
        </p:txBody>
      </p:sp>
      <p:sp>
        <p:nvSpPr>
          <p:cNvPr id="4" name="Slide Number Placeholder 3">
            <a:extLst>
              <a:ext uri="{FF2B5EF4-FFF2-40B4-BE49-F238E27FC236}">
                <a16:creationId xmlns:a16="http://schemas.microsoft.com/office/drawing/2014/main" id="{251E8D52-CB6A-E048-B292-50BC3902224F}"/>
              </a:ext>
            </a:extLst>
          </p:cNvPr>
          <p:cNvSpPr>
            <a:spLocks noGrp="1"/>
          </p:cNvSpPr>
          <p:nvPr>
            <p:ph type="sldNum" sz="quarter" idx="12"/>
          </p:nvPr>
        </p:nvSpPr>
        <p:spPr/>
        <p:txBody>
          <a:bodyPr/>
          <a:lstStyle/>
          <a:p>
            <a:fld id="{5C088FDA-3B68-794E-A738-B1BF29287DAF}" type="slidenum">
              <a:rPr lang="en-US" smtClean="0"/>
              <a:t>29</a:t>
            </a:fld>
            <a:endParaRPr lang="en-US"/>
          </a:p>
        </p:txBody>
      </p:sp>
      <p:pic>
        <p:nvPicPr>
          <p:cNvPr id="5" name="Picture 4">
            <a:extLst>
              <a:ext uri="{FF2B5EF4-FFF2-40B4-BE49-F238E27FC236}">
                <a16:creationId xmlns:a16="http://schemas.microsoft.com/office/drawing/2014/main" id="{6DE22FA7-4266-D440-AEB8-68A820EB7133}"/>
              </a:ext>
            </a:extLst>
          </p:cNvPr>
          <p:cNvPicPr>
            <a:picLocks noChangeAspect="1"/>
          </p:cNvPicPr>
          <p:nvPr/>
        </p:nvPicPr>
        <p:blipFill>
          <a:blip r:embed="rId2"/>
          <a:stretch>
            <a:fillRect/>
          </a:stretch>
        </p:blipFill>
        <p:spPr>
          <a:xfrm>
            <a:off x="421184" y="1690689"/>
            <a:ext cx="8301631" cy="4351338"/>
          </a:xfrm>
          <a:prstGeom prst="rect">
            <a:avLst/>
          </a:prstGeom>
        </p:spPr>
      </p:pic>
      <p:pic>
        <p:nvPicPr>
          <p:cNvPr id="7" name="Picture 6">
            <a:extLst>
              <a:ext uri="{FF2B5EF4-FFF2-40B4-BE49-F238E27FC236}">
                <a16:creationId xmlns:a16="http://schemas.microsoft.com/office/drawing/2014/main" id="{8334BDDE-7294-0647-85D0-38D6971616A7}"/>
              </a:ext>
            </a:extLst>
          </p:cNvPr>
          <p:cNvPicPr>
            <a:picLocks noChangeAspect="1"/>
          </p:cNvPicPr>
          <p:nvPr/>
        </p:nvPicPr>
        <p:blipFill>
          <a:blip r:embed="rId3"/>
          <a:stretch>
            <a:fillRect/>
          </a:stretch>
        </p:blipFill>
        <p:spPr>
          <a:xfrm>
            <a:off x="1612726" y="6218236"/>
            <a:ext cx="1344779" cy="549276"/>
          </a:xfrm>
          <a:prstGeom prst="rect">
            <a:avLst/>
          </a:prstGeom>
        </p:spPr>
      </p:pic>
      <p:sp>
        <p:nvSpPr>
          <p:cNvPr id="8" name="TextBox 7">
            <a:extLst>
              <a:ext uri="{FF2B5EF4-FFF2-40B4-BE49-F238E27FC236}">
                <a16:creationId xmlns:a16="http://schemas.microsoft.com/office/drawing/2014/main" id="{6DDB2554-A384-DF46-9F75-832D4057776A}"/>
              </a:ext>
            </a:extLst>
          </p:cNvPr>
          <p:cNvSpPr txBox="1"/>
          <p:nvPr/>
        </p:nvSpPr>
        <p:spPr>
          <a:xfrm>
            <a:off x="2957505" y="6121181"/>
            <a:ext cx="5152768" cy="646331"/>
          </a:xfrm>
          <a:prstGeom prst="rect">
            <a:avLst/>
          </a:prstGeom>
          <a:noFill/>
        </p:spPr>
        <p:txBody>
          <a:bodyPr wrap="square" rtlCol="0">
            <a:spAutoFit/>
          </a:bodyPr>
          <a:lstStyle/>
          <a:p>
            <a:r>
              <a:rPr lang="en-US" dirty="0"/>
              <a:t>This means multiply x by x by x, or multiply by itself 3 times, or x to the power of 3, or x cubed. </a:t>
            </a:r>
          </a:p>
        </p:txBody>
      </p:sp>
    </p:spTree>
    <p:extLst>
      <p:ext uri="{BB962C8B-B14F-4D97-AF65-F5344CB8AC3E}">
        <p14:creationId xmlns:p14="http://schemas.microsoft.com/office/powerpoint/2010/main" val="114451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A3CB-2601-7847-99E9-010957DF4A6E}"/>
              </a:ext>
            </a:extLst>
          </p:cNvPr>
          <p:cNvSpPr>
            <a:spLocks noGrp="1"/>
          </p:cNvSpPr>
          <p:nvPr>
            <p:ph type="title"/>
          </p:nvPr>
        </p:nvSpPr>
        <p:spPr/>
        <p:txBody>
          <a:bodyPr/>
          <a:lstStyle/>
          <a:p>
            <a:r>
              <a:rPr lang="en-US" dirty="0"/>
              <a:t>Today </a:t>
            </a:r>
          </a:p>
        </p:txBody>
      </p:sp>
      <p:sp>
        <p:nvSpPr>
          <p:cNvPr id="3" name="Content Placeholder 2">
            <a:extLst>
              <a:ext uri="{FF2B5EF4-FFF2-40B4-BE49-F238E27FC236}">
                <a16:creationId xmlns:a16="http://schemas.microsoft.com/office/drawing/2014/main" id="{01EB0729-CD8C-CD4B-AC50-1B7BB8121322}"/>
              </a:ext>
            </a:extLst>
          </p:cNvPr>
          <p:cNvSpPr>
            <a:spLocks noGrp="1"/>
          </p:cNvSpPr>
          <p:nvPr>
            <p:ph idx="1"/>
          </p:nvPr>
        </p:nvSpPr>
        <p:spPr>
          <a:xfrm>
            <a:off x="628650" y="1598611"/>
            <a:ext cx="7886700" cy="4351338"/>
          </a:xfrm>
        </p:spPr>
        <p:txBody>
          <a:bodyPr>
            <a:normAutofit/>
          </a:bodyPr>
          <a:lstStyle/>
          <a:p>
            <a:r>
              <a:rPr lang="en-US" sz="2400" dirty="0"/>
              <a:t>Designing and creating your own functions</a:t>
            </a:r>
          </a:p>
        </p:txBody>
      </p:sp>
      <p:sp>
        <p:nvSpPr>
          <p:cNvPr id="4" name="Slide Number Placeholder 3">
            <a:extLst>
              <a:ext uri="{FF2B5EF4-FFF2-40B4-BE49-F238E27FC236}">
                <a16:creationId xmlns:a16="http://schemas.microsoft.com/office/drawing/2014/main" id="{D1AAFC84-CAB0-3249-83B0-E1778A94C249}"/>
              </a:ext>
            </a:extLst>
          </p:cNvPr>
          <p:cNvSpPr>
            <a:spLocks noGrp="1"/>
          </p:cNvSpPr>
          <p:nvPr>
            <p:ph type="sldNum" sz="quarter" idx="12"/>
          </p:nvPr>
        </p:nvSpPr>
        <p:spPr/>
        <p:txBody>
          <a:bodyPr/>
          <a:lstStyle/>
          <a:p>
            <a:fld id="{5C088FDA-3B68-794E-A738-B1BF29287DAF}" type="slidenum">
              <a:rPr lang="en-US" smtClean="0"/>
              <a:t>3</a:t>
            </a:fld>
            <a:endParaRPr lang="en-US"/>
          </a:p>
        </p:txBody>
      </p:sp>
      <p:pic>
        <p:nvPicPr>
          <p:cNvPr id="5" name="Picture 4">
            <a:extLst>
              <a:ext uri="{FF2B5EF4-FFF2-40B4-BE49-F238E27FC236}">
                <a16:creationId xmlns:a16="http://schemas.microsoft.com/office/drawing/2014/main" id="{A50185D0-45AC-2347-93A6-22E8D41B97E1}"/>
              </a:ext>
            </a:extLst>
          </p:cNvPr>
          <p:cNvPicPr>
            <a:picLocks noChangeAspect="1"/>
          </p:cNvPicPr>
          <p:nvPr/>
        </p:nvPicPr>
        <p:blipFill>
          <a:blip r:embed="rId2"/>
          <a:stretch>
            <a:fillRect/>
          </a:stretch>
        </p:blipFill>
        <p:spPr>
          <a:xfrm>
            <a:off x="171065" y="2372498"/>
            <a:ext cx="6838213" cy="4166416"/>
          </a:xfrm>
          <a:prstGeom prst="rect">
            <a:avLst/>
          </a:prstGeom>
        </p:spPr>
      </p:pic>
      <p:cxnSp>
        <p:nvCxnSpPr>
          <p:cNvPr id="6" name="Straight Arrow Connector 5">
            <a:extLst>
              <a:ext uri="{FF2B5EF4-FFF2-40B4-BE49-F238E27FC236}">
                <a16:creationId xmlns:a16="http://schemas.microsoft.com/office/drawing/2014/main" id="{FDD0D8E3-0EEF-EB45-9765-2543333B6638}"/>
              </a:ext>
            </a:extLst>
          </p:cNvPr>
          <p:cNvCxnSpPr>
            <a:cxnSpLocks/>
          </p:cNvCxnSpPr>
          <p:nvPr/>
        </p:nvCxnSpPr>
        <p:spPr>
          <a:xfrm flipH="1">
            <a:off x="4213654" y="4001294"/>
            <a:ext cx="3011900" cy="217249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FF2A624-A181-D748-BC2A-7C49EE9A8AF0}"/>
              </a:ext>
            </a:extLst>
          </p:cNvPr>
          <p:cNvCxnSpPr>
            <a:cxnSpLocks/>
          </p:cNvCxnSpPr>
          <p:nvPr/>
        </p:nvCxnSpPr>
        <p:spPr>
          <a:xfrm flipH="1">
            <a:off x="3608173" y="4001294"/>
            <a:ext cx="3617380" cy="879625"/>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D302EF4-37EB-104A-B447-5C7B4AFEC838}"/>
              </a:ext>
            </a:extLst>
          </p:cNvPr>
          <p:cNvSpPr txBox="1"/>
          <p:nvPr/>
        </p:nvSpPr>
        <p:spPr>
          <a:xfrm>
            <a:off x="7225553" y="3496234"/>
            <a:ext cx="1507630" cy="1200329"/>
          </a:xfrm>
          <a:prstGeom prst="rect">
            <a:avLst/>
          </a:prstGeom>
          <a:noFill/>
        </p:spPr>
        <p:txBody>
          <a:bodyPr wrap="square" rtlCol="0">
            <a:spAutoFit/>
          </a:bodyPr>
          <a:lstStyle/>
          <a:p>
            <a:r>
              <a:rPr lang="en-US" dirty="0"/>
              <a:t>Some other library functions you've used</a:t>
            </a:r>
          </a:p>
        </p:txBody>
      </p:sp>
    </p:spTree>
    <p:extLst>
      <p:ext uri="{BB962C8B-B14F-4D97-AF65-F5344CB8AC3E}">
        <p14:creationId xmlns:p14="http://schemas.microsoft.com/office/powerpoint/2010/main" val="1078663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Functions can have more than one parameter – how many does this function have?</a:t>
            </a:r>
          </a:p>
        </p:txBody>
      </p:sp>
      <p:pic>
        <p:nvPicPr>
          <p:cNvPr id="6" name="Content Placeholder 5">
            <a:extLst>
              <a:ext uri="{FF2B5EF4-FFF2-40B4-BE49-F238E27FC236}">
                <a16:creationId xmlns:a16="http://schemas.microsoft.com/office/drawing/2014/main" id="{7CE96724-5B41-F840-AC0D-27B02C34EF61}"/>
              </a:ext>
            </a:extLst>
          </p:cNvPr>
          <p:cNvPicPr>
            <a:picLocks noGrp="1" noChangeAspect="1"/>
          </p:cNvPicPr>
          <p:nvPr>
            <p:ph idx="1"/>
          </p:nvPr>
        </p:nvPicPr>
        <p:blipFill>
          <a:blip r:embed="rId2"/>
          <a:stretch>
            <a:fillRect/>
          </a:stretch>
        </p:blipFill>
        <p:spPr>
          <a:xfrm>
            <a:off x="618596" y="1886371"/>
            <a:ext cx="7869354" cy="3642892"/>
          </a:xfrm>
          <a:prstGeom prst="rect">
            <a:avLst/>
          </a:prstGeom>
        </p:spPr>
      </p:pic>
      <p:sp>
        <p:nvSpPr>
          <p:cNvPr id="4" name="Slide Number Placeholder 3">
            <a:extLst>
              <a:ext uri="{FF2B5EF4-FFF2-40B4-BE49-F238E27FC236}">
                <a16:creationId xmlns:a16="http://schemas.microsoft.com/office/drawing/2014/main" id="{AE23A779-8336-4C04-889B-D6E4E1BC8C47}"/>
              </a:ext>
            </a:extLst>
          </p:cNvPr>
          <p:cNvSpPr>
            <a:spLocks noGrp="1"/>
          </p:cNvSpPr>
          <p:nvPr>
            <p:ph type="sldNum" sz="quarter" idx="12"/>
          </p:nvPr>
        </p:nvSpPr>
        <p:spPr/>
        <p:txBody>
          <a:bodyPr/>
          <a:lstStyle/>
          <a:p>
            <a:fld id="{5C088FDA-3B68-794E-A738-B1BF29287DAF}" type="slidenum">
              <a:rPr lang="en-US" smtClean="0"/>
              <a:t>30</a:t>
            </a:fld>
            <a:endParaRPr lang="en-US"/>
          </a:p>
        </p:txBody>
      </p:sp>
      <p:pic>
        <p:nvPicPr>
          <p:cNvPr id="5" name="Picture 4">
            <a:extLst>
              <a:ext uri="{FF2B5EF4-FFF2-40B4-BE49-F238E27FC236}">
                <a16:creationId xmlns:a16="http://schemas.microsoft.com/office/drawing/2014/main" id="{BF5BB46D-D763-B343-B5C4-3AAA5459432A}"/>
              </a:ext>
            </a:extLst>
          </p:cNvPr>
          <p:cNvPicPr>
            <a:picLocks noChangeAspect="1"/>
          </p:cNvPicPr>
          <p:nvPr/>
        </p:nvPicPr>
        <p:blipFill>
          <a:blip r:embed="rId3"/>
          <a:stretch>
            <a:fillRect/>
          </a:stretch>
        </p:blipFill>
        <p:spPr>
          <a:xfrm>
            <a:off x="3628526" y="5580856"/>
            <a:ext cx="5283140" cy="1192213"/>
          </a:xfrm>
          <a:prstGeom prst="rect">
            <a:avLst/>
          </a:prstGeom>
        </p:spPr>
      </p:pic>
    </p:spTree>
    <p:extLst>
      <p:ext uri="{BB962C8B-B14F-4D97-AF65-F5344CB8AC3E}">
        <p14:creationId xmlns:p14="http://schemas.microsoft.com/office/powerpoint/2010/main" val="582288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044C-FCDD-4D43-8409-948D33DBBA5D}"/>
              </a:ext>
            </a:extLst>
          </p:cNvPr>
          <p:cNvSpPr>
            <a:spLocks noGrp="1"/>
          </p:cNvSpPr>
          <p:nvPr>
            <p:ph type="title"/>
          </p:nvPr>
        </p:nvSpPr>
        <p:spPr/>
        <p:txBody>
          <a:bodyPr>
            <a:normAutofit/>
          </a:bodyPr>
          <a:lstStyle/>
          <a:p>
            <a:r>
              <a:rPr lang="en-US" sz="4000" dirty="0"/>
              <a:t>Another example – try typing this in Python Tutor and visualize execution</a:t>
            </a:r>
          </a:p>
        </p:txBody>
      </p:sp>
      <p:sp>
        <p:nvSpPr>
          <p:cNvPr id="3" name="Content Placeholder 2">
            <a:extLst>
              <a:ext uri="{FF2B5EF4-FFF2-40B4-BE49-F238E27FC236}">
                <a16:creationId xmlns:a16="http://schemas.microsoft.com/office/drawing/2014/main" id="{87D48F00-AD23-0243-B31B-5A26B0D7E5D5}"/>
              </a:ext>
            </a:extLst>
          </p:cNvPr>
          <p:cNvSpPr>
            <a:spLocks noGrp="1"/>
          </p:cNvSpPr>
          <p:nvPr>
            <p:ph idx="1"/>
          </p:nvPr>
        </p:nvSpPr>
        <p:spPr>
          <a:xfrm>
            <a:off x="6096000" y="1781726"/>
            <a:ext cx="2419350" cy="1509246"/>
          </a:xfrm>
          <a:solidFill>
            <a:schemeClr val="accent6">
              <a:lumMod val="40000"/>
              <a:lumOff val="60000"/>
            </a:schemeClr>
          </a:solidFill>
          <a:ln>
            <a:solidFill>
              <a:srgbClr val="00B050"/>
            </a:solidFill>
          </a:ln>
        </p:spPr>
        <p:txBody>
          <a:bodyPr>
            <a:normAutofit lnSpcReduction="10000"/>
          </a:bodyPr>
          <a:lstStyle/>
          <a:p>
            <a:pPr marL="0" indent="0">
              <a:buNone/>
            </a:pPr>
            <a:r>
              <a:rPr lang="en-US" dirty="0"/>
              <a:t>Notice this function has two parameters, so need to provide two arguments when calling it </a:t>
            </a:r>
          </a:p>
        </p:txBody>
      </p:sp>
      <p:sp>
        <p:nvSpPr>
          <p:cNvPr id="4" name="Slide Number Placeholder 3">
            <a:extLst>
              <a:ext uri="{FF2B5EF4-FFF2-40B4-BE49-F238E27FC236}">
                <a16:creationId xmlns:a16="http://schemas.microsoft.com/office/drawing/2014/main" id="{CD59291B-C696-0F49-97ED-C5D768496D26}"/>
              </a:ext>
            </a:extLst>
          </p:cNvPr>
          <p:cNvSpPr>
            <a:spLocks noGrp="1"/>
          </p:cNvSpPr>
          <p:nvPr>
            <p:ph type="sldNum" sz="quarter" idx="12"/>
          </p:nvPr>
        </p:nvSpPr>
        <p:spPr/>
        <p:txBody>
          <a:bodyPr/>
          <a:lstStyle/>
          <a:p>
            <a:fld id="{5C088FDA-3B68-794E-A738-B1BF29287DAF}" type="slidenum">
              <a:rPr lang="en-US" smtClean="0"/>
              <a:t>31</a:t>
            </a:fld>
            <a:endParaRPr lang="en-US"/>
          </a:p>
        </p:txBody>
      </p:sp>
      <p:sp>
        <p:nvSpPr>
          <p:cNvPr id="6" name="Rectangle 5">
            <a:extLst>
              <a:ext uri="{FF2B5EF4-FFF2-40B4-BE49-F238E27FC236}">
                <a16:creationId xmlns:a16="http://schemas.microsoft.com/office/drawing/2014/main" id="{744EA8DA-38C8-0D4A-B10E-A03D65F61D14}"/>
              </a:ext>
            </a:extLst>
          </p:cNvPr>
          <p:cNvSpPr/>
          <p:nvPr/>
        </p:nvSpPr>
        <p:spPr>
          <a:xfrm>
            <a:off x="123092" y="2109034"/>
            <a:ext cx="9020907" cy="4247317"/>
          </a:xfrm>
          <a:prstGeom prst="rect">
            <a:avLst/>
          </a:prstGeom>
        </p:spPr>
        <p:txBody>
          <a:bodyPr wrap="square">
            <a:spAutoFit/>
          </a:bodyPr>
          <a:lstStyle/>
          <a:p>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def </a:t>
            </a:r>
            <a:r>
              <a:rPr lang="en-US" dirty="0" err="1">
                <a:solidFill>
                  <a:schemeClr val="accent6">
                    <a:lumMod val="50000"/>
                  </a:schemeClr>
                </a:solidFill>
                <a:latin typeface="Consolas" panose="020B0609020204030204" pitchFamily="49" charset="0"/>
                <a:cs typeface="Consolas" panose="020B0609020204030204" pitchFamily="49" charset="0"/>
              </a:rPr>
              <a:t>rectangle_area</a:t>
            </a:r>
            <a:r>
              <a:rPr lang="en-US" dirty="0">
                <a:solidFill>
                  <a:schemeClr val="accent6">
                    <a:lumMod val="50000"/>
                  </a:schemeClr>
                </a:solidFill>
                <a:latin typeface="Consolas" panose="020B0609020204030204" pitchFamily="49" charset="0"/>
                <a:cs typeface="Consolas" panose="020B0609020204030204" pitchFamily="49" charset="0"/>
              </a:rPr>
              <a:t>(height, width):</a:t>
            </a: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area = height * width</a:t>
            </a: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return area</a:t>
            </a:r>
            <a:br>
              <a:rPr lang="en-US" dirty="0">
                <a:solidFill>
                  <a:schemeClr val="accent6">
                    <a:lumMod val="50000"/>
                  </a:schemeClr>
                </a:solidFill>
                <a:latin typeface="Consolas" panose="020B0609020204030204" pitchFamily="49" charset="0"/>
                <a:cs typeface="Consolas" panose="020B0609020204030204" pitchFamily="49" charset="0"/>
              </a:rPr>
            </a:br>
            <a:br>
              <a:rPr lang="en-US" dirty="0">
                <a:solidFill>
                  <a:schemeClr val="accent6">
                    <a:lumMod val="50000"/>
                  </a:schemeClr>
                </a:solidFill>
                <a:latin typeface="Consolas" panose="020B0609020204030204" pitchFamily="49" charset="0"/>
                <a:cs typeface="Consolas" panose="020B0609020204030204" pitchFamily="49" charset="0"/>
              </a:rPr>
            </a:b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def main():</a:t>
            </a: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a:t>
            </a:r>
            <a:r>
              <a:rPr lang="en-US" dirty="0" err="1">
                <a:solidFill>
                  <a:schemeClr val="accent6">
                    <a:lumMod val="50000"/>
                  </a:schemeClr>
                </a:solidFill>
                <a:latin typeface="Consolas" panose="020B0609020204030204" pitchFamily="49" charset="0"/>
                <a:cs typeface="Consolas" panose="020B0609020204030204" pitchFamily="49" charset="0"/>
              </a:rPr>
              <a:t>rectangle_height</a:t>
            </a:r>
            <a:r>
              <a:rPr lang="en-US" dirty="0">
                <a:solidFill>
                  <a:schemeClr val="accent6">
                    <a:lumMod val="50000"/>
                  </a:schemeClr>
                </a:solidFill>
                <a:latin typeface="Consolas" panose="020B0609020204030204" pitchFamily="49" charset="0"/>
                <a:cs typeface="Consolas" panose="020B0609020204030204" pitchFamily="49" charset="0"/>
              </a:rPr>
              <a:t> = float(input('Enter height of rectangle: '))</a:t>
            </a: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a:t>
            </a:r>
            <a:r>
              <a:rPr lang="en-US" dirty="0" err="1">
                <a:solidFill>
                  <a:schemeClr val="accent6">
                    <a:lumMod val="50000"/>
                  </a:schemeClr>
                </a:solidFill>
                <a:latin typeface="Consolas" panose="020B0609020204030204" pitchFamily="49" charset="0"/>
                <a:cs typeface="Consolas" panose="020B0609020204030204" pitchFamily="49" charset="0"/>
              </a:rPr>
              <a:t>rectangle_width</a:t>
            </a:r>
            <a:r>
              <a:rPr lang="en-US" dirty="0">
                <a:solidFill>
                  <a:schemeClr val="accent6">
                    <a:lumMod val="50000"/>
                  </a:schemeClr>
                </a:solidFill>
                <a:latin typeface="Consolas" panose="020B0609020204030204" pitchFamily="49" charset="0"/>
                <a:cs typeface="Consolas" panose="020B0609020204030204" pitchFamily="49" charset="0"/>
              </a:rPr>
              <a:t> = float(input('Enter width of rectangle: '))</a:t>
            </a: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a:t>
            </a:r>
            <a:r>
              <a:rPr lang="en-US" dirty="0" err="1">
                <a:solidFill>
                  <a:schemeClr val="accent6">
                    <a:lumMod val="50000"/>
                  </a:schemeClr>
                </a:solidFill>
                <a:latin typeface="Consolas" panose="020B0609020204030204" pitchFamily="49" charset="0"/>
                <a:cs typeface="Consolas" panose="020B0609020204030204" pitchFamily="49" charset="0"/>
              </a:rPr>
              <a:t>rectangle_area</a:t>
            </a:r>
            <a:r>
              <a:rPr lang="en-US" dirty="0">
                <a:solidFill>
                  <a:schemeClr val="accent6">
                    <a:lumMod val="50000"/>
                  </a:schemeClr>
                </a:solidFill>
                <a:latin typeface="Consolas" panose="020B0609020204030204" pitchFamily="49" charset="0"/>
                <a:cs typeface="Consolas" panose="020B0609020204030204" pitchFamily="49" charset="0"/>
              </a:rPr>
              <a:t> = </a:t>
            </a:r>
            <a:r>
              <a:rPr lang="en-US" dirty="0" err="1">
                <a:solidFill>
                  <a:schemeClr val="accent6">
                    <a:lumMod val="50000"/>
                  </a:schemeClr>
                </a:solidFill>
                <a:latin typeface="Consolas" panose="020B0609020204030204" pitchFamily="49" charset="0"/>
                <a:cs typeface="Consolas" panose="020B0609020204030204" pitchFamily="49" charset="0"/>
              </a:rPr>
              <a:t>rectangle_area</a:t>
            </a:r>
            <a:r>
              <a:rPr lang="en-US" dirty="0">
                <a:solidFill>
                  <a:schemeClr val="accent6">
                    <a:lumMod val="50000"/>
                  </a:schemeClr>
                </a:solidFill>
                <a:latin typeface="Consolas" panose="020B0609020204030204" pitchFamily="49" charset="0"/>
                <a:cs typeface="Consolas" panose="020B0609020204030204" pitchFamily="49" charset="0"/>
              </a:rPr>
              <a:t>(</a:t>
            </a:r>
            <a:r>
              <a:rPr lang="en-US" dirty="0" err="1">
                <a:solidFill>
                  <a:schemeClr val="accent6">
                    <a:lumMod val="50000"/>
                  </a:schemeClr>
                </a:solidFill>
                <a:latin typeface="Consolas" panose="020B0609020204030204" pitchFamily="49" charset="0"/>
                <a:cs typeface="Consolas" panose="020B0609020204030204" pitchFamily="49" charset="0"/>
              </a:rPr>
              <a:t>rectangle_height</a:t>
            </a:r>
            <a:r>
              <a:rPr lang="en-US" dirty="0">
                <a:solidFill>
                  <a:schemeClr val="accent6">
                    <a:lumMod val="50000"/>
                  </a:schemeClr>
                </a:solidFill>
                <a:latin typeface="Consolas" panose="020B0609020204030204" pitchFamily="49" charset="0"/>
                <a:cs typeface="Consolas" panose="020B0609020204030204" pitchFamily="49" charset="0"/>
              </a:rPr>
              <a:t>, </a:t>
            </a:r>
            <a:r>
              <a:rPr lang="en-US" dirty="0" err="1">
                <a:solidFill>
                  <a:schemeClr val="accent6">
                    <a:lumMod val="50000"/>
                  </a:schemeClr>
                </a:solidFill>
                <a:latin typeface="Consolas" panose="020B0609020204030204" pitchFamily="49" charset="0"/>
                <a:cs typeface="Consolas" panose="020B0609020204030204" pitchFamily="49" charset="0"/>
              </a:rPr>
              <a:t>rectangle_width</a:t>
            </a:r>
            <a:r>
              <a:rPr lang="en-US" dirty="0">
                <a:solidFill>
                  <a:schemeClr val="accent6">
                    <a:lumMod val="50000"/>
                  </a:schemeClr>
                </a:solidFill>
                <a:latin typeface="Consolas" panose="020B0609020204030204" pitchFamily="49" charset="0"/>
                <a:cs typeface="Consolas" panose="020B0609020204030204" pitchFamily="49" charset="0"/>
              </a:rPr>
              <a:t>)</a:t>
            </a:r>
            <a:br>
              <a:rPr lang="en-US" dirty="0">
                <a:solidFill>
                  <a:schemeClr val="accent6">
                    <a:lumMod val="50000"/>
                  </a:schemeClr>
                </a:solidFill>
                <a:latin typeface="Consolas" panose="020B0609020204030204" pitchFamily="49" charset="0"/>
                <a:cs typeface="Consolas" panose="020B0609020204030204" pitchFamily="49" charset="0"/>
              </a:rPr>
            </a:b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    print(</a:t>
            </a:r>
            <a:r>
              <a:rPr lang="en-US" dirty="0" err="1">
                <a:solidFill>
                  <a:schemeClr val="accent6">
                    <a:lumMod val="50000"/>
                  </a:schemeClr>
                </a:solidFill>
                <a:latin typeface="Consolas" panose="020B0609020204030204" pitchFamily="49" charset="0"/>
                <a:cs typeface="Consolas" panose="020B0609020204030204" pitchFamily="49" charset="0"/>
              </a:rPr>
              <a:t>f'The</a:t>
            </a:r>
            <a:r>
              <a:rPr lang="en-US" dirty="0">
                <a:solidFill>
                  <a:schemeClr val="accent6">
                    <a:lumMod val="50000"/>
                  </a:schemeClr>
                </a:solidFill>
                <a:latin typeface="Consolas" panose="020B0609020204030204" pitchFamily="49" charset="0"/>
                <a:cs typeface="Consolas" panose="020B0609020204030204" pitchFamily="49" charset="0"/>
              </a:rPr>
              <a:t> area of this rectangle is {</a:t>
            </a:r>
            <a:r>
              <a:rPr lang="en-US" dirty="0" err="1">
                <a:solidFill>
                  <a:schemeClr val="accent6">
                    <a:lumMod val="50000"/>
                  </a:schemeClr>
                </a:solidFill>
                <a:latin typeface="Consolas" panose="020B0609020204030204" pitchFamily="49" charset="0"/>
                <a:cs typeface="Consolas" panose="020B0609020204030204" pitchFamily="49" charset="0"/>
              </a:rPr>
              <a:t>rectangle_area</a:t>
            </a:r>
            <a:r>
              <a:rPr lang="en-US" dirty="0">
                <a:solidFill>
                  <a:schemeClr val="accent6">
                    <a:lumMod val="50000"/>
                  </a:schemeClr>
                </a:solidFill>
                <a:latin typeface="Consolas" panose="020B0609020204030204" pitchFamily="49" charset="0"/>
                <a:cs typeface="Consolas" panose="020B0609020204030204" pitchFamily="49" charset="0"/>
              </a:rPr>
              <a:t>}')</a:t>
            </a:r>
            <a:br>
              <a:rPr lang="en-US" dirty="0">
                <a:solidFill>
                  <a:schemeClr val="accent6">
                    <a:lumMod val="50000"/>
                  </a:schemeClr>
                </a:solidFill>
                <a:latin typeface="Consolas" panose="020B0609020204030204" pitchFamily="49" charset="0"/>
                <a:cs typeface="Consolas" panose="020B0609020204030204" pitchFamily="49" charset="0"/>
              </a:rPr>
            </a:br>
            <a:br>
              <a:rPr lang="en-US" dirty="0">
                <a:solidFill>
                  <a:schemeClr val="accent6">
                    <a:lumMod val="50000"/>
                  </a:schemeClr>
                </a:solidFill>
                <a:latin typeface="Consolas" panose="020B0609020204030204" pitchFamily="49" charset="0"/>
                <a:cs typeface="Consolas" panose="020B0609020204030204" pitchFamily="49" charset="0"/>
              </a:rPr>
            </a:br>
            <a:br>
              <a:rPr lang="en-US" dirty="0">
                <a:solidFill>
                  <a:schemeClr val="accent6">
                    <a:lumMod val="50000"/>
                  </a:schemeClr>
                </a:solidFill>
                <a:latin typeface="Consolas" panose="020B0609020204030204" pitchFamily="49" charset="0"/>
                <a:cs typeface="Consolas" panose="020B0609020204030204" pitchFamily="49" charset="0"/>
              </a:rPr>
            </a:br>
            <a:r>
              <a:rPr lang="en-US" dirty="0">
                <a:solidFill>
                  <a:schemeClr val="accent6">
                    <a:lumMod val="50000"/>
                  </a:schemeClr>
                </a:solidFill>
                <a:latin typeface="Consolas" panose="020B0609020204030204" pitchFamily="49" charset="0"/>
                <a:cs typeface="Consolas" panose="020B0609020204030204" pitchFamily="49" charset="0"/>
              </a:rPr>
              <a:t>main()</a:t>
            </a:r>
          </a:p>
        </p:txBody>
      </p:sp>
      <p:cxnSp>
        <p:nvCxnSpPr>
          <p:cNvPr id="7" name="Straight Arrow Connector 6">
            <a:extLst>
              <a:ext uri="{FF2B5EF4-FFF2-40B4-BE49-F238E27FC236}">
                <a16:creationId xmlns:a16="http://schemas.microsoft.com/office/drawing/2014/main" id="{A3BABAB8-AB86-334A-ACA6-6D44B4A23FAB}"/>
              </a:ext>
            </a:extLst>
          </p:cNvPr>
          <p:cNvCxnSpPr>
            <a:cxnSpLocks/>
          </p:cNvCxnSpPr>
          <p:nvPr/>
        </p:nvCxnSpPr>
        <p:spPr>
          <a:xfrm flipH="1">
            <a:off x="4659923" y="2318625"/>
            <a:ext cx="1436077" cy="21772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833D8F0-7083-6B4F-B6FE-D9E379855C36}"/>
              </a:ext>
            </a:extLst>
          </p:cNvPr>
          <p:cNvCxnSpPr>
            <a:cxnSpLocks/>
          </p:cNvCxnSpPr>
          <p:nvPr/>
        </p:nvCxnSpPr>
        <p:spPr>
          <a:xfrm flipH="1" flipV="1">
            <a:off x="8229600" y="4941277"/>
            <a:ext cx="526847" cy="81726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B60671-9ADB-2549-B835-0B3C61E3ADBA}"/>
              </a:ext>
            </a:extLst>
          </p:cNvPr>
          <p:cNvSpPr txBox="1">
            <a:spLocks/>
          </p:cNvSpPr>
          <p:nvPr/>
        </p:nvSpPr>
        <p:spPr>
          <a:xfrm>
            <a:off x="7791449" y="5759402"/>
            <a:ext cx="1352550" cy="740384"/>
          </a:xfrm>
          <a:prstGeom prst="rect">
            <a:avLst/>
          </a:prstGeom>
          <a:solidFill>
            <a:schemeClr val="accent6">
              <a:lumMod val="40000"/>
              <a:lumOff val="60000"/>
            </a:schemeClr>
          </a:solidFill>
          <a:ln>
            <a:solidFill>
              <a:srgbClr val="00B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two arguments</a:t>
            </a:r>
          </a:p>
        </p:txBody>
      </p:sp>
      <p:cxnSp>
        <p:nvCxnSpPr>
          <p:cNvPr id="14" name="Straight Arrow Connector 13">
            <a:extLst>
              <a:ext uri="{FF2B5EF4-FFF2-40B4-BE49-F238E27FC236}">
                <a16:creationId xmlns:a16="http://schemas.microsoft.com/office/drawing/2014/main" id="{D0EBBE5C-3A2E-A74F-8E41-1FAFB8A01F37}"/>
              </a:ext>
            </a:extLst>
          </p:cNvPr>
          <p:cNvCxnSpPr>
            <a:cxnSpLocks/>
          </p:cNvCxnSpPr>
          <p:nvPr/>
        </p:nvCxnSpPr>
        <p:spPr>
          <a:xfrm flipH="1" flipV="1">
            <a:off x="1457888" y="6147612"/>
            <a:ext cx="872936" cy="18256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A5F549DA-8101-1D42-9610-341FF4CE5E69}"/>
              </a:ext>
            </a:extLst>
          </p:cNvPr>
          <p:cNvSpPr txBox="1">
            <a:spLocks/>
          </p:cNvSpPr>
          <p:nvPr/>
        </p:nvSpPr>
        <p:spPr>
          <a:xfrm>
            <a:off x="2330824" y="6129594"/>
            <a:ext cx="3048000" cy="370192"/>
          </a:xfrm>
          <a:prstGeom prst="rect">
            <a:avLst/>
          </a:prstGeom>
          <a:solidFill>
            <a:schemeClr val="accent6">
              <a:lumMod val="40000"/>
              <a:lumOff val="60000"/>
            </a:schemeClr>
          </a:solidFill>
          <a:ln>
            <a:solidFill>
              <a:srgbClr val="00B050"/>
            </a:solidFill>
          </a:ln>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Don't forget to call main()</a:t>
            </a:r>
          </a:p>
        </p:txBody>
      </p:sp>
    </p:spTree>
    <p:extLst>
      <p:ext uri="{BB962C8B-B14F-4D97-AF65-F5344CB8AC3E}">
        <p14:creationId xmlns:p14="http://schemas.microsoft.com/office/powerpoint/2010/main" val="581622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Order of parameters matters</a:t>
            </a:r>
            <a:br>
              <a:rPr lang="en-US" dirty="0"/>
            </a:br>
            <a:r>
              <a:rPr lang="en-US" dirty="0"/>
              <a:t>What happens if you switch the parameters </a:t>
            </a:r>
            <a:r>
              <a:rPr lang="en-US" u="sng" dirty="0" err="1"/>
              <a:t>credits_completed</a:t>
            </a:r>
            <a:r>
              <a:rPr lang="en-US" dirty="0"/>
              <a:t> and </a:t>
            </a:r>
            <a:r>
              <a:rPr lang="en-US" u="sng" dirty="0"/>
              <a:t>college</a:t>
            </a:r>
            <a:r>
              <a:rPr lang="en-US" dirty="0"/>
              <a:t>?</a:t>
            </a:r>
          </a:p>
        </p:txBody>
      </p:sp>
      <p:pic>
        <p:nvPicPr>
          <p:cNvPr id="5" name="Content Placeholder 4">
            <a:extLst>
              <a:ext uri="{FF2B5EF4-FFF2-40B4-BE49-F238E27FC236}">
                <a16:creationId xmlns:a16="http://schemas.microsoft.com/office/drawing/2014/main" id="{9A3D8F7D-55FE-CD42-AFEB-0D56B349EBAC}"/>
              </a:ext>
            </a:extLst>
          </p:cNvPr>
          <p:cNvPicPr>
            <a:picLocks noGrp="1" noChangeAspect="1"/>
          </p:cNvPicPr>
          <p:nvPr>
            <p:ph idx="1"/>
          </p:nvPr>
        </p:nvPicPr>
        <p:blipFill>
          <a:blip r:embed="rId2"/>
          <a:stretch>
            <a:fillRect/>
          </a:stretch>
        </p:blipFill>
        <p:spPr>
          <a:xfrm>
            <a:off x="628649" y="1946881"/>
            <a:ext cx="7292113" cy="4238765"/>
          </a:xfrm>
          <a:prstGeom prst="rect">
            <a:avLst/>
          </a:prstGeom>
        </p:spPr>
      </p:pic>
      <p:sp>
        <p:nvSpPr>
          <p:cNvPr id="4" name="Slide Number Placeholder 3">
            <a:extLst>
              <a:ext uri="{FF2B5EF4-FFF2-40B4-BE49-F238E27FC236}">
                <a16:creationId xmlns:a16="http://schemas.microsoft.com/office/drawing/2014/main" id="{4313ACFF-AE25-4D97-9D69-B27884B8A460}"/>
              </a:ext>
            </a:extLst>
          </p:cNvPr>
          <p:cNvSpPr>
            <a:spLocks noGrp="1"/>
          </p:cNvSpPr>
          <p:nvPr>
            <p:ph type="sldNum" sz="quarter" idx="12"/>
          </p:nvPr>
        </p:nvSpPr>
        <p:spPr/>
        <p:txBody>
          <a:bodyPr/>
          <a:lstStyle/>
          <a:p>
            <a:fld id="{5C088FDA-3B68-794E-A738-B1BF29287DAF}" type="slidenum">
              <a:rPr lang="en-US" smtClean="0"/>
              <a:t>32</a:t>
            </a:fld>
            <a:endParaRPr lang="en-US"/>
          </a:p>
        </p:txBody>
      </p:sp>
    </p:spTree>
    <p:extLst>
      <p:ext uri="{BB962C8B-B14F-4D97-AF65-F5344CB8AC3E}">
        <p14:creationId xmlns:p14="http://schemas.microsoft.com/office/powerpoint/2010/main" val="1279405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64450E5-4257-4449-B571-893F1DF4220F}"/>
              </a:ext>
            </a:extLst>
          </p:cNvPr>
          <p:cNvPicPr>
            <a:picLocks noChangeAspect="1"/>
          </p:cNvPicPr>
          <p:nvPr/>
        </p:nvPicPr>
        <p:blipFill>
          <a:blip r:embed="rId2"/>
          <a:stretch>
            <a:fillRect/>
          </a:stretch>
        </p:blipFill>
        <p:spPr>
          <a:xfrm>
            <a:off x="237333" y="1105223"/>
            <a:ext cx="7646277" cy="5639496"/>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sz="4000" dirty="0"/>
              <a:t>If statements in functions</a:t>
            </a:r>
          </a:p>
        </p:txBody>
      </p:sp>
      <p:sp>
        <p:nvSpPr>
          <p:cNvPr id="4" name="Slide Number Placeholder 3"/>
          <p:cNvSpPr>
            <a:spLocks noGrp="1"/>
          </p:cNvSpPr>
          <p:nvPr>
            <p:ph type="sldNum" sz="quarter" idx="12"/>
          </p:nvPr>
        </p:nvSpPr>
        <p:spPr/>
        <p:txBody>
          <a:bodyPr/>
          <a:lstStyle/>
          <a:p>
            <a:fld id="{5C088FDA-3B68-794E-A738-B1BF29287DAF}" type="slidenum">
              <a:rPr lang="en-US" smtClean="0"/>
              <a:t>33</a:t>
            </a:fld>
            <a:endParaRPr lang="en-US"/>
          </a:p>
        </p:txBody>
      </p:sp>
      <p:sp>
        <p:nvSpPr>
          <p:cNvPr id="6" name="TextBox 5"/>
          <p:cNvSpPr txBox="1"/>
          <p:nvPr/>
        </p:nvSpPr>
        <p:spPr>
          <a:xfrm>
            <a:off x="4227555" y="2137719"/>
            <a:ext cx="4460789" cy="1938992"/>
          </a:xfrm>
          <a:prstGeom prst="rect">
            <a:avLst/>
          </a:prstGeom>
          <a:solidFill>
            <a:schemeClr val="bg1">
              <a:lumMod val="85000"/>
            </a:schemeClr>
          </a:solidFill>
          <a:ln>
            <a:solidFill>
              <a:schemeClr val="accent1"/>
            </a:solidFill>
          </a:ln>
        </p:spPr>
        <p:txBody>
          <a:bodyPr wrap="square" rtlCol="0">
            <a:spAutoFit/>
          </a:bodyPr>
          <a:lstStyle/>
          <a:p>
            <a:r>
              <a:rPr lang="en-US" sz="2000" dirty="0"/>
              <a:t>Notice there are two return statements, one for the if block, and one for the else block</a:t>
            </a:r>
          </a:p>
          <a:p>
            <a:r>
              <a:rPr lang="en-US" sz="2000" dirty="0"/>
              <a:t>The if function is making a choice, it should return something for all the choices</a:t>
            </a:r>
          </a:p>
        </p:txBody>
      </p:sp>
    </p:spTree>
    <p:extLst>
      <p:ext uri="{BB962C8B-B14F-4D97-AF65-F5344CB8AC3E}">
        <p14:creationId xmlns:p14="http://schemas.microsoft.com/office/powerpoint/2010/main" val="2988373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166D06-28F7-D740-A321-2B6DC3FF2628}"/>
              </a:ext>
            </a:extLst>
          </p:cNvPr>
          <p:cNvPicPr>
            <a:picLocks noChangeAspect="1"/>
          </p:cNvPicPr>
          <p:nvPr/>
        </p:nvPicPr>
        <p:blipFill>
          <a:blip r:embed="rId2"/>
          <a:stretch>
            <a:fillRect/>
          </a:stretch>
        </p:blipFill>
        <p:spPr>
          <a:xfrm>
            <a:off x="147938" y="0"/>
            <a:ext cx="8775000" cy="6858000"/>
          </a:xfrm>
          <a:prstGeom prst="rect">
            <a:avLst/>
          </a:prstGeom>
        </p:spPr>
      </p:pic>
      <p:sp>
        <p:nvSpPr>
          <p:cNvPr id="4" name="Slide Number Placeholder 3">
            <a:extLst>
              <a:ext uri="{FF2B5EF4-FFF2-40B4-BE49-F238E27FC236}">
                <a16:creationId xmlns:a16="http://schemas.microsoft.com/office/drawing/2014/main" id="{73FCF55B-12CC-4486-9CC7-DCAD85702BB9}"/>
              </a:ext>
            </a:extLst>
          </p:cNvPr>
          <p:cNvSpPr>
            <a:spLocks noGrp="1"/>
          </p:cNvSpPr>
          <p:nvPr>
            <p:ph type="sldNum" sz="quarter" idx="12"/>
          </p:nvPr>
        </p:nvSpPr>
        <p:spPr/>
        <p:txBody>
          <a:bodyPr/>
          <a:lstStyle/>
          <a:p>
            <a:fld id="{5C088FDA-3B68-794E-A738-B1BF29287DAF}" type="slidenum">
              <a:rPr lang="en-US" smtClean="0"/>
              <a:t>34</a:t>
            </a:fld>
            <a:endParaRPr lang="en-US"/>
          </a:p>
        </p:txBody>
      </p:sp>
      <p:sp>
        <p:nvSpPr>
          <p:cNvPr id="2" name="Title 1"/>
          <p:cNvSpPr>
            <a:spLocks noGrp="1"/>
          </p:cNvSpPr>
          <p:nvPr>
            <p:ph type="title" idx="4294967295"/>
          </p:nvPr>
        </p:nvSpPr>
        <p:spPr>
          <a:xfrm>
            <a:off x="4399006" y="0"/>
            <a:ext cx="4436076" cy="1825625"/>
          </a:xfrm>
          <a:solidFill>
            <a:schemeClr val="bg1">
              <a:lumMod val="85000"/>
            </a:schemeClr>
          </a:solidFill>
        </p:spPr>
        <p:txBody>
          <a:bodyPr>
            <a:noAutofit/>
          </a:bodyPr>
          <a:lstStyle/>
          <a:p>
            <a:r>
              <a:rPr lang="en-US" sz="3200" dirty="0"/>
              <a:t>One function called multiple times, different ways to use the return value</a:t>
            </a:r>
          </a:p>
        </p:txBody>
      </p:sp>
    </p:spTree>
    <p:extLst>
      <p:ext uri="{BB962C8B-B14F-4D97-AF65-F5344CB8AC3E}">
        <p14:creationId xmlns:p14="http://schemas.microsoft.com/office/powerpoint/2010/main" val="1152004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 first year or second year? 	</a:t>
            </a:r>
          </a:p>
        </p:txBody>
      </p:sp>
      <p:sp>
        <p:nvSpPr>
          <p:cNvPr id="3" name="Content Placeholder 2"/>
          <p:cNvSpPr>
            <a:spLocks noGrp="1"/>
          </p:cNvSpPr>
          <p:nvPr>
            <p:ph idx="1"/>
          </p:nvPr>
        </p:nvSpPr>
        <p:spPr>
          <a:xfrm>
            <a:off x="752218" y="1847851"/>
            <a:ext cx="7886700" cy="4351338"/>
          </a:xfrm>
        </p:spPr>
        <p:txBody>
          <a:bodyPr>
            <a:normAutofit/>
          </a:bodyPr>
          <a:lstStyle/>
          <a:p>
            <a:pPr marL="0" indent="0">
              <a:buNone/>
            </a:pPr>
            <a:r>
              <a:rPr lang="en-US" dirty="0"/>
              <a:t>Write a function that decides if a class code is a first year or second year class. The function will</a:t>
            </a:r>
          </a:p>
          <a:p>
            <a:pPr lvl="1"/>
            <a:r>
              <a:rPr lang="en-US" dirty="0"/>
              <a:t>return 'First Year' for class codes that are between 1000 and 1999. </a:t>
            </a:r>
          </a:p>
          <a:p>
            <a:pPr lvl="1"/>
            <a:r>
              <a:rPr lang="en-US" dirty="0"/>
              <a:t>return 'Second Year' for classes that are between 2000 and 2999. </a:t>
            </a:r>
          </a:p>
          <a:p>
            <a:pPr lvl="1"/>
            <a:r>
              <a:rPr lang="en-US" dirty="0"/>
              <a:t>return 'Invalid Code' for all other values. </a:t>
            </a:r>
          </a:p>
          <a:p>
            <a:pPr marL="0" indent="0">
              <a:buNone/>
            </a:pPr>
            <a:r>
              <a:rPr lang="en-US" dirty="0"/>
              <a:t>In the main function, ask the user for a class code that they are taking (1000, or 2525).  Call your function and print the returned value.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C088FDA-3B68-794E-A738-B1BF29287DAF}" type="slidenum">
              <a:rPr lang="en-US" smtClean="0"/>
              <a:t>35</a:t>
            </a:fld>
            <a:endParaRPr lang="en-US"/>
          </a:p>
        </p:txBody>
      </p:sp>
      <p:pic>
        <p:nvPicPr>
          <p:cNvPr id="7" name="Picture 6">
            <a:extLst>
              <a:ext uri="{FF2B5EF4-FFF2-40B4-BE49-F238E27FC236}">
                <a16:creationId xmlns:a16="http://schemas.microsoft.com/office/drawing/2014/main" id="{84271B70-AA0B-D847-AA4B-FAC5A6B3B6DE}"/>
              </a:ext>
            </a:extLst>
          </p:cNvPr>
          <p:cNvPicPr>
            <a:picLocks noChangeAspect="1"/>
          </p:cNvPicPr>
          <p:nvPr/>
        </p:nvPicPr>
        <p:blipFill>
          <a:blip r:embed="rId2"/>
          <a:stretch>
            <a:fillRect/>
          </a:stretch>
        </p:blipFill>
        <p:spPr>
          <a:xfrm>
            <a:off x="1680519" y="4647034"/>
            <a:ext cx="7463481" cy="2074442"/>
          </a:xfrm>
          <a:prstGeom prst="rect">
            <a:avLst/>
          </a:prstGeom>
        </p:spPr>
      </p:pic>
      <p:sp>
        <p:nvSpPr>
          <p:cNvPr id="8" name="TextBox 7">
            <a:extLst>
              <a:ext uri="{FF2B5EF4-FFF2-40B4-BE49-F238E27FC236}">
                <a16:creationId xmlns:a16="http://schemas.microsoft.com/office/drawing/2014/main" id="{346A78B0-BCB8-5140-A276-10815CFED976}"/>
              </a:ext>
            </a:extLst>
          </p:cNvPr>
          <p:cNvSpPr txBox="1"/>
          <p:nvPr/>
        </p:nvSpPr>
        <p:spPr>
          <a:xfrm>
            <a:off x="0" y="4620956"/>
            <a:ext cx="1680519" cy="2031325"/>
          </a:xfrm>
          <a:prstGeom prst="rect">
            <a:avLst/>
          </a:prstGeom>
          <a:noFill/>
        </p:spPr>
        <p:txBody>
          <a:bodyPr wrap="square" rtlCol="0">
            <a:spAutoFit/>
          </a:bodyPr>
          <a:lstStyle/>
          <a:p>
            <a:r>
              <a:rPr lang="en-US" dirty="0"/>
              <a:t>Hint: here's a program with an if-statement that tests if a number ifs between two other numbers.</a:t>
            </a:r>
          </a:p>
        </p:txBody>
      </p:sp>
    </p:spTree>
    <p:extLst>
      <p:ext uri="{BB962C8B-B14F-4D97-AF65-F5344CB8AC3E}">
        <p14:creationId xmlns:p14="http://schemas.microsoft.com/office/powerpoint/2010/main" val="1844536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A396-0D1D-664D-AF8E-9146735CF585}"/>
              </a:ext>
            </a:extLst>
          </p:cNvPr>
          <p:cNvSpPr>
            <a:spLocks noGrp="1"/>
          </p:cNvSpPr>
          <p:nvPr>
            <p:ph type="title"/>
          </p:nvPr>
        </p:nvSpPr>
        <p:spPr/>
        <p:txBody>
          <a:bodyPr>
            <a:normAutofit/>
          </a:bodyPr>
          <a:lstStyle/>
          <a:p>
            <a:r>
              <a:rPr lang="en-US" sz="4000" dirty="0"/>
              <a:t>Combining loops, functions, if statements</a:t>
            </a:r>
          </a:p>
        </p:txBody>
      </p:sp>
      <p:sp>
        <p:nvSpPr>
          <p:cNvPr id="3" name="Content Placeholder 2">
            <a:extLst>
              <a:ext uri="{FF2B5EF4-FFF2-40B4-BE49-F238E27FC236}">
                <a16:creationId xmlns:a16="http://schemas.microsoft.com/office/drawing/2014/main" id="{3440B2D3-D1D2-A84F-8A51-58BAEEBAADB8}"/>
              </a:ext>
            </a:extLst>
          </p:cNvPr>
          <p:cNvSpPr>
            <a:spLocks noGrp="1"/>
          </p:cNvSpPr>
          <p:nvPr>
            <p:ph idx="1"/>
          </p:nvPr>
        </p:nvSpPr>
        <p:spPr/>
        <p:txBody>
          <a:bodyPr>
            <a:normAutofit/>
          </a:bodyPr>
          <a:lstStyle/>
          <a:p>
            <a:r>
              <a:rPr lang="en-US" sz="2800" dirty="0"/>
              <a:t>Same as when we wrote an if statement in a loop, can write if statements in functions, and call functions from if statements, and call functions from loops...</a:t>
            </a:r>
          </a:p>
          <a:p>
            <a:r>
              <a:rPr lang="en-US" sz="2800" dirty="0"/>
              <a:t>Can combine these operations in any way, to solve the problem with our program </a:t>
            </a:r>
          </a:p>
          <a:p>
            <a:endParaRPr lang="en-US" sz="2800" dirty="0"/>
          </a:p>
          <a:p>
            <a:r>
              <a:rPr lang="en-US" sz="2800" dirty="0"/>
              <a:t>We can write as many functions as needed</a:t>
            </a:r>
          </a:p>
        </p:txBody>
      </p:sp>
      <p:sp>
        <p:nvSpPr>
          <p:cNvPr id="4" name="Slide Number Placeholder 3">
            <a:extLst>
              <a:ext uri="{FF2B5EF4-FFF2-40B4-BE49-F238E27FC236}">
                <a16:creationId xmlns:a16="http://schemas.microsoft.com/office/drawing/2014/main" id="{EE6E1154-402D-FB4B-A9FF-37E19C291D16}"/>
              </a:ext>
            </a:extLst>
          </p:cNvPr>
          <p:cNvSpPr>
            <a:spLocks noGrp="1"/>
          </p:cNvSpPr>
          <p:nvPr>
            <p:ph type="sldNum" sz="quarter" idx="12"/>
          </p:nvPr>
        </p:nvSpPr>
        <p:spPr/>
        <p:txBody>
          <a:bodyPr/>
          <a:lstStyle/>
          <a:p>
            <a:fld id="{5C088FDA-3B68-794E-A738-B1BF29287DAF}" type="slidenum">
              <a:rPr lang="en-US" smtClean="0"/>
              <a:t>36</a:t>
            </a:fld>
            <a:endParaRPr lang="en-US"/>
          </a:p>
        </p:txBody>
      </p:sp>
    </p:spTree>
    <p:extLst>
      <p:ext uri="{BB962C8B-B14F-4D97-AF65-F5344CB8AC3E}">
        <p14:creationId xmlns:p14="http://schemas.microsoft.com/office/powerpoint/2010/main" val="1451872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530C-62D3-DF41-B089-4352B072E6A2}"/>
              </a:ext>
            </a:extLst>
          </p:cNvPr>
          <p:cNvSpPr>
            <a:spLocks noGrp="1"/>
          </p:cNvSpPr>
          <p:nvPr>
            <p:ph type="title"/>
          </p:nvPr>
        </p:nvSpPr>
        <p:spPr>
          <a:xfrm>
            <a:off x="359709" y="0"/>
            <a:ext cx="7886700" cy="1325563"/>
          </a:xfrm>
        </p:spPr>
        <p:txBody>
          <a:bodyPr>
            <a:normAutofit/>
          </a:bodyPr>
          <a:lstStyle/>
          <a:p>
            <a:r>
              <a:rPr lang="en-US" sz="4000" dirty="0"/>
              <a:t>A more complex program - student status with validation</a:t>
            </a:r>
          </a:p>
        </p:txBody>
      </p:sp>
      <p:sp>
        <p:nvSpPr>
          <p:cNvPr id="3" name="Content Placeholder 2">
            <a:extLst>
              <a:ext uri="{FF2B5EF4-FFF2-40B4-BE49-F238E27FC236}">
                <a16:creationId xmlns:a16="http://schemas.microsoft.com/office/drawing/2014/main" id="{7A55B613-9685-4D4E-B49E-79E8FA6A7D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BC74022-2F25-BC48-878D-0DAB23219182}"/>
              </a:ext>
            </a:extLst>
          </p:cNvPr>
          <p:cNvSpPr>
            <a:spLocks noGrp="1"/>
          </p:cNvSpPr>
          <p:nvPr>
            <p:ph type="sldNum" sz="quarter" idx="12"/>
          </p:nvPr>
        </p:nvSpPr>
        <p:spPr/>
        <p:txBody>
          <a:bodyPr/>
          <a:lstStyle/>
          <a:p>
            <a:fld id="{5C088FDA-3B68-794E-A738-B1BF29287DAF}" type="slidenum">
              <a:rPr lang="en-US" smtClean="0"/>
              <a:t>37</a:t>
            </a:fld>
            <a:endParaRPr lang="en-US"/>
          </a:p>
        </p:txBody>
      </p:sp>
      <p:pic>
        <p:nvPicPr>
          <p:cNvPr id="5" name="Picture 4">
            <a:extLst>
              <a:ext uri="{FF2B5EF4-FFF2-40B4-BE49-F238E27FC236}">
                <a16:creationId xmlns:a16="http://schemas.microsoft.com/office/drawing/2014/main" id="{FC42973C-2A78-2C4D-8461-352D4B7D007D}"/>
              </a:ext>
            </a:extLst>
          </p:cNvPr>
          <p:cNvPicPr>
            <a:picLocks noChangeAspect="1"/>
          </p:cNvPicPr>
          <p:nvPr/>
        </p:nvPicPr>
        <p:blipFill>
          <a:blip r:embed="rId2"/>
          <a:stretch>
            <a:fillRect/>
          </a:stretch>
        </p:blipFill>
        <p:spPr>
          <a:xfrm>
            <a:off x="0" y="1276584"/>
            <a:ext cx="9144000" cy="5444892"/>
          </a:xfrm>
          <a:prstGeom prst="rect">
            <a:avLst/>
          </a:prstGeom>
        </p:spPr>
      </p:pic>
      <p:sp>
        <p:nvSpPr>
          <p:cNvPr id="6" name="TextBox 5">
            <a:extLst>
              <a:ext uri="{FF2B5EF4-FFF2-40B4-BE49-F238E27FC236}">
                <a16:creationId xmlns:a16="http://schemas.microsoft.com/office/drawing/2014/main" id="{F3D60D45-2DA0-8C47-8BF0-113E590A845B}"/>
              </a:ext>
            </a:extLst>
          </p:cNvPr>
          <p:cNvSpPr txBox="1"/>
          <p:nvPr/>
        </p:nvSpPr>
        <p:spPr>
          <a:xfrm>
            <a:off x="5360894" y="4141694"/>
            <a:ext cx="3154456" cy="1754326"/>
          </a:xfrm>
          <a:prstGeom prst="rect">
            <a:avLst/>
          </a:prstGeom>
          <a:solidFill>
            <a:schemeClr val="accent6">
              <a:lumMod val="40000"/>
              <a:lumOff val="60000"/>
            </a:schemeClr>
          </a:solidFill>
        </p:spPr>
        <p:txBody>
          <a:bodyPr wrap="square" rtlCol="0">
            <a:spAutoFit/>
          </a:bodyPr>
          <a:lstStyle/>
          <a:p>
            <a:r>
              <a:rPr lang="en-US" dirty="0"/>
              <a:t>Spot the function definitions, function calls </a:t>
            </a:r>
          </a:p>
          <a:p>
            <a:r>
              <a:rPr lang="en-US" dirty="0"/>
              <a:t>Can you see the if statements in the functions?</a:t>
            </a:r>
          </a:p>
          <a:p>
            <a:r>
              <a:rPr lang="en-US" dirty="0"/>
              <a:t>Can you see the function called by the while loop?</a:t>
            </a:r>
          </a:p>
        </p:txBody>
      </p:sp>
    </p:spTree>
    <p:extLst>
      <p:ext uri="{BB962C8B-B14F-4D97-AF65-F5344CB8AC3E}">
        <p14:creationId xmlns:p14="http://schemas.microsoft.com/office/powerpoint/2010/main" val="1814722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5AE2-C691-884C-9A72-E64D1A886237}"/>
              </a:ext>
            </a:extLst>
          </p:cNvPr>
          <p:cNvSpPr>
            <a:spLocks noGrp="1"/>
          </p:cNvSpPr>
          <p:nvPr>
            <p:ph type="title"/>
          </p:nvPr>
        </p:nvSpPr>
        <p:spPr>
          <a:xfrm>
            <a:off x="628650" y="134937"/>
            <a:ext cx="7886700" cy="1325563"/>
          </a:xfrm>
        </p:spPr>
        <p:txBody>
          <a:bodyPr>
            <a:normAutofit/>
          </a:bodyPr>
          <a:lstStyle/>
          <a:p>
            <a:r>
              <a:rPr lang="en-US" sz="4000" dirty="0"/>
              <a:t>Another more complex program</a:t>
            </a:r>
          </a:p>
        </p:txBody>
      </p:sp>
      <p:pic>
        <p:nvPicPr>
          <p:cNvPr id="6" name="Picture 5">
            <a:extLst>
              <a:ext uri="{FF2B5EF4-FFF2-40B4-BE49-F238E27FC236}">
                <a16:creationId xmlns:a16="http://schemas.microsoft.com/office/drawing/2014/main" id="{2E091535-A291-6B4B-973C-9CA480D0EB77}"/>
              </a:ext>
            </a:extLst>
          </p:cNvPr>
          <p:cNvPicPr>
            <a:picLocks noChangeAspect="1"/>
          </p:cNvPicPr>
          <p:nvPr/>
        </p:nvPicPr>
        <p:blipFill>
          <a:blip r:embed="rId2"/>
          <a:stretch>
            <a:fillRect/>
          </a:stretch>
        </p:blipFill>
        <p:spPr>
          <a:xfrm>
            <a:off x="412750" y="1185886"/>
            <a:ext cx="8102600" cy="4940300"/>
          </a:xfrm>
          <a:prstGeom prst="rect">
            <a:avLst/>
          </a:prstGeom>
        </p:spPr>
      </p:pic>
      <p:sp>
        <p:nvSpPr>
          <p:cNvPr id="4" name="Slide Number Placeholder 3">
            <a:extLst>
              <a:ext uri="{FF2B5EF4-FFF2-40B4-BE49-F238E27FC236}">
                <a16:creationId xmlns:a16="http://schemas.microsoft.com/office/drawing/2014/main" id="{A10281EA-3770-BA49-A19B-9E7731FCBE79}"/>
              </a:ext>
            </a:extLst>
          </p:cNvPr>
          <p:cNvSpPr>
            <a:spLocks noGrp="1"/>
          </p:cNvSpPr>
          <p:nvPr>
            <p:ph type="sldNum" sz="quarter" idx="12"/>
          </p:nvPr>
        </p:nvSpPr>
        <p:spPr/>
        <p:txBody>
          <a:bodyPr/>
          <a:lstStyle/>
          <a:p>
            <a:fld id="{5C088FDA-3B68-794E-A738-B1BF29287DAF}" type="slidenum">
              <a:rPr lang="en-US" smtClean="0"/>
              <a:t>38</a:t>
            </a:fld>
            <a:endParaRPr lang="en-US"/>
          </a:p>
        </p:txBody>
      </p:sp>
      <p:sp>
        <p:nvSpPr>
          <p:cNvPr id="5" name="TextBox 4">
            <a:extLst>
              <a:ext uri="{FF2B5EF4-FFF2-40B4-BE49-F238E27FC236}">
                <a16:creationId xmlns:a16="http://schemas.microsoft.com/office/drawing/2014/main" id="{FF528926-FF13-2D40-8011-1C17807778DA}"/>
              </a:ext>
            </a:extLst>
          </p:cNvPr>
          <p:cNvSpPr txBox="1"/>
          <p:nvPr/>
        </p:nvSpPr>
        <p:spPr>
          <a:xfrm>
            <a:off x="3460376" y="5338584"/>
            <a:ext cx="5409079" cy="1200329"/>
          </a:xfrm>
          <a:prstGeom prst="rect">
            <a:avLst/>
          </a:prstGeom>
          <a:solidFill>
            <a:schemeClr val="accent6">
              <a:lumMod val="40000"/>
              <a:lumOff val="60000"/>
            </a:schemeClr>
          </a:solidFill>
          <a:ln>
            <a:solidFill>
              <a:srgbClr val="00B050"/>
            </a:solidFill>
          </a:ln>
        </p:spPr>
        <p:txBody>
          <a:bodyPr wrap="square" rtlCol="0">
            <a:spAutoFit/>
          </a:bodyPr>
          <a:lstStyle/>
          <a:p>
            <a:r>
              <a:rPr lang="en-US" dirty="0"/>
              <a:t>Spot the function definitions, function calls </a:t>
            </a:r>
          </a:p>
          <a:p>
            <a:r>
              <a:rPr lang="en-US" dirty="0"/>
              <a:t>Can you see the if statements in the functions?</a:t>
            </a:r>
          </a:p>
          <a:p>
            <a:r>
              <a:rPr lang="en-US" dirty="0"/>
              <a:t>Can you see the function called by the while loop?</a:t>
            </a:r>
          </a:p>
          <a:p>
            <a:r>
              <a:rPr lang="en-US" dirty="0"/>
              <a:t>Can you see the for loop in the </a:t>
            </a:r>
            <a:r>
              <a:rPr lang="en-US" dirty="0" err="1"/>
              <a:t>word_square</a:t>
            </a:r>
            <a:r>
              <a:rPr lang="en-US" dirty="0"/>
              <a:t> function?</a:t>
            </a:r>
          </a:p>
        </p:txBody>
      </p:sp>
    </p:spTree>
    <p:extLst>
      <p:ext uri="{BB962C8B-B14F-4D97-AF65-F5344CB8AC3E}">
        <p14:creationId xmlns:p14="http://schemas.microsoft.com/office/powerpoint/2010/main" val="443250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Review: Why do we write functions?</a:t>
            </a:r>
          </a:p>
        </p:txBody>
      </p:sp>
      <p:sp>
        <p:nvSpPr>
          <p:cNvPr id="3" name="Content Placeholder 2"/>
          <p:cNvSpPr>
            <a:spLocks noGrp="1"/>
          </p:cNvSpPr>
          <p:nvPr>
            <p:ph idx="1"/>
          </p:nvPr>
        </p:nvSpPr>
        <p:spPr/>
        <p:txBody>
          <a:bodyPr anchor="t">
            <a:normAutofit/>
          </a:bodyPr>
          <a:lstStyle/>
          <a:p>
            <a:pPr marL="514350" indent="-514350">
              <a:buFont typeface="+mj-lt"/>
              <a:buAutoNum type="arabicPeriod"/>
            </a:pPr>
            <a:r>
              <a:rPr lang="en-US" sz="3200" dirty="0"/>
              <a:t>To logically gather code that performs a certain task</a:t>
            </a:r>
          </a:p>
          <a:p>
            <a:pPr marL="514350" indent="-514350">
              <a:buFont typeface="+mj-lt"/>
              <a:buAutoNum type="arabicPeriod"/>
            </a:pPr>
            <a:r>
              <a:rPr lang="en-US" sz="3200" dirty="0"/>
              <a:t>So that your program can re-use the function code many times (even millions)</a:t>
            </a:r>
          </a:p>
          <a:p>
            <a:pPr marL="514350" indent="-514350">
              <a:buFont typeface="+mj-lt"/>
              <a:buAutoNum type="arabicPeriod"/>
            </a:pPr>
            <a:r>
              <a:rPr lang="en-US" sz="3200" dirty="0"/>
              <a:t>To make your program easier to read and understand</a:t>
            </a:r>
          </a:p>
          <a:p>
            <a:pPr marL="514350" indent="-514350">
              <a:buFont typeface="+mj-lt"/>
              <a:buAutoNum type="arabicPeriod"/>
            </a:pPr>
            <a:r>
              <a:rPr lang="en-US" sz="3200" dirty="0"/>
              <a:t>To make your program easier to test</a:t>
            </a:r>
          </a:p>
          <a:p>
            <a:pPr marL="0" indent="0">
              <a:buNone/>
            </a:pPr>
            <a:endParaRPr lang="en-US" sz="3200" dirty="0"/>
          </a:p>
        </p:txBody>
      </p:sp>
      <p:sp>
        <p:nvSpPr>
          <p:cNvPr id="4" name="Slide Number Placeholder 3">
            <a:extLst>
              <a:ext uri="{FF2B5EF4-FFF2-40B4-BE49-F238E27FC236}">
                <a16:creationId xmlns:a16="http://schemas.microsoft.com/office/drawing/2014/main" id="{B382BB77-FD4B-448C-BD39-F87135745B9E}"/>
              </a:ext>
            </a:extLst>
          </p:cNvPr>
          <p:cNvSpPr>
            <a:spLocks noGrp="1"/>
          </p:cNvSpPr>
          <p:nvPr>
            <p:ph type="sldNum" sz="quarter" idx="12"/>
          </p:nvPr>
        </p:nvSpPr>
        <p:spPr/>
        <p:txBody>
          <a:bodyPr/>
          <a:lstStyle/>
          <a:p>
            <a:fld id="{5C088FDA-3B68-794E-A738-B1BF29287DAF}" type="slidenum">
              <a:rPr lang="en-US" smtClean="0"/>
              <a:t>39</a:t>
            </a:fld>
            <a:endParaRPr lang="en-US"/>
          </a:p>
        </p:txBody>
      </p:sp>
    </p:spTree>
    <p:extLst>
      <p:ext uri="{BB962C8B-B14F-4D97-AF65-F5344CB8AC3E}">
        <p14:creationId xmlns:p14="http://schemas.microsoft.com/office/powerpoint/2010/main" val="397926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a:bodyPr>
          <a:lstStyle/>
          <a:p>
            <a:r>
              <a:rPr lang="en-US" dirty="0"/>
              <a:t>There are lots of useful built-in Python functions</a:t>
            </a:r>
          </a:p>
          <a:p>
            <a:r>
              <a:rPr lang="en-US" dirty="0"/>
              <a:t>For tasks that programmers often need to do</a:t>
            </a:r>
          </a:p>
          <a:p>
            <a:r>
              <a:rPr lang="en-US" dirty="0"/>
              <a:t>The Python Library Reference and Language Reference describe all  the built-in functions</a:t>
            </a:r>
          </a:p>
          <a:p>
            <a:r>
              <a:rPr lang="en-US" dirty="0">
                <a:hlinkClick r:id="rId2"/>
              </a:rPr>
              <a:t>https://docs.python.org/3/</a:t>
            </a:r>
            <a:endParaRPr lang="en-US" dirty="0"/>
          </a:p>
          <a:p>
            <a:endParaRPr lang="en-US" dirty="0"/>
          </a:p>
        </p:txBody>
      </p:sp>
      <p:sp>
        <p:nvSpPr>
          <p:cNvPr id="4" name="Slide Number Placeholder 3">
            <a:extLst>
              <a:ext uri="{FF2B5EF4-FFF2-40B4-BE49-F238E27FC236}">
                <a16:creationId xmlns:a16="http://schemas.microsoft.com/office/drawing/2014/main" id="{60B373AF-654E-4947-B3AD-29221CE55123}"/>
              </a:ext>
            </a:extLst>
          </p:cNvPr>
          <p:cNvSpPr>
            <a:spLocks noGrp="1"/>
          </p:cNvSpPr>
          <p:nvPr>
            <p:ph type="sldNum" sz="quarter" idx="12"/>
          </p:nvPr>
        </p:nvSpPr>
        <p:spPr/>
        <p:txBody>
          <a:bodyPr/>
          <a:lstStyle/>
          <a:p>
            <a:fld id="{5C088FDA-3B68-794E-A738-B1BF29287DAF}" type="slidenum">
              <a:rPr lang="en-US" smtClean="0"/>
              <a:t>4</a:t>
            </a:fld>
            <a:endParaRPr lang="en-US"/>
          </a:p>
        </p:txBody>
      </p:sp>
      <p:pic>
        <p:nvPicPr>
          <p:cNvPr id="5" name="Picture 4">
            <a:extLst>
              <a:ext uri="{FF2B5EF4-FFF2-40B4-BE49-F238E27FC236}">
                <a16:creationId xmlns:a16="http://schemas.microsoft.com/office/drawing/2014/main" id="{F21FF78E-2C8D-8C4C-9668-A291BF917398}"/>
              </a:ext>
            </a:extLst>
          </p:cNvPr>
          <p:cNvPicPr>
            <a:picLocks noChangeAspect="1"/>
          </p:cNvPicPr>
          <p:nvPr/>
        </p:nvPicPr>
        <p:blipFill>
          <a:blip r:embed="rId3"/>
          <a:stretch>
            <a:fillRect/>
          </a:stretch>
        </p:blipFill>
        <p:spPr>
          <a:xfrm>
            <a:off x="4105835" y="3279078"/>
            <a:ext cx="5038165" cy="3442398"/>
          </a:xfrm>
          <a:prstGeom prst="rect">
            <a:avLst/>
          </a:prstGeom>
          <a:ln>
            <a:solidFill>
              <a:schemeClr val="tx2"/>
            </a:solidFill>
          </a:ln>
        </p:spPr>
      </p:pic>
      <p:cxnSp>
        <p:nvCxnSpPr>
          <p:cNvPr id="6" name="Straight Arrow Connector 5">
            <a:extLst>
              <a:ext uri="{FF2B5EF4-FFF2-40B4-BE49-F238E27FC236}">
                <a16:creationId xmlns:a16="http://schemas.microsoft.com/office/drawing/2014/main" id="{5612B2BB-327E-1844-8041-EA6362638043}"/>
              </a:ext>
            </a:extLst>
          </p:cNvPr>
          <p:cNvCxnSpPr/>
          <p:nvPr/>
        </p:nvCxnSpPr>
        <p:spPr>
          <a:xfrm>
            <a:off x="2717427" y="4554070"/>
            <a:ext cx="1666315" cy="69924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445B1F7-D979-094C-89F0-8A8D90DD9A96}"/>
              </a:ext>
            </a:extLst>
          </p:cNvPr>
          <p:cNvCxnSpPr/>
          <p:nvPr/>
        </p:nvCxnSpPr>
        <p:spPr>
          <a:xfrm>
            <a:off x="2717427" y="4903694"/>
            <a:ext cx="1666315" cy="69924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037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Scope</a:t>
            </a:r>
            <a:r>
              <a:rPr lang="en-US" sz="4000" dirty="0"/>
              <a:t>: Local Variables Only Exist within Functions</a:t>
            </a:r>
          </a:p>
        </p:txBody>
      </p:sp>
      <p:sp>
        <p:nvSpPr>
          <p:cNvPr id="4" name="Slide Number Placeholder 3">
            <a:extLst>
              <a:ext uri="{FF2B5EF4-FFF2-40B4-BE49-F238E27FC236}">
                <a16:creationId xmlns:a16="http://schemas.microsoft.com/office/drawing/2014/main" id="{43CBAB92-7E7C-4F6B-86DC-C38E5576AE32}"/>
              </a:ext>
            </a:extLst>
          </p:cNvPr>
          <p:cNvSpPr>
            <a:spLocks noGrp="1"/>
          </p:cNvSpPr>
          <p:nvPr>
            <p:ph type="sldNum" sz="quarter" idx="12"/>
          </p:nvPr>
        </p:nvSpPr>
        <p:spPr/>
        <p:txBody>
          <a:bodyPr/>
          <a:lstStyle/>
          <a:p>
            <a:fld id="{5C088FDA-3B68-794E-A738-B1BF29287DAF}" type="slidenum">
              <a:rPr lang="en-US" smtClean="0"/>
              <a:t>40</a:t>
            </a:fld>
            <a:endParaRPr lang="en-US"/>
          </a:p>
        </p:txBody>
      </p:sp>
      <p:pic>
        <p:nvPicPr>
          <p:cNvPr id="6" name="Picture 5">
            <a:extLst>
              <a:ext uri="{FF2B5EF4-FFF2-40B4-BE49-F238E27FC236}">
                <a16:creationId xmlns:a16="http://schemas.microsoft.com/office/drawing/2014/main" id="{EB48E326-7448-D543-B448-AB7FA81D3929}"/>
              </a:ext>
            </a:extLst>
          </p:cNvPr>
          <p:cNvPicPr>
            <a:picLocks noChangeAspect="1"/>
          </p:cNvPicPr>
          <p:nvPr/>
        </p:nvPicPr>
        <p:blipFill>
          <a:blip r:embed="rId2"/>
          <a:stretch>
            <a:fillRect/>
          </a:stretch>
        </p:blipFill>
        <p:spPr>
          <a:xfrm>
            <a:off x="255546" y="2109367"/>
            <a:ext cx="8632908" cy="3783853"/>
          </a:xfrm>
          <a:prstGeom prst="rect">
            <a:avLst/>
          </a:prstGeom>
        </p:spPr>
      </p:pic>
      <p:sp>
        <p:nvSpPr>
          <p:cNvPr id="3" name="Content Placeholder 2"/>
          <p:cNvSpPr>
            <a:spLocks noGrp="1"/>
          </p:cNvSpPr>
          <p:nvPr>
            <p:ph idx="1"/>
          </p:nvPr>
        </p:nvSpPr>
        <p:spPr>
          <a:xfrm>
            <a:off x="5593976" y="1506071"/>
            <a:ext cx="3155577" cy="2205317"/>
          </a:xfrm>
          <a:solidFill>
            <a:schemeClr val="accent6">
              <a:lumMod val="40000"/>
              <a:lumOff val="60000"/>
            </a:schemeClr>
          </a:solidFill>
          <a:ln>
            <a:solidFill>
              <a:srgbClr val="002060"/>
            </a:solidFill>
          </a:ln>
        </p:spPr>
        <p:txBody>
          <a:bodyPr>
            <a:normAutofit/>
          </a:bodyPr>
          <a:lstStyle/>
          <a:p>
            <a:pPr marL="0" indent="0">
              <a:buNone/>
            </a:pPr>
            <a:r>
              <a:rPr lang="en-US" dirty="0"/>
              <a:t>Notice PyCharm is indicating the length, width, and height variables are unused in main(), and there are errors in </a:t>
            </a:r>
            <a:r>
              <a:rPr lang="en-US" dirty="0" err="1"/>
              <a:t>calculate_volume</a:t>
            </a:r>
            <a:endParaRPr lang="en-US" dirty="0"/>
          </a:p>
        </p:txBody>
      </p:sp>
    </p:spTree>
    <p:extLst>
      <p:ext uri="{BB962C8B-B14F-4D97-AF65-F5344CB8AC3E}">
        <p14:creationId xmlns:p14="http://schemas.microsoft.com/office/powerpoint/2010/main" val="3028025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29A5-EA5A-FC46-8D21-DD9C536B7FC1}"/>
              </a:ext>
            </a:extLst>
          </p:cNvPr>
          <p:cNvSpPr>
            <a:spLocks noGrp="1"/>
          </p:cNvSpPr>
          <p:nvPr>
            <p:ph type="title"/>
          </p:nvPr>
        </p:nvSpPr>
        <p:spPr/>
        <p:txBody>
          <a:bodyPr>
            <a:normAutofit/>
          </a:bodyPr>
          <a:lstStyle/>
          <a:p>
            <a:r>
              <a:rPr lang="en-US" sz="4000" dirty="0"/>
              <a:t>Scope - fixed</a:t>
            </a:r>
          </a:p>
        </p:txBody>
      </p:sp>
      <p:pic>
        <p:nvPicPr>
          <p:cNvPr id="5" name="Content Placeholder 4">
            <a:extLst>
              <a:ext uri="{FF2B5EF4-FFF2-40B4-BE49-F238E27FC236}">
                <a16:creationId xmlns:a16="http://schemas.microsoft.com/office/drawing/2014/main" id="{18AB342B-B39E-D64C-B034-D1ED6F51E8EE}"/>
              </a:ext>
            </a:extLst>
          </p:cNvPr>
          <p:cNvPicPr>
            <a:picLocks noGrp="1" noChangeAspect="1"/>
          </p:cNvPicPr>
          <p:nvPr>
            <p:ph idx="1"/>
          </p:nvPr>
        </p:nvPicPr>
        <p:blipFill>
          <a:blip r:embed="rId2"/>
          <a:stretch>
            <a:fillRect/>
          </a:stretch>
        </p:blipFill>
        <p:spPr>
          <a:xfrm>
            <a:off x="628649" y="1690689"/>
            <a:ext cx="7695741" cy="4064652"/>
          </a:xfrm>
          <a:prstGeom prst="rect">
            <a:avLst/>
          </a:prstGeom>
        </p:spPr>
      </p:pic>
      <p:sp>
        <p:nvSpPr>
          <p:cNvPr id="4" name="Slide Number Placeholder 3">
            <a:extLst>
              <a:ext uri="{FF2B5EF4-FFF2-40B4-BE49-F238E27FC236}">
                <a16:creationId xmlns:a16="http://schemas.microsoft.com/office/drawing/2014/main" id="{8AE596CF-E9B4-6E44-8B94-24AA78EA5943}"/>
              </a:ext>
            </a:extLst>
          </p:cNvPr>
          <p:cNvSpPr>
            <a:spLocks noGrp="1"/>
          </p:cNvSpPr>
          <p:nvPr>
            <p:ph type="sldNum" sz="quarter" idx="12"/>
          </p:nvPr>
        </p:nvSpPr>
        <p:spPr/>
        <p:txBody>
          <a:bodyPr/>
          <a:lstStyle/>
          <a:p>
            <a:fld id="{5C088FDA-3B68-794E-A738-B1BF29287DAF}" type="slidenum">
              <a:rPr lang="en-US" smtClean="0"/>
              <a:t>41</a:t>
            </a:fld>
            <a:endParaRPr lang="en-US"/>
          </a:p>
        </p:txBody>
      </p:sp>
    </p:spTree>
    <p:extLst>
      <p:ext uri="{BB962C8B-B14F-4D97-AF65-F5344CB8AC3E}">
        <p14:creationId xmlns:p14="http://schemas.microsoft.com/office/powerpoint/2010/main" val="1924299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Scope and Local Variables</a:t>
            </a:r>
          </a:p>
        </p:txBody>
      </p:sp>
      <p:sp>
        <p:nvSpPr>
          <p:cNvPr id="3" name="Content Placeholder 2"/>
          <p:cNvSpPr>
            <a:spLocks noGrp="1"/>
          </p:cNvSpPr>
          <p:nvPr>
            <p:ph idx="1"/>
          </p:nvPr>
        </p:nvSpPr>
        <p:spPr/>
        <p:txBody>
          <a:bodyPr anchor="t">
            <a:normAutofit lnSpcReduction="10000"/>
          </a:bodyPr>
          <a:lstStyle/>
          <a:p>
            <a:r>
              <a:rPr lang="en-US" dirty="0"/>
              <a:t>Variable values created inside a  function disappear once the function ends </a:t>
            </a:r>
          </a:p>
          <a:p>
            <a:r>
              <a:rPr lang="en-US" dirty="0"/>
              <a:t>This might seem annoying.... but it's a deliberate design choice</a:t>
            </a:r>
          </a:p>
          <a:p>
            <a:r>
              <a:rPr lang="en-US" dirty="0"/>
              <a:t>You don't need to use unique variable names throughout your program (helpful if your program is very long)</a:t>
            </a:r>
          </a:p>
          <a:p>
            <a:r>
              <a:rPr lang="en-US" dirty="0"/>
              <a:t>Data is contained within a function, so it is safe from other parts of your program</a:t>
            </a:r>
          </a:p>
          <a:p>
            <a:pPr lvl="1"/>
            <a:r>
              <a:rPr lang="en-US" dirty="0"/>
              <a:t>Other parts of your program can't create errors by accidentally modifying data in another scope</a:t>
            </a:r>
          </a:p>
          <a:p>
            <a:pPr lvl="1"/>
            <a:r>
              <a:rPr lang="en-US" dirty="0"/>
              <a:t>If you send data in and out of functions using parameters and return values, it's much safer</a:t>
            </a:r>
          </a:p>
          <a:p>
            <a:r>
              <a:rPr lang="en-US" dirty="0"/>
              <a:t>Your functions variables are probably only needed when the function is running, and then the program doesn't need them any more, so they can be deleted to save memory</a:t>
            </a:r>
          </a:p>
        </p:txBody>
      </p:sp>
      <p:sp>
        <p:nvSpPr>
          <p:cNvPr id="4" name="Slide Number Placeholder 3">
            <a:extLst>
              <a:ext uri="{FF2B5EF4-FFF2-40B4-BE49-F238E27FC236}">
                <a16:creationId xmlns:a16="http://schemas.microsoft.com/office/drawing/2014/main" id="{07104B3F-D381-4FA7-BA75-19D89B812C2D}"/>
              </a:ext>
            </a:extLst>
          </p:cNvPr>
          <p:cNvSpPr>
            <a:spLocks noGrp="1"/>
          </p:cNvSpPr>
          <p:nvPr>
            <p:ph type="sldNum" sz="quarter" idx="12"/>
          </p:nvPr>
        </p:nvSpPr>
        <p:spPr/>
        <p:txBody>
          <a:bodyPr/>
          <a:lstStyle/>
          <a:p>
            <a:fld id="{5C088FDA-3B68-794E-A738-B1BF29287DAF}" type="slidenum">
              <a:rPr lang="en-US" smtClean="0"/>
              <a:t>42</a:t>
            </a:fld>
            <a:endParaRPr lang="en-US"/>
          </a:p>
        </p:txBody>
      </p:sp>
    </p:spTree>
    <p:extLst>
      <p:ext uri="{BB962C8B-B14F-4D97-AF65-F5344CB8AC3E}">
        <p14:creationId xmlns:p14="http://schemas.microsoft.com/office/powerpoint/2010/main" val="2183833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29B2-5849-8B45-8A86-06C4D45B9F71}"/>
              </a:ext>
            </a:extLst>
          </p:cNvPr>
          <p:cNvSpPr>
            <a:spLocks noGrp="1"/>
          </p:cNvSpPr>
          <p:nvPr>
            <p:ph type="title"/>
          </p:nvPr>
        </p:nvSpPr>
        <p:spPr/>
        <p:txBody>
          <a:bodyPr>
            <a:normAutofit/>
          </a:bodyPr>
          <a:lstStyle/>
          <a:p>
            <a:r>
              <a:rPr lang="en-US" sz="4000" dirty="0"/>
              <a:t>Comments</a:t>
            </a:r>
          </a:p>
        </p:txBody>
      </p:sp>
      <p:sp>
        <p:nvSpPr>
          <p:cNvPr id="5" name="Content Placeholder 4">
            <a:extLst>
              <a:ext uri="{FF2B5EF4-FFF2-40B4-BE49-F238E27FC236}">
                <a16:creationId xmlns:a16="http://schemas.microsoft.com/office/drawing/2014/main" id="{FFC16DE2-204B-BC47-A75F-BE41DC0D5D59}"/>
              </a:ext>
            </a:extLst>
          </p:cNvPr>
          <p:cNvSpPr>
            <a:spLocks noGrp="1"/>
          </p:cNvSpPr>
          <p:nvPr>
            <p:ph idx="1"/>
          </p:nvPr>
        </p:nvSpPr>
        <p:spPr/>
        <p:txBody>
          <a:bodyPr/>
          <a:lstStyle/>
          <a:p>
            <a:r>
              <a:rPr lang="en-US" dirty="0"/>
              <a:t>Python comments start with #</a:t>
            </a:r>
          </a:p>
          <a:p>
            <a:r>
              <a:rPr lang="en-US" dirty="0"/>
              <a:t>Remember to add comments to your program</a:t>
            </a:r>
          </a:p>
          <a:p>
            <a:r>
              <a:rPr lang="en-US" dirty="0"/>
              <a:t>You don't have to write a comment for every line</a:t>
            </a:r>
          </a:p>
          <a:p>
            <a:r>
              <a:rPr lang="en-US" dirty="0"/>
              <a:t>Descriptive variable names help document your program, making it more readable and reducing the number of comments you need</a:t>
            </a:r>
          </a:p>
          <a:p>
            <a:r>
              <a:rPr lang="en-US" dirty="0"/>
              <a:t>Compare these two variables for holding a total. Which one will be more understandable when used in a program?</a:t>
            </a:r>
          </a:p>
          <a:p>
            <a:endParaRPr lang="en-US" dirty="0"/>
          </a:p>
        </p:txBody>
      </p:sp>
      <p:sp>
        <p:nvSpPr>
          <p:cNvPr id="4" name="Slide Number Placeholder 3">
            <a:extLst>
              <a:ext uri="{FF2B5EF4-FFF2-40B4-BE49-F238E27FC236}">
                <a16:creationId xmlns:a16="http://schemas.microsoft.com/office/drawing/2014/main" id="{27CFE44E-AD34-F546-AD24-82914CFA3332}"/>
              </a:ext>
            </a:extLst>
          </p:cNvPr>
          <p:cNvSpPr>
            <a:spLocks noGrp="1"/>
          </p:cNvSpPr>
          <p:nvPr>
            <p:ph type="sldNum" sz="quarter" idx="12"/>
          </p:nvPr>
        </p:nvSpPr>
        <p:spPr/>
        <p:txBody>
          <a:bodyPr/>
          <a:lstStyle/>
          <a:p>
            <a:fld id="{5C088FDA-3B68-794E-A738-B1BF29287DAF}" type="slidenum">
              <a:rPr lang="en-US" smtClean="0"/>
              <a:t>43</a:t>
            </a:fld>
            <a:endParaRPr lang="en-US"/>
          </a:p>
        </p:txBody>
      </p:sp>
      <p:pic>
        <p:nvPicPr>
          <p:cNvPr id="6" name="Picture 5">
            <a:extLst>
              <a:ext uri="{FF2B5EF4-FFF2-40B4-BE49-F238E27FC236}">
                <a16:creationId xmlns:a16="http://schemas.microsoft.com/office/drawing/2014/main" id="{E74D1834-4ED0-7947-BBA4-1E369A0D1E89}"/>
              </a:ext>
            </a:extLst>
          </p:cNvPr>
          <p:cNvPicPr>
            <a:picLocks noChangeAspect="1"/>
          </p:cNvPicPr>
          <p:nvPr/>
        </p:nvPicPr>
        <p:blipFill>
          <a:blip r:embed="rId2"/>
          <a:stretch>
            <a:fillRect/>
          </a:stretch>
        </p:blipFill>
        <p:spPr>
          <a:xfrm>
            <a:off x="586409" y="4530561"/>
            <a:ext cx="7971182" cy="704430"/>
          </a:xfrm>
          <a:prstGeom prst="rect">
            <a:avLst/>
          </a:prstGeom>
        </p:spPr>
      </p:pic>
      <p:pic>
        <p:nvPicPr>
          <p:cNvPr id="7" name="Picture 6">
            <a:extLst>
              <a:ext uri="{FF2B5EF4-FFF2-40B4-BE49-F238E27FC236}">
                <a16:creationId xmlns:a16="http://schemas.microsoft.com/office/drawing/2014/main" id="{1345E839-35A5-5149-B0E7-6ECD3502A47C}"/>
              </a:ext>
            </a:extLst>
          </p:cNvPr>
          <p:cNvPicPr>
            <a:picLocks noChangeAspect="1"/>
          </p:cNvPicPr>
          <p:nvPr/>
        </p:nvPicPr>
        <p:blipFill>
          <a:blip r:embed="rId3"/>
          <a:stretch>
            <a:fillRect/>
          </a:stretch>
        </p:blipFill>
        <p:spPr>
          <a:xfrm>
            <a:off x="628650" y="5654674"/>
            <a:ext cx="4777520" cy="657225"/>
          </a:xfrm>
          <a:prstGeom prst="rect">
            <a:avLst/>
          </a:prstGeom>
        </p:spPr>
      </p:pic>
    </p:spTree>
    <p:extLst>
      <p:ext uri="{BB962C8B-B14F-4D97-AF65-F5344CB8AC3E}">
        <p14:creationId xmlns:p14="http://schemas.microsoft.com/office/powerpoint/2010/main" val="3701963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D83B-302E-E84A-B2B9-D55BF3B92F85}"/>
              </a:ext>
            </a:extLst>
          </p:cNvPr>
          <p:cNvSpPr>
            <a:spLocks noGrp="1"/>
          </p:cNvSpPr>
          <p:nvPr>
            <p:ph type="title"/>
          </p:nvPr>
        </p:nvSpPr>
        <p:spPr/>
        <p:txBody>
          <a:bodyPr>
            <a:normAutofit fontScale="90000"/>
          </a:bodyPr>
          <a:lstStyle/>
          <a:p>
            <a:r>
              <a:rPr lang="en-US" sz="4000" dirty="0"/>
              <a:t>docstrings - comments for documenting (describing) your program</a:t>
            </a:r>
          </a:p>
        </p:txBody>
      </p:sp>
      <p:sp>
        <p:nvSpPr>
          <p:cNvPr id="5" name="Content Placeholder 4">
            <a:extLst>
              <a:ext uri="{FF2B5EF4-FFF2-40B4-BE49-F238E27FC236}">
                <a16:creationId xmlns:a16="http://schemas.microsoft.com/office/drawing/2014/main" id="{3926D16C-DBF2-7F4B-83C5-7B4D5FBEF327}"/>
              </a:ext>
            </a:extLst>
          </p:cNvPr>
          <p:cNvSpPr>
            <a:spLocks noGrp="1"/>
          </p:cNvSpPr>
          <p:nvPr>
            <p:ph idx="1"/>
          </p:nvPr>
        </p:nvSpPr>
        <p:spPr>
          <a:xfrm>
            <a:off x="197115" y="1768102"/>
            <a:ext cx="7886700" cy="4351338"/>
          </a:xfrm>
        </p:spPr>
        <p:txBody>
          <a:bodyPr>
            <a:normAutofit/>
          </a:bodyPr>
          <a:lstStyle/>
          <a:p>
            <a:r>
              <a:rPr lang="en-US" sz="2400" dirty="0"/>
              <a:t>Use triple double quotes to make a docstring</a:t>
            </a:r>
          </a:p>
          <a:p>
            <a:r>
              <a:rPr lang="en-US" sz="2400" dirty="0"/>
              <a:t>Put a message at the top of every file describing what your program does, inside """  and """</a:t>
            </a:r>
          </a:p>
          <a:p>
            <a:r>
              <a:rPr lang="en-US" sz="2400" dirty="0"/>
              <a:t>Many examples in the example code repository</a:t>
            </a:r>
          </a:p>
        </p:txBody>
      </p:sp>
      <p:sp>
        <p:nvSpPr>
          <p:cNvPr id="4" name="Slide Number Placeholder 3">
            <a:extLst>
              <a:ext uri="{FF2B5EF4-FFF2-40B4-BE49-F238E27FC236}">
                <a16:creationId xmlns:a16="http://schemas.microsoft.com/office/drawing/2014/main" id="{8BFBE0DA-174D-8541-82CB-A6319EF75F6C}"/>
              </a:ext>
            </a:extLst>
          </p:cNvPr>
          <p:cNvSpPr>
            <a:spLocks noGrp="1"/>
          </p:cNvSpPr>
          <p:nvPr>
            <p:ph type="sldNum" sz="quarter" idx="12"/>
          </p:nvPr>
        </p:nvSpPr>
        <p:spPr/>
        <p:txBody>
          <a:bodyPr/>
          <a:lstStyle/>
          <a:p>
            <a:fld id="{5C088FDA-3B68-794E-A738-B1BF29287DAF}" type="slidenum">
              <a:rPr lang="en-US" smtClean="0"/>
              <a:t>44</a:t>
            </a:fld>
            <a:endParaRPr lang="en-US"/>
          </a:p>
        </p:txBody>
      </p:sp>
      <p:pic>
        <p:nvPicPr>
          <p:cNvPr id="6" name="Picture 5">
            <a:extLst>
              <a:ext uri="{FF2B5EF4-FFF2-40B4-BE49-F238E27FC236}">
                <a16:creationId xmlns:a16="http://schemas.microsoft.com/office/drawing/2014/main" id="{9C6F9E49-12E3-AD46-91A7-82FD57EDC7A7}"/>
              </a:ext>
            </a:extLst>
          </p:cNvPr>
          <p:cNvPicPr>
            <a:picLocks noChangeAspect="1"/>
          </p:cNvPicPr>
          <p:nvPr/>
        </p:nvPicPr>
        <p:blipFill>
          <a:blip r:embed="rId2"/>
          <a:stretch>
            <a:fillRect/>
          </a:stretch>
        </p:blipFill>
        <p:spPr>
          <a:xfrm>
            <a:off x="6457950" y="3167997"/>
            <a:ext cx="2488935" cy="3553385"/>
          </a:xfrm>
          <a:prstGeom prst="rect">
            <a:avLst/>
          </a:prstGeom>
        </p:spPr>
      </p:pic>
      <p:pic>
        <p:nvPicPr>
          <p:cNvPr id="7" name="Picture 6">
            <a:extLst>
              <a:ext uri="{FF2B5EF4-FFF2-40B4-BE49-F238E27FC236}">
                <a16:creationId xmlns:a16="http://schemas.microsoft.com/office/drawing/2014/main" id="{8A335B5C-97D9-5B42-B28C-FC6D5147B8A4}"/>
              </a:ext>
            </a:extLst>
          </p:cNvPr>
          <p:cNvPicPr>
            <a:picLocks noChangeAspect="1"/>
          </p:cNvPicPr>
          <p:nvPr/>
        </p:nvPicPr>
        <p:blipFill>
          <a:blip r:embed="rId3"/>
          <a:stretch>
            <a:fillRect/>
          </a:stretch>
        </p:blipFill>
        <p:spPr>
          <a:xfrm>
            <a:off x="197115" y="3769940"/>
            <a:ext cx="6134100" cy="2349500"/>
          </a:xfrm>
          <a:prstGeom prst="rect">
            <a:avLst/>
          </a:prstGeom>
        </p:spPr>
      </p:pic>
    </p:spTree>
    <p:extLst>
      <p:ext uri="{BB962C8B-B14F-4D97-AF65-F5344CB8AC3E}">
        <p14:creationId xmlns:p14="http://schemas.microsoft.com/office/powerpoint/2010/main" val="3848376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5DFF7-464C-4541-8B2B-DCBE6DD6647A}"/>
              </a:ext>
            </a:extLst>
          </p:cNvPr>
          <p:cNvSpPr>
            <a:spLocks noGrp="1"/>
          </p:cNvSpPr>
          <p:nvPr>
            <p:ph type="title"/>
          </p:nvPr>
        </p:nvSpPr>
        <p:spPr/>
        <p:txBody>
          <a:bodyPr/>
          <a:lstStyle/>
          <a:p>
            <a:r>
              <a:rPr lang="en-US" dirty="0"/>
              <a:t>Lab 5</a:t>
            </a:r>
          </a:p>
        </p:txBody>
      </p:sp>
      <p:sp>
        <p:nvSpPr>
          <p:cNvPr id="3" name="Content Placeholder 2">
            <a:extLst>
              <a:ext uri="{FF2B5EF4-FFF2-40B4-BE49-F238E27FC236}">
                <a16:creationId xmlns:a16="http://schemas.microsoft.com/office/drawing/2014/main" id="{76DEEAF4-A335-9E4D-9A25-A5F28F205C31}"/>
              </a:ext>
            </a:extLst>
          </p:cNvPr>
          <p:cNvSpPr>
            <a:spLocks noGrp="1"/>
          </p:cNvSpPr>
          <p:nvPr>
            <p:ph idx="1"/>
          </p:nvPr>
        </p:nvSpPr>
        <p:spPr/>
        <p:txBody>
          <a:bodyPr>
            <a:normAutofit fontScale="77500" lnSpcReduction="20000"/>
          </a:bodyPr>
          <a:lstStyle/>
          <a:p>
            <a:r>
              <a:rPr lang="en-US" sz="2800" dirty="0"/>
              <a:t>In D2L</a:t>
            </a:r>
          </a:p>
          <a:p>
            <a:r>
              <a:rPr lang="en-US" sz="2800" dirty="0"/>
              <a:t>For every question:</a:t>
            </a:r>
          </a:p>
          <a:p>
            <a:pPr lvl="1"/>
            <a:r>
              <a:rPr lang="en-US" sz="2500" dirty="0"/>
              <a:t>Comment and document your code</a:t>
            </a:r>
          </a:p>
          <a:p>
            <a:pPr lvl="1"/>
            <a:r>
              <a:rPr lang="en-US" sz="2500" dirty="0"/>
              <a:t>Put a docstring at the top of each </a:t>
            </a:r>
            <a:r>
              <a:rPr lang="en-US" sz="2500"/>
              <a:t>file </a:t>
            </a:r>
            <a:endParaRPr lang="en-US" sz="2500" dirty="0"/>
          </a:p>
          <a:p>
            <a:pPr lvl="1"/>
            <a:r>
              <a:rPr lang="en-US" sz="2500" dirty="0"/>
              <a:t>Add comments to your code, as needed</a:t>
            </a:r>
          </a:p>
          <a:p>
            <a:pPr lvl="1"/>
            <a:r>
              <a:rPr lang="en-US" sz="2500" dirty="0"/>
              <a:t>Use descriptive variable names </a:t>
            </a:r>
          </a:p>
          <a:p>
            <a:pPr lvl="1"/>
            <a:endParaRPr lang="en-US" sz="2800" dirty="0"/>
          </a:p>
          <a:p>
            <a:pPr lvl="1"/>
            <a:r>
              <a:rPr lang="en-US" sz="2500" dirty="0"/>
              <a:t>Use Python Tutor to help debug, if a program isn't working as expected </a:t>
            </a:r>
          </a:p>
          <a:p>
            <a:pPr lvl="1"/>
            <a:endParaRPr lang="en-US" sz="2800" dirty="0"/>
          </a:p>
          <a:p>
            <a:r>
              <a:rPr lang="en-US" sz="2800" dirty="0"/>
              <a:t>Questions? Please ask!</a:t>
            </a:r>
          </a:p>
          <a:p>
            <a:endParaRPr lang="en-US" sz="2800" dirty="0"/>
          </a:p>
          <a:p>
            <a:endParaRPr lang="en-US" sz="2800" dirty="0"/>
          </a:p>
          <a:p>
            <a:r>
              <a:rPr lang="en-US" sz="2800" dirty="0"/>
              <a:t>Thank you!</a:t>
            </a:r>
          </a:p>
        </p:txBody>
      </p:sp>
      <p:sp>
        <p:nvSpPr>
          <p:cNvPr id="4" name="Slide Number Placeholder 3">
            <a:extLst>
              <a:ext uri="{FF2B5EF4-FFF2-40B4-BE49-F238E27FC236}">
                <a16:creationId xmlns:a16="http://schemas.microsoft.com/office/drawing/2014/main" id="{27C5F712-2356-994B-A0E3-9F5EE3A337B7}"/>
              </a:ext>
            </a:extLst>
          </p:cNvPr>
          <p:cNvSpPr>
            <a:spLocks noGrp="1"/>
          </p:cNvSpPr>
          <p:nvPr>
            <p:ph type="sldNum" sz="quarter" idx="12"/>
          </p:nvPr>
        </p:nvSpPr>
        <p:spPr/>
        <p:txBody>
          <a:bodyPr/>
          <a:lstStyle/>
          <a:p>
            <a:fld id="{5C088FDA-3B68-794E-A738-B1BF29287DAF}" type="slidenum">
              <a:rPr lang="en-US" smtClean="0"/>
              <a:t>45</a:t>
            </a:fld>
            <a:endParaRPr lang="en-US"/>
          </a:p>
        </p:txBody>
      </p:sp>
    </p:spTree>
    <p:extLst>
      <p:ext uri="{BB962C8B-B14F-4D97-AF65-F5344CB8AC3E}">
        <p14:creationId xmlns:p14="http://schemas.microsoft.com/office/powerpoint/2010/main" val="291429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1B56-D51B-8348-BC60-35D171717A75}"/>
              </a:ext>
            </a:extLst>
          </p:cNvPr>
          <p:cNvSpPr>
            <a:spLocks noGrp="1"/>
          </p:cNvSpPr>
          <p:nvPr>
            <p:ph type="title"/>
          </p:nvPr>
        </p:nvSpPr>
        <p:spPr/>
        <p:txBody>
          <a:bodyPr/>
          <a:lstStyle/>
          <a:p>
            <a:r>
              <a:rPr lang="en-US" dirty="0"/>
              <a:t>Imagine we have some strings, and they all need to be in uppercase</a:t>
            </a:r>
          </a:p>
        </p:txBody>
      </p:sp>
      <p:sp>
        <p:nvSpPr>
          <p:cNvPr id="3" name="Content Placeholder 2">
            <a:extLst>
              <a:ext uri="{FF2B5EF4-FFF2-40B4-BE49-F238E27FC236}">
                <a16:creationId xmlns:a16="http://schemas.microsoft.com/office/drawing/2014/main" id="{554A861F-42DB-CF48-92AE-30A9825A473B}"/>
              </a:ext>
            </a:extLst>
          </p:cNvPr>
          <p:cNvSpPr>
            <a:spLocks noGrp="1"/>
          </p:cNvSpPr>
          <p:nvPr>
            <p:ph idx="1"/>
          </p:nvPr>
        </p:nvSpPr>
        <p:spPr/>
        <p:txBody>
          <a:bodyPr>
            <a:normAutofit/>
          </a:bodyPr>
          <a:lstStyle/>
          <a:p>
            <a:r>
              <a:rPr lang="en-US" sz="2400" dirty="0"/>
              <a:t>For example, we are writing a program that works with college class codes</a:t>
            </a:r>
          </a:p>
          <a:p>
            <a:r>
              <a:rPr lang="en-US" sz="2400" dirty="0"/>
              <a:t>The department codes should all be in uppercase, for example, </a:t>
            </a:r>
          </a:p>
          <a:p>
            <a:pPr lvl="1"/>
            <a:r>
              <a:rPr lang="en-US" sz="2000" dirty="0"/>
              <a:t>SPAN 1000, ENGL 1234, WEBI 1400, ITEC 1150</a:t>
            </a:r>
          </a:p>
          <a:p>
            <a:r>
              <a:rPr lang="en-US" sz="2400" dirty="0"/>
              <a:t>Problem: you have a dataset with some lowercase or mixed case department names,</a:t>
            </a:r>
          </a:p>
          <a:p>
            <a:pPr lvl="1"/>
            <a:r>
              <a:rPr lang="en-US" sz="2000" dirty="0" err="1"/>
              <a:t>SpAn</a:t>
            </a:r>
            <a:r>
              <a:rPr lang="en-US" sz="2000" dirty="0"/>
              <a:t> 1000, </a:t>
            </a:r>
            <a:r>
              <a:rPr lang="en-US" sz="2000" dirty="0" err="1"/>
              <a:t>engl</a:t>
            </a:r>
            <a:r>
              <a:rPr lang="en-US" sz="2000" dirty="0"/>
              <a:t> 1234, </a:t>
            </a:r>
            <a:r>
              <a:rPr lang="en-US" sz="2000" dirty="0" err="1"/>
              <a:t>WEbi</a:t>
            </a:r>
            <a:r>
              <a:rPr lang="en-US" sz="2000" dirty="0"/>
              <a:t> 1400, </a:t>
            </a:r>
            <a:r>
              <a:rPr lang="en-US" sz="2000" dirty="0" err="1"/>
              <a:t>Itec</a:t>
            </a:r>
            <a:r>
              <a:rPr lang="en-US" sz="2000" dirty="0"/>
              <a:t> 1150</a:t>
            </a:r>
          </a:p>
          <a:p>
            <a:r>
              <a:rPr lang="en-US" sz="2400" dirty="0"/>
              <a:t>And you want to convert all the class codes to uppercase </a:t>
            </a:r>
          </a:p>
        </p:txBody>
      </p:sp>
      <p:sp>
        <p:nvSpPr>
          <p:cNvPr id="4" name="Slide Number Placeholder 3">
            <a:extLst>
              <a:ext uri="{FF2B5EF4-FFF2-40B4-BE49-F238E27FC236}">
                <a16:creationId xmlns:a16="http://schemas.microsoft.com/office/drawing/2014/main" id="{57BFE592-279A-1C47-809A-B679361CD082}"/>
              </a:ext>
            </a:extLst>
          </p:cNvPr>
          <p:cNvSpPr>
            <a:spLocks noGrp="1"/>
          </p:cNvSpPr>
          <p:nvPr>
            <p:ph type="sldNum" sz="quarter" idx="12"/>
          </p:nvPr>
        </p:nvSpPr>
        <p:spPr/>
        <p:txBody>
          <a:bodyPr/>
          <a:lstStyle/>
          <a:p>
            <a:fld id="{5C088FDA-3B68-794E-A738-B1BF29287DAF}" type="slidenum">
              <a:rPr lang="en-US" smtClean="0"/>
              <a:t>5</a:t>
            </a:fld>
            <a:endParaRPr lang="en-US"/>
          </a:p>
        </p:txBody>
      </p:sp>
    </p:spTree>
    <p:extLst>
      <p:ext uri="{BB962C8B-B14F-4D97-AF65-F5344CB8AC3E}">
        <p14:creationId xmlns:p14="http://schemas.microsoft.com/office/powerpoint/2010/main" val="145178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C24-ACE1-F144-A37B-C6C3D8C820A4}"/>
              </a:ext>
            </a:extLst>
          </p:cNvPr>
          <p:cNvSpPr>
            <a:spLocks noGrp="1"/>
          </p:cNvSpPr>
          <p:nvPr>
            <p:ph type="title"/>
          </p:nvPr>
        </p:nvSpPr>
        <p:spPr/>
        <p:txBody>
          <a:bodyPr/>
          <a:lstStyle/>
          <a:p>
            <a:r>
              <a:rPr lang="en-US" dirty="0"/>
              <a:t>We could write our own code to convert to uppercase</a:t>
            </a:r>
          </a:p>
        </p:txBody>
      </p:sp>
      <p:sp>
        <p:nvSpPr>
          <p:cNvPr id="3" name="Content Placeholder 2">
            <a:extLst>
              <a:ext uri="{FF2B5EF4-FFF2-40B4-BE49-F238E27FC236}">
                <a16:creationId xmlns:a16="http://schemas.microsoft.com/office/drawing/2014/main" id="{B8CE31D1-5509-F94B-9111-DC5041715CB0}"/>
              </a:ext>
            </a:extLst>
          </p:cNvPr>
          <p:cNvSpPr>
            <a:spLocks noGrp="1"/>
          </p:cNvSpPr>
          <p:nvPr>
            <p:ph idx="1"/>
          </p:nvPr>
        </p:nvSpPr>
        <p:spPr>
          <a:xfrm>
            <a:off x="628650" y="1690689"/>
            <a:ext cx="7886700" cy="4505672"/>
          </a:xfrm>
        </p:spPr>
        <p:txBody>
          <a:bodyPr>
            <a:normAutofit lnSpcReduction="10000"/>
          </a:bodyPr>
          <a:lstStyle/>
          <a:p>
            <a:r>
              <a:rPr lang="en-US" dirty="0"/>
              <a:t>It involves looping over the characters in the string, and converting any lowercase letters to its uppercase version</a:t>
            </a:r>
          </a:p>
          <a:p>
            <a:r>
              <a:rPr lang="en-US" dirty="0"/>
              <a:t>How to do that? We need to know about how computers store characters</a:t>
            </a:r>
          </a:p>
          <a:p>
            <a:r>
              <a:rPr lang="en-US" dirty="0"/>
              <a:t>Behind the scenes, computers save characters as </a:t>
            </a:r>
            <a:r>
              <a:rPr lang="en-US" b="1" dirty="0"/>
              <a:t>Unicode</a:t>
            </a:r>
          </a:p>
          <a:p>
            <a:r>
              <a:rPr lang="en-US" dirty="0"/>
              <a:t>Unicode values are numbers, and each character has a numeric code</a:t>
            </a:r>
          </a:p>
          <a:p>
            <a:r>
              <a:rPr lang="en-US" dirty="0"/>
              <a:t>Unicode is an international standard - all computers agree on what numbers represent each character </a:t>
            </a:r>
          </a:p>
          <a:p>
            <a:r>
              <a:rPr lang="en-US" dirty="0"/>
              <a:t>Unicode has a code for almost every character in almost every writing system in the world, and many other commonly used symbols including emojis ⛷☕️🌻🦄</a:t>
            </a:r>
          </a:p>
          <a:p>
            <a:pPr lvl="1"/>
            <a:r>
              <a:rPr lang="en-US" dirty="0"/>
              <a:t>Although not all computers and program know how to draw the character (or glyph) for every single character – so you might see empty boxes or X or ? in their place  </a:t>
            </a:r>
          </a:p>
        </p:txBody>
      </p:sp>
      <p:sp>
        <p:nvSpPr>
          <p:cNvPr id="4" name="Slide Number Placeholder 3">
            <a:extLst>
              <a:ext uri="{FF2B5EF4-FFF2-40B4-BE49-F238E27FC236}">
                <a16:creationId xmlns:a16="http://schemas.microsoft.com/office/drawing/2014/main" id="{5E5E36B5-78A2-8844-A18A-D21DB2AC8842}"/>
              </a:ext>
            </a:extLst>
          </p:cNvPr>
          <p:cNvSpPr>
            <a:spLocks noGrp="1"/>
          </p:cNvSpPr>
          <p:nvPr>
            <p:ph type="sldNum" sz="quarter" idx="12"/>
          </p:nvPr>
        </p:nvSpPr>
        <p:spPr/>
        <p:txBody>
          <a:bodyPr/>
          <a:lstStyle/>
          <a:p>
            <a:fld id="{5C088FDA-3B68-794E-A738-B1BF29287DAF}" type="slidenum">
              <a:rPr lang="en-US" smtClean="0"/>
              <a:t>6</a:t>
            </a:fld>
            <a:endParaRPr lang="en-US"/>
          </a:p>
        </p:txBody>
      </p:sp>
      <p:pic>
        <p:nvPicPr>
          <p:cNvPr id="5" name="Picture 4">
            <a:extLst>
              <a:ext uri="{FF2B5EF4-FFF2-40B4-BE49-F238E27FC236}">
                <a16:creationId xmlns:a16="http://schemas.microsoft.com/office/drawing/2014/main" id="{550B242E-B978-1047-8A61-31C40F0CA59C}"/>
              </a:ext>
            </a:extLst>
          </p:cNvPr>
          <p:cNvPicPr>
            <a:picLocks noChangeAspect="1"/>
          </p:cNvPicPr>
          <p:nvPr/>
        </p:nvPicPr>
        <p:blipFill>
          <a:blip r:embed="rId3"/>
          <a:stretch>
            <a:fillRect/>
          </a:stretch>
        </p:blipFill>
        <p:spPr>
          <a:xfrm>
            <a:off x="6144039" y="6081304"/>
            <a:ext cx="304800" cy="292100"/>
          </a:xfrm>
          <a:prstGeom prst="rect">
            <a:avLst/>
          </a:prstGeom>
        </p:spPr>
      </p:pic>
      <p:pic>
        <p:nvPicPr>
          <p:cNvPr id="6" name="Picture 5">
            <a:extLst>
              <a:ext uri="{FF2B5EF4-FFF2-40B4-BE49-F238E27FC236}">
                <a16:creationId xmlns:a16="http://schemas.microsoft.com/office/drawing/2014/main" id="{D8795D39-7D2F-8743-A1E4-77968D4CDEBA}"/>
              </a:ext>
            </a:extLst>
          </p:cNvPr>
          <p:cNvPicPr>
            <a:picLocks noChangeAspect="1"/>
          </p:cNvPicPr>
          <p:nvPr/>
        </p:nvPicPr>
        <p:blipFill>
          <a:blip r:embed="rId4"/>
          <a:stretch>
            <a:fillRect/>
          </a:stretch>
        </p:blipFill>
        <p:spPr>
          <a:xfrm>
            <a:off x="4114800" y="5961411"/>
            <a:ext cx="1511300" cy="469900"/>
          </a:xfrm>
          <a:prstGeom prst="rect">
            <a:avLst/>
          </a:prstGeom>
        </p:spPr>
      </p:pic>
    </p:spTree>
    <p:extLst>
      <p:ext uri="{BB962C8B-B14F-4D97-AF65-F5344CB8AC3E}">
        <p14:creationId xmlns:p14="http://schemas.microsoft.com/office/powerpoint/2010/main" val="281512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C24-ACE1-F144-A37B-C6C3D8C820A4}"/>
              </a:ext>
            </a:extLst>
          </p:cNvPr>
          <p:cNvSpPr>
            <a:spLocks noGrp="1"/>
          </p:cNvSpPr>
          <p:nvPr>
            <p:ph type="title"/>
          </p:nvPr>
        </p:nvSpPr>
        <p:spPr/>
        <p:txBody>
          <a:bodyPr/>
          <a:lstStyle/>
          <a:p>
            <a:r>
              <a:rPr lang="en-US" dirty="0"/>
              <a:t>Unicode</a:t>
            </a:r>
          </a:p>
        </p:txBody>
      </p:sp>
      <p:sp>
        <p:nvSpPr>
          <p:cNvPr id="3" name="Content Placeholder 2">
            <a:extLst>
              <a:ext uri="{FF2B5EF4-FFF2-40B4-BE49-F238E27FC236}">
                <a16:creationId xmlns:a16="http://schemas.microsoft.com/office/drawing/2014/main" id="{B8CE31D1-5509-F94B-9111-DC5041715CB0}"/>
              </a:ext>
            </a:extLst>
          </p:cNvPr>
          <p:cNvSpPr>
            <a:spLocks noGrp="1"/>
          </p:cNvSpPr>
          <p:nvPr>
            <p:ph idx="1"/>
          </p:nvPr>
        </p:nvSpPr>
        <p:spPr>
          <a:xfrm>
            <a:off x="555130" y="1562290"/>
            <a:ext cx="2060762" cy="5159186"/>
          </a:xfrm>
        </p:spPr>
        <p:txBody>
          <a:bodyPr>
            <a:normAutofit fontScale="92500" lnSpcReduction="20000"/>
          </a:bodyPr>
          <a:lstStyle/>
          <a:p>
            <a:r>
              <a:rPr lang="en-US" dirty="0"/>
              <a:t>Some Latin characters and their Unicode values </a:t>
            </a:r>
          </a:p>
          <a:p>
            <a:r>
              <a:rPr lang="en-US" dirty="0">
                <a:hlinkClick r:id="rId3"/>
              </a:rPr>
              <a:t>https://en.wikipedia.org/wiki/List_of_Unicode_characters</a:t>
            </a:r>
            <a:r>
              <a:rPr lang="en-US" dirty="0"/>
              <a:t> </a:t>
            </a:r>
          </a:p>
          <a:p>
            <a:endParaRPr lang="en-US" dirty="0"/>
          </a:p>
          <a:p>
            <a:endParaRPr lang="en-US" dirty="0"/>
          </a:p>
          <a:p>
            <a:r>
              <a:rPr lang="en-US" dirty="0"/>
              <a:t>Section of Chinese radical Unicode values</a:t>
            </a:r>
          </a:p>
          <a:p>
            <a:r>
              <a:rPr lang="en-US" dirty="0">
                <a:hlinkClick r:id="rId4"/>
              </a:rPr>
              <a:t>https://www.key-shortcut.com/en/writing-systems/%E6%96%87%E5%AD%97-chinese-cjk/cjk-characters-1/</a:t>
            </a:r>
            <a:r>
              <a:rPr lang="en-US" dirty="0"/>
              <a:t> </a:t>
            </a:r>
          </a:p>
        </p:txBody>
      </p:sp>
      <p:sp>
        <p:nvSpPr>
          <p:cNvPr id="4" name="Slide Number Placeholder 3">
            <a:extLst>
              <a:ext uri="{FF2B5EF4-FFF2-40B4-BE49-F238E27FC236}">
                <a16:creationId xmlns:a16="http://schemas.microsoft.com/office/drawing/2014/main" id="{5E5E36B5-78A2-8844-A18A-D21DB2AC8842}"/>
              </a:ext>
            </a:extLst>
          </p:cNvPr>
          <p:cNvSpPr>
            <a:spLocks noGrp="1"/>
          </p:cNvSpPr>
          <p:nvPr>
            <p:ph type="sldNum" sz="quarter" idx="12"/>
          </p:nvPr>
        </p:nvSpPr>
        <p:spPr/>
        <p:txBody>
          <a:bodyPr/>
          <a:lstStyle/>
          <a:p>
            <a:fld id="{5C088FDA-3B68-794E-A738-B1BF29287DAF}" type="slidenum">
              <a:rPr lang="en-US" smtClean="0"/>
              <a:t>7</a:t>
            </a:fld>
            <a:endParaRPr lang="en-US"/>
          </a:p>
        </p:txBody>
      </p:sp>
      <p:pic>
        <p:nvPicPr>
          <p:cNvPr id="5" name="Picture 4">
            <a:extLst>
              <a:ext uri="{FF2B5EF4-FFF2-40B4-BE49-F238E27FC236}">
                <a16:creationId xmlns:a16="http://schemas.microsoft.com/office/drawing/2014/main" id="{C5D0CCDD-0567-6E42-A176-017270AF1E64}"/>
              </a:ext>
            </a:extLst>
          </p:cNvPr>
          <p:cNvPicPr>
            <a:picLocks noChangeAspect="1"/>
          </p:cNvPicPr>
          <p:nvPr/>
        </p:nvPicPr>
        <p:blipFill>
          <a:blip r:embed="rId5"/>
          <a:stretch>
            <a:fillRect/>
          </a:stretch>
        </p:blipFill>
        <p:spPr>
          <a:xfrm>
            <a:off x="3060674" y="1577044"/>
            <a:ext cx="2609745" cy="2429435"/>
          </a:xfrm>
          <a:prstGeom prst="rect">
            <a:avLst/>
          </a:prstGeom>
        </p:spPr>
      </p:pic>
      <p:pic>
        <p:nvPicPr>
          <p:cNvPr id="6" name="Picture 5">
            <a:extLst>
              <a:ext uri="{FF2B5EF4-FFF2-40B4-BE49-F238E27FC236}">
                <a16:creationId xmlns:a16="http://schemas.microsoft.com/office/drawing/2014/main" id="{2D5C9E18-04FF-8D43-9774-E5FAF5A34EF3}"/>
              </a:ext>
            </a:extLst>
          </p:cNvPr>
          <p:cNvPicPr>
            <a:picLocks noChangeAspect="1"/>
          </p:cNvPicPr>
          <p:nvPr/>
        </p:nvPicPr>
        <p:blipFill>
          <a:blip r:embed="rId6"/>
          <a:stretch>
            <a:fillRect/>
          </a:stretch>
        </p:blipFill>
        <p:spPr>
          <a:xfrm>
            <a:off x="5977165" y="1555110"/>
            <a:ext cx="2711928" cy="2429435"/>
          </a:xfrm>
          <a:prstGeom prst="rect">
            <a:avLst/>
          </a:prstGeom>
        </p:spPr>
      </p:pic>
      <p:pic>
        <p:nvPicPr>
          <p:cNvPr id="7" name="Picture 6">
            <a:extLst>
              <a:ext uri="{FF2B5EF4-FFF2-40B4-BE49-F238E27FC236}">
                <a16:creationId xmlns:a16="http://schemas.microsoft.com/office/drawing/2014/main" id="{255B7A73-6EA6-5D41-B763-D12802D3C4AF}"/>
              </a:ext>
            </a:extLst>
          </p:cNvPr>
          <p:cNvPicPr>
            <a:picLocks noChangeAspect="1"/>
          </p:cNvPicPr>
          <p:nvPr/>
        </p:nvPicPr>
        <p:blipFill>
          <a:blip r:embed="rId7"/>
          <a:stretch>
            <a:fillRect/>
          </a:stretch>
        </p:blipFill>
        <p:spPr>
          <a:xfrm>
            <a:off x="2888587" y="4389603"/>
            <a:ext cx="4171847" cy="2021799"/>
          </a:xfrm>
          <a:prstGeom prst="rect">
            <a:avLst/>
          </a:prstGeom>
        </p:spPr>
      </p:pic>
      <p:cxnSp>
        <p:nvCxnSpPr>
          <p:cNvPr id="9" name="Straight Arrow Connector 8">
            <a:extLst>
              <a:ext uri="{FF2B5EF4-FFF2-40B4-BE49-F238E27FC236}">
                <a16:creationId xmlns:a16="http://schemas.microsoft.com/office/drawing/2014/main" id="{14F9CB14-EB98-4245-897E-640F573489BC}"/>
              </a:ext>
            </a:extLst>
          </p:cNvPr>
          <p:cNvCxnSpPr>
            <a:cxnSpLocks/>
          </p:cNvCxnSpPr>
          <p:nvPr/>
        </p:nvCxnSpPr>
        <p:spPr>
          <a:xfrm>
            <a:off x="4391210" y="1027907"/>
            <a:ext cx="0" cy="54913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A236AA-3060-0742-A493-2C4C098E6F88}"/>
              </a:ext>
            </a:extLst>
          </p:cNvPr>
          <p:cNvCxnSpPr>
            <a:cxnSpLocks/>
          </p:cNvCxnSpPr>
          <p:nvPr/>
        </p:nvCxnSpPr>
        <p:spPr>
          <a:xfrm>
            <a:off x="7142830" y="1013152"/>
            <a:ext cx="0" cy="549137"/>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FD5915B-77EE-BF43-801C-F51AF5EAB5E8}"/>
              </a:ext>
            </a:extLst>
          </p:cNvPr>
          <p:cNvSpPr txBox="1"/>
          <p:nvPr/>
        </p:nvSpPr>
        <p:spPr>
          <a:xfrm>
            <a:off x="3555945" y="337516"/>
            <a:ext cx="4842440" cy="646331"/>
          </a:xfrm>
          <a:prstGeom prst="rect">
            <a:avLst/>
          </a:prstGeom>
          <a:noFill/>
        </p:spPr>
        <p:txBody>
          <a:bodyPr wrap="square" rtlCol="0">
            <a:spAutoFit/>
          </a:bodyPr>
          <a:lstStyle/>
          <a:p>
            <a:r>
              <a:rPr lang="en-US" dirty="0"/>
              <a:t>Unicode value in decimal. Do you notice a pattern between the uppercase and lowercase letters?</a:t>
            </a:r>
          </a:p>
        </p:txBody>
      </p:sp>
      <p:sp>
        <p:nvSpPr>
          <p:cNvPr id="13" name="TextBox 12">
            <a:extLst>
              <a:ext uri="{FF2B5EF4-FFF2-40B4-BE49-F238E27FC236}">
                <a16:creationId xmlns:a16="http://schemas.microsoft.com/office/drawing/2014/main" id="{BA1DE505-D7B0-4245-9EED-F34A899A7BA7}"/>
              </a:ext>
            </a:extLst>
          </p:cNvPr>
          <p:cNvSpPr txBox="1"/>
          <p:nvPr/>
        </p:nvSpPr>
        <p:spPr>
          <a:xfrm>
            <a:off x="7142830" y="4180682"/>
            <a:ext cx="2001170" cy="2585323"/>
          </a:xfrm>
          <a:prstGeom prst="rect">
            <a:avLst/>
          </a:prstGeom>
          <a:noFill/>
        </p:spPr>
        <p:txBody>
          <a:bodyPr wrap="square" rtlCol="0">
            <a:spAutoFit/>
          </a:bodyPr>
          <a:lstStyle/>
          <a:p>
            <a:r>
              <a:rPr lang="en-US" dirty="0"/>
              <a:t>Unicode values are actual hexadecimal (the U+0044 or U+2EC9 values) not decimal numbers, but we can work with the decimal numbers for this example </a:t>
            </a:r>
          </a:p>
        </p:txBody>
      </p:sp>
    </p:spTree>
    <p:extLst>
      <p:ext uri="{BB962C8B-B14F-4D97-AF65-F5344CB8AC3E}">
        <p14:creationId xmlns:p14="http://schemas.microsoft.com/office/powerpoint/2010/main" val="32120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C40F-2CF8-E044-80D3-057C1AA7B99F}"/>
              </a:ext>
            </a:extLst>
          </p:cNvPr>
          <p:cNvSpPr>
            <a:spLocks noGrp="1"/>
          </p:cNvSpPr>
          <p:nvPr>
            <p:ph type="title"/>
          </p:nvPr>
        </p:nvSpPr>
        <p:spPr/>
        <p:txBody>
          <a:bodyPr>
            <a:normAutofit fontScale="90000"/>
          </a:bodyPr>
          <a:lstStyle/>
          <a:p>
            <a:r>
              <a:rPr lang="en-US" dirty="0"/>
              <a:t>For Latin scripts, the </a:t>
            </a:r>
            <a:r>
              <a:rPr lang="en-US" dirty="0" err="1"/>
              <a:t>unicode</a:t>
            </a:r>
            <a:r>
              <a:rPr lang="en-US" dirty="0"/>
              <a:t> for lowercase letters are 32 more than the uppercase version of that letter</a:t>
            </a:r>
          </a:p>
        </p:txBody>
      </p:sp>
      <p:sp>
        <p:nvSpPr>
          <p:cNvPr id="3" name="Content Placeholder 2">
            <a:extLst>
              <a:ext uri="{FF2B5EF4-FFF2-40B4-BE49-F238E27FC236}">
                <a16:creationId xmlns:a16="http://schemas.microsoft.com/office/drawing/2014/main" id="{D1D9EC8F-4269-AC4B-BB7E-DA63C907ECAA}"/>
              </a:ext>
            </a:extLst>
          </p:cNvPr>
          <p:cNvSpPr>
            <a:spLocks noGrp="1"/>
          </p:cNvSpPr>
          <p:nvPr>
            <p:ph idx="1"/>
          </p:nvPr>
        </p:nvSpPr>
        <p:spPr>
          <a:xfrm>
            <a:off x="628650" y="1825625"/>
            <a:ext cx="7886700" cy="713157"/>
          </a:xfrm>
        </p:spPr>
        <p:txBody>
          <a:bodyPr/>
          <a:lstStyle/>
          <a:p>
            <a:r>
              <a:rPr lang="en-US" dirty="0"/>
              <a:t>So, we can write something like this to convert a class code to uppercase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0B4E432-179A-EC49-9C4B-6B29E1ED8FBD}"/>
              </a:ext>
            </a:extLst>
          </p:cNvPr>
          <p:cNvSpPr>
            <a:spLocks noGrp="1"/>
          </p:cNvSpPr>
          <p:nvPr>
            <p:ph type="sldNum" sz="quarter" idx="12"/>
          </p:nvPr>
        </p:nvSpPr>
        <p:spPr/>
        <p:txBody>
          <a:bodyPr/>
          <a:lstStyle/>
          <a:p>
            <a:fld id="{5C088FDA-3B68-794E-A738-B1BF29287DAF}" type="slidenum">
              <a:rPr lang="en-US" smtClean="0"/>
              <a:t>8</a:t>
            </a:fld>
            <a:endParaRPr lang="en-US"/>
          </a:p>
        </p:txBody>
      </p:sp>
      <p:pic>
        <p:nvPicPr>
          <p:cNvPr id="5" name="Picture 4">
            <a:extLst>
              <a:ext uri="{FF2B5EF4-FFF2-40B4-BE49-F238E27FC236}">
                <a16:creationId xmlns:a16="http://schemas.microsoft.com/office/drawing/2014/main" id="{B573E38C-5DE6-AC4B-9AC5-8A84AB92922E}"/>
              </a:ext>
            </a:extLst>
          </p:cNvPr>
          <p:cNvPicPr>
            <a:picLocks noChangeAspect="1"/>
          </p:cNvPicPr>
          <p:nvPr/>
        </p:nvPicPr>
        <p:blipFill>
          <a:blip r:embed="rId2"/>
          <a:stretch>
            <a:fillRect/>
          </a:stretch>
        </p:blipFill>
        <p:spPr>
          <a:xfrm>
            <a:off x="3657599" y="2439032"/>
            <a:ext cx="5049371" cy="3069226"/>
          </a:xfrm>
          <a:prstGeom prst="rect">
            <a:avLst/>
          </a:prstGeom>
        </p:spPr>
      </p:pic>
      <p:sp>
        <p:nvSpPr>
          <p:cNvPr id="6" name="TextBox 5">
            <a:extLst>
              <a:ext uri="{FF2B5EF4-FFF2-40B4-BE49-F238E27FC236}">
                <a16:creationId xmlns:a16="http://schemas.microsoft.com/office/drawing/2014/main" id="{36470074-85BA-5B4A-BD7A-D6F7DC6F3A86}"/>
              </a:ext>
            </a:extLst>
          </p:cNvPr>
          <p:cNvSpPr txBox="1"/>
          <p:nvPr/>
        </p:nvSpPr>
        <p:spPr>
          <a:xfrm>
            <a:off x="437030" y="2922935"/>
            <a:ext cx="2772334" cy="2585323"/>
          </a:xfrm>
          <a:prstGeom prst="rect">
            <a:avLst/>
          </a:prstGeom>
          <a:noFill/>
        </p:spPr>
        <p:txBody>
          <a:bodyPr wrap="square" rtlCol="0">
            <a:spAutoFit/>
          </a:bodyPr>
          <a:lstStyle/>
          <a:p>
            <a:r>
              <a:rPr lang="en-US" dirty="0"/>
              <a:t>You don't need to worry about how this works now</a:t>
            </a:r>
          </a:p>
          <a:p>
            <a:endParaRPr lang="en-US" dirty="0"/>
          </a:p>
          <a:p>
            <a:r>
              <a:rPr lang="en-US" dirty="0"/>
              <a:t>Basically, loop over all the letters. if the letter is lowercase, make it uppercase</a:t>
            </a:r>
          </a:p>
          <a:p>
            <a:r>
              <a:rPr lang="en-US" dirty="0"/>
              <a:t>Append all letters to an output string</a:t>
            </a:r>
          </a:p>
        </p:txBody>
      </p:sp>
      <p:sp>
        <p:nvSpPr>
          <p:cNvPr id="7" name="Content Placeholder 2">
            <a:extLst>
              <a:ext uri="{FF2B5EF4-FFF2-40B4-BE49-F238E27FC236}">
                <a16:creationId xmlns:a16="http://schemas.microsoft.com/office/drawing/2014/main" id="{4A4C4260-740A-454C-B125-87496FCADE8A}"/>
              </a:ext>
            </a:extLst>
          </p:cNvPr>
          <p:cNvSpPr txBox="1">
            <a:spLocks/>
          </p:cNvSpPr>
          <p:nvPr/>
        </p:nvSpPr>
        <p:spPr>
          <a:xfrm>
            <a:off x="628650" y="5858788"/>
            <a:ext cx="7886700" cy="713157"/>
          </a:xfrm>
          <a:prstGeom prst="rect">
            <a:avLst/>
          </a:prstGeom>
        </p:spPr>
        <p:txBody>
          <a:bodyPr vert="horz" lIns="91440" tIns="45720" rIns="91440" bIns="45720" rtlCol="0">
            <a:normAutofit fontScale="70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The more important point is:  how would you feel about having to write </a:t>
            </a:r>
            <a:r>
              <a:rPr lang="en-US" b="1" dirty="0" err="1"/>
              <a:t>allllll</a:t>
            </a:r>
            <a:r>
              <a:rPr lang="en-US" b="1" dirty="0"/>
              <a:t> of this code every time you needed to make a string uppercase?</a:t>
            </a:r>
          </a:p>
          <a:p>
            <a:r>
              <a:rPr lang="en-US" b="1" dirty="0"/>
              <a:t>And how do you feel that this only works for letters a-z ? What about other writing systems?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8893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614"/>
            <a:ext cx="7886700" cy="1325563"/>
          </a:xfrm>
        </p:spPr>
        <p:txBody>
          <a:bodyPr/>
          <a:lstStyle/>
          <a:p>
            <a:r>
              <a:rPr lang="en-US" dirty="0"/>
              <a:t>Language and Library Functions: much easier!</a:t>
            </a:r>
          </a:p>
        </p:txBody>
      </p:sp>
      <p:sp>
        <p:nvSpPr>
          <p:cNvPr id="3" name="Content Placeholder 2"/>
          <p:cNvSpPr>
            <a:spLocks noGrp="1"/>
          </p:cNvSpPr>
          <p:nvPr>
            <p:ph idx="1"/>
          </p:nvPr>
        </p:nvSpPr>
        <p:spPr>
          <a:xfrm>
            <a:off x="251012" y="1178954"/>
            <a:ext cx="8892988" cy="4895851"/>
          </a:xfrm>
        </p:spPr>
        <p:txBody>
          <a:bodyPr anchor="t">
            <a:noAutofit/>
          </a:bodyPr>
          <a:lstStyle/>
          <a:p>
            <a:pPr>
              <a:lnSpc>
                <a:spcPct val="100000"/>
              </a:lnSpc>
              <a:buFont typeface="Arial" panose="020B0604020202020204" pitchFamily="34" charset="0"/>
              <a:buChar char="•"/>
            </a:pPr>
            <a:r>
              <a:rPr lang="en-US" sz="2200" dirty="0">
                <a:cs typeface="Arial" panose="020B0604020202020204" pitchFamily="34" charset="0"/>
              </a:rPr>
              <a:t>Fortunately, Python has a built-in </a:t>
            </a:r>
            <a:r>
              <a:rPr lang="en-US" sz="2200" b="1" dirty="0">
                <a:cs typeface="Arial" panose="020B0604020202020204" pitchFamily="34" charset="0"/>
              </a:rPr>
              <a:t>library function </a:t>
            </a:r>
            <a:r>
              <a:rPr lang="en-US" sz="2200" dirty="0">
                <a:cs typeface="Arial" panose="020B0604020202020204" pitchFamily="34" charset="0"/>
              </a:rPr>
              <a:t>called upper() which creates an uppercase version of a string</a:t>
            </a:r>
          </a:p>
          <a:p>
            <a:pPr>
              <a:lnSpc>
                <a:spcPct val="100000"/>
              </a:lnSpc>
              <a:buFont typeface="Arial" panose="020B0604020202020204" pitchFamily="34" charset="0"/>
              <a:buChar char="•"/>
            </a:pPr>
            <a:endParaRPr lang="en-US" sz="2200" dirty="0">
              <a:cs typeface="Arial" panose="020B0604020202020204" pitchFamily="34" charset="0"/>
            </a:endParaRPr>
          </a:p>
          <a:p>
            <a:pPr>
              <a:lnSpc>
                <a:spcPct val="100000"/>
              </a:lnSpc>
              <a:buFont typeface="Arial" panose="020B0604020202020204" pitchFamily="34" charset="0"/>
              <a:buChar char="•"/>
            </a:pPr>
            <a:endParaRPr lang="en-US" sz="2200" dirty="0">
              <a:cs typeface="Arial" panose="020B0604020202020204" pitchFamily="34" charset="0"/>
            </a:endParaRPr>
          </a:p>
          <a:p>
            <a:pPr marL="0" indent="0">
              <a:lnSpc>
                <a:spcPct val="100000"/>
              </a:lnSpc>
              <a:buNone/>
            </a:pPr>
            <a:endParaRPr lang="en-US" sz="2200" dirty="0">
              <a:cs typeface="Arial" panose="020B0604020202020204" pitchFamily="34" charset="0"/>
            </a:endParaRPr>
          </a:p>
          <a:p>
            <a:pPr>
              <a:lnSpc>
                <a:spcPct val="100000"/>
              </a:lnSpc>
              <a:buFont typeface="Arial" panose="020B0604020202020204" pitchFamily="34" charset="0"/>
              <a:buChar char="•"/>
            </a:pPr>
            <a:r>
              <a:rPr lang="en-US" sz="2200" dirty="0">
                <a:cs typeface="Arial" panose="020B0604020202020204" pitchFamily="34" charset="0"/>
              </a:rPr>
              <a:t>This code has the same output as the previous slide</a:t>
            </a:r>
          </a:p>
          <a:p>
            <a:pPr>
              <a:lnSpc>
                <a:spcPct val="100000"/>
              </a:lnSpc>
              <a:buFont typeface="Arial" panose="020B0604020202020204" pitchFamily="34" charset="0"/>
              <a:buChar char="•"/>
            </a:pPr>
            <a:r>
              <a:rPr lang="en-US" sz="2200" b="1" dirty="0">
                <a:cs typeface="Arial" panose="020B0604020202020204" pitchFamily="34" charset="0"/>
              </a:rPr>
              <a:t>But this version is much better</a:t>
            </a:r>
            <a:endParaRPr lang="en-US" sz="2200" dirty="0">
              <a:cs typeface="Arial" panose="020B0604020202020204" pitchFamily="34" charset="0"/>
            </a:endParaRPr>
          </a:p>
          <a:p>
            <a:pPr>
              <a:lnSpc>
                <a:spcPct val="100000"/>
              </a:lnSpc>
              <a:buFont typeface="Arial" panose="020B0604020202020204" pitchFamily="34" charset="0"/>
              <a:buChar char="•"/>
            </a:pPr>
            <a:r>
              <a:rPr lang="en-US" sz="2200" dirty="0">
                <a:cs typeface="Arial" panose="020B0604020202020204" pitchFamily="34" charset="0"/>
              </a:rPr>
              <a:t>upper and other built-in functions are easy,  reliable, readable and general purpose – Python's version will work for almost any language</a:t>
            </a:r>
          </a:p>
          <a:p>
            <a:pPr>
              <a:lnSpc>
                <a:spcPct val="100000"/>
              </a:lnSpc>
              <a:buFont typeface="Arial" panose="020B0604020202020204" pitchFamily="34" charset="0"/>
              <a:buChar char="•"/>
            </a:pPr>
            <a:r>
              <a:rPr lang="en-US" sz="2200" dirty="0">
                <a:cs typeface="Arial" panose="020B0604020202020204" pitchFamily="34" charset="0"/>
              </a:rPr>
              <a:t>People already wrote, tested, and debugged the built-in language functions</a:t>
            </a:r>
          </a:p>
          <a:p>
            <a:pPr>
              <a:lnSpc>
                <a:spcPct val="100000"/>
              </a:lnSpc>
              <a:buFont typeface="Arial" panose="020B0604020202020204" pitchFamily="34" charset="0"/>
              <a:buChar char="•"/>
            </a:pPr>
            <a:r>
              <a:rPr lang="en-US" sz="2200" dirty="0">
                <a:cs typeface="Arial" panose="020B0604020202020204" pitchFamily="34" charset="0"/>
              </a:rPr>
              <a:t>There are several other </a:t>
            </a:r>
            <a:r>
              <a:rPr lang="en-US" sz="2200" b="1" dirty="0">
                <a:cs typeface="Arial" panose="020B0604020202020204" pitchFamily="34" charset="0"/>
              </a:rPr>
              <a:t>language functions </a:t>
            </a:r>
            <a:r>
              <a:rPr lang="en-US" sz="2200" dirty="0">
                <a:cs typeface="Arial" panose="020B0604020202020204" pitchFamily="34" charset="0"/>
              </a:rPr>
              <a:t>(like print, </a:t>
            </a:r>
            <a:r>
              <a:rPr lang="en-US" sz="2200" dirty="0" err="1">
                <a:cs typeface="Arial" panose="020B0604020202020204" pitchFamily="34" charset="0"/>
              </a:rPr>
              <a:t>int</a:t>
            </a:r>
            <a:r>
              <a:rPr lang="en-US" sz="2200" dirty="0">
                <a:cs typeface="Arial" panose="020B0604020202020204" pitchFamily="34" charset="0"/>
              </a:rPr>
              <a:t>, </a:t>
            </a:r>
            <a:r>
              <a:rPr lang="en-US" sz="2200" dirty="0" err="1">
                <a:cs typeface="Arial" panose="020B0604020202020204" pitchFamily="34" charset="0"/>
              </a:rPr>
              <a:t>len</a:t>
            </a:r>
            <a:r>
              <a:rPr lang="en-US" sz="2200" dirty="0">
                <a:cs typeface="Arial" panose="020B0604020202020204" pitchFamily="34" charset="0"/>
              </a:rPr>
              <a:t>, </a:t>
            </a:r>
            <a:r>
              <a:rPr lang="en-US" sz="2200" dirty="0" err="1">
                <a:cs typeface="Arial" panose="020B0604020202020204" pitchFamily="34" charset="0"/>
              </a:rPr>
              <a:t>str</a:t>
            </a:r>
            <a:r>
              <a:rPr lang="en-US" sz="2200" dirty="0">
                <a:cs typeface="Arial" panose="020B0604020202020204" pitchFamily="34" charset="0"/>
              </a:rPr>
              <a:t>)</a:t>
            </a:r>
          </a:p>
          <a:p>
            <a:pPr>
              <a:lnSpc>
                <a:spcPct val="100000"/>
              </a:lnSpc>
              <a:buFont typeface="Arial" panose="020B0604020202020204" pitchFamily="34" charset="0"/>
              <a:buChar char="•"/>
            </a:pPr>
            <a:r>
              <a:rPr lang="en-US" sz="2200" dirty="0">
                <a:cs typeface="Arial" panose="020B0604020202020204" pitchFamily="34" charset="0"/>
              </a:rPr>
              <a:t>And hundreds</a:t>
            </a:r>
            <a:r>
              <a:rPr lang="en-US" sz="2200" dirty="0"/>
              <a:t> more </a:t>
            </a:r>
            <a:r>
              <a:rPr lang="en-US" sz="2200" b="1" dirty="0"/>
              <a:t>library functions </a:t>
            </a:r>
            <a:r>
              <a:rPr lang="en-US" sz="2200" dirty="0"/>
              <a:t>for all kinds of tasks, for example </a:t>
            </a:r>
            <a:r>
              <a:rPr lang="en-US" sz="2200" dirty="0" err="1"/>
              <a:t>random.randint</a:t>
            </a:r>
            <a:r>
              <a:rPr lang="en-US" sz="2200" dirty="0"/>
              <a:t>, </a:t>
            </a:r>
            <a:r>
              <a:rPr lang="en-US" sz="2200" dirty="0" err="1"/>
              <a:t>request.urlopen</a:t>
            </a:r>
            <a:r>
              <a:rPr lang="en-US" sz="2200" dirty="0"/>
              <a:t>, </a:t>
            </a:r>
            <a:r>
              <a:rPr lang="en-US" sz="2200" dirty="0" err="1"/>
              <a:t>time.sleep</a:t>
            </a:r>
            <a:r>
              <a:rPr lang="en-US" sz="2200" dirty="0"/>
              <a:t>...</a:t>
            </a:r>
          </a:p>
        </p:txBody>
      </p:sp>
      <p:sp>
        <p:nvSpPr>
          <p:cNvPr id="4" name="Slide Number Placeholder 3">
            <a:extLst>
              <a:ext uri="{FF2B5EF4-FFF2-40B4-BE49-F238E27FC236}">
                <a16:creationId xmlns:a16="http://schemas.microsoft.com/office/drawing/2014/main" id="{A15CC032-F63D-4598-9E5C-983F627A7C7E}"/>
              </a:ext>
            </a:extLst>
          </p:cNvPr>
          <p:cNvSpPr>
            <a:spLocks noGrp="1"/>
          </p:cNvSpPr>
          <p:nvPr>
            <p:ph type="sldNum" sz="quarter" idx="12"/>
          </p:nvPr>
        </p:nvSpPr>
        <p:spPr/>
        <p:txBody>
          <a:bodyPr/>
          <a:lstStyle/>
          <a:p>
            <a:fld id="{5C088FDA-3B68-794E-A738-B1BF29287DAF}" type="slidenum">
              <a:rPr lang="en-US" smtClean="0"/>
              <a:t>9</a:t>
            </a:fld>
            <a:endParaRPr lang="en-US"/>
          </a:p>
        </p:txBody>
      </p:sp>
      <p:pic>
        <p:nvPicPr>
          <p:cNvPr id="7" name="Picture 6">
            <a:extLst>
              <a:ext uri="{FF2B5EF4-FFF2-40B4-BE49-F238E27FC236}">
                <a16:creationId xmlns:a16="http://schemas.microsoft.com/office/drawing/2014/main" id="{E0C88AC5-EDCA-6446-8005-AABDE69BE5C4}"/>
              </a:ext>
            </a:extLst>
          </p:cNvPr>
          <p:cNvPicPr>
            <a:picLocks noChangeAspect="1"/>
          </p:cNvPicPr>
          <p:nvPr/>
        </p:nvPicPr>
        <p:blipFill>
          <a:blip r:embed="rId2"/>
          <a:stretch>
            <a:fillRect/>
          </a:stretch>
        </p:blipFill>
        <p:spPr>
          <a:xfrm>
            <a:off x="1695450" y="2049091"/>
            <a:ext cx="5791200" cy="1117600"/>
          </a:xfrm>
          <a:prstGeom prst="rect">
            <a:avLst/>
          </a:prstGeom>
        </p:spPr>
      </p:pic>
    </p:spTree>
    <p:extLst>
      <p:ext uri="{BB962C8B-B14F-4D97-AF65-F5344CB8AC3E}">
        <p14:creationId xmlns:p14="http://schemas.microsoft.com/office/powerpoint/2010/main" val="323973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8359</TotalTime>
  <Words>2855</Words>
  <Application>Microsoft Macintosh PowerPoint</Application>
  <PresentationFormat>On-screen Show (4:3)</PresentationFormat>
  <Paragraphs>339</Paragraphs>
  <Slides>45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Consolas</vt:lpstr>
      <vt:lpstr>Office Theme</vt:lpstr>
      <vt:lpstr>ITEC 1150 Programming Logic</vt:lpstr>
      <vt:lpstr>Functions</vt:lpstr>
      <vt:lpstr>Today </vt:lpstr>
      <vt:lpstr>Functions</vt:lpstr>
      <vt:lpstr>Imagine we have some strings, and they all need to be in uppercase</vt:lpstr>
      <vt:lpstr>We could write our own code to convert to uppercase</vt:lpstr>
      <vt:lpstr>Unicode</vt:lpstr>
      <vt:lpstr>For Latin scripts, the unicode for lowercase letters are 32 more than the uppercase version of that letter</vt:lpstr>
      <vt:lpstr>Language and Library Functions: much easier!</vt:lpstr>
      <vt:lpstr>Your Turn</vt:lpstr>
      <vt:lpstr>Advantages of writing your own functions</vt:lpstr>
      <vt:lpstr>First function</vt:lpstr>
      <vt:lpstr>Paste this code into Python Tutor Replace any code that's there </vt:lpstr>
      <vt:lpstr>Click the Visualize Execution button</vt:lpstr>
      <vt:lpstr>Press the Forward button to execute line by line</vt:lpstr>
      <vt:lpstr>Parts of the program:  function definitions, function calls</vt:lpstr>
      <vt:lpstr>Two steps to using functions</vt:lpstr>
      <vt:lpstr>main()</vt:lpstr>
      <vt:lpstr>Defining Functions</vt:lpstr>
      <vt:lpstr>Calling functions with arguments, using return values</vt:lpstr>
      <vt:lpstr>Function definition syntax</vt:lpstr>
      <vt:lpstr>Calling a function syntax</vt:lpstr>
      <vt:lpstr>Parameters and arguments</vt:lpstr>
      <vt:lpstr>What happens if you don't provide the right arguments?</vt:lpstr>
      <vt:lpstr>We will use functions going forward So your code could have this structure</vt:lpstr>
      <vt:lpstr>Another example – converting miles to kilometers</vt:lpstr>
      <vt:lpstr>Your turn – megabytes to bytes</vt:lpstr>
      <vt:lpstr>Functions can be written in any order</vt:lpstr>
      <vt:lpstr>Calling a function many times from a loop</vt:lpstr>
      <vt:lpstr>Functions can have more than one parameter – how many does this function have?</vt:lpstr>
      <vt:lpstr>Another example – try typing this in Python Tutor and visualize execution</vt:lpstr>
      <vt:lpstr>Order of parameters matters What happens if you switch the parameters credits_completed and college?</vt:lpstr>
      <vt:lpstr>If statements in functions</vt:lpstr>
      <vt:lpstr>One function called multiple times, different ways to use the return value</vt:lpstr>
      <vt:lpstr>Your turn – first year or second year?  </vt:lpstr>
      <vt:lpstr>Combining loops, functions, if statements</vt:lpstr>
      <vt:lpstr>A more complex program - student status with validation</vt:lpstr>
      <vt:lpstr>Another more complex program</vt:lpstr>
      <vt:lpstr>Review: Why do we write functions?</vt:lpstr>
      <vt:lpstr>Scope: Local Variables Only Exist within Functions</vt:lpstr>
      <vt:lpstr>Scope - fixed</vt:lpstr>
      <vt:lpstr>Scope and Local Variables</vt:lpstr>
      <vt:lpstr>Comments</vt:lpstr>
      <vt:lpstr>docstrings - comments for documenting (describing) your program</vt:lpstr>
      <vt:lpstr>Lab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Logic and Design</dc:title>
  <dc:creator>mctc</dc:creator>
  <cp:lastModifiedBy>James, Clara L</cp:lastModifiedBy>
  <cp:revision>198</cp:revision>
  <dcterms:created xsi:type="dcterms:W3CDTF">2014-09-01T22:04:07Z</dcterms:created>
  <dcterms:modified xsi:type="dcterms:W3CDTF">2020-08-26T21:20:28Z</dcterms:modified>
</cp:coreProperties>
</file>