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2"/>
  </p:notesMasterIdLst>
  <p:sldIdLst>
    <p:sldId id="256" r:id="rId2"/>
    <p:sldId id="297" r:id="rId3"/>
    <p:sldId id="257" r:id="rId4"/>
    <p:sldId id="298" r:id="rId5"/>
    <p:sldId id="299" r:id="rId6"/>
    <p:sldId id="321" r:id="rId7"/>
    <p:sldId id="300" r:id="rId8"/>
    <p:sldId id="301" r:id="rId9"/>
    <p:sldId id="302" r:id="rId10"/>
    <p:sldId id="306" r:id="rId11"/>
    <p:sldId id="315" r:id="rId12"/>
    <p:sldId id="261" r:id="rId13"/>
    <p:sldId id="269" r:id="rId14"/>
    <p:sldId id="303" r:id="rId15"/>
    <p:sldId id="307" r:id="rId16"/>
    <p:sldId id="308" r:id="rId17"/>
    <p:sldId id="323" r:id="rId18"/>
    <p:sldId id="304" r:id="rId19"/>
    <p:sldId id="310" r:id="rId20"/>
    <p:sldId id="311" r:id="rId21"/>
    <p:sldId id="309" r:id="rId22"/>
    <p:sldId id="312" r:id="rId23"/>
    <p:sldId id="264" r:id="rId24"/>
    <p:sldId id="319" r:id="rId25"/>
    <p:sldId id="313" r:id="rId26"/>
    <p:sldId id="314" r:id="rId27"/>
    <p:sldId id="316" r:id="rId28"/>
    <p:sldId id="317" r:id="rId29"/>
    <p:sldId id="318" r:id="rId30"/>
    <p:sldId id="32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449B1-3857-4FF1-84A0-B1AA6C05612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84A69-E966-47B4-9DA9-723B561A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5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7CD4-0C5A-914C-A662-7CE50F644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DB8D2-BD38-4144-AEEE-A22B34D33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CD3B4-223C-3845-9AE1-9B8B00F9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4482-035D-4E0B-BBF0-9EEF9EB9B6BC}" type="datetime1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28705-5228-A942-9D99-5859E68A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A3710-10EA-D041-B1E7-5BC94B34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9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6756-5714-FD40-8D7E-AA9B9360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87730-8911-E443-A6C8-2E8D2AB19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808C3-4A21-7B40-8811-8C69CAF3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8339-BC69-4A38-8764-54602BD02E89}" type="datetime1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2500-874D-3746-BC46-88B3E6FB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B70B5-B5BA-4F40-98CD-1D5CD925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9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80557-1109-0A40-8435-A5E698AEA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0B45E-0039-A04F-9619-A5175D2C4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DCF33-8ED6-524C-AF0F-5BB7D8BF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12B2-43C1-46D1-99F0-A5824BFDC529}" type="datetime1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7928-19C3-1447-A4AF-58DADCBC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B7F5D-4EE1-D143-ABCF-52A02AA6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6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5C3B-BD0C-AD49-8531-185EF1BB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94BF-F85A-A64F-8495-45B3A875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934C-C566-804D-BD68-4CED788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6F40-8EC2-4F82-A987-8BA33CF7E9FA}" type="datetime1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E25DD-FA5E-A84B-B51B-CCC0BAE8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C82AA-1C4B-E84D-9E17-61D88473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3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3C80-9CFB-2E4E-AF80-CE8FBDD4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E7876-C20F-9844-9215-1BEFDAC1E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FA47-2E27-5144-84F4-327C3A86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E1E2-D77D-4030-9974-2EBCA3A2B4DB}" type="datetime1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AC3A-9FB1-9041-ADC0-7B31CB32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77CA7-FD53-074D-B8C2-306AA699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4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6E08-78B7-1743-AACA-53496785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E40AD-529A-1847-B852-795BBB2C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C8680-D472-AE4C-A01C-70C4F7191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5B65-2821-774D-8558-7EB32A51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A4A1-2359-4453-B983-F01F68402EE7}" type="datetime1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8F49A-FA91-D44B-B9A5-1FF36DB5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0A509-5695-0744-A832-007485EE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1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6CD3-BF28-6E4F-BF1C-BE49C9E9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C626C-57F3-2A48-BBE1-3A0AB7579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437EC-E2F1-C345-86B9-1B42BAA59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EAB93-0556-BA42-9416-09281AD1F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DD285-150F-1144-8D18-C66751A4D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8431C-29ED-1548-823E-1F93B00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1DC1-85E7-443A-B59A-22ED7742E7D1}" type="datetime1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3D838-DFA2-D647-BFB3-2C7057CF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DD635-8B9E-3C4E-99AD-F6931B2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5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EBD3-78F9-AC4A-8B2E-440CC72C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C277A-8BC9-4840-BF08-4B6299A2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34EA-5B45-4420-8E7C-3E9FF5BB1439}" type="datetime1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F73F5-1937-C042-8DB8-EDD0A8C4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2CB64-2AF8-614F-92D9-405A7754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2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6C19F-BCEA-E342-8E0A-23693EAA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5DF1-3B14-42F1-B87D-66D51C697E1A}" type="datetime1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D3682-D58F-C442-88D0-50F98345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5F0B0-5CE1-6E4F-8A9C-98C3B5CE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9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A1A8-AD95-0A4C-954C-9B9A62F3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8B70-49F4-644F-8D3E-36ABEF8C5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132AD-2DA1-424E-A893-F43719213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C3FF-0DD4-8C41-884A-E11C9C6C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C04E-F15F-4967-9A3F-889E7026AE6E}" type="datetime1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7C4A5-18EF-1740-A314-973AC61A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59C58-C0E3-6D40-B377-B6D9282B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2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AF41-E656-AD40-AD27-B1B64409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4CE58-C095-EA4F-BF08-8CD1EBB27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5432E-F92F-924B-BB74-77ED7CCE8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ECD91-AAAC-9440-A769-A5E66131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CE82-426C-46AC-91BF-2CE688377800}" type="datetime1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24523-9C9C-AF43-A069-5CAC7D97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AF0CD-19CB-1041-A815-261913A6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9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D997A-4348-7E41-9764-FC466A99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713F-9997-2741-BCD4-FDD95968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FE8A3-BEC8-B044-BCF1-B4521800C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9AC5-83AA-4AD2-BB2B-90894011AA15}" type="datetime1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4211D-EF82-2146-9052-B9702B45E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E2882-CE0F-CB43-B3F9-0532D31C1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F83E0-0301-42DA-A9FE-9D420543D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ITEC 1150 Programming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Dictionary Data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C7A6E-0777-4FFD-936C-31F6EE7A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E378-88A2-4267-9F7B-CA36D5C0A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1B3A-15C2-F848-911E-EE9DFA6E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key: values pairs to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2116-6C63-204A-99EF-A5F4AF64E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dictionary[</a:t>
            </a:r>
            <a:r>
              <a:rPr lang="en-US" dirty="0" err="1"/>
              <a:t>new_key</a:t>
            </a:r>
            <a:r>
              <a:rPr lang="en-US" dirty="0"/>
              <a:t>] = </a:t>
            </a:r>
            <a:r>
              <a:rPr lang="en-US" dirty="0" err="1"/>
              <a:t>new_value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8B308-2AC1-3A43-A6DC-40D8F23B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6E1C3-8A29-364B-89AB-AD35632D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7" y="3093452"/>
            <a:ext cx="11782880" cy="2040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4AFDC6-0E35-1648-8001-BD05FD2A2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617" y="5489322"/>
            <a:ext cx="10325646" cy="5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2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22A0-969A-1249-8BDF-053D3CF3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Adding, reading, modifying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39673-94F2-AB43-97C7-16400B92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4BDA3-F183-D745-885F-CA74E651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47" y="1427109"/>
            <a:ext cx="9821506" cy="514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1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4000" dirty="0"/>
              <a:t>Lists vs.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Lists keep their elements in order. We often want the first element, or the last element, or want to process all the elements in order</a:t>
            </a:r>
          </a:p>
          <a:p>
            <a:r>
              <a:rPr lang="en-US" sz="2000" dirty="0">
                <a:latin typeface="Calibri" panose="020F0502020204030204" pitchFamily="34" charset="0"/>
              </a:rPr>
              <a:t>Newer versions of Python keep dictionary keys in the order that the keys were added to the dictionary, but older versions don't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And other languages have dictionaries or something very similar, and the order of keys may not be guaranteed - they might be in a different order to the way the key: value pairs were added. And sometimes the order of the keys will change</a:t>
            </a:r>
          </a:p>
          <a:p>
            <a:r>
              <a:rPr lang="en-US" sz="2000" dirty="0">
                <a:latin typeface="Calibri" panose="020F0502020204030204" pitchFamily="34" charset="0"/>
              </a:rPr>
              <a:t>With a dictionary, what matters most is that the </a:t>
            </a:r>
            <a:r>
              <a:rPr lang="en-US" sz="2000" b="1" dirty="0">
                <a:latin typeface="Calibri" panose="020F0502020204030204" pitchFamily="34" charset="0"/>
              </a:rPr>
              <a:t>keys are associated with the correct values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In a real dictionary: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We never need to ask for the 100</a:t>
            </a:r>
            <a:r>
              <a:rPr lang="en-US" sz="2000" baseline="30000" dirty="0">
                <a:latin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</a:rPr>
              <a:t> word in a dictionary.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We do ask for a word (the key) to find its definition (the value).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Dictionaries are designed for data that is retrieved by its key.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When numeric order is most important, you probably need the list data type.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When a certain key must be associated with a certain value, use the dictionary data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6468C-0422-4211-8994-8783B438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53E7A-F3B2-9049-907A-0124426F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994" y="4062143"/>
            <a:ext cx="1208838" cy="14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92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8453-580D-3F49-9040-5A171AEC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 dirty="0"/>
              <a:t>Dictionary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D2329-1BF4-5B4A-9540-4D951555E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4039" y="3460499"/>
            <a:ext cx="3670392" cy="24269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A5F3E-BB02-4C8A-86CC-B33225A8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90045-2BB8-0E42-9B52-EC57241AD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335" y="3460500"/>
            <a:ext cx="3829929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A712C9-6E9B-CC45-894B-BEA04BF86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28" y="3460500"/>
            <a:ext cx="3454632" cy="27164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31C164-ADF1-0440-9A7A-A6B0B86A8290}"/>
              </a:ext>
            </a:extLst>
          </p:cNvPr>
          <p:cNvSpPr txBox="1">
            <a:spLocks/>
          </p:cNvSpPr>
          <p:nvPr/>
        </p:nvSpPr>
        <p:spPr>
          <a:xfrm>
            <a:off x="543929" y="1690688"/>
            <a:ext cx="113105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Often, all the keys are the same type</a:t>
            </a:r>
          </a:p>
          <a:p>
            <a:r>
              <a:rPr lang="en-US" dirty="0"/>
              <a:t>All the values are the same type</a:t>
            </a:r>
          </a:p>
          <a:p>
            <a:r>
              <a:rPr lang="en-US" dirty="0"/>
              <a:t>Can have string keys and number values, string keys and string values etc...</a:t>
            </a:r>
          </a:p>
        </p:txBody>
      </p:sp>
    </p:spTree>
    <p:extLst>
      <p:ext uri="{BB962C8B-B14F-4D97-AF65-F5344CB8AC3E}">
        <p14:creationId xmlns:p14="http://schemas.microsoft.com/office/powerpoint/2010/main" val="156581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26EF-B674-1B44-8E8E-0C567273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63735-FF57-6942-8C5A-D3BFDDA1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values can be different data types to represent different data about one object</a:t>
            </a:r>
          </a:p>
          <a:p>
            <a:r>
              <a:rPr lang="en-US" dirty="0"/>
              <a:t>The values can be lists, or other dictionaries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2DF6C-71CD-B149-B3E8-BE9A7050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919BC-EA77-5D45-97E6-6E18A5737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23" y="3332957"/>
            <a:ext cx="5651077" cy="2844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2F3D0-0CAF-3A4A-BC83-7B6B87FA4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752" y="3332957"/>
            <a:ext cx="5231325" cy="31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4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C605-DAE9-FC4A-B601-DE13F140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55B7-41BD-2844-BBAB-849F6B70B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print?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08B71-E0AE-8F44-9656-94F97257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919C7-347A-A046-A192-3E39CB461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01" y="2397584"/>
            <a:ext cx="11089798" cy="2385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A4083-E1C7-BC45-93C4-F3704CC33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164" y="4962900"/>
            <a:ext cx="4367989" cy="1484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03E4F-B992-A049-BD4D-36288AB4F2EC}"/>
              </a:ext>
            </a:extLst>
          </p:cNvPr>
          <p:cNvSpPr txBox="1"/>
          <p:nvPr/>
        </p:nvSpPr>
        <p:spPr>
          <a:xfrm>
            <a:off x="2999874" y="5355472"/>
            <a:ext cx="2394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Just the keys -&gt;</a:t>
            </a:r>
          </a:p>
        </p:txBody>
      </p:sp>
    </p:spTree>
    <p:extLst>
      <p:ext uri="{BB962C8B-B14F-4D97-AF65-F5344CB8AC3E}">
        <p14:creationId xmlns:p14="http://schemas.microsoft.com/office/powerpoint/2010/main" val="129540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6402-11F0-D04A-8C80-AABF7A2C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0FEB-9FD0-C24E-B3EC-58385F92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30" y="1712997"/>
            <a:ext cx="323649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loop over the keys - the default</a:t>
            </a:r>
          </a:p>
          <a:p>
            <a:endParaRPr lang="en-US" dirty="0"/>
          </a:p>
          <a:p>
            <a:r>
              <a:rPr lang="en-US" dirty="0"/>
              <a:t>Or loop over the values with </a:t>
            </a:r>
            <a:r>
              <a:rPr lang="en-US" b="1" dirty="0"/>
              <a:t>values() </a:t>
            </a:r>
          </a:p>
          <a:p>
            <a:endParaRPr lang="en-US" dirty="0"/>
          </a:p>
          <a:p>
            <a:r>
              <a:rPr lang="en-US" dirty="0"/>
              <a:t>Or loop over both keys and values with </a:t>
            </a:r>
            <a:r>
              <a:rPr lang="en-US" b="1" dirty="0"/>
              <a:t>items()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2B212-1464-7D43-86EE-B64AB546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1E3FB8-F922-2544-97DF-BF7BDDE4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67" y="1819477"/>
            <a:ext cx="5232400" cy="38481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F3E67-7F52-5347-97EA-E704AD29A45D}"/>
              </a:ext>
            </a:extLst>
          </p:cNvPr>
          <p:cNvCxnSpPr/>
          <p:nvPr/>
        </p:nvCxnSpPr>
        <p:spPr>
          <a:xfrm>
            <a:off x="3561012" y="3927266"/>
            <a:ext cx="830179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DF69E-6136-4345-BB91-5B68FED1894F}"/>
              </a:ext>
            </a:extLst>
          </p:cNvPr>
          <p:cNvCxnSpPr>
            <a:cxnSpLocks/>
          </p:cNvCxnSpPr>
          <p:nvPr/>
        </p:nvCxnSpPr>
        <p:spPr>
          <a:xfrm>
            <a:off x="3680325" y="2819418"/>
            <a:ext cx="737616" cy="4792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AE4D98-9EDB-C448-9949-33852DF8446C}"/>
              </a:ext>
            </a:extLst>
          </p:cNvPr>
          <p:cNvCxnSpPr>
            <a:cxnSpLocks/>
          </p:cNvCxnSpPr>
          <p:nvPr/>
        </p:nvCxnSpPr>
        <p:spPr>
          <a:xfrm>
            <a:off x="3265235" y="5109869"/>
            <a:ext cx="11259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82493D-1E24-8F44-B57E-B966748CD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866" y="2207329"/>
            <a:ext cx="794934" cy="8517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958071-A831-A44A-97EC-40B07E89D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063" y="3466724"/>
            <a:ext cx="2246578" cy="7332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E98BB8-6102-6C4D-8C56-114035581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5839709"/>
            <a:ext cx="3269915" cy="67006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3FFB68-2308-8643-9812-1EE3E43444EE}"/>
              </a:ext>
            </a:extLst>
          </p:cNvPr>
          <p:cNvCxnSpPr>
            <a:cxnSpLocks/>
          </p:cNvCxnSpPr>
          <p:nvPr/>
        </p:nvCxnSpPr>
        <p:spPr>
          <a:xfrm flipV="1">
            <a:off x="7007391" y="2799261"/>
            <a:ext cx="3446379" cy="4557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3CEB30-B8B5-864C-9413-D4B2A21B2C78}"/>
              </a:ext>
            </a:extLst>
          </p:cNvPr>
          <p:cNvCxnSpPr>
            <a:cxnSpLocks/>
          </p:cNvCxnSpPr>
          <p:nvPr/>
        </p:nvCxnSpPr>
        <p:spPr>
          <a:xfrm flipV="1">
            <a:off x="7828547" y="3985461"/>
            <a:ext cx="1929046" cy="2145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CB7A87-BD0B-C147-9B38-E9C5DBEF0022}"/>
              </a:ext>
            </a:extLst>
          </p:cNvPr>
          <p:cNvCxnSpPr/>
          <p:nvPr/>
        </p:nvCxnSpPr>
        <p:spPr>
          <a:xfrm>
            <a:off x="8793412" y="5438204"/>
            <a:ext cx="830179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6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A65F-8F55-AE42-B3DD-BC2538BD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C055-288D-AB43-85A7-21658E7D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write a loop to print all the movie names?</a:t>
            </a:r>
          </a:p>
          <a:p>
            <a:endParaRPr lang="en-US" dirty="0"/>
          </a:p>
          <a:p>
            <a:r>
              <a:rPr lang="en-US" dirty="0"/>
              <a:t>Can you write a loop with items() to print all the movies and their ratings?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42B6F-1687-F746-84BB-C3986D46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0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50B7-F73E-3342-8B29-C8538C12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a dictionary, modifying data</a:t>
            </a:r>
            <a:br>
              <a:rPr lang="en-US" dirty="0"/>
            </a:br>
            <a:r>
              <a:rPr lang="en-US" dirty="0"/>
              <a:t>Syntax for adding and modifying is the 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1102-5090-A042-9337-87B827FB8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909"/>
          </a:xfrm>
        </p:spPr>
        <p:txBody>
          <a:bodyPr>
            <a:normAutofit fontScale="92500"/>
          </a:bodyPr>
          <a:lstStyle/>
          <a:p>
            <a:r>
              <a:rPr lang="en-US" dirty="0"/>
              <a:t>Same syntax as adding a new key, value     </a:t>
            </a:r>
            <a:r>
              <a:rPr lang="en-US" b="1" dirty="0"/>
              <a:t>dictionary[</a:t>
            </a:r>
            <a:r>
              <a:rPr lang="en-US" b="1" i="1" dirty="0"/>
              <a:t>key</a:t>
            </a:r>
            <a:r>
              <a:rPr lang="en-US" b="1" dirty="0"/>
              <a:t>] = </a:t>
            </a:r>
            <a:r>
              <a:rPr lang="en-US" b="1" i="1" dirty="0" err="1"/>
              <a:t>new_value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E6A7D-520C-9D4F-AB71-23C0EDB3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F5A22-B945-8344-AC8F-61F75C21A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54" y="2366137"/>
            <a:ext cx="9333508" cy="44219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432064-71B8-5046-810A-8E60232FABE1}"/>
              </a:ext>
            </a:extLst>
          </p:cNvPr>
          <p:cNvSpPr txBox="1">
            <a:spLocks/>
          </p:cNvSpPr>
          <p:nvPr/>
        </p:nvSpPr>
        <p:spPr>
          <a:xfrm>
            <a:off x="278732" y="2598820"/>
            <a:ext cx="2320089" cy="324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key is already in the dictionary, the existing value </a:t>
            </a:r>
            <a:r>
              <a:rPr lang="en-US" b="1" dirty="0"/>
              <a:t>will be overwritten</a:t>
            </a:r>
          </a:p>
          <a:p>
            <a:endParaRPr lang="en-US" dirty="0"/>
          </a:p>
          <a:p>
            <a:r>
              <a:rPr lang="en-US" b="1" dirty="0"/>
              <a:t>Keys must be unique within a dictionary</a:t>
            </a:r>
            <a:r>
              <a:rPr lang="en-US" dirty="0"/>
              <a:t>, can't have two keys the same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93E5B0-0B28-C04C-8B93-618BDA36D566}"/>
              </a:ext>
            </a:extLst>
          </p:cNvPr>
          <p:cNvCxnSpPr>
            <a:cxnSpLocks/>
          </p:cNvCxnSpPr>
          <p:nvPr/>
        </p:nvCxnSpPr>
        <p:spPr>
          <a:xfrm flipH="1">
            <a:off x="5480253" y="3986645"/>
            <a:ext cx="14034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67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3C74-F6E7-DC4E-8AC0-1634212A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value for a key from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33EE-8612-AD47-9358-C24F10F4E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3"/>
            <a:ext cx="10515600" cy="4351338"/>
          </a:xfrm>
        </p:spPr>
        <p:txBody>
          <a:bodyPr/>
          <a:lstStyle/>
          <a:p>
            <a:r>
              <a:rPr lang="en-US" dirty="0"/>
              <a:t>One method - use [] syntax</a:t>
            </a:r>
          </a:p>
          <a:p>
            <a:r>
              <a:rPr lang="en-US" dirty="0"/>
              <a:t>This will error if the key is not in the dictionary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38CE3-FAA1-1649-A495-9D4D057A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E6D9A-2C56-7F4F-9A41-92E94602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75" y="2418557"/>
            <a:ext cx="11273256" cy="430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2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5711-A235-B548-BA06-619BAD49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week: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2FD7-B7F9-AF48-B400-8952A3A1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things, typically all of the same type</a:t>
            </a:r>
          </a:p>
          <a:p>
            <a:r>
              <a:rPr lang="en-US" dirty="0"/>
              <a:t>The list has an order, the items are kept in the same order</a:t>
            </a:r>
          </a:p>
          <a:p>
            <a:r>
              <a:rPr lang="en-US" dirty="0"/>
              <a:t>Can add and remove items</a:t>
            </a:r>
          </a:p>
          <a:p>
            <a:r>
              <a:rPr lang="en-US" dirty="0"/>
              <a:t>Functions to get the number of items, sort the list, reverse, shuffle</a:t>
            </a:r>
          </a:p>
          <a:p>
            <a:r>
              <a:rPr lang="en-US" dirty="0"/>
              <a:t>Can loop over lists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F1628-CDAE-BF4D-9693-FF3F04CE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5081A-EFA1-694E-B6F6-49CDDA17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910" y="4001294"/>
            <a:ext cx="6672006" cy="25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45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43F7-7067-9247-A17E-DBBBFC02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value for a key from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5549-8E58-4D41-AACB-A9694A0C9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- the </a:t>
            </a:r>
            <a:r>
              <a:rPr lang="en-US" b="1" dirty="0"/>
              <a:t>get() </a:t>
            </a:r>
            <a:r>
              <a:rPr lang="en-US" dirty="0"/>
              <a:t>method</a:t>
            </a:r>
          </a:p>
          <a:p>
            <a:r>
              <a:rPr lang="en-US" dirty="0"/>
              <a:t>Will not error if the key is not found</a:t>
            </a:r>
          </a:p>
          <a:p>
            <a:r>
              <a:rPr lang="en-US" dirty="0"/>
              <a:t>get() returns the key's value, if the key is there</a:t>
            </a:r>
          </a:p>
          <a:p>
            <a:r>
              <a:rPr lang="en-US" dirty="0"/>
              <a:t>get() returns </a:t>
            </a:r>
            <a:r>
              <a:rPr lang="en-US" b="1" dirty="0"/>
              <a:t>None</a:t>
            </a:r>
            <a:r>
              <a:rPr lang="en-US" dirty="0"/>
              <a:t> if the key is not in the dictionary</a:t>
            </a:r>
          </a:p>
          <a:p>
            <a:r>
              <a:rPr lang="en-US" dirty="0"/>
              <a:t>You should check if the return value is None before you use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0BB48-B7C4-6347-AA2B-3FB0689B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B26A0-C035-F044-B940-528849E6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4" y="4373578"/>
            <a:ext cx="11688971" cy="216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38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FD5B-E9F3-684D-90EB-4074BFD1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4" y="365125"/>
            <a:ext cx="3265714" cy="1325563"/>
          </a:xfrm>
        </p:spPr>
        <p:txBody>
          <a:bodyPr>
            <a:normAutofit/>
          </a:bodyPr>
          <a:lstStyle/>
          <a:p>
            <a:r>
              <a:rPr lang="en-US" dirty="0"/>
              <a:t>Is a key in the dictionary?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5BAC-B8BB-824D-AAD1-594412B94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4" y="1825625"/>
            <a:ext cx="326571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use </a:t>
            </a:r>
            <a:r>
              <a:rPr lang="en-US" b="1" dirty="0"/>
              <a:t>in </a:t>
            </a:r>
            <a:r>
              <a:rPr lang="en-US" dirty="0"/>
              <a:t>in the same way as for lists, to check if a key is in the dictionary</a:t>
            </a:r>
          </a:p>
          <a:p>
            <a:endParaRPr lang="en-US" dirty="0"/>
          </a:p>
          <a:p>
            <a:r>
              <a:rPr lang="en-US" dirty="0"/>
              <a:t>Can also use </a:t>
            </a:r>
            <a:r>
              <a:rPr lang="en-US" b="1" dirty="0"/>
              <a:t>get() </a:t>
            </a:r>
            <a:r>
              <a:rPr lang="en-US" dirty="0"/>
              <a:t>to check if a key is in the dictionary, and get the value if it 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674C1-24F1-5F4B-879F-0D3597BF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B13C8-4412-D74A-B72B-FB3A319F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711" y="506412"/>
            <a:ext cx="75946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73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951E-8A1B-1542-8805-E29E9928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data from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B7C5-67F6-F245-B3A0-44D54C9D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78224" cy="4351338"/>
          </a:xfrm>
        </p:spPr>
        <p:txBody>
          <a:bodyPr/>
          <a:lstStyle/>
          <a:p>
            <a:r>
              <a:rPr lang="en-US" dirty="0"/>
              <a:t>Use pop() to remove a key: value pair</a:t>
            </a:r>
          </a:p>
          <a:p>
            <a:endParaRPr lang="en-US" dirty="0"/>
          </a:p>
          <a:p>
            <a:r>
              <a:rPr lang="en-US" dirty="0"/>
              <a:t>pop() will error if the key is not in the dictionary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1EF46-CEC2-0A4D-801F-275BEA52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BE417-2ECD-BC4A-A1FB-0B2BF7162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64" y="1461294"/>
            <a:ext cx="8293100" cy="508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18E541-0015-A749-953D-A6208D55417A}"/>
              </a:ext>
            </a:extLst>
          </p:cNvPr>
          <p:cNvSpPr/>
          <p:nvPr/>
        </p:nvSpPr>
        <p:spPr>
          <a:xfrm>
            <a:off x="9678255" y="2815467"/>
            <a:ext cx="2404153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Your turn: </a:t>
            </a:r>
            <a:r>
              <a:rPr lang="en-US" sz="2800" dirty="0"/>
              <a:t>use pop to remove a movie and print the rating</a:t>
            </a:r>
          </a:p>
        </p:txBody>
      </p:sp>
    </p:spTree>
    <p:extLst>
      <p:ext uri="{BB962C8B-B14F-4D97-AF65-F5344CB8AC3E}">
        <p14:creationId xmlns:p14="http://schemas.microsoft.com/office/powerpoint/2010/main" val="2600362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4D5AD6-6970-054D-A0E8-F4CC7E673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27" y="319117"/>
            <a:ext cx="6651176" cy="6196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7494" y="365125"/>
            <a:ext cx="3926305" cy="2344458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4800" dirty="0"/>
              <a:t>Dictionary Example</a:t>
            </a:r>
            <a:br>
              <a:rPr lang="en-US" sz="4800" dirty="0"/>
            </a:br>
            <a:r>
              <a:rPr lang="en-US" sz="4800" dirty="0"/>
              <a:t>reading, removing with pop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4F20-B5CC-4A42-8EFD-C798825B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24005-A402-0344-B1D1-0F835EEB5C38}"/>
              </a:ext>
            </a:extLst>
          </p:cNvPr>
          <p:cNvSpPr txBox="1"/>
          <p:nvPr/>
        </p:nvSpPr>
        <p:spPr>
          <a:xfrm>
            <a:off x="4056076" y="893094"/>
            <a:ext cx="179401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 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4CD19-9F52-C741-970B-07AA7642F782}"/>
              </a:ext>
            </a:extLst>
          </p:cNvPr>
          <p:cNvSpPr txBox="1"/>
          <p:nvPr/>
        </p:nvSpPr>
        <p:spPr>
          <a:xfrm>
            <a:off x="8876872" y="3720926"/>
            <a:ext cx="2076018" cy="9216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a key, return value using pop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E6F24-3AA9-7A40-8F8B-A006EF660697}"/>
              </a:ext>
            </a:extLst>
          </p:cNvPr>
          <p:cNvSpPr txBox="1"/>
          <p:nvPr/>
        </p:nvSpPr>
        <p:spPr>
          <a:xfrm>
            <a:off x="4953085" y="4642578"/>
            <a:ext cx="20760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 a </a:t>
            </a:r>
            <a:r>
              <a:rPr lang="en-US" dirty="0" err="1"/>
              <a:t>key:value</a:t>
            </a:r>
            <a:r>
              <a:rPr lang="en-US" dirty="0"/>
              <a:t> pair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5F7C8A-A83E-C44E-BF76-8C4ECCA58F9C}"/>
              </a:ext>
            </a:extLst>
          </p:cNvPr>
          <p:cNvSpPr txBox="1"/>
          <p:nvPr/>
        </p:nvSpPr>
        <p:spPr>
          <a:xfrm>
            <a:off x="5991094" y="5712659"/>
            <a:ext cx="22950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Get the value for a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FA0CAD-1906-F14A-A5E8-95549CCB38EF}"/>
              </a:ext>
            </a:extLst>
          </p:cNvPr>
          <p:cNvCxnSpPr/>
          <p:nvPr/>
        </p:nvCxnSpPr>
        <p:spPr>
          <a:xfrm flipH="1" flipV="1">
            <a:off x="5850093" y="3143892"/>
            <a:ext cx="3026779" cy="7911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09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40A-84CC-6242-94C0-3A6F261A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things in the dictionary?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9A75-A134-584C-B540-C3C41C325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11"/>
            <a:ext cx="10515600" cy="4351338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len</a:t>
            </a:r>
            <a:r>
              <a:rPr lang="en-US" dirty="0"/>
              <a:t>() function to get the number of key-value pairs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4A375-89C6-D842-8853-AB93E176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F8C34-F830-1E43-AE2F-E37176B79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08" y="2511893"/>
            <a:ext cx="10256784" cy="384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68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C690-E8CB-E741-A2EE-46A6A8F4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for a dictionary: snowfall program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6A5EA-5381-0B4C-A29B-80940A03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315BC-4394-C94E-9B2E-4DFCABF3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80" y="2792236"/>
            <a:ext cx="11271640" cy="324979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5A8AEC-30D0-D34B-89BF-118BFCB3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User input for values in the dictionary</a:t>
            </a:r>
          </a:p>
          <a:p>
            <a:r>
              <a:rPr lang="en-US" dirty="0"/>
              <a:t>The keys come from a list </a:t>
            </a:r>
          </a:p>
        </p:txBody>
      </p:sp>
    </p:spTree>
    <p:extLst>
      <p:ext uri="{BB962C8B-B14F-4D97-AF65-F5344CB8AC3E}">
        <p14:creationId xmlns:p14="http://schemas.microsoft.com/office/powerpoint/2010/main" val="874867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C690-E8CB-E741-A2EE-46A6A8F4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for a dictionary plus analysis: snowfall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9FCF-F407-974B-A7B8-611DEA05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1825625"/>
            <a:ext cx="2463281" cy="4351338"/>
          </a:xfrm>
        </p:spPr>
        <p:txBody>
          <a:bodyPr/>
          <a:lstStyle/>
          <a:p>
            <a:r>
              <a:rPr lang="en-US" dirty="0"/>
              <a:t>Can use sum() and </a:t>
            </a:r>
            <a:r>
              <a:rPr lang="en-US" dirty="0" err="1"/>
              <a:t>len</a:t>
            </a:r>
            <a:r>
              <a:rPr lang="en-US" dirty="0"/>
              <a:t>() on the keys or values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6A5EA-5381-0B4C-A29B-80940A03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3E53A-302F-3E4D-BEA4-9E062A80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42" y="1690688"/>
            <a:ext cx="8318500" cy="48768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DC6F57-E5D6-2748-B57C-66EBF21ABB6E}"/>
              </a:ext>
            </a:extLst>
          </p:cNvPr>
          <p:cNvSpPr txBox="1">
            <a:spLocks/>
          </p:cNvSpPr>
          <p:nvPr/>
        </p:nvSpPr>
        <p:spPr>
          <a:xfrm>
            <a:off x="485192" y="3762343"/>
            <a:ext cx="2687216" cy="29591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Your turn</a:t>
            </a:r>
            <a:r>
              <a:rPr lang="en-US" dirty="0"/>
              <a:t>: your user wants a program that does the same thing, but for rainfall in the three months of June, July and August</a:t>
            </a:r>
          </a:p>
          <a:p>
            <a:r>
              <a:rPr lang="en-US" dirty="0"/>
              <a:t>Ask for the data, print the total and average</a:t>
            </a:r>
          </a:p>
        </p:txBody>
      </p:sp>
    </p:spTree>
    <p:extLst>
      <p:ext uri="{BB962C8B-B14F-4D97-AF65-F5344CB8AC3E}">
        <p14:creationId xmlns:p14="http://schemas.microsoft.com/office/powerpoint/2010/main" val="1758396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6CDD-F23C-8444-A560-63EC346E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can contain lists, other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5C5D-C4F9-BD4B-BE02-146B9C432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can contain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8CFEC-341C-8C4B-B0AE-CEB27756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CF65E-C301-3544-81FA-4EF143FA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947" y="2735798"/>
            <a:ext cx="5231325" cy="31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10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98C2-DE57-714E-A1BC-0BD8EFAA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0465"/>
            <a:ext cx="302467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Dictionary containing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EC4D-E3CF-F44A-8F43-0C8E61FA8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4619"/>
            <a:ext cx="3024673" cy="3732343"/>
          </a:xfrm>
        </p:spPr>
        <p:txBody>
          <a:bodyPr/>
          <a:lstStyle/>
          <a:p>
            <a:r>
              <a:rPr lang="en-US" dirty="0"/>
              <a:t>All the things you know about lists still apply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8A5D7-B691-FF4D-BA69-84205277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19496A-16C7-5143-8F01-B85ED20A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747" y="690465"/>
            <a:ext cx="7590472" cy="5741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8FAC61-362D-A24A-BE75-742A2ED02A55}"/>
              </a:ext>
            </a:extLst>
          </p:cNvPr>
          <p:cNvSpPr/>
          <p:nvPr/>
        </p:nvSpPr>
        <p:spPr>
          <a:xfrm>
            <a:off x="37913" y="4057233"/>
            <a:ext cx="4014815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Your turn: </a:t>
            </a:r>
            <a:r>
              <a:rPr lang="en-US" sz="2800" dirty="0"/>
              <a:t>can you print Bettina's lowest score?</a:t>
            </a:r>
          </a:p>
          <a:p>
            <a:r>
              <a:rPr lang="en-US" sz="2400" dirty="0"/>
              <a:t>Hint: if there's a function called max that returns the maximum value, what would a function that returns a minimum value be called?</a:t>
            </a:r>
          </a:p>
        </p:txBody>
      </p:sp>
    </p:spTree>
    <p:extLst>
      <p:ext uri="{BB962C8B-B14F-4D97-AF65-F5344CB8AC3E}">
        <p14:creationId xmlns:p14="http://schemas.microsoft.com/office/powerpoint/2010/main" val="1142804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33F0-3F98-E641-8034-C44A7EB1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04" y="578092"/>
            <a:ext cx="444292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Dictionary containing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1159-6A8B-D242-865C-37B871AB0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909"/>
            <a:ext cx="2912706" cy="35830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Things still work</a:t>
            </a:r>
          </a:p>
          <a:p>
            <a:r>
              <a:rPr lang="en-US" dirty="0"/>
              <a:t>Can do dictionary operations on nested dictionaries</a:t>
            </a:r>
          </a:p>
          <a:p>
            <a:r>
              <a:rPr lang="en-US" dirty="0"/>
              <a:t>Notice two sets of square brackets used to access nested data - like the telephone number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72780-29B4-FB4C-B840-0382797B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00AD4B-CDFA-AB44-B048-1998117D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00" y="354157"/>
            <a:ext cx="7184701" cy="605835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D66EAE-DCE3-BD4F-A33C-1FE7BFC6FB51}"/>
              </a:ext>
            </a:extLst>
          </p:cNvPr>
          <p:cNvCxnSpPr>
            <a:cxnSpLocks/>
          </p:cNvCxnSpPr>
          <p:nvPr/>
        </p:nvCxnSpPr>
        <p:spPr>
          <a:xfrm flipV="1">
            <a:off x="3672664" y="4654195"/>
            <a:ext cx="910578" cy="133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9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 dirty="0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Lists are a kind of </a:t>
            </a:r>
            <a:r>
              <a:rPr lang="en-US" b="1" dirty="0">
                <a:latin typeface="Calibri" panose="020F0502020204030204" pitchFamily="34" charset="0"/>
              </a:rPr>
              <a:t>data structure</a:t>
            </a:r>
          </a:p>
          <a:p>
            <a:r>
              <a:rPr lang="en-US" dirty="0">
                <a:latin typeface="Calibri" panose="020F0502020204030204" pitchFamily="34" charset="0"/>
              </a:rPr>
              <a:t>Another common data structure in Python is the </a:t>
            </a:r>
            <a:r>
              <a:rPr lang="en-US" b="1" dirty="0">
                <a:latin typeface="Calibri" panose="020F0502020204030204" pitchFamily="34" charset="0"/>
              </a:rPr>
              <a:t>dictionary</a:t>
            </a:r>
          </a:p>
          <a:p>
            <a:r>
              <a:rPr lang="en-US" dirty="0">
                <a:latin typeface="Calibri" panose="020F0502020204030204" pitchFamily="34" charset="0"/>
              </a:rPr>
              <a:t>Dictionaries store key: value pairs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9F0F8-80C3-404D-A40E-E38EF330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E65EC-A43B-BC42-B727-A0EF9C0F6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5439359"/>
            <a:ext cx="11590024" cy="521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DA21A-45CD-164D-B6E7-3AAE7AB91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274" y="3387348"/>
            <a:ext cx="5779926" cy="187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51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7CD6-FC4B-184F-A734-7E0B7F0B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DF8F9-0637-A844-8699-B1825E31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are another useful data structure in Python</a:t>
            </a:r>
          </a:p>
          <a:p>
            <a:r>
              <a:rPr lang="en-US" dirty="0"/>
              <a:t>Store pairs of keys and values</a:t>
            </a:r>
          </a:p>
          <a:p>
            <a:r>
              <a:rPr lang="en-US" dirty="0"/>
              <a:t>Keys must be unique in one dictionary</a:t>
            </a:r>
          </a:p>
          <a:p>
            <a:r>
              <a:rPr lang="en-US" dirty="0"/>
              <a:t>Can add, delete, reassign data in a dictionary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3A6CA-4481-D645-9D76-EF58B558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0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650D-B24D-CF4A-BEFB-EC14758E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- key: 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A675-D396-E140-ABCF-DFF93484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unique keys with a paired value</a:t>
            </a:r>
          </a:p>
          <a:p>
            <a:r>
              <a:rPr lang="en-US" dirty="0"/>
              <a:t>Keys must be unique</a:t>
            </a:r>
          </a:p>
          <a:p>
            <a:r>
              <a:rPr lang="en-US" dirty="0"/>
              <a:t>Similar to a regular dictionary - unique words are associated with their definitions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097A1-5293-DF4F-B2D8-704CE566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863A3-1AAC-0D42-AD2F-B335448D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81" y="3782593"/>
            <a:ext cx="7667156" cy="248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7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650D-B24D-CF4A-BEFB-EC14758E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- key: 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A675-D396-E140-ABCF-DFF93484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use curly braces { } </a:t>
            </a:r>
          </a:p>
          <a:p>
            <a:r>
              <a:rPr lang="en-US" dirty="0"/>
              <a:t>Link a key and its value with colons :</a:t>
            </a:r>
          </a:p>
          <a:p>
            <a:r>
              <a:rPr lang="en-US" dirty="0"/>
              <a:t>Separate key: value pairs with commas  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097A1-5293-DF4F-B2D8-704CE566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863A3-1AAC-0D42-AD2F-B335448D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81" y="3782593"/>
            <a:ext cx="7667156" cy="248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4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BE6D-D900-A644-ACA3-E3B6A0DE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0F22-74EB-FB43-A53B-79B0D3DF6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your 3 favorite movies</a:t>
            </a:r>
          </a:p>
          <a:p>
            <a:r>
              <a:rPr lang="en-US" dirty="0"/>
              <a:t>Create a dictionary with the movie names as the keys</a:t>
            </a:r>
          </a:p>
          <a:p>
            <a:r>
              <a:rPr lang="en-US" dirty="0"/>
              <a:t>And your rating for that movie, out of 10, for the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DDBCD-6A72-3D4F-B522-0EBED5DA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7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349D-35B9-9E4A-9D14-FF9EFA13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a dictionary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CC3D-6F54-5743-9387-3A006CAD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square brackets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25515-73DF-F845-9D6E-D877B88A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EA350-80B9-1E45-B518-150F64BD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04" y="2591593"/>
            <a:ext cx="10421069" cy="36750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BE4AD7-63F9-7D48-ADE6-2C407369862B}"/>
              </a:ext>
            </a:extLst>
          </p:cNvPr>
          <p:cNvSpPr/>
          <p:nvPr/>
        </p:nvSpPr>
        <p:spPr>
          <a:xfrm>
            <a:off x="7202184" y="4312844"/>
            <a:ext cx="3513762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Your turn: </a:t>
            </a:r>
            <a:r>
              <a:rPr lang="en-US" sz="2800" dirty="0"/>
              <a:t>Read the rating and print it, for one of your movies</a:t>
            </a:r>
          </a:p>
        </p:txBody>
      </p:sp>
    </p:spTree>
    <p:extLst>
      <p:ext uri="{BB962C8B-B14F-4D97-AF65-F5344CB8AC3E}">
        <p14:creationId xmlns:p14="http://schemas.microsoft.com/office/powerpoint/2010/main" val="418167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938B-2173-764A-87D3-2D8FA0FC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9800D-EF7E-EC4F-B98D-49C4B684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square bracket 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2F4A7-2CEA-D94E-9E2B-1B009762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355EF-0EBB-4E4A-A0CC-E71C238F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6489"/>
            <a:ext cx="10470642" cy="1155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C883B4-37B0-994B-B596-BF3C0DE6ECA9}"/>
              </a:ext>
            </a:extLst>
          </p:cNvPr>
          <p:cNvSpPr/>
          <p:nvPr/>
        </p:nvSpPr>
        <p:spPr>
          <a:xfrm>
            <a:off x="6719299" y="4312844"/>
            <a:ext cx="3996647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Your turn: </a:t>
            </a:r>
            <a:r>
              <a:rPr lang="en-US" sz="2800" dirty="0"/>
              <a:t>can you change the rating for one of your movies? Print the dictionary to confirm</a:t>
            </a:r>
          </a:p>
        </p:txBody>
      </p:sp>
    </p:spTree>
    <p:extLst>
      <p:ext uri="{BB962C8B-B14F-4D97-AF65-F5344CB8AC3E}">
        <p14:creationId xmlns:p14="http://schemas.microsoft.com/office/powerpoint/2010/main" val="208444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CEA1-5F4D-F94D-852D-7BF4560F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A652-0665-A94B-BA32-4BF98568F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Square brackets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DDC6F-6FBD-3741-B17E-F57A15C7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0B7ED-098B-F24C-B96B-43CFF978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4" y="2818063"/>
            <a:ext cx="11455917" cy="22512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96805D-6F9B-D240-85BB-5E44888BEC8A}"/>
              </a:ext>
            </a:extLst>
          </p:cNvPr>
          <p:cNvSpPr/>
          <p:nvPr/>
        </p:nvSpPr>
        <p:spPr>
          <a:xfrm>
            <a:off x="7592602" y="5204242"/>
            <a:ext cx="351376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Your turn: </a:t>
            </a:r>
            <a:r>
              <a:rPr lang="en-US" sz="2800" dirty="0"/>
              <a:t>add a new movie and rating</a:t>
            </a:r>
          </a:p>
        </p:txBody>
      </p:sp>
    </p:spTree>
    <p:extLst>
      <p:ext uri="{BB962C8B-B14F-4D97-AF65-F5344CB8AC3E}">
        <p14:creationId xmlns:p14="http://schemas.microsoft.com/office/powerpoint/2010/main" val="71643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13226</TotalTime>
  <Words>1114</Words>
  <Application>Microsoft Macintosh PowerPoint</Application>
  <PresentationFormat>Widescreen</PresentationFormat>
  <Paragraphs>151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ITEC 1150 Programming Logic</vt:lpstr>
      <vt:lpstr>Last week: lists </vt:lpstr>
      <vt:lpstr>Dictionaries</vt:lpstr>
      <vt:lpstr>Dictionaries - key: value pairs</vt:lpstr>
      <vt:lpstr>Dictionaries - key: value pairs</vt:lpstr>
      <vt:lpstr>Your turn</vt:lpstr>
      <vt:lpstr>Reading data from a dictionary </vt:lpstr>
      <vt:lpstr>Changing data </vt:lpstr>
      <vt:lpstr>Adding data </vt:lpstr>
      <vt:lpstr>Adding key: values pairs to a dictionary</vt:lpstr>
      <vt:lpstr>Adding, reading, modifying</vt:lpstr>
      <vt:lpstr>Lists vs. Dictionaries</vt:lpstr>
      <vt:lpstr>Dictionary Examples</vt:lpstr>
      <vt:lpstr>Dictionary Examples</vt:lpstr>
      <vt:lpstr>Looping over a dictionary</vt:lpstr>
      <vt:lpstr>Looping over a dictionary</vt:lpstr>
      <vt:lpstr>Your turn</vt:lpstr>
      <vt:lpstr>Looping over a dictionary, modifying data Syntax for adding and modifying is the same</vt:lpstr>
      <vt:lpstr>Getting a value for a key from a dictionary</vt:lpstr>
      <vt:lpstr>Getting a value for a key from a dictionary</vt:lpstr>
      <vt:lpstr>Is a key in the dictionary?</vt:lpstr>
      <vt:lpstr>Removing data from a dictionary</vt:lpstr>
      <vt:lpstr>Dictionary Example reading, removing with pop</vt:lpstr>
      <vt:lpstr>How many things in the dictionary?</vt:lpstr>
      <vt:lpstr>User input for a dictionary: snowfall program </vt:lpstr>
      <vt:lpstr>User input for a dictionary plus analysis: snowfall program </vt:lpstr>
      <vt:lpstr>Dictionaries can contain lists, other dictionaries</vt:lpstr>
      <vt:lpstr>Dictionary containing lists</vt:lpstr>
      <vt:lpstr>Dictionary containing dictionaries</vt:lpstr>
      <vt:lpstr>Summary</vt:lpstr>
    </vt:vector>
  </TitlesOfParts>
  <Company>Minneapolis Community and Technical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Logic and Design</dc:title>
  <dc:creator>Andy Chrastek</dc:creator>
  <cp:lastModifiedBy>James, Clara L</cp:lastModifiedBy>
  <cp:revision>139</cp:revision>
  <dcterms:created xsi:type="dcterms:W3CDTF">2018-03-14T20:14:21Z</dcterms:created>
  <dcterms:modified xsi:type="dcterms:W3CDTF">2020-08-31T16:07:33Z</dcterms:modified>
</cp:coreProperties>
</file>