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1" r:id="rId3"/>
    <p:sldId id="283" r:id="rId4"/>
    <p:sldId id="284" r:id="rId5"/>
    <p:sldId id="262" r:id="rId6"/>
    <p:sldId id="263" r:id="rId7"/>
    <p:sldId id="288" r:id="rId8"/>
    <p:sldId id="265" r:id="rId9"/>
    <p:sldId id="287" r:id="rId10"/>
    <p:sldId id="286" r:id="rId11"/>
    <p:sldId id="268" r:id="rId12"/>
    <p:sldId id="289" r:id="rId13"/>
    <p:sldId id="290" r:id="rId14"/>
    <p:sldId id="291" r:id="rId15"/>
    <p:sldId id="292" r:id="rId16"/>
    <p:sldId id="270" r:id="rId17"/>
    <p:sldId id="293" r:id="rId18"/>
    <p:sldId id="275" r:id="rId19"/>
    <p:sldId id="294" r:id="rId20"/>
    <p:sldId id="295" r:id="rId21"/>
    <p:sldId id="296" r:id="rId22"/>
    <p:sldId id="285" r:id="rId23"/>
    <p:sldId id="297" r:id="rId24"/>
    <p:sldId id="298" r:id="rId25"/>
    <p:sldId id="299" r:id="rId26"/>
    <p:sldId id="280" r:id="rId27"/>
    <p:sldId id="281" r:id="rId28"/>
    <p:sldId id="301" r:id="rId29"/>
    <p:sldId id="300" r:id="rId30"/>
    <p:sldId id="302" r:id="rId31"/>
    <p:sldId id="303" r:id="rId32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97" autoAdjust="0"/>
    <p:restoredTop sz="93077"/>
  </p:normalViewPr>
  <p:slideViewPr>
    <p:cSldViewPr snapToGrid="0" snapToObjects="1">
      <p:cViewPr varScale="1">
        <p:scale>
          <a:sx n="102" d="100"/>
          <a:sy n="102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92F94B-A000-49EF-B990-61A967F3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3B70-65C6-4670-B6BD-1EC1B80E0B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225BF-923D-4BF8-9954-DC2E4B78FBDE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13582-FAF9-4BD4-B8FF-3B3B3D5315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78E06-4172-4033-92EE-CA5773A524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0941A-B250-4C24-9708-CA9B9492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03D3-3836-41EB-842B-5F772E0CAEC1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2890E-5FDF-4C6C-8E22-50C398FF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0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7CD4-0C5A-914C-A662-7CE50F64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B8D2-BD38-4144-AEEE-A22B34D3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D3B4-223C-3845-9AE1-9B8B00F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578F-DCA7-4AD8-B5AA-BA296BDF55B2}" type="datetime1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8705-5228-A942-9D99-5859E68A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3710-10EA-D041-B1E7-5BC94B3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6756-5714-FD40-8D7E-AA9B936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7730-8911-E443-A6C8-2E8D2AB19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8C3-4A21-7B40-8811-8C69CAF3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959D-CA97-44BE-93DB-F559E52AB747}" type="datetime1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2500-874D-3746-BC46-88B3E6FB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70B5-B5BA-4F40-98CD-1D5CD92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80557-1109-0A40-8435-A5E698AEA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B45E-0039-A04F-9619-A5175D2C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CF33-8ED6-524C-AF0F-5BB7D8BF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767C-3C8F-4936-9367-3BA70F83FBD0}" type="datetime1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7928-19C3-1447-A4AF-58DADCBC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7F5D-4EE1-D143-ABCF-52A02AA6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5C3B-BD0C-AD49-8531-185EF1BB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94BF-F85A-A64F-8495-45B3A875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934C-C566-804D-BD68-4CED788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DBC2-EB18-46FF-B81C-D67AB23F8183}" type="datetime1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25DD-FA5E-A84B-B51B-CCC0BAE8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82AA-1C4B-E84D-9E17-61D88473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8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3C80-9CFB-2E4E-AF80-CE8FBDD4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7876-C20F-9844-9215-1BEFDAC1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FA47-2E27-5144-84F4-327C3A86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87-730A-49F2-AA67-EC1AA2A9D5D2}" type="datetime1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AC3A-9FB1-9041-ADC0-7B31CB32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7CA7-FD53-074D-B8C2-306AA69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6E08-78B7-1743-AACA-53496785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40AD-529A-1847-B852-795BBB2C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C8680-D472-AE4C-A01C-70C4F719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5B65-2821-774D-8558-7EB32A51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FFB4-C052-47A9-813D-25B83685CC97}" type="datetime1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F49A-FA91-D44B-B9A5-1FF36DB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A509-5695-0744-A832-007485E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6CD3-BF28-6E4F-BF1C-BE49C9E9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626C-57F3-2A48-BBE1-3A0AB757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37EC-E2F1-C345-86B9-1B42BAA5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EAB93-0556-BA42-9416-09281AD1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DD285-150F-1144-8D18-C66751A4D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8431C-29ED-1548-823E-1F93B00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52A2-894F-4DA1-8B27-0E161139ED32}" type="datetime1">
              <a:rPr lang="en-US" smtClean="0"/>
              <a:t>9/5/20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3D838-DFA2-D647-BFB3-2C7057C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DD635-8B9E-3C4E-99AD-F6931B2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EBD3-78F9-AC4A-8B2E-440CC72C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C277A-8BC9-4840-BF08-4B6299A2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68E3-CC40-42D9-8293-158ADE1778B3}" type="datetime1">
              <a:rPr lang="en-US" smtClean="0"/>
              <a:t>9/5/20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73F5-1937-C042-8DB8-EDD0A8C4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CB64-2AF8-614F-92D9-405A7754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6C19F-BCEA-E342-8E0A-23693EA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B54B-36D6-480E-B24C-177FD9B034C5}" type="datetime1">
              <a:rPr lang="en-US" smtClean="0"/>
              <a:t>9/5/20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3682-D58F-C442-88D0-50F98345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0B0-5CE1-6E4F-8A9C-98C3B5C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1A8-AD95-0A4C-954C-9B9A62F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8B70-49F4-644F-8D3E-36ABEF8C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32AD-2DA1-424E-A893-F4371921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C3FF-0DD4-8C41-884A-E11C9C6C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D34-F812-4E5A-BFE9-9393834CF074}" type="datetime1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4A5-18EF-1740-A314-973AC61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59C58-C0E3-6D40-B377-B6D9282B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F41-E656-AD40-AD27-B1B64409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4CE58-C095-EA4F-BF08-8CD1EBB27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432E-F92F-924B-BB74-77ED7CCE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ECD91-AAAC-9440-A769-A5E66131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E5B2-68EC-44D2-80F6-527F62CFECFC}" type="datetime1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24523-9C9C-AF43-A069-5CAC7D9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AF0CD-19CB-1041-A815-261913A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D997A-4348-7E41-9764-FC466A99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713F-9997-2741-BCD4-FDD95968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E8A3-BEC8-B044-BCF1-B4521800C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8785-9C2B-474F-A4AB-7DB76B053018}" type="datetime1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211D-EF82-2146-9052-B9702B45E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2882-CE0F-CB43-B3F9-0532D31C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ab1234cd@go.minneapoli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4B3A50-3207-694C-832C-A57588946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1150 Programming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898F-45A2-0542-8EA9-6837B613F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Manipulating Strings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4C7E3F-3611-4CE0-BFC3-1FA26082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E8A0-FDDF-2A47-9932-992BB36E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</a:t>
            </a:r>
            <a:r>
              <a:rPr lang="en-US" b="1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8CD9-9F18-5B48-9799-ADCA642D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newline: write </a:t>
            </a:r>
            <a:r>
              <a:rPr lang="en-US" b="1" dirty="0"/>
              <a:t>\n</a:t>
            </a:r>
          </a:p>
          <a:p>
            <a:r>
              <a:rPr lang="en-US" dirty="0"/>
              <a:t>A single quote </a:t>
            </a:r>
            <a:r>
              <a:rPr lang="en-US" b="1" dirty="0"/>
              <a:t>\'</a:t>
            </a:r>
          </a:p>
          <a:p>
            <a:r>
              <a:rPr lang="en-US" dirty="0"/>
              <a:t>A tab </a:t>
            </a:r>
            <a:r>
              <a:rPr lang="en-US" b="1" dirty="0"/>
              <a:t>\t</a:t>
            </a:r>
          </a:p>
          <a:p>
            <a:r>
              <a:rPr lang="en-US" dirty="0"/>
              <a:t>A backslash quote </a:t>
            </a:r>
            <a:r>
              <a:rPr lang="en-US" b="1" dirty="0"/>
              <a:t>\\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7E4FD-C818-E746-80EE-17ED8725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EBBBA-C6A4-504F-A1DC-02B92203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1" y="1690688"/>
            <a:ext cx="6562724" cy="3281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70D8A-5D9A-1849-B6E2-BFD688B9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9" y="5154612"/>
            <a:ext cx="4654709" cy="138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373E10-2954-644C-A0E3-4FF33A7A7D58}"/>
              </a:ext>
            </a:extLst>
          </p:cNvPr>
          <p:cNvSpPr txBox="1"/>
          <p:nvPr/>
        </p:nvSpPr>
        <p:spPr>
          <a:xfrm>
            <a:off x="812959" y="4629079"/>
            <a:ext cx="348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Tip: remember </a:t>
            </a:r>
            <a:r>
              <a:rPr lang="en-US" sz="2400" b="1" dirty="0"/>
              <a:t>\n</a:t>
            </a:r>
            <a:r>
              <a:rPr lang="en-US" sz="2400" dirty="0"/>
              <a:t>, for a new line. It's probably the most common, and you'll need it when working with files, next time</a:t>
            </a:r>
          </a:p>
        </p:txBody>
      </p:sp>
    </p:spTree>
    <p:extLst>
      <p:ext uri="{BB962C8B-B14F-4D97-AF65-F5344CB8AC3E}">
        <p14:creationId xmlns:p14="http://schemas.microsoft.com/office/powerpoint/2010/main" val="184574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D94B-0AE3-FA4D-B531-AFC16B7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84"/>
            <a:ext cx="10515600" cy="1325563"/>
          </a:xfrm>
        </p:spPr>
        <p:txBody>
          <a:bodyPr/>
          <a:lstStyle/>
          <a:p>
            <a:r>
              <a:rPr lang="en-US" dirty="0"/>
              <a:t>Another approach: multiline strings using triple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C945-D490-4B48-8607-70277B8E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47"/>
            <a:ext cx="10515600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Instead of using a lot of escape characters, you can use multiline strings, starting and ending with 3 quotes.</a:t>
            </a:r>
          </a:p>
          <a:p>
            <a:r>
              <a:rPr lang="en-US" dirty="0"/>
              <a:t>Tabs, newlines, both types of quotes are preserved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B4894-2B6C-B541-9793-6CDB7343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15" y="3091184"/>
            <a:ext cx="5873750" cy="3265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9C3D0-C089-2842-B5A8-571D13CE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137" y="3639816"/>
            <a:ext cx="4241800" cy="18923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7101D-65A9-E34A-9B26-919231825DC0}"/>
              </a:ext>
            </a:extLst>
          </p:cNvPr>
          <p:cNvCxnSpPr/>
          <p:nvPr/>
        </p:nvCxnSpPr>
        <p:spPr>
          <a:xfrm flipV="1">
            <a:off x="262448" y="5673801"/>
            <a:ext cx="895350" cy="4121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A3BDDC-D6E8-8A49-A56D-D1E7B541ECD7}"/>
              </a:ext>
            </a:extLst>
          </p:cNvPr>
          <p:cNvSpPr txBox="1"/>
          <p:nvPr/>
        </p:nvSpPr>
        <p:spPr>
          <a:xfrm>
            <a:off x="55392" y="6098618"/>
            <a:ext cx="65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6D9E0-37B9-154C-A1B2-8DAF23113CF5}"/>
              </a:ext>
            </a:extLst>
          </p:cNvPr>
          <p:cNvSpPr txBox="1"/>
          <p:nvPr/>
        </p:nvSpPr>
        <p:spPr>
          <a:xfrm>
            <a:off x="7196137" y="5879859"/>
            <a:ext cx="4753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use triple single quotes instead, but </a:t>
            </a:r>
          </a:p>
          <a:p>
            <a:r>
              <a:rPr lang="en-US" sz="2000" dirty="0"/>
              <a:t>Python programmers seem to prefer triple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309719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BEF8-1E39-DA44-9E41-56716C47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upper() and lower()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E9CB-8E57-A24E-9F89-8BFDCC4B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text to uppercase or to lowercase</a:t>
            </a:r>
          </a:p>
          <a:p>
            <a:r>
              <a:rPr lang="en-US" dirty="0"/>
              <a:t>For presentation</a:t>
            </a:r>
          </a:p>
          <a:p>
            <a:r>
              <a:rPr lang="en-US" dirty="0"/>
              <a:t>To store data in a standard form - for example, emails and web </a:t>
            </a:r>
            <a:r>
              <a:rPr lang="en-US" dirty="0" err="1"/>
              <a:t>urls</a:t>
            </a:r>
            <a:r>
              <a:rPr lang="en-US" dirty="0"/>
              <a:t> are usually written in lowercase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26A0-80D6-BB4D-B2E3-3FD91C0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816F-2334-5242-84B2-9A31FB92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1" y="4001294"/>
            <a:ext cx="11221118" cy="2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3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7420-A2E9-4D4D-9A45-A55365FD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upper() and lower()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89A-9867-E84C-9DAA-63685DE0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case-insensitive comparisons</a:t>
            </a:r>
          </a:p>
          <a:p>
            <a:r>
              <a:rPr lang="en-US" dirty="0"/>
              <a:t>When comparing two strings, and case doesn't matter, convert them both to the same case before comparing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1A2E-F977-1940-9673-F52A6643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9315-8ED0-034C-8AF4-7DE86537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Annoying quiz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2666-4FF2-2C47-9479-4CAEB90A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1648C-1AF1-DF46-AC39-22238FB0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D19AC-DDE8-3D43-A426-B5A049FC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8" y="1531850"/>
            <a:ext cx="9514312" cy="3829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7BE632-2F92-D34D-BD26-FA4C0477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409485"/>
            <a:ext cx="5698958" cy="13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0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7D1-E0F0-B749-9879-66DD009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 - store the answer in lowercase, convert the user's answer to lowercase before comparing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00E45-F712-1245-A2FE-22119BD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E2644-B40D-9A42-9223-3B19ECBD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7772401" cy="3230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24621-4B42-1245-9ADD-C468993D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31" y="3354503"/>
            <a:ext cx="5193632" cy="1293581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5722E1-3CBC-3349-9A8B-4E91E03D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72" y="5543737"/>
            <a:ext cx="4392196" cy="1036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DE980-A1EF-AA4A-A189-6BA9BEE12A68}"/>
              </a:ext>
            </a:extLst>
          </p:cNvPr>
          <p:cNvSpPr txBox="1"/>
          <p:nvPr/>
        </p:nvSpPr>
        <p:spPr>
          <a:xfrm>
            <a:off x="5919536" y="5615582"/>
            <a:ext cx="5434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Converting to uppercase, and comparing the correct answer to the uppercase version of the answer works just as well</a:t>
            </a:r>
          </a:p>
        </p:txBody>
      </p:sp>
    </p:spTree>
    <p:extLst>
      <p:ext uri="{BB962C8B-B14F-4D97-AF65-F5344CB8AC3E}">
        <p14:creationId xmlns:p14="http://schemas.microsoft.com/office/powerpoint/2010/main" val="206085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anchor="t">
            <a:normAutofit/>
          </a:bodyPr>
          <a:lstStyle/>
          <a:p>
            <a:r>
              <a:rPr lang="en-US" dirty="0"/>
              <a:t>Check if a string is part of another string</a:t>
            </a:r>
          </a:p>
          <a:p>
            <a:r>
              <a:rPr lang="en-US" dirty="0"/>
              <a:t>Do you have an "e" in your name?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this code, and test names with and without an "e" </a:t>
            </a:r>
          </a:p>
          <a:p>
            <a:r>
              <a:rPr lang="en-US" dirty="0"/>
              <a:t>What about names like Edwin or Emily? Does it work?</a:t>
            </a:r>
          </a:p>
          <a:p>
            <a:r>
              <a:rPr lang="en-US" dirty="0"/>
              <a:t>How can you fix?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FF68C-5124-4F4D-8535-E6740BAD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4687E-1F29-924D-8769-3435C28B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77" y="2858294"/>
            <a:ext cx="6369904" cy="19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7E24-234E-4342-8357-3FA04F74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 operator - case insensitive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2A1C5-D003-EA44-8CEA-C7F2E9D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566A08-6B61-C54A-9A60-DFDF5FC4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name to lowercase before checking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558A9-63C3-804C-A5F5-2AD13A5B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47" y="2858294"/>
            <a:ext cx="8818756" cy="2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Is a particular email address likely to be a school email?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you think of an email address that would trick this program?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575D-CCF1-4B7B-95DE-4B30D4BF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48F76-E015-FA4B-BBA1-69822584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38" y="2594141"/>
            <a:ext cx="9257577" cy="26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DD30-6585-774C-B399-78F8430A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endswith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F831-D7E2-AB4F-97BD-140EF39C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if a string ends with another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DD86-8F33-5F46-880D-07C51908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785D1-4D93-9947-93F4-4EC0AEB4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2096"/>
            <a:ext cx="9069093" cy="2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98" y="365125"/>
            <a:ext cx="10729402" cy="1325563"/>
          </a:xfrm>
        </p:spPr>
        <p:txBody>
          <a:bodyPr>
            <a:normAutofit/>
          </a:bodyPr>
          <a:lstStyle/>
          <a:p>
            <a:r>
              <a:rPr lang="en-US" dirty="0"/>
              <a:t>We've met strings already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54" y="1570038"/>
            <a:ext cx="6813900" cy="944562"/>
          </a:xfrm>
        </p:spPr>
        <p:txBody>
          <a:bodyPr anchor="t">
            <a:normAutofit/>
          </a:bodyPr>
          <a:lstStyle/>
          <a:p>
            <a:r>
              <a:rPr lang="en-US" dirty="0"/>
              <a:t>We can create string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DBDB6-E803-4D0B-A723-18B5609F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0BCBD-B710-5C40-BCD2-3FB5F782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154" y="1570038"/>
            <a:ext cx="3636046" cy="1300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5B0C3-2EAA-AC43-9E4B-79ED275A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98" y="4829176"/>
            <a:ext cx="7034702" cy="1482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4B221-F6A3-BE44-A70C-259EE3DAA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696" y="3125787"/>
            <a:ext cx="9216004" cy="14954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1767AD-CA7C-4848-A154-C11D235FCD8E}"/>
              </a:ext>
            </a:extLst>
          </p:cNvPr>
          <p:cNvSpPr txBox="1">
            <a:spLocks/>
          </p:cNvSpPr>
          <p:nvPr/>
        </p:nvSpPr>
        <p:spPr>
          <a:xfrm>
            <a:off x="624398" y="3125787"/>
            <a:ext cx="1667896" cy="1393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format strings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114157-C62A-8942-98B5-6C37AC75AB8A}"/>
              </a:ext>
            </a:extLst>
          </p:cNvPr>
          <p:cNvSpPr txBox="1">
            <a:spLocks/>
          </p:cNvSpPr>
          <p:nvPr/>
        </p:nvSpPr>
        <p:spPr>
          <a:xfrm>
            <a:off x="624398" y="5130006"/>
            <a:ext cx="4004752" cy="92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figure out how long a string is</a:t>
            </a:r>
            <a:endParaRPr lang="en-US" dirty="0">
              <a:solidFill>
                <a:schemeClr val="accent5"/>
              </a:solidFill>
              <a:latin typeface="Calibri Regula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5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CF3D-ED53-C84B-8086-99A764AF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5C2B-CA1A-A641-A4E7-583FE88D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the user to enter an ITEC class code, for example "ITEC 1150" or "ITEC 1425" or "</a:t>
            </a:r>
            <a:r>
              <a:rPr lang="en-US" dirty="0" err="1"/>
              <a:t>itec</a:t>
            </a:r>
            <a:r>
              <a:rPr lang="en-US" dirty="0"/>
              <a:t> 2950"</a:t>
            </a:r>
          </a:p>
          <a:p>
            <a:r>
              <a:rPr lang="en-US" dirty="0"/>
              <a:t>Convert the input to uppercase and then </a:t>
            </a:r>
          </a:p>
          <a:p>
            <a:pPr lvl="1"/>
            <a:r>
              <a:rPr lang="en-US" dirty="0"/>
              <a:t>Check that the code starts with "ITEC"</a:t>
            </a:r>
          </a:p>
          <a:p>
            <a:pPr lvl="1"/>
            <a:r>
              <a:rPr lang="en-US" dirty="0"/>
              <a:t>Check that the user entered 9 characters (ITEC plus a space plus 4 numbers)</a:t>
            </a:r>
          </a:p>
          <a:p>
            <a:r>
              <a:rPr lang="en-US" dirty="0"/>
              <a:t>Print an error message if either check fails</a:t>
            </a:r>
          </a:p>
          <a:p>
            <a:r>
              <a:rPr lang="en-US" dirty="0"/>
              <a:t>Print the uppercase version of the class code</a:t>
            </a:r>
          </a:p>
          <a:p>
            <a:endParaRPr lang="en-US" dirty="0"/>
          </a:p>
          <a:p>
            <a:r>
              <a:rPr lang="en-US" dirty="0"/>
              <a:t>Test with different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EDDC8-24C5-124D-8594-12ECC971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5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941-6893-DD48-B349-EFD5320B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- 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6960-AC9D-8C43-9ACA-B162428E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8" y="3620419"/>
            <a:ext cx="9236242" cy="2556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 a float variable with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:.1f</a:t>
            </a:r>
            <a:r>
              <a:rPr lang="en-US" dirty="0"/>
              <a:t>  to round to 1 decimal place</a:t>
            </a:r>
          </a:p>
          <a:p>
            <a:pPr marL="0" indent="0">
              <a:buNone/>
            </a:pPr>
            <a:r>
              <a:rPr lang="en-US" dirty="0"/>
              <a:t>Follow a float variable with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:.2f</a:t>
            </a:r>
            <a:r>
              <a:rPr lang="en-US" dirty="0"/>
              <a:t>  to round to 2 decimal places</a:t>
            </a:r>
          </a:p>
          <a:p>
            <a:pPr marL="0" indent="0">
              <a:buNone/>
            </a:pPr>
            <a:r>
              <a:rPr lang="en-US" dirty="0"/>
              <a:t>Replace the number with the number of decimal places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0BE7B-3DEA-644D-8819-BB72719C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B6FBD-FE00-AE41-8E52-B56AEE5A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0" y="1690688"/>
            <a:ext cx="11023000" cy="1750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3AC47-0D38-6646-AA7B-0EBC7D63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85" y="5386263"/>
            <a:ext cx="8291054" cy="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7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2697-23CE-1644-A074-A9A7C8D5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486B7-6736-3E44-877C-CB440BB4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Rounding to a specific number of decimal places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2002-2129-5547-99F8-9C2EBC9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2AC86-D34F-2B46-9301-28B6C9BD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7504"/>
            <a:ext cx="10352604" cy="23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0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BB3E-14B8-6C44-93B6-106DCCA6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Strings: aligning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649A-7527-0E4B-A1F4-033513E7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pad text with spaces or other characters, and make them take up a set amount of space</a:t>
            </a:r>
          </a:p>
          <a:p>
            <a:pPr marL="0" indent="0">
              <a:buNone/>
            </a:pPr>
            <a:r>
              <a:rPr lang="en-US" dirty="0"/>
              <a:t>Follow the variable with &lt; or &gt; or ^ for left, right or center align</a:t>
            </a:r>
          </a:p>
          <a:p>
            <a:pPr marL="0" indent="0">
              <a:buNone/>
            </a:pPr>
            <a:r>
              <a:rPr lang="en-US" dirty="0"/>
              <a:t>Useful for tables, and formatting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445B9-43F3-D346-B4B8-DE70881B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D76E9-44B2-5547-9D21-2BC9B888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80" y="4238103"/>
            <a:ext cx="4751089" cy="1567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DF2E5-BC6C-3444-B369-7B4FBCE5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1" y="3866357"/>
            <a:ext cx="5693993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F8B8-D158-A44E-B83A-C5DABDE5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with other characters - put that character between the : and &lt; or &gt; or ^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78DFB-258F-F745-B1A3-DE065473B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23935" cy="21398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AE54A-9BF3-EC42-8653-3B71EA56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075E7-D54C-504F-A5F3-9BBE5FD7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92474"/>
            <a:ext cx="5372145" cy="206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59E32-EF86-024B-8AD5-03C7BD010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86" y="1981681"/>
            <a:ext cx="4673514" cy="1557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17B5D-594C-ED40-957F-51029EF7D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649" y="4507519"/>
            <a:ext cx="4352825" cy="15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4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2D6E-D45F-4041-A330-E5CEC0CD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6058-BB1D-3540-AD09-DAA3B3E09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02" y="1690688"/>
            <a:ext cx="6523082" cy="4665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7459-8688-0C4D-BEC9-E2E8A990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4B72F-A930-DA4D-85D2-10D5B8E4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79" y="2645945"/>
            <a:ext cx="4138086" cy="17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17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string methods - replace(str1, str2)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6747F-90E0-4196-A1CC-5C02FF75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B158B-4009-1545-97C8-989AC303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Tip: replacing a string with an empty string '' will remove all instances of str1  from the string.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38A07-E7F7-2E47-B8CD-E21361DE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52" y="2830846"/>
            <a:ext cx="9986496" cy="3708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9656B-9301-E845-BF1F-043E3955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6019800"/>
            <a:ext cx="4368800" cy="673100"/>
          </a:xfrm>
          <a:prstGeom prst="rect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5244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into list of parts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D942A-9636-B044-9432-BBBFA6DB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626685"/>
            <a:ext cx="9725527" cy="7296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Notice there's an empty string in the list - where does that come from?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14D9-E500-482E-B97E-6F07F8F7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C580E-0C10-DA49-9575-F9330F2F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825625"/>
            <a:ext cx="10414845" cy="2265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DF629-01B5-ED45-9C86-AF488818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93286"/>
            <a:ext cx="10577390" cy="8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9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D34B-EEBB-0A4E-A4D6-D5950895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572E3-55BE-8B45-A1C7-9AF0C3CB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9F3408-CA44-2247-8A5F-25D63F91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989"/>
            <a:ext cx="10515600" cy="1989974"/>
          </a:xfrm>
        </p:spPr>
        <p:txBody>
          <a:bodyPr/>
          <a:lstStyle/>
          <a:p>
            <a:r>
              <a:rPr lang="en-US" dirty="0"/>
              <a:t>split with no arguments splits the string by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784D5-39F0-894F-88E8-DB20334F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690687"/>
            <a:ext cx="11541937" cy="17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9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F478-D506-5849-A0EE-E0C0C1AA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356B-527D-3E48-AB96-58AFF0FF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breaks a student email into parts</a:t>
            </a:r>
          </a:p>
          <a:p>
            <a:r>
              <a:rPr lang="en-US" dirty="0"/>
              <a:t>Your student email is in the form</a:t>
            </a:r>
          </a:p>
          <a:p>
            <a:r>
              <a:rPr lang="en-US" dirty="0">
                <a:hlinkClick r:id="rId2"/>
              </a:rPr>
              <a:t>ab1234cd@go.minneapolis.edu</a:t>
            </a:r>
            <a:endParaRPr lang="en-US" dirty="0"/>
          </a:p>
          <a:p>
            <a:r>
              <a:rPr lang="en-US" dirty="0"/>
              <a:t>Write a program that splits an email into a star ID, and the rest</a:t>
            </a:r>
          </a:p>
          <a:p>
            <a:r>
              <a:rPr lang="en-US" dirty="0"/>
              <a:t>Print the star ID </a:t>
            </a:r>
          </a:p>
          <a:p>
            <a:r>
              <a:rPr lang="en-US" dirty="0"/>
              <a:t>So for the example email above, your program would print </a:t>
            </a:r>
            <a:r>
              <a:rPr lang="en-US" b="1" dirty="0"/>
              <a:t>ab1234cd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301B-77D5-6641-9C6B-010BEF84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and strings are similar in some ways</a:t>
            </a:r>
            <a:br>
              <a:rPr lang="en-US" dirty="0"/>
            </a:br>
            <a:r>
              <a:rPr lang="en-US" sz="3100" dirty="0"/>
              <a:t>A lot of the techniques for working with lists, work with strings too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08BE5-ECFF-4E68-A716-D81F7F56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4478AF-8B3E-C44E-83A0-D819F8110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75F3AA-E16F-8B4E-8C05-27AE6BE1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2505075"/>
            <a:ext cx="4528693" cy="37370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20E77A-A224-C243-916A-AD47B2DE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4" y="2479674"/>
            <a:ext cx="4937125" cy="376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3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1177-B2DB-C749-A6AE-7ED64C6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splitting a string, can do any list operations with the resulting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5ECB-BFB6-AB4A-8146-9591CE2B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long string made of many email addresses, separated by semicolons</a:t>
            </a:r>
          </a:p>
          <a:p>
            <a:r>
              <a:rPr lang="en-US" dirty="0"/>
              <a:t>Want to check they are all student emails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C39B-0682-9C42-AA92-4416E5CE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F0ED3-F88E-7B4A-ADB2-7F466A3F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83076"/>
            <a:ext cx="11609510" cy="2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94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9696-E0FD-754E-AAED-B251B5C3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String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F431-A091-BD42-9D7F-342479C7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humans communicate and store many kinds of data in text form, string processing is very useful in many different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81FE1-5268-674B-A40A-FEA15299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7AD18-45C1-584F-BCD3-8E4DBB5B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49" y="4001294"/>
            <a:ext cx="3902185" cy="1604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8D4F3-8A5C-E04B-A3B8-9F8F2798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1" y="3745282"/>
            <a:ext cx="3268592" cy="227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22653-5CEE-4541-8302-DF90C7104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823" y="3513126"/>
            <a:ext cx="4126108" cy="29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327F-1645-F04A-A1E8-F823696F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E76B1-9D47-0D44-A078-CCFF9388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r>
              <a:rPr lang="en-US" b="1" dirty="0"/>
              <a:t>Your turn: </a:t>
            </a:r>
            <a:r>
              <a:rPr lang="en-US" dirty="0"/>
              <a:t>can you make and print a string with your name 100 times?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4F312-CB14-7C47-8B0D-7B88816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4A8CF-668D-6648-A2EE-FD7EB966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6900"/>
            <a:ext cx="671385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79F0A-8DAF-484A-B596-4A95A276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4119562"/>
            <a:ext cx="8015294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1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you can do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Since humans use strings and text to communicate and convey meaning, it's helpful for computers to be able to process strings in more sophisticated ways</a:t>
            </a:r>
          </a:p>
          <a:p>
            <a:r>
              <a:rPr lang="en-US" dirty="0"/>
              <a:t>It's helpful to know strings are stored in a computer</a:t>
            </a:r>
          </a:p>
          <a:p>
            <a:r>
              <a:rPr lang="en-US" dirty="0"/>
              <a:t>Try this code: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Your turn:</a:t>
            </a:r>
            <a:r>
              <a:rPr lang="en-US" dirty="0"/>
              <a:t> add a print statement that prints the n from Android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DC1F-3A77-4214-A921-02BD809B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EF3F2-A867-B04D-86B0-73C18E7C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28" y="3805059"/>
            <a:ext cx="5541545" cy="15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Characters can be accessed by index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953" cy="103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4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marL="75627" marR="756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75627" marR="756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7CCB4-7169-468F-901C-4C56C8E7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6</a:t>
            </a:fld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45143A8-89EA-4E5B-BB17-2D44219A2F8B}"/>
              </a:ext>
            </a:extLst>
          </p:cNvPr>
          <p:cNvSpPr/>
          <p:nvPr/>
        </p:nvSpPr>
        <p:spPr>
          <a:xfrm>
            <a:off x="6432884" y="3508607"/>
            <a:ext cx="4384342" cy="2410929"/>
          </a:xfrm>
          <a:prstGeom prst="wedgeRectCallout">
            <a:avLst>
              <a:gd name="adj1" fmla="val -23448"/>
              <a:gd name="adj2" fmla="val -40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Like a list, a string is </a:t>
            </a:r>
            <a:r>
              <a:rPr lang="en-US" sz="2800" u="sng" dirty="0" err="1"/>
              <a:t>iterable</a:t>
            </a:r>
            <a:r>
              <a:rPr lang="en-US" sz="2800" dirty="0"/>
              <a:t>. </a:t>
            </a:r>
          </a:p>
          <a:p>
            <a:pPr algn="ctr"/>
            <a:r>
              <a:rPr lang="en-US" sz="2800" dirty="0"/>
              <a:t>Each character can be accessed with a loop.</a:t>
            </a:r>
          </a:p>
        </p:txBody>
      </p:sp>
    </p:spTree>
    <p:extLst>
      <p:ext uri="{BB962C8B-B14F-4D97-AF65-F5344CB8AC3E}">
        <p14:creationId xmlns:p14="http://schemas.microsoft.com/office/powerpoint/2010/main" val="131934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9EBC-9ACB-384D-B31A-1BED22B9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string's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DB3A-D125-C249-BA4B-8E22EBF8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2070934"/>
            <a:ext cx="3757864" cy="4017045"/>
          </a:xfrm>
        </p:spPr>
        <p:txBody>
          <a:bodyPr>
            <a:normAutofit/>
          </a:bodyPr>
          <a:lstStyle/>
          <a:p>
            <a:r>
              <a:rPr lang="en-US" sz="3200" dirty="0"/>
              <a:t>Your turn: can you print your name vertically, with one letter per line?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6152C-EA52-9F4C-8FDC-56B9C808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B0B6-84DA-274A-AF9C-C85E76FA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89" y="1980971"/>
            <a:ext cx="5418221" cy="210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9134A-95D6-C94F-B8C3-50D31EF4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105" y="1556585"/>
            <a:ext cx="772695" cy="2631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114BE-8EF0-F744-AF39-EC65ADD67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914" y="4907699"/>
            <a:ext cx="916586" cy="1631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9570BA-3EB1-1D49-93B7-A5E317EC3F9C}"/>
              </a:ext>
            </a:extLst>
          </p:cNvPr>
          <p:cNvSpPr/>
          <p:nvPr/>
        </p:nvSpPr>
        <p:spPr>
          <a:xfrm>
            <a:off x="1666040" y="5637228"/>
            <a:ext cx="8218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Extra question: can you print your name as a triangle, like this? Hint: enumerate() works with strings too</a:t>
            </a:r>
          </a:p>
        </p:txBody>
      </p:sp>
    </p:spTree>
    <p:extLst>
      <p:ext uri="{BB962C8B-B14F-4D97-AF65-F5344CB8AC3E}">
        <p14:creationId xmlns:p14="http://schemas.microsoft.com/office/powerpoint/2010/main" val="5345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C5B-6759-EE41-89EF-48FDAEF9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special characters in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0F8A2-EF70-824D-9E22-5AB0569E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23948" cy="2048543"/>
          </a:xfrm>
        </p:spPr>
        <p:txBody>
          <a:bodyPr>
            <a:normAutofit/>
          </a:bodyPr>
          <a:lstStyle/>
          <a:p>
            <a:r>
              <a:rPr lang="en-US" dirty="0"/>
              <a:t>What if you need a string with a single quote ' in ? </a:t>
            </a:r>
          </a:p>
          <a:p>
            <a:r>
              <a:rPr lang="en-US" dirty="0"/>
              <a:t>Or a new line? </a:t>
            </a:r>
          </a:p>
          <a:p>
            <a:r>
              <a:rPr lang="en-US" dirty="0"/>
              <a:t>Or a tab?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DA6D-8CD5-4B3A-A72C-980C19E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62BD2-0652-2E47-8688-F4012D62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81" y="4283075"/>
            <a:ext cx="5746937" cy="167005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16205F8-0F2B-034D-8A3C-CCC25E43169B}"/>
              </a:ext>
            </a:extLst>
          </p:cNvPr>
          <p:cNvSpPr txBox="1">
            <a:spLocks/>
          </p:cNvSpPr>
          <p:nvPr/>
        </p:nvSpPr>
        <p:spPr>
          <a:xfrm>
            <a:off x="838199" y="4283075"/>
            <a:ext cx="48989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characters have meaning to the Python interpreter so code like this will error</a:t>
            </a:r>
          </a:p>
        </p:txBody>
      </p:sp>
    </p:spTree>
    <p:extLst>
      <p:ext uri="{BB962C8B-B14F-4D97-AF65-F5344CB8AC3E}">
        <p14:creationId xmlns:p14="http://schemas.microsoft.com/office/powerpoint/2010/main" val="25743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18C6-A98F-AB42-AFB2-F106A4E5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method - handling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6F93-CFFA-044F-863F-3D0D5D7F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lets you use a pair of single quotes, or a pair of double quotes to create strings</a:t>
            </a:r>
          </a:p>
          <a:p>
            <a:r>
              <a:rPr lang="en-US" dirty="0"/>
              <a:t>So, if your string has one type of quotes in it, use the other type to create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7385-EF2C-2E42-B954-4D23A4AD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D74B0-8033-7E4F-8433-62D565A4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4457700"/>
            <a:ext cx="11911013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1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17664</TotalTime>
  <Words>1024</Words>
  <Application>Microsoft Macintosh PowerPoint</Application>
  <PresentationFormat>Widescreen</PresentationFormat>
  <Paragraphs>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 Regular</vt:lpstr>
      <vt:lpstr>Consolas</vt:lpstr>
      <vt:lpstr>Office Theme</vt:lpstr>
      <vt:lpstr>1150 Programming Logic</vt:lpstr>
      <vt:lpstr>We've met strings already</vt:lpstr>
      <vt:lpstr>Lists and strings are similar in some ways A lot of the techniques for working with lists, work with strings too</vt:lpstr>
      <vt:lpstr>Multiplying strings</vt:lpstr>
      <vt:lpstr>More things you can do with strings</vt:lpstr>
      <vt:lpstr>String Characters can be accessed by index</vt:lpstr>
      <vt:lpstr>Looping over a string's letters</vt:lpstr>
      <vt:lpstr>Handling special characters in strings</vt:lpstr>
      <vt:lpstr>One method - handling quotes</vt:lpstr>
      <vt:lpstr>Another approach: Escape Characters</vt:lpstr>
      <vt:lpstr>Another approach: multiline strings using triple quotes</vt:lpstr>
      <vt:lpstr>upper() and lower()</vt:lpstr>
      <vt:lpstr>upper() and lower()</vt:lpstr>
      <vt:lpstr>Annoying quiz program</vt:lpstr>
      <vt:lpstr>Fix - store the answer in lowercase, convert the user's answer to lowercase before comparing</vt:lpstr>
      <vt:lpstr>The in operator</vt:lpstr>
      <vt:lpstr>the in operator - case insensitive</vt:lpstr>
      <vt:lpstr>The in operator</vt:lpstr>
      <vt:lpstr>endswith()</vt:lpstr>
      <vt:lpstr>Your turn </vt:lpstr>
      <vt:lpstr>Formatting - rounding</vt:lpstr>
      <vt:lpstr>Format strings </vt:lpstr>
      <vt:lpstr>Format Strings: aligning text</vt:lpstr>
      <vt:lpstr>Padding with other characters - put that character between the : and &lt; or &gt; or ^</vt:lpstr>
      <vt:lpstr>Tabular output</vt:lpstr>
      <vt:lpstr>More string methods - replace(str1, str2) </vt:lpstr>
      <vt:lpstr>Splitting strings into list of parts</vt:lpstr>
      <vt:lpstr>split()</vt:lpstr>
      <vt:lpstr>Your turn</vt:lpstr>
      <vt:lpstr>After splitting a string, can do any list operations with the resulting list </vt:lpstr>
      <vt:lpstr>Summary: String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and Design</dc:title>
  <dc:creator>Microsoft Office User</dc:creator>
  <cp:lastModifiedBy>James, Clara L</cp:lastModifiedBy>
  <cp:revision>135</cp:revision>
  <cp:lastPrinted>2018-11-09T20:48:56Z</cp:lastPrinted>
  <dcterms:created xsi:type="dcterms:W3CDTF">2018-03-24T14:16:11Z</dcterms:created>
  <dcterms:modified xsi:type="dcterms:W3CDTF">2020-09-06T04:16:54Z</dcterms:modified>
</cp:coreProperties>
</file>