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handoutMasterIdLst>
    <p:handoutMasterId r:id="rId10"/>
  </p:handoutMasterIdLst>
  <p:sldIdLst>
    <p:sldId id="256" r:id="rId2"/>
    <p:sldId id="265" r:id="rId3"/>
    <p:sldId id="270" r:id="rId4"/>
    <p:sldId id="273" r:id="rId5"/>
    <p:sldId id="296" r:id="rId6"/>
    <p:sldId id="277" r:id="rId7"/>
    <p:sldId id="274" r:id="rId8"/>
  </p:sldIdLst>
  <p:sldSz cx="9144000" cy="6858000" type="screen4x3"/>
  <p:notesSz cx="6858000" cy="93138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Bock" initials="MB" lastIdx="1" clrIdx="0">
    <p:extLst>
      <p:ext uri="{19B8F6BF-5375-455C-9EA6-DF929625EA0E}">
        <p15:presenceInfo xmlns:p15="http://schemas.microsoft.com/office/powerpoint/2012/main" userId="Mary B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203"/>
    <a:srgbClr val="6CAF38"/>
    <a:srgbClr val="2A5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3" autoAdjust="0"/>
    <p:restoredTop sz="94660"/>
  </p:normalViewPr>
  <p:slideViewPr>
    <p:cSldViewPr snapToGrid="0">
      <p:cViewPr varScale="1">
        <p:scale>
          <a:sx n="151" d="100"/>
          <a:sy n="151" d="100"/>
        </p:scale>
        <p:origin x="1776"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astek, Andy" userId="1d6936ed-b1b2-45c6-8fae-5db53852e5b7" providerId="ADAL" clId="{FF434334-37E8-2947-9F03-C60B652460C6}"/>
    <pc:docChg chg="custSel modSld">
      <pc:chgData name="Chrastek, Andy" userId="1d6936ed-b1b2-45c6-8fae-5db53852e5b7" providerId="ADAL" clId="{FF434334-37E8-2947-9F03-C60B652460C6}" dt="2022-01-05T23:16:31.863" v="63" actId="20577"/>
      <pc:docMkLst>
        <pc:docMk/>
      </pc:docMkLst>
      <pc:sldChg chg="modSp mod">
        <pc:chgData name="Chrastek, Andy" userId="1d6936ed-b1b2-45c6-8fae-5db53852e5b7" providerId="ADAL" clId="{FF434334-37E8-2947-9F03-C60B652460C6}" dt="2022-01-05T23:13:05.279" v="33" actId="20577"/>
        <pc:sldMkLst>
          <pc:docMk/>
          <pc:sldMk cId="1107897531" sldId="270"/>
        </pc:sldMkLst>
        <pc:spChg chg="mod">
          <ac:chgData name="Chrastek, Andy" userId="1d6936ed-b1b2-45c6-8fae-5db53852e5b7" providerId="ADAL" clId="{FF434334-37E8-2947-9F03-C60B652460C6}" dt="2022-01-05T23:13:05.279" v="33" actId="20577"/>
          <ac:spMkLst>
            <pc:docMk/>
            <pc:sldMk cId="1107897531" sldId="270"/>
            <ac:spMk id="3" creationId="{00000000-0000-0000-0000-000000000000}"/>
          </ac:spMkLst>
        </pc:spChg>
      </pc:sldChg>
      <pc:sldChg chg="modSp mod">
        <pc:chgData name="Chrastek, Andy" userId="1d6936ed-b1b2-45c6-8fae-5db53852e5b7" providerId="ADAL" clId="{FF434334-37E8-2947-9F03-C60B652460C6}" dt="2022-01-05T23:13:55.530" v="34" actId="6549"/>
        <pc:sldMkLst>
          <pc:docMk/>
          <pc:sldMk cId="2048163985" sldId="273"/>
        </pc:sldMkLst>
        <pc:spChg chg="mod">
          <ac:chgData name="Chrastek, Andy" userId="1d6936ed-b1b2-45c6-8fae-5db53852e5b7" providerId="ADAL" clId="{FF434334-37E8-2947-9F03-C60B652460C6}" dt="2022-01-05T23:13:55.530" v="34" actId="6549"/>
          <ac:spMkLst>
            <pc:docMk/>
            <pc:sldMk cId="2048163985" sldId="273"/>
            <ac:spMk id="6" creationId="{CECB5CD1-405E-4186-A5FC-9134CBE583C8}"/>
          </ac:spMkLst>
        </pc:spChg>
      </pc:sldChg>
      <pc:sldChg chg="modSp mod">
        <pc:chgData name="Chrastek, Andy" userId="1d6936ed-b1b2-45c6-8fae-5db53852e5b7" providerId="ADAL" clId="{FF434334-37E8-2947-9F03-C60B652460C6}" dt="2022-01-05T23:16:31.863" v="63" actId="20577"/>
        <pc:sldMkLst>
          <pc:docMk/>
          <pc:sldMk cId="3740848819" sldId="274"/>
        </pc:sldMkLst>
        <pc:spChg chg="mod">
          <ac:chgData name="Chrastek, Andy" userId="1d6936ed-b1b2-45c6-8fae-5db53852e5b7" providerId="ADAL" clId="{FF434334-37E8-2947-9F03-C60B652460C6}" dt="2022-01-05T23:16:31.863" v="63" actId="20577"/>
          <ac:spMkLst>
            <pc:docMk/>
            <pc:sldMk cId="3740848819" sldId="27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514641-0A16-4D30-9E8D-861914E866AE}"/>
              </a:ext>
            </a:extLst>
          </p:cNvPr>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DD8C3F-62EE-4175-B525-F2654B969AA4}"/>
              </a:ext>
            </a:extLst>
          </p:cNvPr>
          <p:cNvSpPr>
            <a:spLocks noGrp="1"/>
          </p:cNvSpPr>
          <p:nvPr>
            <p:ph type="dt" sz="quarter" idx="1"/>
          </p:nvPr>
        </p:nvSpPr>
        <p:spPr>
          <a:xfrm>
            <a:off x="3884613" y="0"/>
            <a:ext cx="2971800" cy="467311"/>
          </a:xfrm>
          <a:prstGeom prst="rect">
            <a:avLst/>
          </a:prstGeom>
        </p:spPr>
        <p:txBody>
          <a:bodyPr vert="horz" lIns="91440" tIns="45720" rIns="91440" bIns="45720" rtlCol="0"/>
          <a:lstStyle>
            <a:lvl1pPr algn="r">
              <a:defRPr sz="1200"/>
            </a:lvl1pPr>
          </a:lstStyle>
          <a:p>
            <a:fld id="{59E2D71C-DBA1-4064-9876-EE5868889762}" type="datetimeFigureOut">
              <a:rPr lang="en-US" smtClean="0"/>
              <a:t>1/5/22</a:t>
            </a:fld>
            <a:endParaRPr lang="en-US"/>
          </a:p>
        </p:txBody>
      </p:sp>
      <p:sp>
        <p:nvSpPr>
          <p:cNvPr id="4" name="Footer Placeholder 3">
            <a:extLst>
              <a:ext uri="{FF2B5EF4-FFF2-40B4-BE49-F238E27FC236}">
                <a16:creationId xmlns:a16="http://schemas.microsoft.com/office/drawing/2014/main" id="{54653CDF-C028-4916-B5FE-1DFC0CA70B92}"/>
              </a:ext>
            </a:extLst>
          </p:cNvPr>
          <p:cNvSpPr>
            <a:spLocks noGrp="1"/>
          </p:cNvSpPr>
          <p:nvPr>
            <p:ph type="ftr" sz="quarter" idx="2"/>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2D1094-F8CD-4AD8-9E04-F0AB463468C1}"/>
              </a:ext>
            </a:extLst>
          </p:cNvPr>
          <p:cNvSpPr>
            <a:spLocks noGrp="1"/>
          </p:cNvSpPr>
          <p:nvPr>
            <p:ph type="sldNum" sz="quarter" idx="3"/>
          </p:nvPr>
        </p:nvSpPr>
        <p:spPr>
          <a:xfrm>
            <a:off x="3884613" y="8846554"/>
            <a:ext cx="2971800" cy="467310"/>
          </a:xfrm>
          <a:prstGeom prst="rect">
            <a:avLst/>
          </a:prstGeom>
        </p:spPr>
        <p:txBody>
          <a:bodyPr vert="horz" lIns="91440" tIns="45720" rIns="91440" bIns="45720" rtlCol="0" anchor="b"/>
          <a:lstStyle>
            <a:lvl1pPr algn="r">
              <a:defRPr sz="1200"/>
            </a:lvl1pPr>
          </a:lstStyle>
          <a:p>
            <a:fld id="{7F3EF930-C562-437E-91FD-F947D891DD79}" type="slidenum">
              <a:rPr lang="en-US" smtClean="0"/>
              <a:t>‹#›</a:t>
            </a:fld>
            <a:endParaRPr lang="en-US"/>
          </a:p>
        </p:txBody>
      </p:sp>
    </p:spTree>
    <p:extLst>
      <p:ext uri="{BB962C8B-B14F-4D97-AF65-F5344CB8AC3E}">
        <p14:creationId xmlns:p14="http://schemas.microsoft.com/office/powerpoint/2010/main" val="147626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213D29A0-A5EA-447E-BE7E-47CCD8B2C9F7}" type="datetimeFigureOut">
              <a:rPr lang="en-US" smtClean="0"/>
              <a:t>1/5/22</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72F35B53-F861-4772-AC16-F74C60D2309D}" type="slidenum">
              <a:rPr lang="en-US" smtClean="0"/>
              <a:t>‹#›</a:t>
            </a:fld>
            <a:endParaRPr lang="en-US"/>
          </a:p>
        </p:txBody>
      </p:sp>
    </p:spTree>
    <p:extLst>
      <p:ext uri="{BB962C8B-B14F-4D97-AF65-F5344CB8AC3E}">
        <p14:creationId xmlns:p14="http://schemas.microsoft.com/office/powerpoint/2010/main" val="3355961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9942623E-8F0B-47A6-B799-7F101A457AFF}" type="datetime1">
              <a:rPr lang="en-US" smtClean="0"/>
              <a:t>1/5/22</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167674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B99A7-21F2-465B-A7DC-CFC12FD3AD5D}" type="datetime1">
              <a:rPr lang="en-US" smtClean="0"/>
              <a:t>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25988276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B99A7-21F2-465B-A7DC-CFC12FD3AD5D}"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9475490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B99A7-21F2-465B-A7DC-CFC12FD3AD5D}"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29680615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B99A7-21F2-465B-A7DC-CFC12FD3AD5D}"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36368034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B99A7-21F2-465B-A7DC-CFC12FD3AD5D}"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581974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B99A7-21F2-465B-A7DC-CFC12FD3AD5D}"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364382840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0232D-6692-49CC-8C09-A0387058D232}"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777314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9429DB-BBE0-48C5-BBF2-DFA195E72578}"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35868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97C82E-A607-44AE-BA74-1AAE6A645035}"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136803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5B08F-A9B3-4BA9-9A69-D1F60DDDBDD2}"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265743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0611BE-8F97-4AE3-B55B-64276A352C69}" type="datetime1">
              <a:rPr lang="en-US" smtClean="0"/>
              <a:t>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293216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687BC3-F298-41E8-BE6D-4C2C056A93B8}" type="datetime1">
              <a:rPr lang="en-US" smtClean="0"/>
              <a:t>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395390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F20C3-EABD-4C1E-A1A3-4AE3FB6E504C}" type="datetime1">
              <a:rPr lang="en-US" smtClean="0"/>
              <a:t>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324506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85CF7943-7FBF-4151-85A4-F8015C523D15}" type="datetime1">
              <a:rPr lang="en-US" smtClean="0"/>
              <a:t>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120510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B6765-08E8-46E3-8492-62FE49880414}" type="datetime1">
              <a:rPr lang="en-US" smtClean="0"/>
              <a:t>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69215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48BB4E-7F44-4A89-A0E1-9F941369FEB7}" type="datetime1">
              <a:rPr lang="en-US" smtClean="0"/>
              <a:t>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3C6EB-9D8A-4821-BD6C-C640141D511E}" type="slidenum">
              <a:rPr lang="en-US" smtClean="0"/>
              <a:t>‹#›</a:t>
            </a:fld>
            <a:endParaRPr lang="en-US"/>
          </a:p>
        </p:txBody>
      </p:sp>
    </p:spTree>
    <p:extLst>
      <p:ext uri="{BB962C8B-B14F-4D97-AF65-F5344CB8AC3E}">
        <p14:creationId xmlns:p14="http://schemas.microsoft.com/office/powerpoint/2010/main" val="48676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6B99A7-21F2-465B-A7DC-CFC12FD3AD5D}" type="datetime1">
              <a:rPr lang="en-US" smtClean="0"/>
              <a:t>1/5/22</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E3C6EB-9D8A-4821-BD6C-C640141D511E}" type="slidenum">
              <a:rPr lang="en-US" smtClean="0"/>
              <a:t>‹#›</a:t>
            </a:fld>
            <a:endParaRPr lang="en-US"/>
          </a:p>
        </p:txBody>
      </p:sp>
    </p:spTree>
    <p:extLst>
      <p:ext uri="{BB962C8B-B14F-4D97-AF65-F5344CB8AC3E}">
        <p14:creationId xmlns:p14="http://schemas.microsoft.com/office/powerpoint/2010/main" val="86715568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2386" y="1353312"/>
            <a:ext cx="7593330" cy="3035808"/>
          </a:xfrm>
        </p:spPr>
        <p:txBody>
          <a:bodyPr/>
          <a:lstStyle/>
          <a:p>
            <a:r>
              <a:rPr lang="en-US"/>
              <a:t>ITEC 1150 Ch 1.2</a:t>
            </a:r>
            <a:br>
              <a:rPr lang="en-US"/>
            </a:br>
            <a:r>
              <a:rPr lang="en-US"/>
              <a:t>Lab Projects</a:t>
            </a:r>
          </a:p>
        </p:txBody>
      </p:sp>
      <p:sp>
        <p:nvSpPr>
          <p:cNvPr id="3" name="Subtitle 2"/>
          <p:cNvSpPr>
            <a:spLocks noGrp="1"/>
          </p:cNvSpPr>
          <p:nvPr>
            <p:ph type="subTitle" idx="1"/>
          </p:nvPr>
        </p:nvSpPr>
        <p:spPr>
          <a:xfrm>
            <a:off x="5572125" y="4385733"/>
            <a:ext cx="2886076" cy="1405467"/>
          </a:xfrm>
        </p:spPr>
        <p:txBody>
          <a:bodyPr/>
          <a:lstStyle/>
          <a:p>
            <a:r>
              <a:rPr lang="en-US"/>
              <a:t>Formatting, Input  &amp; More on DATA Types</a:t>
            </a:r>
          </a:p>
        </p:txBody>
      </p:sp>
      <p:sp>
        <p:nvSpPr>
          <p:cNvPr id="4" name="Slide Number Placeholder 3">
            <a:extLst>
              <a:ext uri="{FF2B5EF4-FFF2-40B4-BE49-F238E27FC236}">
                <a16:creationId xmlns:a16="http://schemas.microsoft.com/office/drawing/2014/main" id="{049CB8AB-52B8-4F65-8D62-51106B531985}"/>
              </a:ext>
            </a:extLst>
          </p:cNvPr>
          <p:cNvSpPr>
            <a:spLocks noGrp="1"/>
          </p:cNvSpPr>
          <p:nvPr>
            <p:ph type="sldNum" sz="quarter" idx="12"/>
          </p:nvPr>
        </p:nvSpPr>
        <p:spPr/>
        <p:txBody>
          <a:bodyPr/>
          <a:lstStyle/>
          <a:p>
            <a:fld id="{93E3C6EB-9D8A-4821-BD6C-C640141D511E}" type="slidenum">
              <a:rPr lang="en-US" smtClean="0"/>
              <a:t>1</a:t>
            </a:fld>
            <a:endParaRPr lang="en-US"/>
          </a:p>
        </p:txBody>
      </p:sp>
    </p:spTree>
    <p:extLst>
      <p:ext uri="{BB962C8B-B14F-4D97-AF65-F5344CB8AC3E}">
        <p14:creationId xmlns:p14="http://schemas.microsoft.com/office/powerpoint/2010/main" val="131325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597" y="936623"/>
            <a:ext cx="8229600" cy="5118629"/>
          </a:xfrm>
        </p:spPr>
        <p:txBody>
          <a:bodyPr anchor="t">
            <a:normAutofit/>
          </a:bodyPr>
          <a:lstStyle/>
          <a:p>
            <a:pPr marL="0" indent="0">
              <a:buNone/>
            </a:pPr>
            <a:r>
              <a:rPr lang="en-US" dirty="0"/>
              <a:t>Gas Calculator PDP &amp; program. </a:t>
            </a:r>
            <a:endParaRPr lang="en-US"/>
          </a:p>
          <a:p>
            <a:r>
              <a:rPr lang="en-US" dirty="0"/>
              <a:t>Create a file called PDP-gas-calc.docx. </a:t>
            </a:r>
            <a:r>
              <a:rPr lang="en-US" sz="2000" dirty="0"/>
              <a:t>Use Program Development Plan template from D2L , Materials, Content, Resources, </a:t>
            </a:r>
            <a:r>
              <a:rPr lang="en-US" sz="2000" dirty="0" err="1"/>
              <a:t>Grading_PDPtemplate</a:t>
            </a:r>
            <a:r>
              <a:rPr lang="en-US" sz="2000" dirty="0"/>
              <a:t>.</a:t>
            </a:r>
            <a:endParaRPr lang="en-US" sz="2000" dirty="0">
              <a:cs typeface="Calibri"/>
            </a:endParaRPr>
          </a:p>
          <a:p>
            <a:r>
              <a:rPr lang="en-US" dirty="0"/>
              <a:t>The PDP will cover a program called gas_calc.py, which asks the user 1) the number of miles they drove on a trip, 2) the number of gallons of gas they used, and 3) the price of gas per gallon. The program uses their input to figure out and display the cost of the trip &amp; the miles per gallon (MPG) for the trip. See output format below.</a:t>
            </a:r>
            <a:endParaRPr lang="en-US" dirty="0">
              <a:cs typeface="Calibri"/>
            </a:endParaRPr>
          </a:p>
          <a:p>
            <a:r>
              <a:rPr lang="en-US" u="sng" dirty="0"/>
              <a:t>Ongoing challenges</a:t>
            </a:r>
            <a:r>
              <a:rPr lang="en-US" dirty="0"/>
              <a:t>: what goes into the .</a:t>
            </a:r>
            <a:r>
              <a:rPr lang="en-US" dirty="0" err="1"/>
              <a:t>py</a:t>
            </a:r>
            <a:r>
              <a:rPr lang="en-US" dirty="0"/>
              <a:t> file comments, and what goes into your PDP document? Double check all standard requirements for the PDP &amp; .</a:t>
            </a:r>
            <a:r>
              <a:rPr lang="en-US" dirty="0" err="1"/>
              <a:t>py</a:t>
            </a:r>
            <a:r>
              <a:rPr lang="en-US" dirty="0"/>
              <a:t> file.</a:t>
            </a:r>
            <a:endParaRPr lang="en-US" dirty="0">
              <a:cs typeface="Calibri"/>
            </a:endParaRPr>
          </a:p>
          <a:p>
            <a:endParaRPr lang="en-US"/>
          </a:p>
        </p:txBody>
      </p:sp>
      <p:sp>
        <p:nvSpPr>
          <p:cNvPr id="4" name="Slide Number Placeholder 3">
            <a:extLst>
              <a:ext uri="{FF2B5EF4-FFF2-40B4-BE49-F238E27FC236}">
                <a16:creationId xmlns:a16="http://schemas.microsoft.com/office/drawing/2014/main" id="{47D658C2-3133-4ED9-A18E-21E4ADD0546C}"/>
              </a:ext>
            </a:extLst>
          </p:cNvPr>
          <p:cNvSpPr>
            <a:spLocks noGrp="1"/>
          </p:cNvSpPr>
          <p:nvPr>
            <p:ph type="sldNum" sz="quarter" idx="12"/>
          </p:nvPr>
        </p:nvSpPr>
        <p:spPr>
          <a:xfrm>
            <a:off x="7812085" y="5699126"/>
            <a:ext cx="417516" cy="377825"/>
          </a:xfrm>
        </p:spPr>
        <p:txBody>
          <a:bodyPr/>
          <a:lstStyle/>
          <a:p>
            <a:fld id="{93E3C6EB-9D8A-4821-BD6C-C640141D511E}" type="slidenum">
              <a:rPr lang="en-US" smtClean="0"/>
              <a:t>2</a:t>
            </a:fld>
            <a:endParaRPr lang="en-US"/>
          </a:p>
        </p:txBody>
      </p:sp>
      <p:sp>
        <p:nvSpPr>
          <p:cNvPr id="5" name="Title 1">
            <a:extLst>
              <a:ext uri="{FF2B5EF4-FFF2-40B4-BE49-F238E27FC236}">
                <a16:creationId xmlns:a16="http://schemas.microsoft.com/office/drawing/2014/main" id="{7F391181-2A9F-4245-B942-2B4146AFB9C7}"/>
              </a:ext>
            </a:extLst>
          </p:cNvPr>
          <p:cNvSpPr txBox="1">
            <a:spLocks/>
          </p:cNvSpPr>
          <p:nvPr/>
        </p:nvSpPr>
        <p:spPr>
          <a:xfrm>
            <a:off x="457200" y="271461"/>
            <a:ext cx="8229600" cy="42809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t>Ch 1.2 Lab Assignments</a:t>
            </a:r>
          </a:p>
        </p:txBody>
      </p:sp>
      <p:pic>
        <p:nvPicPr>
          <p:cNvPr id="6" name="Picture 5">
            <a:extLst>
              <a:ext uri="{FF2B5EF4-FFF2-40B4-BE49-F238E27FC236}">
                <a16:creationId xmlns:a16="http://schemas.microsoft.com/office/drawing/2014/main" id="{41CE9514-E894-48C9-853E-F470E0A18BD7}"/>
              </a:ext>
            </a:extLst>
          </p:cNvPr>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041626" y="4286075"/>
            <a:ext cx="3448904" cy="1714852"/>
          </a:xfrm>
          <a:prstGeom prst="rect">
            <a:avLst/>
          </a:prstGeom>
        </p:spPr>
      </p:pic>
      <p:sp>
        <p:nvSpPr>
          <p:cNvPr id="7" name="Speech Bubble: Oval 6">
            <a:extLst>
              <a:ext uri="{FF2B5EF4-FFF2-40B4-BE49-F238E27FC236}">
                <a16:creationId xmlns:a16="http://schemas.microsoft.com/office/drawing/2014/main" id="{E77D02B5-2C03-4417-BA2D-283EAB042D50}"/>
              </a:ext>
            </a:extLst>
          </p:cNvPr>
          <p:cNvSpPr/>
          <p:nvPr/>
        </p:nvSpPr>
        <p:spPr>
          <a:xfrm>
            <a:off x="5094645" y="4082284"/>
            <a:ext cx="2834918" cy="1964502"/>
          </a:xfrm>
          <a:prstGeom prst="wedgeEllipseCallout">
            <a:avLst>
              <a:gd name="adj1" fmla="val -65674"/>
              <a:gd name="adj2" fmla="val 2516"/>
            </a:avLst>
          </a:prstGeom>
          <a:solidFill>
            <a:srgbClr val="6CAF38">
              <a:alpha val="6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output is shown, it's just an </a:t>
            </a:r>
            <a:r>
              <a:rPr lang="en-US" u="sng" dirty="0"/>
              <a:t>example</a:t>
            </a:r>
            <a:r>
              <a:rPr lang="en-US" dirty="0"/>
              <a:t> – your program must work with different </a:t>
            </a:r>
            <a:r>
              <a:rPr lang="en-US" i="1" dirty="0">
                <a:solidFill>
                  <a:srgbClr val="FFFF00"/>
                </a:solidFill>
              </a:rPr>
              <a:t>inputs!</a:t>
            </a:r>
          </a:p>
        </p:txBody>
      </p:sp>
    </p:spTree>
    <p:extLst>
      <p:ext uri="{BB962C8B-B14F-4D97-AF65-F5344CB8AC3E}">
        <p14:creationId xmlns:p14="http://schemas.microsoft.com/office/powerpoint/2010/main" val="192139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80965"/>
            <a:ext cx="7772400" cy="546646"/>
          </a:xfrm>
        </p:spPr>
        <p:txBody>
          <a:bodyPr anchor="t">
            <a:normAutofit/>
          </a:bodyPr>
          <a:lstStyle/>
          <a:p>
            <a:r>
              <a:rPr lang="en-US"/>
              <a:t>Lab Assignments, cont.</a:t>
            </a:r>
          </a:p>
        </p:txBody>
      </p:sp>
      <p:sp>
        <p:nvSpPr>
          <p:cNvPr id="3" name="Content Placeholder 2"/>
          <p:cNvSpPr>
            <a:spLocks noGrp="1"/>
          </p:cNvSpPr>
          <p:nvPr>
            <p:ph idx="1"/>
          </p:nvPr>
        </p:nvSpPr>
        <p:spPr>
          <a:xfrm>
            <a:off x="578534" y="988720"/>
            <a:ext cx="7922529" cy="4101592"/>
          </a:xfrm>
        </p:spPr>
        <p:txBody>
          <a:bodyPr vert="horz" lIns="91440" tIns="45720" rIns="91440" bIns="45720" rtlCol="0" anchor="t">
            <a:normAutofit/>
          </a:bodyPr>
          <a:lstStyle/>
          <a:p>
            <a:pPr marL="0" indent="0">
              <a:buNone/>
            </a:pPr>
            <a:r>
              <a:rPr lang="en-US" sz="1800" dirty="0"/>
              <a:t>Note: you </a:t>
            </a:r>
            <a:r>
              <a:rPr lang="en-US" dirty="0"/>
              <a:t>should use the PDP thought process for each program, but don’t have to turn in one for grading. FOR ALL .py PROGRAMS: include """docstring""" at top and # short comments throughout, plus user-friendly input prompts and printouts.</a:t>
            </a:r>
            <a:endParaRPr lang="en-US" sz="1800" dirty="0"/>
          </a:p>
          <a:p>
            <a:r>
              <a:rPr lang="en-US" dirty="0"/>
              <a:t>coffee_sales.py: We started this program during the lesson. But now, assume that your coffee shop sells coffee, tea, and cappuccino. NOTE: part of your  lesson code can be used as a model for the parts you need to add!</a:t>
            </a:r>
            <a:endParaRPr lang="en-US" dirty="0">
              <a:cs typeface="Calibri"/>
            </a:endParaRPr>
          </a:p>
          <a:p>
            <a:r>
              <a:rPr lang="en-US" dirty="0"/>
              <a:t>Expand the program by asking the user for the number of cups of </a:t>
            </a:r>
            <a:r>
              <a:rPr lang="en-US" u="sng" dirty="0"/>
              <a:t>each drink</a:t>
            </a:r>
            <a:r>
              <a:rPr lang="en-US" dirty="0"/>
              <a:t> sold, and how much each drink costs (6 separate questions).</a:t>
            </a:r>
            <a:endParaRPr lang="en-US" dirty="0">
              <a:cs typeface="Calibri"/>
            </a:endParaRPr>
          </a:p>
          <a:p>
            <a:r>
              <a:rPr lang="en-US" dirty="0"/>
              <a:t>Display the total sales for each drink, and the total sales for everything.</a:t>
            </a:r>
            <a:endParaRPr lang="en-US" dirty="0">
              <a:cs typeface="Calibri"/>
            </a:endParaRPr>
          </a:p>
          <a:p>
            <a:r>
              <a:rPr lang="en-US" dirty="0"/>
              <a:t>Print the information into a nice looking table using python 3 formatting (adapt the code from bus_fare2.py, done in class).</a:t>
            </a:r>
            <a:endParaRPr lang="en-US" dirty="0">
              <a:cs typeface="Calibri"/>
            </a:endParaRPr>
          </a:p>
        </p:txBody>
      </p:sp>
      <p:sp>
        <p:nvSpPr>
          <p:cNvPr id="4" name="Slide Number Placeholder 3">
            <a:extLst>
              <a:ext uri="{FF2B5EF4-FFF2-40B4-BE49-F238E27FC236}">
                <a16:creationId xmlns:a16="http://schemas.microsoft.com/office/drawing/2014/main" id="{A0C7742A-4046-4094-BF94-F7B9CC809524}"/>
              </a:ext>
            </a:extLst>
          </p:cNvPr>
          <p:cNvSpPr>
            <a:spLocks noGrp="1"/>
          </p:cNvSpPr>
          <p:nvPr>
            <p:ph type="sldNum" sz="quarter" idx="12"/>
          </p:nvPr>
        </p:nvSpPr>
        <p:spPr/>
        <p:txBody>
          <a:bodyPr/>
          <a:lstStyle/>
          <a:p>
            <a:fld id="{93E3C6EB-9D8A-4821-BD6C-C640141D511E}" type="slidenum">
              <a:rPr lang="en-US" smtClean="0"/>
              <a:t>3</a:t>
            </a:fld>
            <a:endParaRPr lang="en-US"/>
          </a:p>
        </p:txBody>
      </p:sp>
      <p:pic>
        <p:nvPicPr>
          <p:cNvPr id="5" name="Picture 4">
            <a:extLst>
              <a:ext uri="{FF2B5EF4-FFF2-40B4-BE49-F238E27FC236}">
                <a16:creationId xmlns:a16="http://schemas.microsoft.com/office/drawing/2014/main" id="{0DCC2245-7F78-42D1-954E-AAF65800997C}"/>
              </a:ext>
            </a:extLst>
          </p:cNvPr>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382018" y="4880286"/>
            <a:ext cx="4315559" cy="1248524"/>
          </a:xfrm>
          <a:prstGeom prst="rect">
            <a:avLst/>
          </a:prstGeom>
        </p:spPr>
      </p:pic>
    </p:spTree>
    <p:extLst>
      <p:ext uri="{BB962C8B-B14F-4D97-AF65-F5344CB8AC3E}">
        <p14:creationId xmlns:p14="http://schemas.microsoft.com/office/powerpoint/2010/main" val="110789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769D7DC-69FE-4D40-ACA4-C052A3F607F2}"/>
              </a:ext>
            </a:extLst>
          </p:cNvPr>
          <p:cNvSpPr>
            <a:spLocks noGrp="1"/>
          </p:cNvSpPr>
          <p:nvPr>
            <p:ph type="title"/>
          </p:nvPr>
        </p:nvSpPr>
        <p:spPr>
          <a:xfrm>
            <a:off x="550058" y="471029"/>
            <a:ext cx="7772400" cy="732913"/>
          </a:xfrm>
        </p:spPr>
        <p:txBody>
          <a:bodyPr anchor="t"/>
          <a:lstStyle/>
          <a:p>
            <a:r>
              <a:rPr lang="en-US"/>
              <a:t>Lab Assignments, cont.</a:t>
            </a:r>
          </a:p>
        </p:txBody>
      </p:sp>
      <p:sp>
        <p:nvSpPr>
          <p:cNvPr id="3" name="Content Placeholder 2"/>
          <p:cNvSpPr>
            <a:spLocks noGrp="1"/>
          </p:cNvSpPr>
          <p:nvPr>
            <p:ph idx="1"/>
          </p:nvPr>
        </p:nvSpPr>
        <p:spPr>
          <a:xfrm>
            <a:off x="642916" y="1167825"/>
            <a:ext cx="7586685" cy="3496055"/>
          </a:xfrm>
        </p:spPr>
        <p:txBody>
          <a:bodyPr anchor="t">
            <a:normAutofit/>
          </a:bodyPr>
          <a:lstStyle/>
          <a:p>
            <a:r>
              <a:rPr lang="en-US" dirty="0"/>
              <a:t>area.py : The area of a rectangle is calculated by taking its length times its width. Write a program which asks the user for 1) their measurement unit, 2) the length of a rectangle, and 3) the width of a rectangle. The program will calculate the area and display the answer within a sentence, including the units that they are using.  Important: Use a rounding and a format code, to cut off  possible long decimals at 2 places. Test the program to ensure it works with different units, lengths and widths.</a:t>
            </a:r>
          </a:p>
          <a:p>
            <a:endParaRPr lang="en-US"/>
          </a:p>
          <a:p>
            <a:endParaRPr lang="en-US"/>
          </a:p>
          <a:p>
            <a:endParaRPr lang="en-US"/>
          </a:p>
        </p:txBody>
      </p:sp>
      <p:sp>
        <p:nvSpPr>
          <p:cNvPr id="4" name="Slide Number Placeholder 3">
            <a:extLst>
              <a:ext uri="{FF2B5EF4-FFF2-40B4-BE49-F238E27FC236}">
                <a16:creationId xmlns:a16="http://schemas.microsoft.com/office/drawing/2014/main" id="{209FF005-92AD-4A35-96B3-7D68EE0C8661}"/>
              </a:ext>
            </a:extLst>
          </p:cNvPr>
          <p:cNvSpPr>
            <a:spLocks noGrp="1"/>
          </p:cNvSpPr>
          <p:nvPr>
            <p:ph type="sldNum" sz="quarter" idx="12"/>
          </p:nvPr>
        </p:nvSpPr>
        <p:spPr/>
        <p:txBody>
          <a:bodyPr/>
          <a:lstStyle/>
          <a:p>
            <a:fld id="{93E3C6EB-9D8A-4821-BD6C-C640141D511E}" type="slidenum">
              <a:rPr lang="en-US" smtClean="0"/>
              <a:t>4</a:t>
            </a:fld>
            <a:endParaRPr lang="en-US"/>
          </a:p>
        </p:txBody>
      </p:sp>
      <p:pic>
        <p:nvPicPr>
          <p:cNvPr id="5" name="Picture 4">
            <a:extLst>
              <a:ext uri="{FF2B5EF4-FFF2-40B4-BE49-F238E27FC236}">
                <a16:creationId xmlns:a16="http://schemas.microsoft.com/office/drawing/2014/main" id="{FBF77254-5AC7-4DB6-8D58-6793F68D07D2}"/>
              </a:ext>
            </a:extLst>
          </p:cNvPr>
          <p:cNvPicPr>
            <a:picLocks noChangeAspect="1"/>
          </p:cNvPicPr>
          <p:nvPr/>
        </p:nvPicPr>
        <p:blipFill>
          <a:blip r:embed="rId2">
            <a:duotone>
              <a:prstClr val="black"/>
              <a:srgbClr val="D9C3A5">
                <a:tint val="50000"/>
                <a:satMod val="180000"/>
              </a:srgbClr>
            </a:duotone>
          </a:blip>
          <a:stretch>
            <a:fillRect/>
          </a:stretch>
        </p:blipFill>
        <p:spPr>
          <a:xfrm>
            <a:off x="2047648" y="3441485"/>
            <a:ext cx="4777220" cy="977289"/>
          </a:xfrm>
          <a:prstGeom prst="rect">
            <a:avLst/>
          </a:prstGeom>
        </p:spPr>
      </p:pic>
      <p:sp>
        <p:nvSpPr>
          <p:cNvPr id="6" name="Speech Bubble: Rectangle 5">
            <a:extLst>
              <a:ext uri="{FF2B5EF4-FFF2-40B4-BE49-F238E27FC236}">
                <a16:creationId xmlns:a16="http://schemas.microsoft.com/office/drawing/2014/main" id="{CECB5CD1-405E-4186-A5FC-9134CBE583C8}"/>
              </a:ext>
            </a:extLst>
          </p:cNvPr>
          <p:cNvSpPr/>
          <p:nvPr/>
        </p:nvSpPr>
        <p:spPr>
          <a:xfrm>
            <a:off x="642916" y="4716628"/>
            <a:ext cx="7264705" cy="1274265"/>
          </a:xfrm>
          <a:prstGeom prst="wedgeRectCallout">
            <a:avLst>
              <a:gd name="adj1" fmla="val 11338"/>
              <a:gd name="adj2" fmla="val -71659"/>
            </a:avLst>
          </a:prstGeom>
          <a:solidFill>
            <a:srgbClr val="6CAF38">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values in italics at the end of lines 2-4 are NOT hard coded. They are user input &amp; could be different. Likewise, in the 3 print statements, the word "inches" and the number 8.75 are NOT hard coded. They are filled in from variable names &amp; will change depending on user input.</a:t>
            </a:r>
          </a:p>
        </p:txBody>
      </p:sp>
    </p:spTree>
    <p:extLst>
      <p:ext uri="{BB962C8B-B14F-4D97-AF65-F5344CB8AC3E}">
        <p14:creationId xmlns:p14="http://schemas.microsoft.com/office/powerpoint/2010/main" val="204816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1118D433-3A6F-4FF5-8053-D9BE52E47546}"/>
              </a:ext>
            </a:extLst>
          </p:cNvPr>
          <p:cNvSpPr/>
          <p:nvPr/>
        </p:nvSpPr>
        <p:spPr>
          <a:xfrm>
            <a:off x="930965" y="4215216"/>
            <a:ext cx="2194437" cy="1261464"/>
          </a:xfrm>
          <a:prstGeom prst="wedgeRectCallout">
            <a:avLst>
              <a:gd name="adj1" fmla="val 74514"/>
              <a:gd name="adj2" fmla="val -3070"/>
            </a:avLst>
          </a:prstGeom>
          <a:solidFill>
            <a:schemeClr val="accent1">
              <a:lumMod val="75000"/>
              <a:alpha val="6980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 table adapts the formatting model shown on the lesson slide 14</a:t>
            </a:r>
          </a:p>
        </p:txBody>
      </p:sp>
      <p:sp>
        <p:nvSpPr>
          <p:cNvPr id="9" name="Title 1">
            <a:extLst>
              <a:ext uri="{FF2B5EF4-FFF2-40B4-BE49-F238E27FC236}">
                <a16:creationId xmlns:a16="http://schemas.microsoft.com/office/drawing/2014/main" id="{5EA4E301-BC5B-49A0-BC59-6BAF717683B1}"/>
              </a:ext>
            </a:extLst>
          </p:cNvPr>
          <p:cNvSpPr>
            <a:spLocks noGrp="1"/>
          </p:cNvSpPr>
          <p:nvPr>
            <p:ph type="title"/>
          </p:nvPr>
        </p:nvSpPr>
        <p:spPr>
          <a:xfrm>
            <a:off x="457201" y="365631"/>
            <a:ext cx="7772400" cy="732913"/>
          </a:xfrm>
        </p:spPr>
        <p:txBody>
          <a:bodyPr anchor="t"/>
          <a:lstStyle/>
          <a:p>
            <a:r>
              <a:rPr lang="en-US"/>
              <a:t>Lab Assignments, cont.</a:t>
            </a:r>
          </a:p>
        </p:txBody>
      </p:sp>
      <p:sp>
        <p:nvSpPr>
          <p:cNvPr id="5" name="Content Placeholder 2">
            <a:extLst>
              <a:ext uri="{FF2B5EF4-FFF2-40B4-BE49-F238E27FC236}">
                <a16:creationId xmlns:a16="http://schemas.microsoft.com/office/drawing/2014/main" id="{139EF7FB-4D42-47EF-B661-004A8D48DD37}"/>
              </a:ext>
            </a:extLst>
          </p:cNvPr>
          <p:cNvSpPr>
            <a:spLocks noGrp="1"/>
          </p:cNvSpPr>
          <p:nvPr>
            <p:ph idx="1"/>
          </p:nvPr>
        </p:nvSpPr>
        <p:spPr>
          <a:xfrm>
            <a:off x="578001" y="1198930"/>
            <a:ext cx="7234084" cy="2654709"/>
          </a:xfrm>
        </p:spPr>
        <p:txBody>
          <a:bodyPr anchor="t">
            <a:normAutofit fontScale="92500" lnSpcReduction="10000"/>
          </a:bodyPr>
          <a:lstStyle/>
          <a:p>
            <a:r>
              <a:rPr lang="en-US" dirty="0"/>
              <a:t>sales_tax.py:  Write a program that asks the user to enter the price of a purchase order. Then, the program figures state sales tax at 5% and county sales tax at 2.5%. The output should include Purchase Order Price, State Tax, County Tax, and Grand Total. </a:t>
            </a:r>
            <a:endParaRPr lang="en-US"/>
          </a:p>
          <a:p>
            <a:r>
              <a:rPr lang="en-US" dirty="0"/>
              <a:t>Challenge: to avoid the appearance of math errors, it's best to use the round() function on the tax calculations – round each to 2 decimal places. </a:t>
            </a:r>
            <a:endParaRPr lang="en-US" dirty="0">
              <a:cs typeface="Calibri"/>
            </a:endParaRPr>
          </a:p>
          <a:p>
            <a:r>
              <a:rPr lang="en-US" dirty="0"/>
              <a:t>When printing, use the .format() and/or f-string shortcut method to create a table as shown below. Test with sample data </a:t>
            </a:r>
            <a:r>
              <a:rPr lang="en-US" u="sng" dirty="0"/>
              <a:t>and other values</a:t>
            </a:r>
            <a:r>
              <a:rPr lang="en-US" dirty="0"/>
              <a:t> to ensure it's a dynamic solution.</a:t>
            </a:r>
            <a:endParaRPr lang="en-US" dirty="0">
              <a:cs typeface="Calibri"/>
            </a:endParaRPr>
          </a:p>
          <a:p>
            <a:pPr marL="0" indent="0">
              <a:buNone/>
            </a:pPr>
            <a:endParaRPr lang="en-US"/>
          </a:p>
          <a:p>
            <a:endParaRPr lang="en-US"/>
          </a:p>
          <a:p>
            <a:endParaRPr lang="en-US"/>
          </a:p>
        </p:txBody>
      </p:sp>
      <p:sp>
        <p:nvSpPr>
          <p:cNvPr id="4" name="Slide Number Placeholder 3">
            <a:extLst>
              <a:ext uri="{FF2B5EF4-FFF2-40B4-BE49-F238E27FC236}">
                <a16:creationId xmlns:a16="http://schemas.microsoft.com/office/drawing/2014/main" id="{465CC8A7-FE7B-47D1-9CB7-1DE33BAA311E}"/>
              </a:ext>
            </a:extLst>
          </p:cNvPr>
          <p:cNvSpPr>
            <a:spLocks noGrp="1"/>
          </p:cNvSpPr>
          <p:nvPr>
            <p:ph type="sldNum" sz="quarter" idx="12"/>
          </p:nvPr>
        </p:nvSpPr>
        <p:spPr/>
        <p:txBody>
          <a:bodyPr/>
          <a:lstStyle/>
          <a:p>
            <a:fld id="{93E3C6EB-9D8A-4821-BD6C-C640141D511E}" type="slidenum">
              <a:rPr lang="en-US" smtClean="0"/>
              <a:t>5</a:t>
            </a:fld>
            <a:endParaRPr lang="en-US"/>
          </a:p>
        </p:txBody>
      </p:sp>
      <p:pic>
        <p:nvPicPr>
          <p:cNvPr id="3" name="Picture 2">
            <a:extLst>
              <a:ext uri="{FF2B5EF4-FFF2-40B4-BE49-F238E27FC236}">
                <a16:creationId xmlns:a16="http://schemas.microsoft.com/office/drawing/2014/main" id="{F85592EA-2EFA-4245-9EB7-2645552047BF}"/>
              </a:ext>
            </a:extLst>
          </p:cNvPr>
          <p:cNvPicPr>
            <a:picLocks noChangeAspect="1"/>
          </p:cNvPicPr>
          <p:nvPr/>
        </p:nvPicPr>
        <p:blipFill>
          <a:blip r:embed="rId2">
            <a:duotone>
              <a:prstClr val="black"/>
              <a:srgbClr val="D9C3A5">
                <a:tint val="50000"/>
                <a:satMod val="180000"/>
              </a:srgbClr>
            </a:duotone>
          </a:blip>
          <a:stretch>
            <a:fillRect/>
          </a:stretch>
        </p:blipFill>
        <p:spPr>
          <a:xfrm>
            <a:off x="3765698" y="4122048"/>
            <a:ext cx="4152900" cy="1447800"/>
          </a:xfrm>
          <a:prstGeom prst="rect">
            <a:avLst/>
          </a:prstGeom>
        </p:spPr>
      </p:pic>
    </p:spTree>
    <p:extLst>
      <p:ext uri="{BB962C8B-B14F-4D97-AF65-F5344CB8AC3E}">
        <p14:creationId xmlns:p14="http://schemas.microsoft.com/office/powerpoint/2010/main" val="52823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263907B-1181-453A-AB9E-A5F4150A7795}"/>
              </a:ext>
            </a:extLst>
          </p:cNvPr>
          <p:cNvSpPr>
            <a:spLocks noGrp="1"/>
          </p:cNvSpPr>
          <p:nvPr>
            <p:ph type="title"/>
          </p:nvPr>
        </p:nvSpPr>
        <p:spPr>
          <a:xfrm>
            <a:off x="457201" y="365631"/>
            <a:ext cx="7772400" cy="732913"/>
          </a:xfrm>
        </p:spPr>
        <p:txBody>
          <a:bodyPr anchor="t"/>
          <a:lstStyle/>
          <a:p>
            <a:r>
              <a:rPr lang="en-US"/>
              <a:t>Lab Assignments, cont.</a:t>
            </a:r>
          </a:p>
        </p:txBody>
      </p:sp>
      <p:sp>
        <p:nvSpPr>
          <p:cNvPr id="3" name="Content Placeholder 2"/>
          <p:cNvSpPr>
            <a:spLocks noGrp="1"/>
          </p:cNvSpPr>
          <p:nvPr>
            <p:ph idx="1"/>
          </p:nvPr>
        </p:nvSpPr>
        <p:spPr>
          <a:xfrm>
            <a:off x="647006" y="1098544"/>
            <a:ext cx="8229600" cy="4214648"/>
          </a:xfrm>
        </p:spPr>
        <p:txBody>
          <a:bodyPr anchor="t">
            <a:normAutofit lnSpcReduction="10000"/>
          </a:bodyPr>
          <a:lstStyle/>
          <a:p>
            <a:r>
              <a:rPr lang="en-US" dirty="0"/>
              <a:t>Math-1.py : Try out some math functions.  You may need to use online help for this.</a:t>
            </a:r>
            <a:endParaRPr lang="en-US" dirty="0">
              <a:cs typeface="Calibri"/>
            </a:endParaRPr>
          </a:p>
          <a:p>
            <a:pPr marL="411480" indent="-285750"/>
            <a:r>
              <a:rPr lang="en-US" dirty="0"/>
              <a:t>Important: Add this import statement immediately after your """docstring"""</a:t>
            </a:r>
            <a:endParaRPr lang="en-US" dirty="0">
              <a:cs typeface="Calibri"/>
            </a:endParaRPr>
          </a:p>
          <a:p>
            <a:pPr marL="400050" lvl="1" indent="0">
              <a:buNone/>
            </a:pPr>
            <a:r>
              <a:rPr lang="en-US" sz="1800" dirty="0">
                <a:solidFill>
                  <a:srgbClr val="FFFF00"/>
                </a:solidFill>
                <a:latin typeface="Arial"/>
                <a:cs typeface="Arial"/>
              </a:rPr>
              <a:t>import math </a:t>
            </a:r>
          </a:p>
          <a:p>
            <a:pPr marL="400050" lvl="1" indent="0">
              <a:buNone/>
            </a:pPr>
            <a:r>
              <a:rPr lang="en-US" dirty="0"/>
              <a:t>Paste these comments into your python file, as a heading for each task. Then write a line of code below each comment, to provide the result as shown. </a:t>
            </a:r>
            <a:endParaRPr lang="en-US" dirty="0">
              <a:cs typeface="Calibri"/>
            </a:endParaRPr>
          </a:p>
          <a:p>
            <a:pPr marL="400050" lvl="1" indent="0">
              <a:buNone/>
            </a:pPr>
            <a:r>
              <a:rPr lang="en-US" sz="1800" dirty="0">
                <a:solidFill>
                  <a:srgbClr val="FFFF00"/>
                </a:solidFill>
                <a:latin typeface="Arial"/>
                <a:cs typeface="Arial"/>
              </a:rPr>
              <a:t># cut off 7.89 to 7</a:t>
            </a:r>
          </a:p>
          <a:p>
            <a:pPr marL="400050" lvl="1" indent="0">
              <a:buNone/>
            </a:pPr>
            <a:r>
              <a:rPr lang="en-US" sz="1800" dirty="0">
                <a:solidFill>
                  <a:srgbClr val="FFFF00"/>
                </a:solidFill>
                <a:latin typeface="Arial"/>
                <a:cs typeface="Arial"/>
              </a:rPr>
              <a:t># round 54.345395 to 54.345</a:t>
            </a:r>
          </a:p>
          <a:p>
            <a:pPr marL="400050" lvl="1" indent="0">
              <a:buNone/>
            </a:pPr>
            <a:r>
              <a:rPr lang="en-US" sz="1800" dirty="0">
                <a:solidFill>
                  <a:srgbClr val="FFFF00"/>
                </a:solidFill>
                <a:latin typeface="Arial"/>
                <a:cs typeface="Arial"/>
              </a:rPr>
              <a:t># calculate the square root of 2</a:t>
            </a:r>
          </a:p>
          <a:p>
            <a:pPr marL="400050" lvl="1" indent="0">
              <a:buNone/>
            </a:pPr>
            <a:r>
              <a:rPr lang="en-US" sz="1800" dirty="0">
                <a:solidFill>
                  <a:srgbClr val="FFFF00"/>
                </a:solidFill>
                <a:latin typeface="Arial"/>
                <a:cs typeface="Arial"/>
              </a:rPr>
              <a:t># calculate the sin of 7</a:t>
            </a:r>
          </a:p>
          <a:p>
            <a:pPr marL="400050" lvl="1" indent="0">
              <a:buNone/>
            </a:pPr>
            <a:r>
              <a:rPr lang="en-US" sz="1800" dirty="0">
                <a:solidFill>
                  <a:srgbClr val="FFFF00"/>
                </a:solidFill>
                <a:latin typeface="Arial"/>
                <a:cs typeface="Arial"/>
              </a:rPr>
              <a:t># display the value of pi</a:t>
            </a:r>
          </a:p>
          <a:p>
            <a:pPr marL="400050" lvl="1" indent="0">
              <a:buNone/>
            </a:pPr>
            <a:r>
              <a:rPr lang="en-US" sz="1800" dirty="0">
                <a:solidFill>
                  <a:srgbClr val="FFFF00"/>
                </a:solidFill>
                <a:latin typeface="Arial"/>
                <a:cs typeface="Arial"/>
              </a:rPr>
              <a:t># display pi rounded to 3 decimal places</a:t>
            </a:r>
          </a:p>
          <a:p>
            <a:endParaRPr lang="en-US" sz="1900"/>
          </a:p>
        </p:txBody>
      </p:sp>
      <p:sp>
        <p:nvSpPr>
          <p:cNvPr id="4" name="Slide Number Placeholder 3">
            <a:extLst>
              <a:ext uri="{FF2B5EF4-FFF2-40B4-BE49-F238E27FC236}">
                <a16:creationId xmlns:a16="http://schemas.microsoft.com/office/drawing/2014/main" id="{A0593720-3896-4AF7-8A65-397DC88F6102}"/>
              </a:ext>
            </a:extLst>
          </p:cNvPr>
          <p:cNvSpPr>
            <a:spLocks noGrp="1"/>
          </p:cNvSpPr>
          <p:nvPr>
            <p:ph type="sldNum" sz="quarter" idx="12"/>
          </p:nvPr>
        </p:nvSpPr>
        <p:spPr/>
        <p:txBody>
          <a:bodyPr/>
          <a:lstStyle/>
          <a:p>
            <a:fld id="{93E3C6EB-9D8A-4821-BD6C-C640141D511E}" type="slidenum">
              <a:rPr lang="en-US" smtClean="0"/>
              <a:t>6</a:t>
            </a:fld>
            <a:endParaRPr lang="en-US"/>
          </a:p>
        </p:txBody>
      </p:sp>
      <p:pic>
        <p:nvPicPr>
          <p:cNvPr id="2" name="Picture 1">
            <a:extLst>
              <a:ext uri="{FF2B5EF4-FFF2-40B4-BE49-F238E27FC236}">
                <a16:creationId xmlns:a16="http://schemas.microsoft.com/office/drawing/2014/main" id="{5A12D2E7-3F6F-4930-ACA2-F9EEDDA88C8E}"/>
              </a:ext>
            </a:extLst>
          </p:cNvPr>
          <p:cNvPicPr>
            <a:picLocks noChangeAspect="1"/>
          </p:cNvPicPr>
          <p:nvPr/>
        </p:nvPicPr>
        <p:blipFill>
          <a:blip r:embed="rId2"/>
          <a:stretch>
            <a:fillRect/>
          </a:stretch>
        </p:blipFill>
        <p:spPr>
          <a:xfrm>
            <a:off x="4761806" y="3062288"/>
            <a:ext cx="3638550" cy="1390650"/>
          </a:xfrm>
          <a:prstGeom prst="rect">
            <a:avLst/>
          </a:prstGeom>
        </p:spPr>
      </p:pic>
    </p:spTree>
    <p:extLst>
      <p:ext uri="{BB962C8B-B14F-4D97-AF65-F5344CB8AC3E}">
        <p14:creationId xmlns:p14="http://schemas.microsoft.com/office/powerpoint/2010/main" val="133615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77" y="370450"/>
            <a:ext cx="7772400" cy="567267"/>
          </a:xfrm>
        </p:spPr>
        <p:txBody>
          <a:bodyPr>
            <a:normAutofit/>
          </a:bodyPr>
          <a:lstStyle/>
          <a:p>
            <a:r>
              <a:rPr lang="en-US"/>
              <a:t>Upload! </a:t>
            </a:r>
            <a:endParaRPr lang="en-US">
              <a:highlight>
                <a:srgbClr val="808080"/>
              </a:highlight>
            </a:endParaRPr>
          </a:p>
        </p:txBody>
      </p:sp>
      <p:sp>
        <p:nvSpPr>
          <p:cNvPr id="3" name="Content Placeholder 2"/>
          <p:cNvSpPr>
            <a:spLocks noGrp="1"/>
          </p:cNvSpPr>
          <p:nvPr>
            <p:ph idx="1"/>
          </p:nvPr>
        </p:nvSpPr>
        <p:spPr>
          <a:xfrm>
            <a:off x="555676" y="1165094"/>
            <a:ext cx="8229600" cy="4629473"/>
          </a:xfrm>
        </p:spPr>
        <p:txBody>
          <a:bodyPr anchor="t">
            <a:normAutofit fontScale="85000" lnSpcReduction="20000"/>
          </a:bodyPr>
          <a:lstStyle/>
          <a:p>
            <a:pPr marL="400050" lvl="1" indent="0">
              <a:buNone/>
            </a:pPr>
            <a:endParaRPr lang="en-US" sz="2600">
              <a:latin typeface="+mj-lt"/>
            </a:endParaRPr>
          </a:p>
          <a:p>
            <a:r>
              <a:rPr lang="en-US" sz="3300" dirty="0"/>
              <a:t>In all files, don't forget your comments ("""docstring"""  and # short), naming conventions and python 3 formatting style</a:t>
            </a:r>
            <a:endParaRPr lang="en-US" sz="3300" dirty="0">
              <a:cs typeface="Calibri"/>
            </a:endParaRPr>
          </a:p>
          <a:p>
            <a:r>
              <a:rPr lang="en-US" sz="3300" dirty="0"/>
              <a:t>Lab projects to upload to the drop box:</a:t>
            </a:r>
            <a:endParaRPr lang="en-US" sz="3300" dirty="0">
              <a:cs typeface="Calibri"/>
            </a:endParaRPr>
          </a:p>
          <a:p>
            <a:pPr lvl="1"/>
            <a:r>
              <a:rPr lang="en-US" sz="2600" dirty="0"/>
              <a:t>gas_calc.py </a:t>
            </a:r>
            <a:endParaRPr lang="en-US" sz="2600" dirty="0">
              <a:cs typeface="Calibri"/>
            </a:endParaRPr>
          </a:p>
          <a:p>
            <a:pPr lvl="1"/>
            <a:r>
              <a:rPr lang="en-US" sz="2600" dirty="0"/>
              <a:t>coffee_sales.py</a:t>
            </a:r>
            <a:endParaRPr lang="en-US" sz="2600" dirty="0">
              <a:cs typeface="Calibri"/>
            </a:endParaRPr>
          </a:p>
          <a:p>
            <a:pPr lvl="1"/>
            <a:r>
              <a:rPr lang="en-US" sz="2600" dirty="0"/>
              <a:t>area.py</a:t>
            </a:r>
            <a:endParaRPr lang="en-US" sz="2600" dirty="0">
              <a:cs typeface="Calibri"/>
            </a:endParaRPr>
          </a:p>
          <a:p>
            <a:pPr lvl="1"/>
            <a:r>
              <a:rPr lang="en-US" sz="2600" dirty="0"/>
              <a:t>sales_tax.py</a:t>
            </a:r>
            <a:endParaRPr lang="en-US" sz="2600" dirty="0">
              <a:cs typeface="Calibri"/>
            </a:endParaRPr>
          </a:p>
          <a:p>
            <a:pPr lvl="1"/>
            <a:r>
              <a:rPr lang="en-US" sz="2600" dirty="0"/>
              <a:t>math-1.py </a:t>
            </a:r>
            <a:endParaRPr lang="en-US" sz="2600" dirty="0">
              <a:cs typeface="Calibri"/>
            </a:endParaRPr>
          </a:p>
          <a:p>
            <a:pPr marL="0" indent="0" algn="ctr">
              <a:buNone/>
            </a:pPr>
            <a:r>
              <a:rPr lang="en-US" sz="3300" dirty="0"/>
              <a:t>Questions? Let me know – </a:t>
            </a:r>
            <a:r>
              <a:rPr lang="en-US" sz="3300" u="sng" dirty="0"/>
              <a:t>before </a:t>
            </a:r>
            <a:r>
              <a:rPr lang="en-US" sz="3300" dirty="0"/>
              <a:t>the deadline!</a:t>
            </a:r>
            <a:endParaRPr lang="en-US" sz="3300" dirty="0">
              <a:cs typeface="Calibri"/>
            </a:endParaRPr>
          </a:p>
          <a:p>
            <a:pPr marL="400050" lvl="1" indent="0">
              <a:buNone/>
            </a:pPr>
            <a:endParaRPr lang="en-US" sz="2300">
              <a:solidFill>
                <a:schemeClr val="accent5"/>
              </a:solidFill>
              <a:latin typeface="Arial" panose="020B0604020202020204" pitchFamily="34" charset="0"/>
              <a:cs typeface="Arial" panose="020B0604020202020204" pitchFamily="34" charset="0"/>
            </a:endParaRPr>
          </a:p>
          <a:p>
            <a:pPr marL="0" indent="0">
              <a:buNone/>
            </a:pPr>
            <a:endParaRPr lang="en-US"/>
          </a:p>
        </p:txBody>
      </p:sp>
      <p:sp>
        <p:nvSpPr>
          <p:cNvPr id="4" name="Slide Number Placeholder 3">
            <a:extLst>
              <a:ext uri="{FF2B5EF4-FFF2-40B4-BE49-F238E27FC236}">
                <a16:creationId xmlns:a16="http://schemas.microsoft.com/office/drawing/2014/main" id="{8BB6293D-6F1F-4EF3-8646-3B8940643D4D}"/>
              </a:ext>
            </a:extLst>
          </p:cNvPr>
          <p:cNvSpPr>
            <a:spLocks noGrp="1"/>
          </p:cNvSpPr>
          <p:nvPr>
            <p:ph type="sldNum" sz="quarter" idx="12"/>
          </p:nvPr>
        </p:nvSpPr>
        <p:spPr/>
        <p:txBody>
          <a:bodyPr/>
          <a:lstStyle/>
          <a:p>
            <a:fld id="{93E3C6EB-9D8A-4821-BD6C-C640141D511E}" type="slidenum">
              <a:rPr lang="en-US" smtClean="0"/>
              <a:t>7</a:t>
            </a:fld>
            <a:endParaRPr lang="en-US"/>
          </a:p>
        </p:txBody>
      </p:sp>
    </p:spTree>
    <p:extLst>
      <p:ext uri="{BB962C8B-B14F-4D97-AF65-F5344CB8AC3E}">
        <p14:creationId xmlns:p14="http://schemas.microsoft.com/office/powerpoint/2010/main" val="3740848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11920</TotalTime>
  <Words>854</Words>
  <Application>Microsoft Macintosh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ITEC 1150 Ch 1.2 Lab Projects</vt:lpstr>
      <vt:lpstr>PowerPoint Presentation</vt:lpstr>
      <vt:lpstr>Lab Assignments, cont.</vt:lpstr>
      <vt:lpstr>Lab Assignments, cont.</vt:lpstr>
      <vt:lpstr>Lab Assignments, cont.</vt:lpstr>
      <vt:lpstr>Lab Assignments, cont.</vt:lpstr>
      <vt:lpstr>Upload!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Episode 3</dc:title>
  <dc:creator>Mary Bock</dc:creator>
  <cp:lastModifiedBy>Chrastek, Andy</cp:lastModifiedBy>
  <cp:revision>235</cp:revision>
  <cp:lastPrinted>2019-01-31T02:05:32Z</cp:lastPrinted>
  <dcterms:modified xsi:type="dcterms:W3CDTF">2022-01-05T23:16:47Z</dcterms:modified>
</cp:coreProperties>
</file>