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5" r:id="rId4"/>
    <p:sldId id="276" r:id="rId5"/>
    <p:sldId id="1201" r:id="rId6"/>
    <p:sldId id="283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E272B-5F3B-4464-A8F1-D09109AF7C04}" type="datetimeFigureOut">
              <a:rPr lang="es-AR" smtClean="0"/>
              <a:pPr/>
              <a:t>27/5/2024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A2CE7-3647-4A5E-8E9A-35AE20DB1A9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4426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504A52-4F44-AE0E-1811-DF4162ECA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508F475-4E78-19BA-E73B-F68F8B50C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ED53298-7A75-19A8-A7FC-F1CA2D1F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E73A-4EBC-4D1E-87F7-596FB93BF3ED}" type="datetimeFigureOut">
              <a:rPr lang="es-AR" smtClean="0"/>
              <a:pPr/>
              <a:t>27/5/2024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A250410-0E5E-0871-AAB5-FE8B351C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4288FE8-6CB5-9C4B-8D1F-4DF64D09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86E8-7D77-4BF9-BA90-68EDBA370A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5818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656FE8-2129-ADE6-EA6D-EAF4123C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C7065C9B-2F6E-DA5E-9E4E-23DBCD868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136BF10-F05B-A70C-CE92-CB49F07E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E73A-4EBC-4D1E-87F7-596FB93BF3ED}" type="datetimeFigureOut">
              <a:rPr lang="es-AR" smtClean="0"/>
              <a:pPr/>
              <a:t>27/5/2024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C4F39B8-3720-7F17-69E4-B2889192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BBC6B3C-5BD9-64C2-DEE8-210F487A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86E8-7D77-4BF9-BA90-68EDBA370A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2219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D10BCB4-8CEE-C321-F57E-D734A3DFA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B2EA401D-1158-81C9-0D8C-671D6B6B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E563D7D-587E-F50D-FC8A-5E74FD86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E73A-4EBC-4D1E-87F7-596FB93BF3ED}" type="datetimeFigureOut">
              <a:rPr lang="es-AR" smtClean="0"/>
              <a:pPr/>
              <a:t>27/5/2024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226F9B3-83A3-5A06-1AA0-2B05FD07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EFC032C-480F-BA5F-2399-3FAF022E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86E8-7D77-4BF9-BA90-68EDBA370A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62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A3C8CE-E952-28FB-53B1-4E68DDF6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DA1EB5-F99E-2236-ABAC-CF1FD0E2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C4A96A1-D737-43EE-DCD3-CA436684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E73A-4EBC-4D1E-87F7-596FB93BF3ED}" type="datetimeFigureOut">
              <a:rPr lang="es-AR" smtClean="0"/>
              <a:pPr/>
              <a:t>27/5/2024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C307863-F78A-E0FF-E1CD-454CD8A8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09404EA-4E53-401B-B5A2-95A512DB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86E8-7D77-4BF9-BA90-68EDBA370A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8718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F053F3-CD56-FDA4-AEBE-FC9AA984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7CCACD8-EBF7-4BF8-D1CD-B444CBED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3CCC290-29FE-AD9C-FF1A-E64D6688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E73A-4EBC-4D1E-87F7-596FB93BF3ED}" type="datetimeFigureOut">
              <a:rPr lang="es-AR" smtClean="0"/>
              <a:pPr/>
              <a:t>27/5/2024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705A32A-595A-1517-FA3E-3AA92B52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7AE9ECE-0C87-1A1D-F48D-54DDC2A3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86E8-7D77-4BF9-BA90-68EDBA370A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968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4F1A4F-78F9-BCFF-7CCB-690EDAEA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F9AB930-BCCD-A596-001F-554AC11A2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0F67392-0CC1-FD77-29C0-9F776399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EED2868-6AC6-48FA-A035-ADAA4C0B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E73A-4EBC-4D1E-87F7-596FB93BF3ED}" type="datetimeFigureOut">
              <a:rPr lang="es-AR" smtClean="0"/>
              <a:pPr/>
              <a:t>27/5/2024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D86D848-437E-129A-2116-BFCD1C03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745140E-C187-4786-3A56-39322066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86E8-7D77-4BF9-BA90-68EDBA370A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77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BDB3E1D-0AE7-7586-4112-4ACDB539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8EBC865-8650-3BA7-84C1-2B1F6016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84ADB0A-336B-994A-3440-E21779EA9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85524503-25F1-79FC-4CAE-181C79F35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43471CBB-BEED-F75D-C052-3714680E1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3EFE68E7-4EB6-2B82-931E-42D33F03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E73A-4EBC-4D1E-87F7-596FB93BF3ED}" type="datetimeFigureOut">
              <a:rPr lang="es-AR" smtClean="0"/>
              <a:pPr/>
              <a:t>27/5/2024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5FD2C201-4001-4BC9-4036-FD5CF7C9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F10ACA9-A063-9C09-E839-1F5EC9A2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86E8-7D77-4BF9-BA90-68EDBA370A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2521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C928D6-15B9-BA4A-2831-88DC036C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13936517-B97C-A492-7647-1E15EA50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E73A-4EBC-4D1E-87F7-596FB93BF3ED}" type="datetimeFigureOut">
              <a:rPr lang="es-AR" smtClean="0"/>
              <a:pPr/>
              <a:t>27/5/2024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E854AEBF-D88F-AD68-9CA4-28D5992E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B8BB8E95-ECB1-A732-A3E5-92D80745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86E8-7D77-4BF9-BA90-68EDBA370A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1809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D0ECF0A9-1EC5-AF3F-57F5-5C730BF6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E73A-4EBC-4D1E-87F7-596FB93BF3ED}" type="datetimeFigureOut">
              <a:rPr lang="es-AR" smtClean="0"/>
              <a:pPr/>
              <a:t>27/5/2024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0DDCB090-B4FA-C5DB-B80C-91193A5F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A0F8834-352E-673E-E66C-8E614DE3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86E8-7D77-4BF9-BA90-68EDBA370A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1030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C570B4-5740-41FB-27A4-D93040EF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F1AD475-15D6-CDBE-B3D1-341E0FD7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9BAAF5C-4803-1499-5EF0-63DF9C929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C0C6F78-081F-3917-AD77-5A580F51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E73A-4EBC-4D1E-87F7-596FB93BF3ED}" type="datetimeFigureOut">
              <a:rPr lang="es-AR" smtClean="0"/>
              <a:pPr/>
              <a:t>27/5/2024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6755AE1-774D-14AC-E1C0-49F3CF33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4D99AD6-4C54-7CBE-5300-3EA3A251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86E8-7D77-4BF9-BA90-68EDBA370A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5095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D6317A-8E0F-889E-5775-60D61A35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3C7A5D04-01DC-4FEC-85E6-D4A335FC1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E72E108-37BA-61E1-7CD0-62BFE7642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6AAB2FF-687B-AE82-569D-28F44B60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E73A-4EBC-4D1E-87F7-596FB93BF3ED}" type="datetimeFigureOut">
              <a:rPr lang="es-AR" smtClean="0"/>
              <a:pPr/>
              <a:t>27/5/2024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82E7646-C846-A9C3-A596-516531B5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8C38C83-4BD0-CE05-5146-4997068C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86E8-7D77-4BF9-BA90-68EDBA370A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6419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5F84604B-AA36-0DDA-C1E7-3B464351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32C478A-2BF8-E0AE-970A-6EF4932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C719B7B-497A-A74B-D7FC-B643B8FA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1E73A-4EBC-4D1E-87F7-596FB93BF3ED}" type="datetimeFigureOut">
              <a:rPr lang="es-AR" smtClean="0"/>
              <a:pPr/>
              <a:t>27/5/2024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C673D58-DF6D-20C0-D72A-46F451B4A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9AC4F23-E2CE-1CC9-C28C-A21AA43D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786E8-7D77-4BF9-BA90-68EDBA370A3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0944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FbeIXJOhSI0OvRDjQd0atLTqB1rPb1pW/view?usp=drive_link" TargetMode="External"/><Relationship Id="rId2" Type="http://schemas.openxmlformats.org/officeDocument/2006/relationships/hyperlink" Target="https://drive.google.com/drive/folders/15cSFLF0QpbdrN7MWePJHcebOoPcuL6tJ?usp=drive_lin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lab.research.google.com/drive/1oY5BDzeJVm_JxRk0x8ccjZMcspKTejTn?usp=drive_link" TargetMode="External"/><Relationship Id="rId5" Type="http://schemas.openxmlformats.org/officeDocument/2006/relationships/hyperlink" Target="https://colab.research.google.com/drive/1kZXRyc9vRpREKIYujSotGeCCGZ_WjCtc?usp=drive_link" TargetMode="External"/><Relationship Id="rId4" Type="http://schemas.openxmlformats.org/officeDocument/2006/relationships/hyperlink" Target="https://drive.google.com/drive/folders/1-aS3tVA3-CKukZZiNQNzPKiVppIfGR5z?usp=drive_lin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5F6A48-506D-E2D6-A672-D6EB10163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236" y="375703"/>
            <a:ext cx="9144000" cy="1050469"/>
          </a:xfrm>
        </p:spPr>
        <p:txBody>
          <a:bodyPr>
            <a:normAutofit/>
          </a:bodyPr>
          <a:lstStyle/>
          <a:p>
            <a:r>
              <a:rPr lang="es-419" sz="3600" dirty="0"/>
              <a:t>Ejercicios.</a:t>
            </a:r>
            <a:endParaRPr lang="es-A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8CE085F-3632-B714-3AAE-10C615A52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204" y="1629624"/>
            <a:ext cx="10526162" cy="2931059"/>
          </a:xfrm>
        </p:spPr>
        <p:txBody>
          <a:bodyPr/>
          <a:lstStyle/>
          <a:p>
            <a:r>
              <a:rPr lang="es-419" dirty="0"/>
              <a:t>En la Tabla se describen recursos y fechas de entregas de los ejercicios cuyos enunciados encontrará a continuación. Todos los códigos y los archivos necesarios, para los ejemplos y resolución de ejercicios están en la carpeta de compartida “</a:t>
            </a:r>
            <a:r>
              <a:rPr lang="es-419" dirty="0">
                <a:hlinkClick r:id="rId2"/>
              </a:rPr>
              <a:t>Códigos útiles</a:t>
            </a:r>
            <a:r>
              <a:rPr lang="es-419" dirty="0"/>
              <a:t>”.</a:t>
            </a:r>
            <a:endParaRPr lang="es-AR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CF04EA49-E4B9-4FEE-6E0A-3667458B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6993569"/>
              </p:ext>
            </p:extLst>
          </p:nvPr>
        </p:nvGraphicFramePr>
        <p:xfrm>
          <a:off x="784634" y="3429000"/>
          <a:ext cx="1052616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952">
                  <a:extLst>
                    <a:ext uri="{9D8B030D-6E8A-4147-A177-3AD203B41FA5}">
                      <a16:colId xmlns:a16="http://schemas.microsoft.com/office/drawing/2014/main" xmlns="" val="2120781953"/>
                    </a:ext>
                  </a:extLst>
                </a:gridCol>
                <a:gridCol w="5895924">
                  <a:extLst>
                    <a:ext uri="{9D8B030D-6E8A-4147-A177-3AD203B41FA5}">
                      <a16:colId xmlns:a16="http://schemas.microsoft.com/office/drawing/2014/main" xmlns="" val="1291729949"/>
                    </a:ext>
                  </a:extLst>
                </a:gridCol>
                <a:gridCol w="2098286">
                  <a:extLst>
                    <a:ext uri="{9D8B030D-6E8A-4147-A177-3AD203B41FA5}">
                      <a16:colId xmlns:a16="http://schemas.microsoft.com/office/drawing/2014/main" xmlns="" val="2852136168"/>
                    </a:ext>
                  </a:extLst>
                </a:gridCol>
              </a:tblGrid>
              <a:tr h="205866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Ejercicio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Recursos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Fecha de Entrega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824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Ejercicio 4.3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hlinkClick r:id="rId3"/>
                        </a:rPr>
                        <a:t>Notebook </a:t>
                      </a:r>
                      <a:r>
                        <a:rPr lang="es-419" dirty="0" err="1">
                          <a:hlinkClick r:id="rId3"/>
                        </a:rPr>
                        <a:t>Jupyter</a:t>
                      </a:r>
                      <a:r>
                        <a:rPr lang="es-419" dirty="0"/>
                        <a:t>: Ejemplo de construcción de serie de marea con constantes FES2014. Región FES2014 para la Plataforma Continental Peruana (</a:t>
                      </a:r>
                      <a:r>
                        <a:rPr lang="es-419" dirty="0">
                          <a:hlinkClick r:id="rId4"/>
                        </a:rPr>
                        <a:t>PCP</a:t>
                      </a:r>
                      <a:r>
                        <a:rPr lang="es-419" dirty="0"/>
                        <a:t>).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03/06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77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Ejercicio 4.5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hlinkClick r:id="rId5"/>
                        </a:rPr>
                        <a:t>Notebook </a:t>
                      </a:r>
                      <a:r>
                        <a:rPr lang="es-419" dirty="0" err="1">
                          <a:hlinkClick r:id="rId5"/>
                        </a:rPr>
                        <a:t>Colab</a:t>
                      </a:r>
                      <a:r>
                        <a:rPr lang="es-419" dirty="0"/>
                        <a:t> con algunas líneas sueltas que podrían ser útiles para trabajar con vientos.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05/06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711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Ejercicio 4.6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>
                          <a:hlinkClick r:id="rId6"/>
                        </a:rPr>
                        <a:t>Notebook </a:t>
                      </a:r>
                      <a:r>
                        <a:rPr lang="es-419" dirty="0" err="1">
                          <a:hlinkClick r:id="rId6"/>
                        </a:rPr>
                        <a:t>Colab</a:t>
                      </a:r>
                      <a:r>
                        <a:rPr lang="es-419" dirty="0"/>
                        <a:t>: Ejemplo de aplicación de Análisis de Valores Extremos usando </a:t>
                      </a:r>
                      <a:r>
                        <a:rPr lang="es-419" dirty="0" err="1"/>
                        <a:t>pyextremes</a:t>
                      </a:r>
                      <a:r>
                        <a:rPr lang="es-419" dirty="0"/>
                        <a:t> en Olas.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10/06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491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Ejercicio 4.7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Idem</a:t>
                      </a:r>
                      <a:r>
                        <a:rPr lang="es-419" dirty="0"/>
                        <a:t> anterior.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12/06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66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8862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7"/>
          <p:cNvSpPr/>
          <p:nvPr/>
        </p:nvSpPr>
        <p:spPr>
          <a:xfrm>
            <a:off x="254249" y="1344761"/>
            <a:ext cx="11809312" cy="157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12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070C0"/>
                </a:solidFill>
                <a:latin typeface="Avenir"/>
                <a:sym typeface="Arial"/>
              </a:rPr>
              <a:t>Ejercicio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Avenir"/>
                <a:sym typeface="Arial"/>
              </a:rPr>
              <a:t> 4.3</a:t>
            </a:r>
            <a:endParaRPr sz="2000" dirty="0">
              <a:latin typeface="Avenir"/>
            </a:endParaRPr>
          </a:p>
          <a:p>
            <a:pPr marL="0" marR="0" lvl="1" indent="1270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Usted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está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realizando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un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estudio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donde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necesita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conocer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la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amplitud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máxima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asociada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a la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marea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aguas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unos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100 m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profundidad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mar del Perú.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Cuenta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con 1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mes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mediciones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un punto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cercano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a la zona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interés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. ¿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Cómo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obtendría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este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dato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con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justificación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venir"/>
                <a:sym typeface="Arial"/>
              </a:rPr>
              <a:t>técnica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venir"/>
                <a:sym typeface="Arial"/>
              </a:rPr>
              <a:t>? </a:t>
            </a:r>
            <a:endParaRPr dirty="0">
              <a:latin typeface="Avenir"/>
            </a:endParaRPr>
          </a:p>
        </p:txBody>
      </p:sp>
      <p:pic>
        <p:nvPicPr>
          <p:cNvPr id="679" name="Google Shape;679;p97" descr="increíble Así se alejó la marea en Bahía de Kino teorias redes sociales  terremoto islas de Nueva Caledonia Oceanía Tides Chart - El Sol de  Hermosillo | Noticias Locales, Policiacas, sobre México,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0" y="0"/>
            <a:ext cx="12192000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7"/>
          <p:cNvSpPr/>
          <p:nvPr/>
        </p:nvSpPr>
        <p:spPr>
          <a:xfrm>
            <a:off x="141558" y="58371"/>
            <a:ext cx="480231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venir" panose="020B0503020203020204" pitchFamily="34" charset="0"/>
                <a:sym typeface="Arial"/>
              </a:rPr>
              <a:t>PROFUNDIDAD DEL AGUA, MAREAS Y “STORM SURGES” O MAREA METEOROLÓGICA</a:t>
            </a:r>
            <a:endParaRPr>
              <a:latin typeface="Avenir" panose="020B0503020203020204" pitchFamily="34" charset="0"/>
            </a:endParaRPr>
          </a:p>
        </p:txBody>
      </p:sp>
      <p:sp>
        <p:nvSpPr>
          <p:cNvPr id="681" name="Google Shape;681;p97"/>
          <p:cNvSpPr txBox="1"/>
          <p:nvPr/>
        </p:nvSpPr>
        <p:spPr>
          <a:xfrm>
            <a:off x="6334136" y="2964449"/>
            <a:ext cx="5409703" cy="373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12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Una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respuesta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posible</a:t>
            </a:r>
            <a:endParaRPr dirty="0">
              <a:latin typeface="Avenir" panose="020B0503020203020204" pitchFamily="34" charset="0"/>
            </a:endParaRPr>
          </a:p>
          <a:p>
            <a:pPr marL="0" marR="0" lvl="1" indent="1270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Utilice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la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serie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de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tiempo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de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niveles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del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archivo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ADCP NIVELES.xlsx para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comparar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los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resultados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del TPXO o FES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en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la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posición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informada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.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Generar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gráficos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y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calcular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errores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. Una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vez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verificada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los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resultados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del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modelo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,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puede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extender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el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cálculo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de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niveles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a 19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años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para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identificar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la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máxima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amplitud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.</a:t>
            </a:r>
            <a:endParaRPr dirty="0">
              <a:latin typeface="Avenir" panose="020B0503020203020204" pitchFamily="34" charset="0"/>
            </a:endParaRPr>
          </a:p>
          <a:p>
            <a:pPr marL="0" marR="0" lvl="1" indent="1270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NOTA: Para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filtrar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variaciones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espurias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en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las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mediciones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puede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promediar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a 1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dato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por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Avenir" panose="020B0503020203020204" pitchFamily="34" charset="0"/>
                <a:sym typeface="Arial"/>
              </a:rPr>
              <a:t> hora.</a:t>
            </a:r>
            <a:endParaRPr sz="1800" b="0" i="1" u="none" strike="noStrike" cap="none" dirty="0">
              <a:solidFill>
                <a:schemeClr val="dk1"/>
              </a:solidFill>
              <a:latin typeface="Avenir" panose="020B0503020203020204" pitchFamily="34" charset="0"/>
              <a:sym typeface="Arial"/>
            </a:endParaRPr>
          </a:p>
        </p:txBody>
      </p:sp>
      <p:sp>
        <p:nvSpPr>
          <p:cNvPr id="682" name="Google Shape;682;p97"/>
          <p:cNvSpPr/>
          <p:nvPr/>
        </p:nvSpPr>
        <p:spPr>
          <a:xfrm>
            <a:off x="9192343" y="154106"/>
            <a:ext cx="27285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venir" panose="020B0503020203020204" pitchFamily="34" charset="0"/>
                <a:sym typeface="Arial"/>
              </a:rPr>
              <a:t>OA – 1</a:t>
            </a:r>
            <a:r>
              <a:rPr lang="en-US" sz="1600" b="0" i="1" u="none" strike="noStrike" cap="none" baseline="30000">
                <a:solidFill>
                  <a:schemeClr val="lt1"/>
                </a:solidFill>
                <a:latin typeface="Avenir" panose="020B0503020203020204" pitchFamily="34" charset="0"/>
                <a:sym typeface="Arial"/>
              </a:rPr>
              <a:t>er</a:t>
            </a:r>
            <a:r>
              <a:rPr lang="en-US" sz="1600" b="0" i="1" u="none" strike="noStrike" cap="none">
                <a:solidFill>
                  <a:schemeClr val="lt1"/>
                </a:solidFill>
                <a:latin typeface="Avenir" panose="020B0503020203020204" pitchFamily="34" charset="0"/>
                <a:sym typeface="Arial"/>
              </a:rPr>
              <a:t> cuatrimestre 2024</a:t>
            </a:r>
            <a:endParaRPr sz="1600" b="0" i="0" u="none" strike="noStrike" cap="none">
              <a:solidFill>
                <a:schemeClr val="lt1"/>
              </a:solidFill>
              <a:latin typeface="Avenir" panose="020B05030202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06;p79">
            <a:extLst>
              <a:ext uri="{FF2B5EF4-FFF2-40B4-BE49-F238E27FC236}">
                <a16:creationId xmlns:a16="http://schemas.microsoft.com/office/drawing/2014/main" xmlns="" id="{99C07C83-41CF-3BD3-F5F9-A871512CFA40}"/>
              </a:ext>
            </a:extLst>
          </p:cNvPr>
          <p:cNvSpPr txBox="1">
            <a:spLocks/>
          </p:cNvSpPr>
          <p:nvPr/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 b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chemeClr val="dk1"/>
                </a:buClr>
                <a:buSzPts val="1400"/>
              </a:pPr>
              <a:t>2</a:t>
            </a:fld>
            <a:endParaRPr lang="en-US" sz="1400" b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2B5DF77E-2269-F902-06D6-5E702EA24F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558" y="3086093"/>
            <a:ext cx="6110630" cy="3496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98" descr="Resultado de imagen para cielo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0" y="1588"/>
            <a:ext cx="121920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9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98"/>
          <p:cNvSpPr/>
          <p:nvPr/>
        </p:nvSpPr>
        <p:spPr>
          <a:xfrm>
            <a:off x="9192343" y="154106"/>
            <a:ext cx="27285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OA – 1</a:t>
            </a:r>
            <a:r>
              <a:rPr lang="en-US" sz="1600" b="0" i="1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cuatrimestre 2024</a:t>
            </a:r>
            <a:endParaRPr sz="1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98"/>
          <p:cNvSpPr/>
          <p:nvPr/>
        </p:nvSpPr>
        <p:spPr>
          <a:xfrm>
            <a:off x="263352" y="1772815"/>
            <a:ext cx="11657574" cy="353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Si no hay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suficientes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mediciones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in situ,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parea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tener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series largos para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obtener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peso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estadístico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la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opción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para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conseguir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una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estadística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adecuada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son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los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resultados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los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modelos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globales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reanalísis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) ,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principio,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pero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pueden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ser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regionales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existiesen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.</a:t>
            </a:r>
            <a:endParaRPr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Ejercicio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4.4</a:t>
            </a:r>
            <a:endParaRPr sz="16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Identificar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la web bases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datos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modelos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vientos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que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tengan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información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histórica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la Argentina.</a:t>
            </a:r>
          </a:p>
          <a:p>
            <a:pPr marL="0" marR="0" lvl="1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Resuelto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clase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sz="2000" b="1" i="0" u="none" strike="noStrike" cap="none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691" name="Google Shape;691;p98"/>
          <p:cNvSpPr/>
          <p:nvPr/>
        </p:nvSpPr>
        <p:spPr>
          <a:xfrm>
            <a:off x="4868340" y="1124744"/>
            <a:ext cx="2109071" cy="49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venir" panose="020B0503020203020204" pitchFamily="34" charset="0"/>
                <a:sym typeface="Arial"/>
              </a:rPr>
              <a:t>Estadísticas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venir" panose="020B0503020203020204" pitchFamily="34" charset="0"/>
                <a:sym typeface="Arial"/>
              </a:rPr>
              <a:t> </a:t>
            </a:r>
            <a:endParaRPr dirty="0">
              <a:latin typeface="Avenir" panose="020B0503020203020204" pitchFamily="34" charset="0"/>
            </a:endParaRPr>
          </a:p>
        </p:txBody>
      </p:sp>
      <p:sp>
        <p:nvSpPr>
          <p:cNvPr id="692" name="Google Shape;692;p98"/>
          <p:cNvSpPr/>
          <p:nvPr/>
        </p:nvSpPr>
        <p:spPr>
          <a:xfrm>
            <a:off x="263352" y="260648"/>
            <a:ext cx="152876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VIENTOS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99" descr="Resultado de imagen para cielo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0" y="1588"/>
            <a:ext cx="121920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9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99"/>
          <p:cNvSpPr/>
          <p:nvPr/>
        </p:nvSpPr>
        <p:spPr>
          <a:xfrm>
            <a:off x="9192343" y="154106"/>
            <a:ext cx="27285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OA – 1</a:t>
            </a:r>
            <a:r>
              <a:rPr lang="en-US" sz="1600" b="0" i="1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cuatrimestre 2024</a:t>
            </a:r>
            <a:endParaRPr sz="1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99"/>
          <p:cNvSpPr/>
          <p:nvPr/>
        </p:nvSpPr>
        <p:spPr>
          <a:xfrm>
            <a:off x="263352" y="260648"/>
            <a:ext cx="152876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VIENTOS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99"/>
          <p:cNvSpPr/>
          <p:nvPr/>
        </p:nvSpPr>
        <p:spPr>
          <a:xfrm>
            <a:off x="407368" y="1384598"/>
            <a:ext cx="11377264" cy="497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Ejercicio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4.5</a:t>
            </a:r>
            <a:endParaRPr sz="1600" b="1" dirty="0">
              <a:solidFill>
                <a:srgbClr val="0070C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Para un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estudio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valores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extremos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asociado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a la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instalación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una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plataforma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se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requieren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analizar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datos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medios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y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los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asociados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rachas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y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ráfagas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.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Utilice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los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datos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viento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(one hour average at 10 m) del Reanalysis 2 de NCEP,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un punto del mar Argentino (52.38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S – 67.5° W) para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generar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las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siguientes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estadísticas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:</a:t>
            </a:r>
            <a:endParaRPr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marR="0" lvl="2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One Hour Average Wind Speed, V1h. Occurrence (%) wind speed-direction</a:t>
            </a:r>
            <a:endParaRPr sz="2000" b="0" i="0" u="none" strike="noStrike" cap="none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  <a:p>
            <a:pPr marL="800100" marR="0" lvl="2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Ten Minute Average Wind Speed, V10min. Occurrence (%) wind speed-direction</a:t>
            </a:r>
            <a:endParaRPr sz="2000" b="0" i="0" u="none" strike="noStrike" cap="none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  <a:p>
            <a:pPr marL="800100" marR="0" lvl="2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One Minute Average Wind Speed, V1min. Occurrence (%) wind speed-direction </a:t>
            </a:r>
            <a:endParaRPr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marR="0" lvl="2" indent="-3429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One Hour Average Wind Speed, Vh1. Occurrence (%) wind speed-month</a:t>
            </a:r>
            <a:endParaRPr sz="2000" b="0" i="0" u="none" strike="noStrike" cap="none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2000" b="0" i="1" u="none" strike="noStrike" cap="none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Nota: </a:t>
            </a:r>
            <a:r>
              <a:rPr lang="en-US" sz="2000" b="0" i="1" u="none" strike="noStrike" cap="none" dirty="0" err="1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Convertir</a:t>
            </a:r>
            <a:r>
              <a:rPr lang="en-US" sz="2000" b="0" i="1" u="none" strike="noStrike" cap="none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los</a:t>
            </a:r>
            <a:r>
              <a:rPr lang="en-US" sz="2000" b="0" i="1" u="none" strike="noStrike" cap="none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datos</a:t>
            </a:r>
            <a:r>
              <a:rPr lang="en-US" sz="2000" b="0" i="1" u="none" strike="noStrike" cap="none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a </a:t>
            </a:r>
            <a:r>
              <a:rPr lang="en-US" sz="2000" b="0" i="1" u="none" strike="noStrike" cap="none" dirty="0" err="1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intensidad</a:t>
            </a:r>
            <a:r>
              <a:rPr lang="en-US" sz="2000" b="0" i="1" u="none" strike="noStrike" cap="none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y </a:t>
            </a:r>
            <a:r>
              <a:rPr lang="en-US" sz="2000" b="0" i="1" u="none" strike="noStrike" cap="none" dirty="0" err="1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dirección</a:t>
            </a:r>
            <a:r>
              <a:rPr lang="en-US" sz="2000" b="0" i="1" u="none" strike="noStrike" cap="none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del </a:t>
            </a:r>
            <a:r>
              <a:rPr lang="en-US" sz="2000" b="0" i="1" u="none" strike="noStrike" cap="none" dirty="0" err="1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viento</a:t>
            </a:r>
            <a:endParaRPr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A5587E67-2230-6EB1-9CBA-C2EFDE319378}"/>
              </a:ext>
            </a:extLst>
          </p:cNvPr>
          <p:cNvGrpSpPr/>
          <p:nvPr/>
        </p:nvGrpSpPr>
        <p:grpSpPr>
          <a:xfrm>
            <a:off x="139337" y="1125538"/>
            <a:ext cx="11913326" cy="5632311"/>
            <a:chOff x="139337" y="855148"/>
            <a:chExt cx="11913326" cy="563231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xmlns="" id="{478403EB-CA9F-0D04-12F5-44F1735B4E6D}"/>
                </a:ext>
              </a:extLst>
            </p:cNvPr>
            <p:cNvSpPr txBox="1"/>
            <p:nvPr/>
          </p:nvSpPr>
          <p:spPr>
            <a:xfrm>
              <a:off x="139337" y="855148"/>
              <a:ext cx="11913326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Estos son criterios relativos, ya que permiten comparar entre modelos (ajustes), pero no indican cuan bueno es el modelo.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El </a:t>
              </a:r>
              <a:r>
                <a:rPr kumimoji="0" lang="es-MX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criterio de información de Akaike (AIC)</a:t>
              </a: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 (Akaike, 1974) es una técnica basada en el ajuste en la muestra para estimar la probabilidad de un modelo para predecir/estimar los valores futuros. Un buen modelo es el que tiene un AIC mínimo entre todos los demás modelos.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El </a:t>
              </a:r>
              <a:r>
                <a:rPr kumimoji="0" lang="es-MX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criterio de información bayesiano (BIC)</a:t>
              </a: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 (Stone, 1979) es otro criterio de selección de modelos que mide el compromiso entre el ajuste del modelo y la complejidad del mismo.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Un valor de AIC o BIC más bajo indica un mejor ajuste.</a:t>
              </a: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Para estimar el AIC y el BIC (Stone, 1979; Akaike, 1974) de un modelo se utilizan las siguientes ecuaciones: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  <a:sym typeface="Arial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donde ML es el valor de la máxima verosimilitud, N es el número de mediciones registradas y k es el número de parámetros estimados.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Los valores mínimos de AIC y BIC se utilizan como criterio de selección del modelo. El modelo óptimo se selecciona en función del R</a:t>
              </a:r>
              <a:r>
                <a:rPr kumimoji="0" lang="es-MX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2</a:t>
              </a: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Arial" panose="020B0604020202020204" pitchFamily="34" charset="0"/>
                  <a:sym typeface="Arial"/>
                </a:rPr>
                <a:t> más alto y del AIC y BIC mínimos.</a:t>
              </a:r>
              <a:endPara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  <a:sym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D5FCBA88-3DED-37B0-8BC5-0845C935E81E}"/>
                    </a:ext>
                  </a:extLst>
                </p:cNvPr>
                <p:cNvSpPr txBox="1"/>
                <p:nvPr/>
              </p:nvSpPr>
              <p:spPr>
                <a:xfrm>
                  <a:off x="2050557" y="4500497"/>
                  <a:ext cx="2699457" cy="27699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𝐴𝐼𝐶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=−2</m:t>
                        </m:r>
                        <m:func>
                          <m:func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</m:ctrlPr>
                          </m:funcPr>
                          <m:fName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kumimoji="0" lang="es-AR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𝑀𝐿</m:t>
                                </m:r>
                              </m:e>
                            </m:d>
                          </m:e>
                        </m:func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+2∗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𝑘</m:t>
                        </m:r>
                      </m:oMath>
                    </m:oMathPara>
                  </a14:m>
                  <a:endPara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FCBA88-3DED-37B0-8BC5-0845C935E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557" y="4500497"/>
                  <a:ext cx="2699457" cy="276999"/>
                </a:xfrm>
                <a:prstGeom prst="rect">
                  <a:avLst/>
                </a:prstGeom>
                <a:blipFill>
                  <a:blip r:embed="rId2" cstate="print"/>
                  <a:stretch>
                    <a:fillRect l="-1348" r="-1348" b="-638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A57DFAE8-8D13-9FB0-6BB5-5289C5B2578A}"/>
                    </a:ext>
                  </a:extLst>
                </p:cNvPr>
                <p:cNvSpPr txBox="1"/>
                <p:nvPr/>
              </p:nvSpPr>
              <p:spPr>
                <a:xfrm>
                  <a:off x="6464065" y="4500496"/>
                  <a:ext cx="3152338" cy="27699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𝐵𝐼𝐶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=−2</m:t>
                        </m:r>
                        <m:func>
                          <m:func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</m:ctrlPr>
                          </m:funcPr>
                          <m:fName>
                            <m:r>
                              <a:rPr kumimoji="0" lang="es-AR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kumimoji="0" lang="es-AR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𝑀𝐿</m:t>
                                </m:r>
                              </m:e>
                            </m:d>
                          </m:e>
                        </m:func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+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𝑙𝑛</m:t>
                        </m:r>
                        <m:d>
                          <m:d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Arial"/>
                              </a:rPr>
                              <m:t>𝑁</m:t>
                            </m:r>
                          </m:e>
                        </m:d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∗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𝑘</m:t>
                        </m:r>
                      </m:oMath>
                    </m:oMathPara>
                  </a14:m>
                  <a:endPara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Arial"/>
                  </a:endParaRPr>
                </a:p>
              </p:txBody>
            </p:sp>
          </mc:Choice>
          <mc:Fallback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57DFAE8-8D13-9FB0-6BB5-5289C5B25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065" y="4500496"/>
                  <a:ext cx="3152338" cy="276999"/>
                </a:xfrm>
                <a:prstGeom prst="rect">
                  <a:avLst/>
                </a:prstGeom>
                <a:blipFill>
                  <a:blip r:embed="rId3" cstate="print"/>
                  <a:stretch>
                    <a:fillRect l="-963" r="-1156" b="-638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2" descr="Resultado de imagen para cielo">
            <a:extLst>
              <a:ext uri="{FF2B5EF4-FFF2-40B4-BE49-F238E27FC236}">
                <a16:creationId xmlns:a16="http://schemas.microsoft.com/office/drawing/2014/main" xmlns="" id="{7A718DDB-CCF4-EE45-0677-D445724C1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2">
            <a:extLst>
              <a:ext uri="{FF2B5EF4-FFF2-40B4-BE49-F238E27FC236}">
                <a16:creationId xmlns:a16="http://schemas.microsoft.com/office/drawing/2014/main" xmlns="" id="{7F795A2C-8D4A-6878-747C-58C37A56E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260648"/>
            <a:ext cx="1528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419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VIENTOS</a:t>
            </a:r>
            <a:endParaRPr kumimoji="0" lang="es-419" altLang="es-419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45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106" descr="Resultado de imagen para cielo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0" y="1588"/>
            <a:ext cx="121920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06"/>
          <p:cNvSpPr/>
          <p:nvPr/>
        </p:nvSpPr>
        <p:spPr>
          <a:xfrm>
            <a:off x="9192343" y="154106"/>
            <a:ext cx="27285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OA – 1</a:t>
            </a:r>
            <a:r>
              <a:rPr lang="en-US" sz="1600" b="0" i="1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cuatrimestre 2024</a:t>
            </a:r>
            <a:endParaRPr sz="1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Google Shape;751;p106"/>
          <p:cNvSpPr/>
          <p:nvPr/>
        </p:nvSpPr>
        <p:spPr>
          <a:xfrm>
            <a:off x="263352" y="260648"/>
            <a:ext cx="152876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VIENTOS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106"/>
          <p:cNvSpPr/>
          <p:nvPr/>
        </p:nvSpPr>
        <p:spPr>
          <a:xfrm>
            <a:off x="263352" y="1158451"/>
            <a:ext cx="11928648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Ejercicio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4.6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Realice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los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cálculos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valores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extremos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para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punto de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plataforma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offshore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mencionado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ejercicio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anterior.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Utilice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 </a:t>
            </a:r>
            <a:r>
              <a:rPr lang="en-US" sz="1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librería</a:t>
            </a: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i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pyextremes</a:t>
            </a: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para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calcular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los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valores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extremos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velocidad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viento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independientemente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dirección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) para 5, 50 y 100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período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retorno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Utilice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Block </a:t>
            </a: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axima.</a:t>
            </a:r>
            <a:endParaRPr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1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Ejercicio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4.7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Utilizando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pyextremes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calcular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los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valores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extremos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velocidad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viento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por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octantes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para 5, 50 y 100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período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retorno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utilizando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solo block maxima.</a:t>
            </a:r>
            <a:endParaRPr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Para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ello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deberá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generar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las series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tiempo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por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cada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dirección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completando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con cero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instante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que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viento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no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venga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esa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dirección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Arial"/>
              </a:rPr>
              <a:t>. </a:t>
            </a:r>
            <a:endParaRPr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810</Words>
  <Application>Microsoft Office PowerPoint</Application>
  <PresentationFormat>Personalizado</PresentationFormat>
  <Paragraphs>61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Ejercicios.</vt:lpstr>
      <vt:lpstr>Diapositiva 2</vt:lpstr>
      <vt:lpstr>Diapositiva 3</vt:lpstr>
      <vt:lpstr>Diapositiva 4</vt:lpstr>
      <vt:lpstr>Diapositiva 5</vt:lpstr>
      <vt:lpstr>Diapositiva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Ejercicios.</dc:title>
  <dc:creator>Guadalupe Alonso</dc:creator>
  <cp:lastModifiedBy>Hernán</cp:lastModifiedBy>
  <cp:revision>2</cp:revision>
  <dcterms:created xsi:type="dcterms:W3CDTF">2024-05-27T23:05:18Z</dcterms:created>
  <dcterms:modified xsi:type="dcterms:W3CDTF">2024-05-28T01:31:21Z</dcterms:modified>
</cp:coreProperties>
</file>