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fff087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fff087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f40a0e77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f40a0e77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https://www.google.com/url?sa=i&amp;url=https%3A%2F%2Ftechysupport.co%2Fterm-and-condition%2F&amp;psig=AOvVaw3tUFxDRhCnPnshxCO4dhvR&amp;ust=1618522745743000&amp;source=images&amp;cd=vfe&amp;ved=0CAIQjRxqFwoTCPjQnarZ_u8CFQAAAAAdAAAAABAE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23131d8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23131d8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https://www.google.com/url?sa=i&amp;url=https%3A%2F%2Fwww.iconsdb.com%2Fred-icons%2Fthumbs-down-icon.html&amp;psig=AOvVaw35Fe5FebcMezPe5Bot2XjE&amp;ust=1618522825664000&amp;source=images&amp;cd=vfe&amp;ved=0CAIQjRxqFwoTCIDLzMnZ_u8CFQAAAAAdAAAAABAE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fa3d61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fa3d61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4fa3d61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4fa3d61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4fa3d61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4fa3d61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https://www.runnerstribe.com/membership-join/membership-registration/attachment/286-2862058_thumbs-down-buttons-royalty-free-cliparts-vectors-green/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054842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054842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5054842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5054842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04da7e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04da7e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5054842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5054842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d8d67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d8d67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fa3d61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fa3d61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fa3d61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fa3d61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https://www.dreamstime.com/photos-images/future-steps.html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8b3d1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8b3d1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8d0dd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8d0dd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f3c4f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f3c4f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d8d67a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d8d67a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f40a0e77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f40a0e77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0fff087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0fff087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fa3d61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fa3d61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www.airlines.org/data/" TargetMode="External"/><Relationship Id="rId5" Type="http://schemas.openxmlformats.org/officeDocument/2006/relationships/hyperlink" Target="https://www.faa.gov/air_traffic/by_the_numbers/media/Air_Traffic_by_the_Numbers_2020.pdf" TargetMode="External"/><Relationship Id="rId6" Type="http://schemas.openxmlformats.org/officeDocument/2006/relationships/hyperlink" Target="https://www.faa.gov/data_research/aviation_data_statistics/media/cost_delay_estimate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ranstats.bts.gov/DL_SelectFields.asp?Table_ID=236" TargetMode="External"/><Relationship Id="rId4" Type="http://schemas.openxmlformats.org/officeDocument/2006/relationships/hyperlink" Target="https://github.com/jayleetx/nycflights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w2.weather.gov/climate/xmacis.php?wfo=ok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24200" y="1610275"/>
            <a:ext cx="6230100" cy="14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U.S. Aviation: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Predicting Delays &amp; Examining The Resulting Economic Cost</a:t>
            </a:r>
            <a:endParaRPr sz="3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05600" y="4193572"/>
            <a:ext cx="6038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81"/>
              <a:t>Yeshiva University DAV Math &amp; Statistics Final Project </a:t>
            </a:r>
            <a:endParaRPr sz="668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81"/>
              <a:t>Group Members: Benjamin Freund, Marlee Goodman, Eli Weiss</a:t>
            </a:r>
            <a:endParaRPr sz="668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0</a:t>
            </a:r>
            <a:r>
              <a:rPr lang="en" sz="2000">
                <a:solidFill>
                  <a:srgbClr val="000000"/>
                </a:solidFill>
              </a:rPr>
              <a:t>: There is no difference between average weekend delays and average weekday delays,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or total_delay</a:t>
            </a:r>
            <a:r>
              <a:rPr baseline="-25000" lang="en" sz="2000">
                <a:solidFill>
                  <a:srgbClr val="000000"/>
                </a:solidFill>
              </a:rPr>
              <a:t>weekend</a:t>
            </a:r>
            <a:r>
              <a:rPr lang="en" sz="2000">
                <a:solidFill>
                  <a:srgbClr val="000000"/>
                </a:solidFill>
              </a:rPr>
              <a:t> – total_delay</a:t>
            </a:r>
            <a:r>
              <a:rPr baseline="-25000" lang="en" sz="2000">
                <a:solidFill>
                  <a:srgbClr val="000000"/>
                </a:solidFill>
              </a:rPr>
              <a:t>weekday</a:t>
            </a:r>
            <a:r>
              <a:rPr lang="en" sz="2000">
                <a:solidFill>
                  <a:srgbClr val="000000"/>
                </a:solidFill>
              </a:rPr>
              <a:t> = 0.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: There is a statistically significant difference between average weekend delays and average weekday delays,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or total_delay</a:t>
            </a:r>
            <a:r>
              <a:rPr baseline="-25000" lang="en" sz="2000">
                <a:solidFill>
                  <a:srgbClr val="000000"/>
                </a:solidFill>
              </a:rPr>
              <a:t>weekend</a:t>
            </a:r>
            <a:r>
              <a:rPr lang="en" sz="2000">
                <a:solidFill>
                  <a:srgbClr val="000000"/>
                </a:solidFill>
              </a:rPr>
              <a:t> – total_delay</a:t>
            </a:r>
            <a:r>
              <a:rPr baseline="-25000" lang="en" sz="2000">
                <a:solidFill>
                  <a:srgbClr val="000000"/>
                </a:solidFill>
              </a:rPr>
              <a:t>weekday</a:t>
            </a:r>
            <a:r>
              <a:rPr lang="en" sz="2000">
                <a:solidFill>
                  <a:srgbClr val="000000"/>
                </a:solidFill>
              </a:rPr>
              <a:t> != 0.</a:t>
            </a:r>
            <a:endParaRPr sz="2100"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#1: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Delays vs. Weekday Delays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T-Test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(Comparing Means of Two Groups)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Sample Size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weekend and weekday samples contain 190 observations each, which is more than the standard 30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Independence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samples are less than 10% of the overall population (303,748 observations), so they can be considered independent.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Randomness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Simple random samples taken using Python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Normally Distributed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Skewed right, but due to large sample size, we can proceed with caution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 - Statistic: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1.10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 - Value: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0.27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Fail to reject </a:t>
            </a: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0</a:t>
            </a:r>
            <a:r>
              <a:rPr lang="en" sz="2000">
                <a:solidFill>
                  <a:srgbClr val="000000"/>
                </a:solidFill>
              </a:rPr>
              <a:t> at 95% confidence level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No statistically significant difference between average weekend delays and average weekday delays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descr="Red thumbs down icon - Free red hand icons"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22225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0</a:t>
            </a:r>
            <a:r>
              <a:rPr lang="en" sz="2000">
                <a:solidFill>
                  <a:srgbClr val="000000"/>
                </a:solidFill>
              </a:rPr>
              <a:t>: There is no difference between average snow induced delays and average rain induced delays,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or total_delay</a:t>
            </a:r>
            <a:r>
              <a:rPr baseline="-25000" lang="en" sz="2000">
                <a:solidFill>
                  <a:srgbClr val="000000"/>
                </a:solidFill>
              </a:rPr>
              <a:t>snow</a:t>
            </a:r>
            <a:r>
              <a:rPr lang="en" sz="2000">
                <a:solidFill>
                  <a:srgbClr val="000000"/>
                </a:solidFill>
              </a:rPr>
              <a:t> – total_delay</a:t>
            </a:r>
            <a:r>
              <a:rPr baseline="-25000" lang="en" sz="2000">
                <a:solidFill>
                  <a:srgbClr val="000000"/>
                </a:solidFill>
              </a:rPr>
              <a:t>rain</a:t>
            </a:r>
            <a:r>
              <a:rPr lang="en" sz="2000">
                <a:solidFill>
                  <a:srgbClr val="000000"/>
                </a:solidFill>
              </a:rPr>
              <a:t> = 0.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: There is a statistically significant difference between average snow induced delays and average rain induced delays,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or total_delay</a:t>
            </a:r>
            <a:r>
              <a:rPr baseline="-25000" lang="en" sz="2000">
                <a:solidFill>
                  <a:srgbClr val="000000"/>
                </a:solidFill>
              </a:rPr>
              <a:t>snow</a:t>
            </a:r>
            <a:r>
              <a:rPr lang="en" sz="2000">
                <a:solidFill>
                  <a:srgbClr val="000000"/>
                </a:solidFill>
              </a:rPr>
              <a:t> – total_delay</a:t>
            </a:r>
            <a:r>
              <a:rPr baseline="-25000" lang="en" sz="2000">
                <a:solidFill>
                  <a:srgbClr val="000000"/>
                </a:solidFill>
              </a:rPr>
              <a:t>rain</a:t>
            </a:r>
            <a:r>
              <a:rPr lang="en" sz="2000">
                <a:solidFill>
                  <a:srgbClr val="000000"/>
                </a:solidFill>
              </a:rPr>
              <a:t> != 0.</a:t>
            </a:r>
            <a:endParaRPr sz="2100"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#2: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 Induced Delays vs. Rain Induced Delays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T-Test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(Comparing Means of Two Groups)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Sample Size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snow and rain samples contain 190 observations each, which is more than the standard 30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Independence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samples are less than 10% of the overall population (303,748 observations), so they can be considered independent.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Randomness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Simple random samples taken using Python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Normally Distributed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Skewed right, but due to large sample size, we can proceed with caution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 - Statistic: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2.414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 - Value: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0.016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eject </a:t>
            </a:r>
            <a:r>
              <a:rPr lang="en" sz="2000">
                <a:solidFill>
                  <a:srgbClr val="000000"/>
                </a:solidFill>
              </a:rPr>
              <a:t>H</a:t>
            </a:r>
            <a:r>
              <a:rPr baseline="-25000" lang="en" sz="2000">
                <a:solidFill>
                  <a:srgbClr val="000000"/>
                </a:solidFill>
              </a:rPr>
              <a:t>0</a:t>
            </a:r>
            <a:r>
              <a:rPr lang="en" sz="2000">
                <a:solidFill>
                  <a:srgbClr val="000000"/>
                </a:solidFill>
              </a:rPr>
              <a:t> at 95% confidence level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Statistically significant difference between average snow induced delays and average rain induced delays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26" y="499000"/>
            <a:ext cx="1995857" cy="16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Variables and Response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Response: Delayed 1/0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Stratified X’s: 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Hour (1-24) (1 Hot Encoded)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Month (1-12) (1 Hot Encoded)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Rain(0/1)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Snow(0/1)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# Flights per carrier per airport per day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Running count of delays for this plane</a:t>
            </a:r>
            <a:endParaRPr sz="1600"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50062" t="0"/>
          <a:stretch/>
        </p:blipFill>
        <p:spPr>
          <a:xfrm>
            <a:off x="5438500" y="1982325"/>
            <a:ext cx="2130898" cy="246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Models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Models</a:t>
            </a:r>
            <a:r>
              <a:rPr lang="en" sz="1600"/>
              <a:t>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</a:t>
            </a:r>
            <a:r>
              <a:rPr lang="en" sz="1600"/>
              <a:t>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Ensemble (</a:t>
            </a:r>
            <a:r>
              <a:rPr lang="en" sz="1600"/>
              <a:t>Logistic Regression + Random Forest)</a:t>
            </a:r>
            <a:endParaRPr sz="16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950" y="1559975"/>
            <a:ext cx="1809625" cy="13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800" y="1736550"/>
            <a:ext cx="1226512" cy="11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5">
            <a:alphaModFix/>
          </a:blip>
          <a:srcRect b="0" l="26980" r="22824" t="19374"/>
          <a:stretch/>
        </p:blipFill>
        <p:spPr>
          <a:xfrm>
            <a:off x="6344800" y="3185900"/>
            <a:ext cx="1560801" cy="13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9400" y="3646500"/>
            <a:ext cx="1538148" cy="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>
                <a:solidFill>
                  <a:srgbClr val="666666"/>
                </a:solidFill>
              </a:rPr>
              <a:t>(On average, 36% of flights are delayed)</a:t>
            </a:r>
            <a:endParaRPr sz="2222">
              <a:solidFill>
                <a:srgbClr val="666666"/>
              </a:solidFill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38" y="2065900"/>
            <a:ext cx="8366124" cy="18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47" y="2580525"/>
            <a:ext cx="2261803" cy="1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>
                <a:solidFill>
                  <a:srgbClr val="666666"/>
                </a:solidFill>
              </a:rPr>
              <a:t>(On average, 36% of flights are delayed)</a:t>
            </a:r>
            <a:endParaRPr sz="2222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00" y="2610650"/>
            <a:ext cx="205050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544775" y="20991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350" y="2610650"/>
            <a:ext cx="2240225" cy="15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002" y="2580526"/>
            <a:ext cx="2172624" cy="16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2642775" y="22104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660988" y="22104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XGBoost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6799488" y="2210450"/>
            <a:ext cx="13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Ensemble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39225" y="231775"/>
            <a:ext cx="4752225" cy="47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239225" y="225950"/>
            <a:ext cx="6490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Presentation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910100" y="1261750"/>
            <a:ext cx="49755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 of U.S. aviation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questions &amp; goals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of data architecture &amp; 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Hypothesis tests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Predictive modelling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Economic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Conclusion/final thoughts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4263075" y="1459650"/>
            <a:ext cx="4634100" cy="18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159475" y="106325"/>
            <a:ext cx="27645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Model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14100" y="757525"/>
            <a:ext cx="4005300" cy="4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Major ai</a:t>
            </a:r>
            <a:r>
              <a:rPr lang="en" sz="1500"/>
              <a:t>rline cost components for delays: fuel, crew, maintenance, ownership (</a:t>
            </a:r>
            <a:r>
              <a:rPr lang="en" sz="1500">
                <a:solidFill>
                  <a:srgbClr val="454545"/>
                </a:solidFill>
              </a:rPr>
              <a:t>Depreciation, leasing costs, insurance, etc.)</a:t>
            </a:r>
            <a:endParaRPr sz="15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Basic Method For Each Part: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Research how much each component costs in total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Determine how much of that is due to delay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 cost of delay per component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Fuel - </a:t>
            </a:r>
            <a:r>
              <a:rPr lang="en" sz="1500">
                <a:solidFill>
                  <a:srgbClr val="454545"/>
                </a:solidFill>
              </a:rPr>
              <a:t>If a flight is delayed, the airline can expect to increase its fuel cost for that flight by 13% on average.</a:t>
            </a:r>
            <a:endParaRPr sz="15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545"/>
                </a:solidFill>
              </a:rPr>
              <a:t>Crew - 6% ; Maintenance - 8% ; Ownership - 15%</a:t>
            </a:r>
            <a:endParaRPr sz="1500">
              <a:solidFill>
                <a:srgbClr val="454545"/>
              </a:solidFill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400" y="1500988"/>
            <a:ext cx="4494775" cy="17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0" cy="51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title"/>
          </p:nvPr>
        </p:nvSpPr>
        <p:spPr>
          <a:xfrm>
            <a:off x="156775" y="256175"/>
            <a:ext cx="796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Conclusion: Items Learned &amp; Future Steps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263100" y="975275"/>
            <a:ext cx="4003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Items learned: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 lot of aviation data via FAA, BTS, etc.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trade off between recall and precision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Hypothesis testing via Python packages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263100" y="3468875"/>
            <a:ext cx="8814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Future Action: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Test more variables to determine whether they should be included/excluded from model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Develop model to increase recall and precision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321025" y="38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 of U.S. Aviation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82275" y="1065775"/>
            <a:ext cx="80049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U.S. airlines passenger count: 1B+ ; average daily passenger count: 2.5M+. 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U.S. aviation provides: 10 million+ jobs and nearly $500 billion in revenue 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Revenue from aviation </a:t>
            </a:r>
            <a:r>
              <a:rPr lang="en" sz="1750">
                <a:solidFill>
                  <a:srgbClr val="FFFFFF"/>
                </a:solidFill>
              </a:rPr>
              <a:t>constitutes</a:t>
            </a:r>
            <a:r>
              <a:rPr lang="en" sz="1750">
                <a:solidFill>
                  <a:srgbClr val="FFFFFF"/>
                </a:solidFill>
              </a:rPr>
              <a:t> approx. 5% of American’s GDP annually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Cost of delays for U.S. flights: $33B; </a:t>
            </a:r>
            <a:r>
              <a:rPr lang="en" sz="1750">
                <a:solidFill>
                  <a:srgbClr val="FFFFFF"/>
                </a:solidFill>
              </a:rPr>
              <a:t>$8.3B of that cost is borne by the airlines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2019 delays were highest at Newark (EWR), LaGuardia (LGA), Chicago O’Hare (ORD), and San Francisco (SFO), each with over 30,000 delays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en" sz="1750">
                <a:solidFill>
                  <a:srgbClr val="FFFFFF"/>
                </a:solidFill>
              </a:rPr>
              <a:t>Collectively, these four airports accounted for over one-half of all ‘Core 30’ airport delays.</a:t>
            </a:r>
            <a:r>
              <a:rPr b="1" lang="en" sz="1750">
                <a:solidFill>
                  <a:srgbClr val="FFFFFF"/>
                </a:solidFill>
              </a:rPr>
              <a:t> </a:t>
            </a:r>
            <a:endParaRPr b="1"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Sources:</a:t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hlinkClick r:id="rId4"/>
              </a:rPr>
              <a:t>https://www.airlines.org/data/</a:t>
            </a:r>
            <a:r>
              <a:rPr lang="en" sz="1650"/>
              <a:t> </a:t>
            </a:r>
            <a:endParaRPr sz="16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hlinkClick r:id="rId5"/>
              </a:rPr>
              <a:t>https://www.faa.gov/air_traffic/by_the_numbers/media/Air_Traffic_by_the_Numbers_2020.pdf</a:t>
            </a:r>
            <a:r>
              <a:rPr lang="en" sz="1550" u="sng">
                <a:solidFill>
                  <a:schemeClr val="hlink"/>
                </a:solidFill>
                <a:hlinkClick r:id="rId6"/>
              </a:rPr>
              <a:t>https://www.faa.gov/data_research/aviation_data_statistics/media/cost_delay_estimates.pdf</a:t>
            </a:r>
            <a:r>
              <a:rPr lang="en" sz="1550"/>
              <a:t> </a:t>
            </a:r>
            <a:endParaRPr sz="15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" y="2509775"/>
            <a:ext cx="4468676" cy="26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338550" y="38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Questions, Goals, &amp; Parts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06350" y="1076550"/>
            <a:ext cx="7370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D3B45"/>
                </a:solidFill>
              </a:rPr>
              <a:t>Research Questions:</a:t>
            </a:r>
            <a:endParaRPr b="1" sz="72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AutoNum type="arabicPeriod"/>
            </a:pPr>
            <a:r>
              <a:rPr lang="en" sz="7200">
                <a:solidFill>
                  <a:srgbClr val="2D3B45"/>
                </a:solidFill>
              </a:rPr>
              <a:t>What variable are predictive of flights being delayed? </a:t>
            </a:r>
            <a:endParaRPr sz="7200">
              <a:solidFill>
                <a:srgbClr val="2D3B4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AutoNum type="arabicPeriod"/>
            </a:pPr>
            <a:r>
              <a:rPr lang="en" sz="7200">
                <a:solidFill>
                  <a:srgbClr val="2D3B45"/>
                </a:solidFill>
              </a:rPr>
              <a:t>What is the estimated cost associated with the delay?</a:t>
            </a:r>
            <a:endParaRPr sz="7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D3B4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2950525" y="2046775"/>
            <a:ext cx="6007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lang="en" sz="1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 For business operations, airline industry - estimate chances of a flight being delayed via our model, and consequently calculate how much money the delay would cost the airline. Important for individual U.S. business, but also for overall GDP.</a:t>
            </a:r>
            <a:endParaRPr sz="180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Components (in order):</a:t>
            </a:r>
            <a:endParaRPr b="1" sz="180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Datasets, EDA (Marlee as lead), Hypothesis Tests (Ben as lead), Modelling (Eli as lead), Aviation Research (Marlee as lead)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 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38" y="1943174"/>
            <a:ext cx="8438923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-79725" y="-152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4266325" y="4013800"/>
            <a:ext cx="38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https://github.com/MarlaGoodman/CMS-Project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85050" y="35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Introduction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24400" y="937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1.Data Source: </a:t>
            </a:r>
            <a:r>
              <a:rPr lang="en" sz="1400"/>
              <a:t>Bureau</a:t>
            </a:r>
            <a:r>
              <a:rPr lang="en" sz="1400"/>
              <a:t> of Transportation Statistics for </a:t>
            </a:r>
            <a:r>
              <a:rPr lang="en" sz="1400"/>
              <a:t>the US Department of Transportation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http://www.transtats.bts.gov/DL_SelectFields.asp?Table_ID=236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Compiled by: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https://github.com/jayleetx/nycflights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 Points: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Summary</a:t>
            </a:r>
            <a:r>
              <a:rPr lang="en" sz="1400"/>
              <a:t> - Info for US flights </a:t>
            </a:r>
            <a:r>
              <a:rPr lang="en" sz="1400"/>
              <a:t>departing</a:t>
            </a:r>
            <a:r>
              <a:rPr lang="en" sz="1400"/>
              <a:t> from major NYC airports (Newark, Laguardia, &amp; JFK)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Year: 2017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contains 18 variables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Snapshot of 303,748 flight cases:</a:t>
            </a:r>
            <a:endParaRPr sz="14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75" y="3080725"/>
            <a:ext cx="8734440" cy="5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438650" y="3855150"/>
            <a:ext cx="719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 Data Source: National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Oceanic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Atmospheric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Administration (NOAA):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https://w2.weather.gov/climate/xmacis.php?wfo=okx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Weather (rain, snow) conditions for each day of 2017, for every flight from EWR, LGA, JFK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4550"/>
            <a:ext cx="2991850" cy="25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50"/>
            <a:ext cx="2991850" cy="25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600" y="19850"/>
            <a:ext cx="3064400" cy="25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8175" y="2605550"/>
            <a:ext cx="3064400" cy="25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type="title"/>
          </p:nvPr>
        </p:nvSpPr>
        <p:spPr>
          <a:xfrm>
            <a:off x="4020450" y="399075"/>
            <a:ext cx="13224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90"/>
              <a:t>EDA</a:t>
            </a:r>
            <a:endParaRPr b="1" sz="228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0350" y="1227950"/>
            <a:ext cx="3237825" cy="2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7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5334000" y="3892875"/>
            <a:ext cx="20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461950" y="845600"/>
            <a:ext cx="13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is skewed to the 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05" y="2718749"/>
            <a:ext cx="4828696" cy="2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44050"/>
            <a:ext cx="4315299" cy="2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108">
            <a:off x="480017" y="2368437"/>
            <a:ext cx="201900" cy="6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47529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00" y="2638425"/>
            <a:ext cx="4541050" cy="25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38425"/>
            <a:ext cx="4698326" cy="25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260" y="0"/>
            <a:ext cx="454104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