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7"/>
  </p:notesMasterIdLst>
  <p:handoutMasterIdLst>
    <p:handoutMasterId r:id="rId18"/>
  </p:handoutMasterIdLst>
  <p:sldIdLst>
    <p:sldId id="256" r:id="rId2"/>
    <p:sldId id="294" r:id="rId3"/>
    <p:sldId id="271" r:id="rId4"/>
    <p:sldId id="269" r:id="rId5"/>
    <p:sldId id="272" r:id="rId6"/>
    <p:sldId id="301" r:id="rId7"/>
    <p:sldId id="295" r:id="rId8"/>
    <p:sldId id="300" r:id="rId9"/>
    <p:sldId id="296" r:id="rId10"/>
    <p:sldId id="297" r:id="rId11"/>
    <p:sldId id="298" r:id="rId12"/>
    <p:sldId id="299" r:id="rId13"/>
    <p:sldId id="302" r:id="rId14"/>
    <p:sldId id="303" r:id="rId15"/>
    <p:sldId id="30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62"/>
    <a:srgbClr val="B16E03"/>
    <a:srgbClr val="C28220"/>
    <a:srgbClr val="2D637F"/>
    <a:srgbClr val="E09E19"/>
    <a:srgbClr val="9DAD33"/>
    <a:srgbClr val="6C3302"/>
    <a:srgbClr val="584F29"/>
    <a:srgbClr val="ED4E33"/>
    <a:srgbClr val="0032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2857" autoAdjust="0"/>
  </p:normalViewPr>
  <p:slideViewPr>
    <p:cSldViewPr snapToGrid="0" snapToObjects="1">
      <p:cViewPr varScale="1">
        <p:scale>
          <a:sx n="105" d="100"/>
          <a:sy n="105" d="100"/>
        </p:scale>
        <p:origin x="1710" y="84"/>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4/10/2019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2074060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15</a:t>
            </a:fld>
            <a:endParaRPr lang="en-US"/>
          </a:p>
        </p:txBody>
      </p:sp>
    </p:spTree>
    <p:extLst>
      <p:ext uri="{BB962C8B-B14F-4D97-AF65-F5344CB8AC3E}">
        <p14:creationId xmlns:p14="http://schemas.microsoft.com/office/powerpoint/2010/main" val="4566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2</a:t>
            </a:fld>
            <a:endParaRPr lang="en-US"/>
          </a:p>
        </p:txBody>
      </p:sp>
    </p:spTree>
    <p:extLst>
      <p:ext uri="{BB962C8B-B14F-4D97-AF65-F5344CB8AC3E}">
        <p14:creationId xmlns:p14="http://schemas.microsoft.com/office/powerpoint/2010/main" val="1809464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Choosing</a:t>
            </a:r>
            <a:r>
              <a:rPr lang="en-US" baseline="0" smtClean="0"/>
              <a:t> jouranls</a:t>
            </a:r>
          </a:p>
          <a:p>
            <a:r>
              <a:rPr lang="en-US" baseline="0" smtClean="0"/>
              <a:t>Downloaded from ProQuest in 2014</a:t>
            </a:r>
          </a:p>
          <a:p>
            <a:r>
              <a:rPr lang="en-US" baseline="0" smtClean="0"/>
              <a:t>Proquest turned off for University</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4</a:t>
            </a:fld>
            <a:endParaRPr lang="en-US"/>
          </a:p>
        </p:txBody>
      </p:sp>
    </p:spTree>
    <p:extLst>
      <p:ext uri="{BB962C8B-B14F-4D97-AF65-F5344CB8AC3E}">
        <p14:creationId xmlns:p14="http://schemas.microsoft.com/office/powerpoint/2010/main" val="298049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Won't talk about 1</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5</a:t>
            </a:fld>
            <a:endParaRPr lang="en-US"/>
          </a:p>
        </p:txBody>
      </p:sp>
    </p:spTree>
    <p:extLst>
      <p:ext uri="{BB962C8B-B14F-4D97-AF65-F5344CB8AC3E}">
        <p14:creationId xmlns:p14="http://schemas.microsoft.com/office/powerpoint/2010/main" val="122218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NLP</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6</a:t>
            </a:fld>
            <a:endParaRPr lang="en-US"/>
          </a:p>
        </p:txBody>
      </p:sp>
    </p:spTree>
    <p:extLst>
      <p:ext uri="{BB962C8B-B14F-4D97-AF65-F5344CB8AC3E}">
        <p14:creationId xmlns:p14="http://schemas.microsoft.com/office/powerpoint/2010/main" val="254608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8</a:t>
            </a:fld>
            <a:endParaRPr lang="en-US"/>
          </a:p>
        </p:txBody>
      </p:sp>
    </p:spTree>
    <p:extLst>
      <p:ext uri="{BB962C8B-B14F-4D97-AF65-F5344CB8AC3E}">
        <p14:creationId xmlns:p14="http://schemas.microsoft.com/office/powerpoint/2010/main" val="13660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Topic modeling</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9</a:t>
            </a:fld>
            <a:endParaRPr lang="en-US"/>
          </a:p>
        </p:txBody>
      </p:sp>
    </p:spTree>
    <p:extLst>
      <p:ext uri="{BB962C8B-B14F-4D97-AF65-F5344CB8AC3E}">
        <p14:creationId xmlns:p14="http://schemas.microsoft.com/office/powerpoint/2010/main" val="204667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Won't talk about 1</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13</a:t>
            </a:fld>
            <a:endParaRPr lang="en-US"/>
          </a:p>
        </p:txBody>
      </p:sp>
    </p:spTree>
    <p:extLst>
      <p:ext uri="{BB962C8B-B14F-4D97-AF65-F5344CB8AC3E}">
        <p14:creationId xmlns:p14="http://schemas.microsoft.com/office/powerpoint/2010/main" val="411674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Won't talk about 1</a:t>
            </a:r>
            <a:endParaRPr lang="en-US"/>
          </a:p>
        </p:txBody>
      </p:sp>
      <p:sp>
        <p:nvSpPr>
          <p:cNvPr id="4" name="Slide Number Placeholder 3"/>
          <p:cNvSpPr>
            <a:spLocks noGrp="1"/>
          </p:cNvSpPr>
          <p:nvPr>
            <p:ph type="sldNum" sz="quarter" idx="10"/>
          </p:nvPr>
        </p:nvSpPr>
        <p:spPr/>
        <p:txBody>
          <a:bodyPr/>
          <a:lstStyle/>
          <a:p>
            <a:fld id="{84B7DBC5-2A13-CA47-B9EE-6017A92B6B18}" type="slidenum">
              <a:rPr lang="en-US" smtClean="0"/>
              <a:t>14</a:t>
            </a:fld>
            <a:endParaRPr lang="en-US"/>
          </a:p>
        </p:txBody>
      </p:sp>
    </p:spTree>
    <p:extLst>
      <p:ext uri="{BB962C8B-B14F-4D97-AF65-F5344CB8AC3E}">
        <p14:creationId xmlns:p14="http://schemas.microsoft.com/office/powerpoint/2010/main" val="105886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813039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smtClean="0"/>
              <a:t>Click to edit Master</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319"/>
            <a:ext cx="6813884" cy="1448130"/>
          </a:xfrm>
        </p:spPr>
        <p:txBody>
          <a:bodyPr/>
          <a:lstStyle/>
          <a:p>
            <a:r>
              <a:rPr lang="en-US" sz="3200"/>
              <a:t>The Prevalence and Nature of </a:t>
            </a:r>
            <a:r>
              <a:rPr lang="en-US" sz="3200" smtClean="0"/>
              <a:t/>
            </a:r>
            <a:br>
              <a:rPr lang="en-US" sz="3200" smtClean="0"/>
            </a:br>
            <a:r>
              <a:rPr lang="en-US" sz="3200" smtClean="0"/>
              <a:t>Social </a:t>
            </a:r>
            <a:r>
              <a:rPr lang="en-US" sz="3200"/>
              <a:t>Work Research (2010-2014):</a:t>
            </a:r>
            <a:br>
              <a:rPr lang="en-US" sz="3200"/>
            </a:br>
            <a:r>
              <a:rPr lang="en-US" sz="3200"/>
              <a:t>A Computational </a:t>
            </a:r>
            <a:r>
              <a:rPr lang="en-US" sz="3200" smtClean="0"/>
              <a:t>Analysis </a:t>
            </a:r>
            <a:endParaRPr lang="en-US" sz="3200"/>
          </a:p>
        </p:txBody>
      </p:sp>
      <p:sp>
        <p:nvSpPr>
          <p:cNvPr id="3" name="Subtitle 2"/>
          <p:cNvSpPr>
            <a:spLocks noGrp="1"/>
          </p:cNvSpPr>
          <p:nvPr>
            <p:ph type="subTitle" idx="1"/>
          </p:nvPr>
        </p:nvSpPr>
        <p:spPr>
          <a:xfrm>
            <a:off x="685800" y="2437432"/>
            <a:ext cx="7923245" cy="1401392"/>
          </a:xfrm>
        </p:spPr>
        <p:txBody>
          <a:bodyPr/>
          <a:lstStyle/>
          <a:p>
            <a:r>
              <a:rPr lang="en-US" sz="1800" smtClean="0">
                <a:solidFill>
                  <a:srgbClr val="003162"/>
                </a:solidFill>
                <a:latin typeface="Times New Roman" panose="02020603050405020304" pitchFamily="18" charset="0"/>
                <a:cs typeface="Times New Roman" panose="02020603050405020304" pitchFamily="18" charset="0"/>
              </a:rPr>
              <a:t>Marla Stuart, PhD</a:t>
            </a:r>
          </a:p>
          <a:p>
            <a:r>
              <a:rPr lang="en-US" sz="1800" smtClean="0">
                <a:solidFill>
                  <a:srgbClr val="003162"/>
                </a:solidFill>
                <a:latin typeface="Times New Roman" panose="02020603050405020304" pitchFamily="18" charset="0"/>
                <a:cs typeface="Times New Roman" panose="02020603050405020304" pitchFamily="18" charset="0"/>
              </a:rPr>
              <a:t>Fellow, Guizhou Berkeley Innovation Research Center</a:t>
            </a:r>
          </a:p>
          <a:p>
            <a:r>
              <a:rPr lang="en-US" sz="1800" smtClean="0">
                <a:solidFill>
                  <a:srgbClr val="003162"/>
                </a:solidFill>
                <a:latin typeface="Times New Roman" panose="02020603050405020304" pitchFamily="18" charset="0"/>
                <a:cs typeface="Times New Roman" panose="02020603050405020304" pitchFamily="18" charset="0"/>
              </a:rPr>
              <a:t>Fellow, Berkeley Institute for Data </a:t>
            </a:r>
            <a:r>
              <a:rPr lang="en-US" sz="1800" smtClean="0">
                <a:solidFill>
                  <a:srgbClr val="003162"/>
                </a:solidFill>
                <a:latin typeface="Times New Roman" panose="02020603050405020304" pitchFamily="18" charset="0"/>
                <a:cs typeface="Times New Roman" panose="02020603050405020304" pitchFamily="18" charset="0"/>
              </a:rPr>
              <a:t>Science</a:t>
            </a:r>
          </a:p>
          <a:p>
            <a:r>
              <a:rPr lang="en-US" sz="1800">
                <a:solidFill>
                  <a:srgbClr val="003162"/>
                </a:solidFill>
                <a:latin typeface="Times New Roman" panose="02020603050405020304" pitchFamily="18" charset="0"/>
                <a:cs typeface="Times New Roman" panose="02020603050405020304" pitchFamily="18" charset="0"/>
              </a:rPr>
              <a:t>https://github.com/MarlaStuart/Prevalence-and-nature-of-social-work-research</a:t>
            </a:r>
          </a:p>
          <a:p>
            <a:endParaRPr lang="en-US" sz="1800">
              <a:solidFill>
                <a:srgbClr val="003162"/>
              </a:solidFill>
              <a:latin typeface="Times New Roman" panose="02020603050405020304" pitchFamily="18" charset="0"/>
              <a:cs typeface="Times New Roman" panose="02020603050405020304" pitchFamily="18" charset="0"/>
            </a:endParaRPr>
          </a:p>
          <a:p>
            <a:r>
              <a:rPr lang="en-US" sz="1800" smtClean="0">
                <a:solidFill>
                  <a:srgbClr val="003162"/>
                </a:solidFill>
                <a:latin typeface="Times New Roman" panose="02020603050405020304" pitchFamily="18" charset="0"/>
                <a:cs typeface="Times New Roman" panose="02020603050405020304" pitchFamily="18" charset="0"/>
              </a:rPr>
              <a:t>Susan Stone, PhD</a:t>
            </a:r>
          </a:p>
          <a:p>
            <a:r>
              <a:rPr lang="en-US" sz="1800" smtClean="0">
                <a:solidFill>
                  <a:srgbClr val="003162"/>
                </a:solidFill>
                <a:latin typeface="Times New Roman" panose="02020603050405020304" pitchFamily="18" charset="0"/>
                <a:cs typeface="Times New Roman" panose="02020603050405020304" pitchFamily="18" charset="0"/>
              </a:rPr>
              <a:t>Professor, School of Social Welfare</a:t>
            </a:r>
            <a:endParaRPr lang="en-US" sz="1800" smtClean="0">
              <a:solidFill>
                <a:srgbClr val="003162"/>
              </a:solidFill>
              <a:latin typeface="Times New Roman" panose="02020603050405020304" pitchFamily="18" charset="0"/>
              <a:cs typeface="Times New Roman" panose="02020603050405020304" pitchFamily="18" charset="0"/>
            </a:endParaRPr>
          </a:p>
          <a:p>
            <a:endParaRPr lang="en-US" sz="1800" smtClean="0">
              <a:solidFill>
                <a:srgbClr val="003162"/>
              </a:solidFill>
              <a:latin typeface="Times New Roman" panose="02020603050405020304" pitchFamily="18" charset="0"/>
              <a:cs typeface="Times New Roman" panose="02020603050405020304" pitchFamily="18" charset="0"/>
            </a:endParaRPr>
          </a:p>
          <a:p>
            <a:r>
              <a:rPr lang="en-US" sz="1800" smtClean="0">
                <a:solidFill>
                  <a:srgbClr val="003162"/>
                </a:solidFill>
                <a:latin typeface="Times New Roman" panose="02020603050405020304" pitchFamily="18" charset="0"/>
                <a:cs typeface="Times New Roman" panose="02020603050405020304" pitchFamily="18" charset="0"/>
              </a:rPr>
              <a:t>April 10, 2019</a:t>
            </a:r>
            <a:endParaRPr lang="en-US" sz="1800" dirty="0">
              <a:solidFill>
                <a:srgbClr val="003162"/>
              </a:solidFill>
              <a:latin typeface="Times New Roman" panose="02020603050405020304" pitchFamily="18" charset="0"/>
              <a:cs typeface="Times New Roman" panose="02020603050405020304" pitchFamily="18" charset="0"/>
            </a:endParaRPr>
          </a:p>
        </p:txBody>
      </p:sp>
      <p:pic>
        <p:nvPicPr>
          <p:cNvPr id="4" name="Picture 2" descr="http://socialwelfare.berkeley.edu/sites/all/themes/MDALLC/logo.png"/>
          <p:cNvPicPr>
            <a:picLocks noChangeAspect="1" noChangeArrowheads="1"/>
          </p:cNvPicPr>
          <p:nvPr/>
        </p:nvPicPr>
        <p:blipFill rotWithShape="1">
          <a:blip r:embed="rId3">
            <a:duotone>
              <a:prstClr val="black"/>
              <a:srgbClr val="003162">
                <a:tint val="45000"/>
                <a:satMod val="400000"/>
              </a:srgbClr>
            </a:duotone>
            <a:extLst>
              <a:ext uri="{BEBA8EAE-BF5A-486C-A8C5-ECC9F3942E4B}">
                <a14:imgProps xmlns:a14="http://schemas.microsoft.com/office/drawing/2010/main">
                  <a14:imgLayer r:embed="rId4">
                    <a14:imgEffect>
                      <a14:brightnessContrast bright="-100000" contrast="-7000"/>
                    </a14:imgEffect>
                  </a14:imgLayer>
                </a14:imgProps>
              </a:ext>
              <a:ext uri="{28A0092B-C50C-407E-A947-70E740481C1C}">
                <a14:useLocalDpi xmlns:a14="http://schemas.microsoft.com/office/drawing/2010/main" val="0"/>
              </a:ext>
            </a:extLst>
          </a:blip>
          <a:srcRect l="38214"/>
          <a:stretch/>
        </p:blipFill>
        <p:spPr bwMode="auto">
          <a:xfrm rot="343253">
            <a:off x="6432038" y="5543228"/>
            <a:ext cx="2707127"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4953000"/>
            <a:ext cx="1524000" cy="1524000"/>
          </a:xfrm>
          <a:prstGeom prst="rect">
            <a:avLst/>
          </a:prstGeom>
        </p:spPr>
      </p:pic>
    </p:spTree>
    <p:extLst>
      <p:ext uri="{BB962C8B-B14F-4D97-AF65-F5344CB8AC3E}">
        <p14:creationId xmlns:p14="http://schemas.microsoft.com/office/powerpoint/2010/main" val="1276399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6950" y="840422"/>
            <a:ext cx="7150100" cy="5177155"/>
          </a:xfrm>
          <a:prstGeom prst="rect">
            <a:avLst/>
          </a:prstGeom>
          <a:noFill/>
          <a:ln>
            <a:noFill/>
          </a:ln>
        </p:spPr>
      </p:pic>
      <p:sp>
        <p:nvSpPr>
          <p:cNvPr id="7" name="Rectangle 6"/>
          <p:cNvSpPr/>
          <p:nvPr/>
        </p:nvSpPr>
        <p:spPr>
          <a:xfrm>
            <a:off x="165647" y="342757"/>
            <a:ext cx="5393271"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4. Probability that abstract belongs to each topic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658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86575271"/>
              </p:ext>
            </p:extLst>
          </p:nvPr>
        </p:nvGraphicFramePr>
        <p:xfrm>
          <a:off x="454025" y="1093089"/>
          <a:ext cx="8235950" cy="4324350"/>
        </p:xfrm>
        <a:graphic>
          <a:graphicData uri="http://schemas.openxmlformats.org/presentationml/2006/ole">
            <mc:AlternateContent xmlns:mc="http://schemas.openxmlformats.org/markup-compatibility/2006">
              <mc:Choice xmlns:v="urn:schemas-microsoft-com:vml" Requires="v">
                <p:oleObj spid="_x0000_s1029" name="Document" r:id="rId3" imgW="8235289" imgH="4324290" progId="Word.Document.12">
                  <p:embed/>
                </p:oleObj>
              </mc:Choice>
              <mc:Fallback>
                <p:oleObj name="Document" r:id="rId3" imgW="8235289" imgH="4324290" progId="Word.Document.12">
                  <p:embed/>
                  <p:pic>
                    <p:nvPicPr>
                      <p:cNvPr id="0" name=""/>
                      <p:cNvPicPr/>
                      <p:nvPr/>
                    </p:nvPicPr>
                    <p:blipFill>
                      <a:blip r:embed="rId4"/>
                      <a:stretch>
                        <a:fillRect/>
                      </a:stretch>
                    </p:blipFill>
                    <p:spPr>
                      <a:xfrm>
                        <a:off x="454025" y="1093089"/>
                        <a:ext cx="8235950" cy="4324350"/>
                      </a:xfrm>
                      <a:prstGeom prst="rect">
                        <a:avLst/>
                      </a:prstGeom>
                    </p:spPr>
                  </p:pic>
                </p:oleObj>
              </mc:Fallback>
            </mc:AlternateContent>
          </a:graphicData>
        </a:graphic>
      </p:graphicFrame>
      <p:sp>
        <p:nvSpPr>
          <p:cNvPr id="6" name="Rectangle 5"/>
          <p:cNvSpPr/>
          <p:nvPr/>
        </p:nvSpPr>
        <p:spPr>
          <a:xfrm>
            <a:off x="165647" y="342757"/>
            <a:ext cx="3709349"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Key concepts for each cluster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961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367" y="1106180"/>
            <a:ext cx="8700602" cy="3557260"/>
          </a:xfrm>
          <a:prstGeom prst="rect">
            <a:avLst/>
          </a:prstGeom>
        </p:spPr>
      </p:pic>
      <p:sp>
        <p:nvSpPr>
          <p:cNvPr id="6" name="Rectangle 5"/>
          <p:cNvSpPr/>
          <p:nvPr/>
        </p:nvSpPr>
        <p:spPr>
          <a:xfrm>
            <a:off x="165647" y="342757"/>
            <a:ext cx="1798569"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Findings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8620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00000">
            <a:off x="1176305" y="5162280"/>
            <a:ext cx="7766050" cy="1150353"/>
          </a:xfrm>
        </p:spPr>
        <p:txBody>
          <a:bodyPr>
            <a:normAutofit/>
          </a:bodyPr>
          <a:lstStyle/>
          <a:p>
            <a:pPr algn="r"/>
            <a:r>
              <a:rPr lang="en-US" sz="6000" smtClean="0"/>
              <a:t>Limitations</a:t>
            </a:r>
            <a:endParaRPr lang="en-US" sz="6000"/>
          </a:p>
        </p:txBody>
      </p:sp>
      <p:sp>
        <p:nvSpPr>
          <p:cNvPr id="3" name="Rectangle 2"/>
          <p:cNvSpPr/>
          <p:nvPr/>
        </p:nvSpPr>
        <p:spPr>
          <a:xfrm>
            <a:off x="335902" y="344297"/>
            <a:ext cx="8254481" cy="4093428"/>
          </a:xfrm>
          <a:prstGeom prst="rect">
            <a:avLst/>
          </a:prstGeom>
        </p:spPr>
        <p:txBody>
          <a:bodyPr wrap="square">
            <a:spAutoFit/>
          </a:bodyPr>
          <a:lstStyle/>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Missing journals and missing abstracts = sampling error</a:t>
            </a:r>
          </a:p>
          <a:p>
            <a:pPr marL="917575" lvl="1" indent="-460375">
              <a:spcAft>
                <a:spcPts val="2000"/>
              </a:spcAft>
              <a:buFont typeface="Arial" panose="020B0604020202020204" pitchFamily="34" charset="0"/>
              <a:buChar char="•"/>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Probably not missing at random</a:t>
            </a:r>
            <a:endPar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Abstracts are not standardized</a:t>
            </a:r>
          </a:p>
          <a:p>
            <a:pPr marL="917575" lvl="1" indent="-460375">
              <a:spcAft>
                <a:spcPts val="2000"/>
              </a:spcAft>
              <a:buFont typeface="Arial" panose="020B0604020202020204" pitchFamily="34" charset="0"/>
              <a:buChar char="•"/>
            </a:pPr>
            <a:r>
              <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study information probably not in abstract</a:t>
            </a: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Interesting details are missed</a:t>
            </a:r>
          </a:p>
          <a:p>
            <a:pPr marL="917575" lvl="1" indent="-460375">
              <a:spcAft>
                <a:spcPts val="2000"/>
              </a:spcAft>
              <a:buFont typeface="Arial" panose="020B0604020202020204" pitchFamily="34" charset="0"/>
              <a:buChar char="•"/>
            </a:pPr>
            <a:r>
              <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Previous studies include social prbolems, theory, intervention, outcomes, etc.</a:t>
            </a: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Need validation methods that do not require so much human coding</a:t>
            </a:r>
            <a:endPar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612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00000">
            <a:off x="1176305" y="5162280"/>
            <a:ext cx="7766050" cy="1150353"/>
          </a:xfrm>
        </p:spPr>
        <p:txBody>
          <a:bodyPr>
            <a:normAutofit/>
          </a:bodyPr>
          <a:lstStyle/>
          <a:p>
            <a:pPr algn="r"/>
            <a:r>
              <a:rPr lang="en-US" sz="6000" smtClean="0"/>
              <a:t>Discussion</a:t>
            </a:r>
            <a:endParaRPr lang="en-US" sz="6000"/>
          </a:p>
        </p:txBody>
      </p:sp>
      <p:sp>
        <p:nvSpPr>
          <p:cNvPr id="3" name="Rectangle 2"/>
          <p:cNvSpPr/>
          <p:nvPr/>
        </p:nvSpPr>
        <p:spPr>
          <a:xfrm>
            <a:off x="335902" y="1075817"/>
            <a:ext cx="8254481" cy="3836948"/>
          </a:xfrm>
          <a:prstGeom prst="rect">
            <a:avLst/>
          </a:prstGeom>
        </p:spPr>
        <p:txBody>
          <a:bodyPr wrap="square">
            <a:spAutoFit/>
          </a:bodyPr>
          <a:lstStyle/>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Prevalence of empirical research in social work jouranls</a:t>
            </a:r>
          </a:p>
          <a:p>
            <a:pPr marL="917575" lvl="1" indent="-460375">
              <a:buFont typeface="Arial" panose="020B0604020202020204" pitchFamily="34" charset="0"/>
              <a:buChar char="•"/>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Has not changed</a:t>
            </a:r>
          </a:p>
          <a:p>
            <a:pPr marL="917575" lvl="1" indent="-460375">
              <a:spcAft>
                <a:spcPts val="2000"/>
              </a:spcAft>
              <a:buFont typeface="Arial" panose="020B0604020202020204" pitchFamily="34" charset="0"/>
              <a:buChar char="•"/>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 what is ideal? What kind of knowledge production do we value?</a:t>
            </a: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Range of methods may gave have increased</a:t>
            </a:r>
          </a:p>
          <a:p>
            <a:pPr marL="917575" lvl="1" indent="-460375">
              <a:spcAft>
                <a:spcPts val="2000"/>
              </a:spcAft>
              <a:buFont typeface="Arial" panose="020B0604020202020204" pitchFamily="34" charset="0"/>
              <a:buChar char="•"/>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Still less rigorous than allied journals</a:t>
            </a:r>
            <a:endPar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Large number of allied journals</a:t>
            </a:r>
          </a:p>
          <a:p>
            <a:pPr marL="917575" lvl="1" indent="-460375">
              <a:buFont typeface="Arial" panose="020B0604020202020204" pitchFamily="34" charset="0"/>
              <a:buChar char="•"/>
            </a:pPr>
            <a:r>
              <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294 relevant to social work researchers and practitioners</a:t>
            </a:r>
          </a:p>
          <a:p>
            <a:pPr marL="917575" lvl="1" indent="-460375">
              <a:spcAft>
                <a:spcPts val="2000"/>
              </a:spcAft>
              <a:buFont typeface="Arial" panose="020B0604020202020204" pitchFamily="34" charset="0"/>
              <a:buChar char="•"/>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Relevant in this age of greater inter-disciplinary collaboration</a:t>
            </a:r>
            <a:endPar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1836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319"/>
            <a:ext cx="6813884" cy="1448130"/>
          </a:xfrm>
        </p:spPr>
        <p:txBody>
          <a:bodyPr/>
          <a:lstStyle/>
          <a:p>
            <a:r>
              <a:rPr lang="en-US" sz="3200" smtClean="0"/>
              <a:t>Thank you for inviting me!</a:t>
            </a:r>
            <a:endParaRPr lang="en-US" sz="3200"/>
          </a:p>
        </p:txBody>
      </p:sp>
      <p:sp>
        <p:nvSpPr>
          <p:cNvPr id="3" name="Subtitle 2"/>
          <p:cNvSpPr>
            <a:spLocks noGrp="1"/>
          </p:cNvSpPr>
          <p:nvPr>
            <p:ph type="subTitle" idx="1"/>
          </p:nvPr>
        </p:nvSpPr>
        <p:spPr>
          <a:xfrm>
            <a:off x="685800" y="2437432"/>
            <a:ext cx="7923245" cy="1401392"/>
          </a:xfrm>
        </p:spPr>
        <p:txBody>
          <a:bodyPr/>
          <a:lstStyle/>
          <a:p>
            <a:r>
              <a:rPr lang="en-US" sz="1800" smtClean="0">
                <a:solidFill>
                  <a:srgbClr val="003162"/>
                </a:solidFill>
                <a:latin typeface="Times New Roman" panose="02020603050405020304" pitchFamily="18" charset="0"/>
                <a:cs typeface="Times New Roman" panose="02020603050405020304" pitchFamily="18" charset="0"/>
              </a:rPr>
              <a:t>Marla Stuart, </a:t>
            </a:r>
            <a:r>
              <a:rPr lang="en-US" sz="1800" smtClean="0">
                <a:solidFill>
                  <a:srgbClr val="003162"/>
                </a:solidFill>
                <a:latin typeface="Times New Roman" panose="02020603050405020304" pitchFamily="18" charset="0"/>
                <a:cs typeface="Times New Roman" panose="02020603050405020304" pitchFamily="18" charset="0"/>
              </a:rPr>
              <a:t>PhD</a:t>
            </a:r>
          </a:p>
          <a:p>
            <a:r>
              <a:rPr lang="en-US" sz="1800" smtClean="0">
                <a:solidFill>
                  <a:srgbClr val="003162"/>
                </a:solidFill>
                <a:latin typeface="Times New Roman" panose="02020603050405020304" pitchFamily="18" charset="0"/>
                <a:cs typeface="Times New Roman" panose="02020603050405020304" pitchFamily="18" charset="0"/>
              </a:rPr>
              <a:t>marlastuart@berkeley.edu</a:t>
            </a:r>
            <a:endParaRPr lang="en-US" sz="1800" smtClean="0">
              <a:solidFill>
                <a:srgbClr val="003162"/>
              </a:solidFill>
              <a:latin typeface="Times New Roman" panose="02020603050405020304" pitchFamily="18" charset="0"/>
              <a:cs typeface="Times New Roman" panose="02020603050405020304" pitchFamily="18" charset="0"/>
            </a:endParaRPr>
          </a:p>
          <a:p>
            <a:r>
              <a:rPr lang="en-US" sz="1800" smtClean="0">
                <a:solidFill>
                  <a:srgbClr val="003162"/>
                </a:solidFill>
                <a:latin typeface="Times New Roman" panose="02020603050405020304" pitchFamily="18" charset="0"/>
                <a:cs typeface="Times New Roman" panose="02020603050405020304" pitchFamily="18" charset="0"/>
              </a:rPr>
              <a:t>https</a:t>
            </a:r>
            <a:r>
              <a:rPr lang="en-US" sz="1800">
                <a:solidFill>
                  <a:srgbClr val="003162"/>
                </a:solidFill>
                <a:latin typeface="Times New Roman" panose="02020603050405020304" pitchFamily="18" charset="0"/>
                <a:cs typeface="Times New Roman" panose="02020603050405020304" pitchFamily="18" charset="0"/>
              </a:rPr>
              <a:t>://github.com/MarlaStuart/Prevalence-and-nature-of-social-work-research</a:t>
            </a:r>
          </a:p>
          <a:p>
            <a:endParaRPr lang="en-US" sz="1800">
              <a:solidFill>
                <a:srgbClr val="003162"/>
              </a:solidFill>
              <a:latin typeface="Times New Roman" panose="02020603050405020304" pitchFamily="18" charset="0"/>
              <a:cs typeface="Times New Roman" panose="02020603050405020304" pitchFamily="18" charset="0"/>
            </a:endParaRPr>
          </a:p>
        </p:txBody>
      </p:sp>
      <p:pic>
        <p:nvPicPr>
          <p:cNvPr id="4" name="Picture 2" descr="http://socialwelfare.berkeley.edu/sites/all/themes/MDALLC/logo.png"/>
          <p:cNvPicPr>
            <a:picLocks noChangeAspect="1" noChangeArrowheads="1"/>
          </p:cNvPicPr>
          <p:nvPr/>
        </p:nvPicPr>
        <p:blipFill rotWithShape="1">
          <a:blip r:embed="rId3">
            <a:duotone>
              <a:prstClr val="black"/>
              <a:srgbClr val="003162">
                <a:tint val="45000"/>
                <a:satMod val="400000"/>
              </a:srgbClr>
            </a:duotone>
            <a:extLst>
              <a:ext uri="{BEBA8EAE-BF5A-486C-A8C5-ECC9F3942E4B}">
                <a14:imgProps xmlns:a14="http://schemas.microsoft.com/office/drawing/2010/main">
                  <a14:imgLayer r:embed="rId4">
                    <a14:imgEffect>
                      <a14:brightnessContrast bright="-100000" contrast="-7000"/>
                    </a14:imgEffect>
                  </a14:imgLayer>
                </a14:imgProps>
              </a:ext>
              <a:ext uri="{28A0092B-C50C-407E-A947-70E740481C1C}">
                <a14:useLocalDpi xmlns:a14="http://schemas.microsoft.com/office/drawing/2010/main" val="0"/>
              </a:ext>
            </a:extLst>
          </a:blip>
          <a:srcRect l="38214"/>
          <a:stretch/>
        </p:blipFill>
        <p:spPr bwMode="auto">
          <a:xfrm rot="343253">
            <a:off x="6432038" y="5543228"/>
            <a:ext cx="2707127"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4953000"/>
            <a:ext cx="1524000" cy="1524000"/>
          </a:xfrm>
          <a:prstGeom prst="rect">
            <a:avLst/>
          </a:prstGeom>
        </p:spPr>
      </p:pic>
    </p:spTree>
    <p:extLst>
      <p:ext uri="{BB962C8B-B14F-4D97-AF65-F5344CB8AC3E}">
        <p14:creationId xmlns:p14="http://schemas.microsoft.com/office/powerpoint/2010/main" val="1980404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98528854"/>
              </p:ext>
            </p:extLst>
          </p:nvPr>
        </p:nvGraphicFramePr>
        <p:xfrm>
          <a:off x="255038" y="901956"/>
          <a:ext cx="8615266" cy="3869102"/>
        </p:xfrm>
        <a:graphic>
          <a:graphicData uri="http://schemas.openxmlformats.org/drawingml/2006/table">
            <a:tbl>
              <a:tblPr firstRow="1" firstCol="1" bandRow="1"/>
              <a:tblGrid>
                <a:gridCol w="2107257">
                  <a:extLst>
                    <a:ext uri="{9D8B030D-6E8A-4147-A177-3AD203B41FA5}">
                      <a16:colId xmlns:a16="http://schemas.microsoft.com/office/drawing/2014/main" val="4165755129"/>
                    </a:ext>
                  </a:extLst>
                </a:gridCol>
                <a:gridCol w="1082105">
                  <a:extLst>
                    <a:ext uri="{9D8B030D-6E8A-4147-A177-3AD203B41FA5}">
                      <a16:colId xmlns:a16="http://schemas.microsoft.com/office/drawing/2014/main" val="1027311924"/>
                    </a:ext>
                  </a:extLst>
                </a:gridCol>
                <a:gridCol w="175985">
                  <a:extLst>
                    <a:ext uri="{9D8B030D-6E8A-4147-A177-3AD203B41FA5}">
                      <a16:colId xmlns:a16="http://schemas.microsoft.com/office/drawing/2014/main" val="3299137720"/>
                    </a:ext>
                  </a:extLst>
                </a:gridCol>
                <a:gridCol w="797341">
                  <a:extLst>
                    <a:ext uri="{9D8B030D-6E8A-4147-A177-3AD203B41FA5}">
                      <a16:colId xmlns:a16="http://schemas.microsoft.com/office/drawing/2014/main" val="1688295799"/>
                    </a:ext>
                  </a:extLst>
                </a:gridCol>
                <a:gridCol w="175985">
                  <a:extLst>
                    <a:ext uri="{9D8B030D-6E8A-4147-A177-3AD203B41FA5}">
                      <a16:colId xmlns:a16="http://schemas.microsoft.com/office/drawing/2014/main" val="2329408838"/>
                    </a:ext>
                  </a:extLst>
                </a:gridCol>
                <a:gridCol w="1082105">
                  <a:extLst>
                    <a:ext uri="{9D8B030D-6E8A-4147-A177-3AD203B41FA5}">
                      <a16:colId xmlns:a16="http://schemas.microsoft.com/office/drawing/2014/main" val="2698765496"/>
                    </a:ext>
                  </a:extLst>
                </a:gridCol>
                <a:gridCol w="175985">
                  <a:extLst>
                    <a:ext uri="{9D8B030D-6E8A-4147-A177-3AD203B41FA5}">
                      <a16:colId xmlns:a16="http://schemas.microsoft.com/office/drawing/2014/main" val="988372737"/>
                    </a:ext>
                  </a:extLst>
                </a:gridCol>
                <a:gridCol w="1015530">
                  <a:extLst>
                    <a:ext uri="{9D8B030D-6E8A-4147-A177-3AD203B41FA5}">
                      <a16:colId xmlns:a16="http://schemas.microsoft.com/office/drawing/2014/main" val="1100647161"/>
                    </a:ext>
                  </a:extLst>
                </a:gridCol>
                <a:gridCol w="863915">
                  <a:extLst>
                    <a:ext uri="{9D8B030D-6E8A-4147-A177-3AD203B41FA5}">
                      <a16:colId xmlns:a16="http://schemas.microsoft.com/office/drawing/2014/main" val="2623205319"/>
                    </a:ext>
                  </a:extLst>
                </a:gridCol>
                <a:gridCol w="1139058">
                  <a:extLst>
                    <a:ext uri="{9D8B030D-6E8A-4147-A177-3AD203B41FA5}">
                      <a16:colId xmlns:a16="http://schemas.microsoft.com/office/drawing/2014/main" val="3658514949"/>
                    </a:ext>
                  </a:extLst>
                </a:gridCol>
              </a:tblGrid>
              <a:tr h="348164">
                <a:tc rowSpan="2">
                  <a:txBody>
                    <a:bodyPr/>
                    <a:lstStyle/>
                    <a:p>
                      <a:pPr marL="0" marR="0" algn="ctr">
                        <a:spcBef>
                          <a:spcPts val="200"/>
                        </a:spcBef>
                        <a:spcAft>
                          <a:spcPts val="20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Study</a:t>
                      </a: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200"/>
                        </a:spcBef>
                        <a:spcAft>
                          <a:spcPts val="20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Period </a:t>
                      </a:r>
                      <a:b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covered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200"/>
                        </a:spcBef>
                        <a:spcAft>
                          <a:spcPts val="20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of journals used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marL="0" marR="0" algn="ctr">
                        <a:spcBef>
                          <a:spcPts val="200"/>
                        </a:spcBef>
                        <a:spcAft>
                          <a:spcPts val="20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Prevalence </a:t>
                      </a:r>
                      <a:b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 research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marL="0" marR="0" algn="ctr">
                        <a:spcBef>
                          <a:spcPts val="200"/>
                        </a:spcBef>
                        <a:spcAft>
                          <a:spcPts val="200"/>
                        </a:spcAft>
                        <a:tabLst>
                          <a:tab pos="988695" algn="l"/>
                        </a:tabLs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Nature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6769424"/>
                  </a:ext>
                </a:extLst>
              </a:tr>
              <a:tr h="95644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200"/>
                        </a:spcBef>
                        <a:spcAft>
                          <a:spcPts val="200"/>
                        </a:spcAft>
                        <a:tabLst>
                          <a:tab pos="988695" algn="l"/>
                        </a:tabLs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Positive progress</a:t>
                      </a:r>
                      <a:b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tabLst>
                          <a:tab pos="988695" algn="l"/>
                        </a:tabLs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Analyses lack sophisti-cation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tabLst>
                          <a:tab pos="988695" algn="l"/>
                        </a:tabLs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t>
                      </a:r>
                      <a:b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choices </a:t>
                      </a:r>
                      <a:b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lack rigor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662215"/>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Taber &amp; Shapiro (1965)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1920-1963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72621448"/>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Tripodi (1984)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1956-1980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1861794691"/>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Forte (1994)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1978-1992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1134902869"/>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Klein &amp; Bloom (1994)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1870-1990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2376450518"/>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Tolman &amp; Molidor (1994)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1980-1990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2504183672"/>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Glissen (1995)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1977-1988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1811222217"/>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Rosen, Proctor &amp; Staudt (1999)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1993-1997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3435767256"/>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Jung &amp; Tripodi (2007)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1995-2004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3766728465"/>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Holosko (2010)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2005-2007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808464550"/>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Unick &amp; Stone (2010)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2000-2006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a:noFill/>
                    </a:lnB>
                  </a:tcPr>
                </a:tc>
                <a:extLst>
                  <a:ext uri="{0D108BD9-81ED-4DB2-BD59-A6C34878D82A}">
                    <a16:rowId xmlns:a16="http://schemas.microsoft.com/office/drawing/2014/main" val="2565454563"/>
                  </a:ext>
                </a:extLst>
              </a:tr>
              <a:tr h="233136">
                <a:tc>
                  <a:txBody>
                    <a:bodyPr/>
                    <a:lstStyle/>
                    <a:p>
                      <a:pPr marL="0" marR="0">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Guo (2014)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2012-2013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spcBef>
                          <a:spcPts val="200"/>
                        </a:spcBef>
                        <a:spcAft>
                          <a:spcPts val="20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0727" marR="6072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192789"/>
                  </a:ext>
                </a:extLst>
              </a:tr>
            </a:tbl>
          </a:graphicData>
        </a:graphic>
      </p:graphicFrame>
      <p:sp>
        <p:nvSpPr>
          <p:cNvPr id="8" name="Rectangle 7"/>
          <p:cNvSpPr/>
          <p:nvPr/>
        </p:nvSpPr>
        <p:spPr>
          <a:xfrm>
            <a:off x="165647" y="342757"/>
            <a:ext cx="4521494" cy="56727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Table 1. Summary </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previous journal analyses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p:cNvSpPr>
            <a:spLocks noGrp="1"/>
          </p:cNvSpPr>
          <p:nvPr>
            <p:ph type="title"/>
          </p:nvPr>
        </p:nvSpPr>
        <p:spPr>
          <a:xfrm rot="300000">
            <a:off x="1176305" y="5162280"/>
            <a:ext cx="7766050" cy="1150353"/>
          </a:xfrm>
        </p:spPr>
        <p:txBody>
          <a:bodyPr>
            <a:normAutofit/>
          </a:bodyPr>
          <a:lstStyle/>
          <a:p>
            <a:pPr algn="r"/>
            <a:r>
              <a:rPr lang="en-US" sz="6000"/>
              <a:t>B</a:t>
            </a:r>
            <a:r>
              <a:rPr lang="en-US" sz="6000" smtClean="0"/>
              <a:t>ackground</a:t>
            </a:r>
            <a:endParaRPr lang="en-US" sz="6000"/>
          </a:p>
        </p:txBody>
      </p:sp>
    </p:spTree>
    <p:extLst>
      <p:ext uri="{BB962C8B-B14F-4D97-AF65-F5344CB8AC3E}">
        <p14:creationId xmlns:p14="http://schemas.microsoft.com/office/powerpoint/2010/main" val="3926519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00000">
            <a:off x="1176305" y="5162280"/>
            <a:ext cx="7766050" cy="1150353"/>
          </a:xfrm>
        </p:spPr>
        <p:txBody>
          <a:bodyPr>
            <a:normAutofit/>
          </a:bodyPr>
          <a:lstStyle/>
          <a:p>
            <a:pPr algn="r"/>
            <a:r>
              <a:rPr lang="en-US" sz="6000" smtClean="0"/>
              <a:t>Aims</a:t>
            </a:r>
            <a:endParaRPr lang="en-US" sz="6000"/>
          </a:p>
        </p:txBody>
      </p:sp>
      <p:sp>
        <p:nvSpPr>
          <p:cNvPr id="3" name="Rectangle 2"/>
          <p:cNvSpPr/>
          <p:nvPr/>
        </p:nvSpPr>
        <p:spPr>
          <a:xfrm>
            <a:off x="1335024" y="1629309"/>
            <a:ext cx="6547104" cy="2503249"/>
          </a:xfrm>
          <a:prstGeom prst="rect">
            <a:avLst/>
          </a:prstGeom>
        </p:spPr>
        <p:txBody>
          <a:bodyPr wrap="square">
            <a:spAutoFit/>
          </a:bodyPr>
          <a:lstStyle/>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Facilitate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robust estimation of the prevalence of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empirical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studies,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endPar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Automatically </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(versus manually) capture and synthesize methodological and analytic content, drawing on the population of social work journals (see Perron et al., 2016) and including journals from other disciplines that have been identified as important to the field</a:t>
            </a:r>
            <a:endPar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812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8950" y="417729"/>
            <a:ext cx="6091555" cy="4979670"/>
          </a:xfrm>
          <a:prstGeom prst="rect">
            <a:avLst/>
          </a:prstGeom>
          <a:noFill/>
        </p:spPr>
      </p:pic>
      <p:sp>
        <p:nvSpPr>
          <p:cNvPr id="6" name="Title 1"/>
          <p:cNvSpPr>
            <a:spLocks noGrp="1"/>
          </p:cNvSpPr>
          <p:nvPr>
            <p:ph type="title"/>
          </p:nvPr>
        </p:nvSpPr>
        <p:spPr>
          <a:xfrm rot="300000">
            <a:off x="1176305" y="5162280"/>
            <a:ext cx="7766050" cy="1150353"/>
          </a:xfrm>
        </p:spPr>
        <p:txBody>
          <a:bodyPr>
            <a:normAutofit/>
          </a:bodyPr>
          <a:lstStyle/>
          <a:p>
            <a:pPr algn="r"/>
            <a:r>
              <a:rPr lang="en-US" sz="6000" smtClean="0"/>
              <a:t>Data</a:t>
            </a:r>
            <a:endParaRPr lang="en-US" sz="6000"/>
          </a:p>
        </p:txBody>
      </p:sp>
      <p:sp>
        <p:nvSpPr>
          <p:cNvPr id="4" name="Rectangle 3"/>
          <p:cNvSpPr/>
          <p:nvPr/>
        </p:nvSpPr>
        <p:spPr>
          <a:xfrm>
            <a:off x="165647" y="342757"/>
            <a:ext cx="3818096"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Summary </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journal selection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225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300000">
            <a:off x="1176305" y="5162280"/>
            <a:ext cx="7766050" cy="1150353"/>
          </a:xfrm>
        </p:spPr>
        <p:txBody>
          <a:bodyPr>
            <a:normAutofit/>
          </a:bodyPr>
          <a:lstStyle/>
          <a:p>
            <a:pPr algn="r"/>
            <a:r>
              <a:rPr lang="en-US" sz="6000" smtClean="0"/>
              <a:t>Methods</a:t>
            </a:r>
            <a:endParaRPr lang="en-US" sz="6000"/>
          </a:p>
        </p:txBody>
      </p:sp>
      <p:sp>
        <p:nvSpPr>
          <p:cNvPr id="3" name="Rectangle 2"/>
          <p:cNvSpPr/>
          <p:nvPr/>
        </p:nvSpPr>
        <p:spPr>
          <a:xfrm>
            <a:off x="335902" y="344297"/>
            <a:ext cx="8254481" cy="5088573"/>
          </a:xfrm>
          <a:prstGeom prst="rect">
            <a:avLst/>
          </a:prstGeom>
        </p:spPr>
        <p:txBody>
          <a:bodyPr wrap="square">
            <a:spAutoFit/>
          </a:bodyPr>
          <a:lstStyle/>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Create a dictionary of research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terms</a:t>
            </a:r>
          </a:p>
          <a:p>
            <a:pPr marL="917575" lvl="1" indent="-460375">
              <a:buFont typeface="Arial" panose="020B0604020202020204" pitchFamily="34" charset="0"/>
              <a:buChar char="•"/>
            </a:pPr>
            <a:r>
              <a:rPr lang="en-US" sz="1600" smtClean="0">
                <a:latin typeface="Times New Roman" panose="02020603050405020304" pitchFamily="18" charset="0"/>
                <a:cs typeface="Times New Roman" panose="02020603050405020304" pitchFamily="18" charset="0"/>
              </a:rPr>
              <a:t>Start with The A-Z of Social Research (Miller &amp; Brewer, 2003)</a:t>
            </a:r>
          </a:p>
          <a:p>
            <a:pPr marL="917575" lvl="1" indent="-460375">
              <a:spcAft>
                <a:spcPts val="2000"/>
              </a:spcAft>
              <a:buFont typeface="Arial" panose="020B0604020202020204" pitchFamily="34" charset="0"/>
              <a:buChar char="•"/>
            </a:pPr>
            <a:r>
              <a:rPr lang="en-US" sz="1600" smtClean="0">
                <a:latin typeface="Times New Roman" panose="02020603050405020304" pitchFamily="18" charset="0"/>
                <a:cs typeface="Times New Roman" panose="02020603050405020304" pitchFamily="18" charset="0"/>
              </a:rPr>
              <a:t>Peer input</a:t>
            </a: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Identify which terms are in which abstracts </a:t>
            </a:r>
          </a:p>
          <a:p>
            <a:pPr marL="917575" lvl="1" indent="-460375">
              <a:spcAft>
                <a:spcPts val="2000"/>
              </a:spcAft>
              <a:buFont typeface="Arial" panose="020B0604020202020204" pitchFamily="34" charset="0"/>
              <a:buChar char="•"/>
            </a:pPr>
            <a:r>
              <a:rPr lang="en-US" sz="1600" b="1" smtClean="0">
                <a:solidFill>
                  <a:srgbClr val="003162"/>
                </a:solidFill>
                <a:latin typeface="Times New Roman" panose="02020603050405020304" pitchFamily="18" charset="0"/>
                <a:ea typeface="Calibri" panose="020F0502020204030204" pitchFamily="34" charset="0"/>
                <a:cs typeface="Times New Roman" panose="02020603050405020304" pitchFamily="18" charset="0"/>
              </a:rPr>
              <a:t>Natural language </a:t>
            </a:r>
            <a:r>
              <a:rPr lang="en-US" sz="1600" b="1" smtClean="0">
                <a:solidFill>
                  <a:srgbClr val="003162"/>
                </a:solidFill>
                <a:latin typeface="Times New Roman" panose="02020603050405020304" pitchFamily="18" charset="0"/>
                <a:ea typeface="Calibri" panose="020F0502020204030204" pitchFamily="34" charset="0"/>
                <a:cs typeface="Times New Roman" panose="02020603050405020304" pitchFamily="18" charset="0"/>
              </a:rPr>
              <a:t>processing</a:t>
            </a:r>
            <a:endParaRPr lang="en-US" sz="1600" b="1" smtClean="0">
              <a:solidFill>
                <a:srgbClr val="003162"/>
              </a:solidFill>
              <a:latin typeface="Times New Roman" panose="02020603050405020304" pitchFamily="18" charset="0"/>
              <a:ea typeface="Calibri" panose="020F0502020204030204" pitchFamily="34" charset="0"/>
              <a:cs typeface="Times New Roman" panose="02020603050405020304" pitchFamily="18" charset="0"/>
            </a:endParaRPr>
          </a:p>
          <a:p>
            <a:pPr marL="460375" indent="-460375">
              <a:spcAft>
                <a:spcPts val="2000"/>
              </a:spcAft>
            </a:pPr>
            <a:r>
              <a:rPr lang="en-US" sz="200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Predict whether an abstract is a research study based on the terms </a:t>
            </a:r>
          </a:p>
          <a:p>
            <a:pPr marL="917575" lvl="1" indent="-460375">
              <a:spcAft>
                <a:spcPts val="2000"/>
              </a:spcAft>
              <a:buFont typeface="Arial" panose="020B0604020202020204" pitchFamily="34" charset="0"/>
              <a:buChar char="•"/>
            </a:pPr>
            <a:r>
              <a:rPr lang="en-US" sz="1600" smtClean="0">
                <a:latin typeface="Times New Roman" panose="02020603050405020304" pitchFamily="18" charset="0"/>
                <a:ea typeface="Calibri" panose="020F0502020204030204" pitchFamily="34" charset="0"/>
                <a:cs typeface="Times New Roman" panose="02020603050405020304" pitchFamily="18" charset="0"/>
              </a:rPr>
              <a:t>Supervised machine </a:t>
            </a:r>
            <a:r>
              <a:rPr lang="en-US" sz="1600" smtClean="0">
                <a:latin typeface="Times New Roman" panose="02020603050405020304" pitchFamily="18" charset="0"/>
                <a:ea typeface="Calibri" panose="020F0502020204030204" pitchFamily="34" charset="0"/>
                <a:cs typeface="Times New Roman" panose="02020603050405020304" pitchFamily="18" charset="0"/>
              </a:rPr>
              <a:t>learning </a:t>
            </a:r>
            <a:br>
              <a:rPr lang="en-US" sz="1600" smtClean="0">
                <a:latin typeface="Times New Roman" panose="02020603050405020304" pitchFamily="18" charset="0"/>
                <a:ea typeface="Calibri" panose="020F0502020204030204" pitchFamily="34" charset="0"/>
                <a:cs typeface="Times New Roman" panose="02020603050405020304" pitchFamily="18" charset="0"/>
              </a:rPr>
            </a:br>
            <a:r>
              <a:rPr lang="en-US" sz="1600">
                <a:latin typeface="Times New Roman" panose="02020603050405020304" pitchFamily="18" charset="0"/>
                <a:ea typeface="Calibri" panose="020F0502020204030204" pitchFamily="34" charset="0"/>
                <a:cs typeface="Times New Roman" panose="02020603050405020304" pitchFamily="18" charset="0"/>
              </a:rPr>
              <a:t>B</a:t>
            </a:r>
            <a:r>
              <a:rPr lang="en-US" sz="1600" smtClean="0">
                <a:latin typeface="Times New Roman" panose="02020603050405020304" pitchFamily="18" charset="0"/>
                <a:ea typeface="Calibri" panose="020F0502020204030204" pitchFamily="34" charset="0"/>
                <a:cs typeface="Times New Roman" panose="02020603050405020304" pitchFamily="18" charset="0"/>
              </a:rPr>
              <a:t>inary discriminant analysis (Gibb &amp; Strimmer, 2015)</a:t>
            </a:r>
            <a:endParaRPr lang="en-US" sz="1600" smtClean="0">
              <a:latin typeface="Times New Roman" panose="02020603050405020304" pitchFamily="18" charset="0"/>
              <a:ea typeface="Calibri" panose="020F0502020204030204" pitchFamily="34" charset="0"/>
              <a:cs typeface="Times New Roman" panose="02020603050405020304" pitchFamily="18" charset="0"/>
            </a:endParaRPr>
          </a:p>
          <a:p>
            <a:pPr marL="460375" indent="-460375">
              <a:spcAft>
                <a:spcPts val="2000"/>
              </a:spcAft>
            </a:pPr>
            <a:r>
              <a:rPr lang="en-US" sz="200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Identify types of social work research based on the terms</a:t>
            </a:r>
          </a:p>
          <a:p>
            <a:pPr marL="917575" lvl="1" indent="-460375">
              <a:spcAft>
                <a:spcPts val="2000"/>
              </a:spcAft>
              <a:buFont typeface="Arial" panose="020B0604020202020204" pitchFamily="34" charset="0"/>
              <a:buChar char="•"/>
            </a:pPr>
            <a:r>
              <a:rPr lang="en-US" sz="1600" b="1">
                <a:solidFill>
                  <a:srgbClr val="003162"/>
                </a:solidFill>
                <a:latin typeface="Times New Roman" panose="02020603050405020304" pitchFamily="18" charset="0"/>
                <a:ea typeface="Calibri" panose="020F0502020204030204" pitchFamily="34" charset="0"/>
                <a:cs typeface="Times New Roman" panose="02020603050405020304" pitchFamily="18" charset="0"/>
              </a:rPr>
              <a:t>U</a:t>
            </a:r>
            <a:r>
              <a:rPr lang="en-US" sz="1600" b="1" smtClean="0">
                <a:solidFill>
                  <a:srgbClr val="003162"/>
                </a:solidFill>
                <a:effectLst/>
                <a:latin typeface="Times New Roman" panose="02020603050405020304" pitchFamily="18" charset="0"/>
                <a:ea typeface="Calibri" panose="020F0502020204030204" pitchFamily="34" charset="0"/>
                <a:cs typeface="Times New Roman" panose="02020603050405020304" pitchFamily="18" charset="0"/>
              </a:rPr>
              <a:t>nsupervised machine </a:t>
            </a:r>
            <a:r>
              <a:rPr lang="en-US" sz="1600" b="1" smtClean="0">
                <a:solidFill>
                  <a:srgbClr val="003162"/>
                </a:solidFill>
                <a:effectLst/>
                <a:latin typeface="Times New Roman" panose="02020603050405020304" pitchFamily="18" charset="0"/>
                <a:ea typeface="Calibri" panose="020F0502020204030204" pitchFamily="34" charset="0"/>
                <a:cs typeface="Times New Roman" panose="02020603050405020304" pitchFamily="18" charset="0"/>
              </a:rPr>
              <a:t>learning</a:t>
            </a:r>
            <a:br>
              <a:rPr lang="en-US" sz="1600" b="1" smtClean="0">
                <a:solidFill>
                  <a:srgbClr val="003162"/>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smtClean="0">
                <a:effectLst/>
                <a:latin typeface="Times New Roman" panose="02020603050405020304" pitchFamily="18" charset="0"/>
                <a:ea typeface="Calibri" panose="020F0502020204030204" pitchFamily="34" charset="0"/>
                <a:cs typeface="Times New Roman" panose="02020603050405020304" pitchFamily="18" charset="0"/>
              </a:rPr>
              <a:t>Structural topic modeling (Blei, 2012; Robers, Stewart &amp; Tingley, 2014)</a:t>
            </a:r>
            <a:br>
              <a:rPr lang="en-US" sz="1600" smtClean="0">
                <a:effectLst/>
                <a:latin typeface="Times New Roman" panose="02020603050405020304" pitchFamily="18" charset="0"/>
                <a:ea typeface="Calibri" panose="020F0502020204030204" pitchFamily="34" charset="0"/>
                <a:cs typeface="Times New Roman" panose="02020603050405020304" pitchFamily="18" charset="0"/>
              </a:rPr>
            </a:b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4691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1243582" y="2520955"/>
            <a:ext cx="365762" cy="261610"/>
          </a:xfrm>
          <a:prstGeom prst="rect">
            <a:avLst/>
          </a:prstGeom>
          <a:solidFill>
            <a:schemeClr val="bg1"/>
          </a:solidFill>
        </p:spPr>
        <p:txBody>
          <a:bodyPr wrap="square" rtlCol="0">
            <a:spAutoFit/>
          </a:bodyPr>
          <a:lstStyle/>
          <a:p>
            <a:r>
              <a:rPr lang="en-US" sz="1100" b="1" smtClean="0">
                <a:latin typeface="Times New Roman" panose="02020603050405020304" pitchFamily="18" charset="0"/>
                <a:cs typeface="Times New Roman" panose="02020603050405020304" pitchFamily="18" charset="0"/>
              </a:rPr>
              <a:t>59</a:t>
            </a:r>
            <a:endParaRPr lang="en-US" sz="1100" b="1">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300000">
            <a:off x="1176305" y="5162280"/>
            <a:ext cx="7766050" cy="115035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000" kern="1200">
                <a:solidFill>
                  <a:srgbClr val="C28220"/>
                </a:solidFill>
                <a:latin typeface="Georgia"/>
                <a:ea typeface="+mj-ea"/>
                <a:cs typeface="Georgia"/>
              </a:defRPr>
            </a:lvl1pPr>
          </a:lstStyle>
          <a:p>
            <a:pPr algn="r"/>
            <a:r>
              <a:rPr lang="en-US" sz="6000" smtClean="0"/>
              <a:t>R Demonstration</a:t>
            </a:r>
            <a:endParaRPr lang="en-US" sz="6000"/>
          </a:p>
        </p:txBody>
      </p:sp>
    </p:spTree>
    <p:extLst>
      <p:ext uri="{BB962C8B-B14F-4D97-AF65-F5344CB8AC3E}">
        <p14:creationId xmlns:p14="http://schemas.microsoft.com/office/powerpoint/2010/main" val="3020050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3672"/>
          <a:stretch/>
        </p:blipFill>
        <p:spPr bwMode="auto">
          <a:xfrm>
            <a:off x="266011" y="1035719"/>
            <a:ext cx="8639075" cy="3896833"/>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65647" y="342757"/>
            <a:ext cx="3892861"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2. Predictive model performance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flipH="1">
            <a:off x="1243582" y="2520955"/>
            <a:ext cx="365762" cy="261610"/>
          </a:xfrm>
          <a:prstGeom prst="rect">
            <a:avLst/>
          </a:prstGeom>
          <a:solidFill>
            <a:schemeClr val="bg1"/>
          </a:solidFill>
        </p:spPr>
        <p:txBody>
          <a:bodyPr wrap="square" rtlCol="0">
            <a:spAutoFit/>
          </a:bodyPr>
          <a:lstStyle/>
          <a:p>
            <a:r>
              <a:rPr lang="en-US" sz="1100" b="1" smtClean="0">
                <a:latin typeface="Times New Roman" panose="02020603050405020304" pitchFamily="18" charset="0"/>
                <a:cs typeface="Times New Roman" panose="02020603050405020304" pitchFamily="18" charset="0"/>
              </a:rPr>
              <a:t>59</a:t>
            </a:r>
            <a:endParaRPr lang="en-US" sz="11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10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1243582" y="2520955"/>
            <a:ext cx="365762" cy="261610"/>
          </a:xfrm>
          <a:prstGeom prst="rect">
            <a:avLst/>
          </a:prstGeom>
          <a:solidFill>
            <a:schemeClr val="bg1"/>
          </a:solidFill>
        </p:spPr>
        <p:txBody>
          <a:bodyPr wrap="square" rtlCol="0">
            <a:spAutoFit/>
          </a:bodyPr>
          <a:lstStyle/>
          <a:p>
            <a:r>
              <a:rPr lang="en-US" sz="1100" b="1" smtClean="0">
                <a:latin typeface="Times New Roman" panose="02020603050405020304" pitchFamily="18" charset="0"/>
                <a:cs typeface="Times New Roman" panose="02020603050405020304" pitchFamily="18" charset="0"/>
              </a:rPr>
              <a:t>59</a:t>
            </a:r>
            <a:endParaRPr lang="en-US" sz="1100" b="1">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rot="300000">
            <a:off x="1176305" y="5162280"/>
            <a:ext cx="7766050" cy="115035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5000" kern="1200">
                <a:solidFill>
                  <a:srgbClr val="C28220"/>
                </a:solidFill>
                <a:latin typeface="Georgia"/>
                <a:ea typeface="+mj-ea"/>
                <a:cs typeface="Georgia"/>
              </a:defRPr>
            </a:lvl1pPr>
          </a:lstStyle>
          <a:p>
            <a:pPr algn="r"/>
            <a:r>
              <a:rPr lang="en-US" sz="6000" smtClean="0"/>
              <a:t>R Demonstration</a:t>
            </a:r>
            <a:endParaRPr lang="en-US" sz="6000"/>
          </a:p>
        </p:txBody>
      </p:sp>
    </p:spTree>
    <p:extLst>
      <p:ext uri="{BB962C8B-B14F-4D97-AF65-F5344CB8AC3E}">
        <p14:creationId xmlns:p14="http://schemas.microsoft.com/office/powerpoint/2010/main" val="1316491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034" y="592342"/>
            <a:ext cx="7088794" cy="5131802"/>
          </a:xfrm>
          <a:prstGeom prst="rect">
            <a:avLst/>
          </a:prstGeom>
          <a:noFill/>
          <a:ln>
            <a:noFill/>
          </a:ln>
        </p:spPr>
      </p:pic>
      <p:sp>
        <p:nvSpPr>
          <p:cNvPr id="7" name="Rectangle 6"/>
          <p:cNvSpPr/>
          <p:nvPr/>
        </p:nvSpPr>
        <p:spPr>
          <a:xfrm>
            <a:off x="165647" y="342757"/>
            <a:ext cx="3510320" cy="646331"/>
          </a:xfrm>
          <a:prstGeom prst="rect">
            <a:avLst/>
          </a:prstGeom>
        </p:spPr>
        <p:txBody>
          <a:bodyPr wrap="none">
            <a:spAutoFit/>
          </a:bodyPr>
          <a:lstStyle/>
          <a:p>
            <a:pPr>
              <a:lnSpc>
                <a:spcPct val="200000"/>
              </a:lnSpc>
            </a:pP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 </a:t>
            </a:r>
            <a:r>
              <a:rPr lang="en-US"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i="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Cluster model fit statistics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1524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889</TotalTime>
  <Words>305</Words>
  <Application>Microsoft Office PowerPoint</Application>
  <PresentationFormat>On-screen Show (4:3)</PresentationFormat>
  <Paragraphs>197</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Lucida Grande</vt:lpstr>
      <vt:lpstr>Arial</vt:lpstr>
      <vt:lpstr>Calibri</vt:lpstr>
      <vt:lpstr>Georgia</vt:lpstr>
      <vt:lpstr>Times New Roman</vt:lpstr>
      <vt:lpstr>Wingdings</vt:lpstr>
      <vt:lpstr>Custom Design</vt:lpstr>
      <vt:lpstr>Microsoft Word Document</vt:lpstr>
      <vt:lpstr>The Prevalence and Nature of  Social Work Research (2010-2014): A Computational Analysis </vt:lpstr>
      <vt:lpstr>Background</vt:lpstr>
      <vt:lpstr>Aims</vt:lpstr>
      <vt:lpstr>Data</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Discussion</vt:lpstr>
      <vt:lpstr>Thank you for inviting me!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marlastuart</cp:lastModifiedBy>
  <cp:revision>68</cp:revision>
  <dcterms:created xsi:type="dcterms:W3CDTF">2013-01-15T19:08:57Z</dcterms:created>
  <dcterms:modified xsi:type="dcterms:W3CDTF">2019-04-10T22:39:44Z</dcterms:modified>
</cp:coreProperties>
</file>