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5169-F237-37DC-69FB-56992397D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0875B-2ED5-3540-E355-A95C732D5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8CC0-D9B2-F1BA-1D8E-659E04DF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CDA-314C-4A7A-8D6E-ABEDE9D8DB1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5632D-7104-A0BE-8EB5-9AE8DA8F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BF5F-BF8B-21E3-3A2B-8C8955DE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039D-3F8B-4016-B10B-129131C58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0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49BB-B258-EA95-3CFA-D76BB2FE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CEF6D-7F02-219F-8648-8D15076A3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62D1B-4B5C-DAB0-85E4-2647AF01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CDA-314C-4A7A-8D6E-ABEDE9D8DB1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532D6-D4FF-104C-B6F6-58DB2A86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BCF8F-4B94-D96E-AA0D-629163CC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039D-3F8B-4016-B10B-129131C58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3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A1E8C-71EC-352B-53FC-585E142C0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E42EC-9356-D2CC-32EE-06382A381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92924-5295-C37F-CDF2-3D339785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CDA-314C-4A7A-8D6E-ABEDE9D8DB1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DA581-05DB-1338-02A0-55596C97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08F96-D98C-3A8B-506B-7352B743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039D-3F8B-4016-B10B-129131C58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93B3-B556-F910-1378-EE1F60AA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8F08-F457-C88A-45C3-9848B0300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F2355-861A-BA5D-87EE-8E673379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CDA-314C-4A7A-8D6E-ABEDE9D8DB1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9F684-FB46-F4C2-1DF1-4B0D7BFE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6C6A-61F1-E35E-DF1E-D4528F2F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039D-3F8B-4016-B10B-129131C58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6519-355D-DB32-5AEB-680280C0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48B8C-6B51-6AC5-45E4-7CDFB49B1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42BCC-099E-6BC3-A728-42C10780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CDA-314C-4A7A-8D6E-ABEDE9D8DB1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88F54-1A23-DE47-2807-ED6DE1C0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A6FAE-5B67-1EA2-FDC1-30A3D4D4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039D-3F8B-4016-B10B-129131C58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9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EF4E-F0C1-6A05-9FD3-AC8A6F1E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70E9-774F-A629-8FD6-36895B307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47BA0-BE9A-E0E4-511A-6D6F3E171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6CDCF-8306-3AD3-BA18-DF304E75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CDA-314C-4A7A-8D6E-ABEDE9D8DB1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14A0A-DA3E-0CE1-A8E6-EADB6E02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11D4C-F22B-8BD3-6133-17FE064C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039D-3F8B-4016-B10B-129131C58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6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91BA-FE8B-7F77-EFF2-67EB5193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93494-3458-1D60-BD30-7EE8D872B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DAA39-9894-8782-FB27-0418CDB0A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DD1F0-277D-B589-084C-A57BEB2B0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0801F-BCD6-E20F-0477-CAD4279E6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5864D-8BE3-0D1C-9609-8B16B2DF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CDA-314C-4A7A-8D6E-ABEDE9D8DB1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A454F-5CFF-FC01-21E5-21587F20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4FA7B-FFAD-2FA0-B926-21DAE2EB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039D-3F8B-4016-B10B-129131C58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2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B1A8-71CF-D1A7-EB2C-36256DA1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FDB7F-35C6-36D3-875A-B71ABDD5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CDA-314C-4A7A-8D6E-ABEDE9D8DB1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96CC3-173D-C171-3957-A8432DDC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F2A8D-EBEA-55F0-588F-5685D610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039D-3F8B-4016-B10B-129131C58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8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E9153-2760-F0B5-8C26-B60B4EA0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CDA-314C-4A7A-8D6E-ABEDE9D8DB1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627CB-B630-0B66-B119-3A0C8BE7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11EF9-CE41-2503-DA01-3161AE51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039D-3F8B-4016-B10B-129131C58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1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07AD-27B9-D5BE-0011-18E3B338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C483-5B0D-5C85-5498-05F608F42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38C8D-CF76-C667-4E0B-18A732862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74CBB-08C9-705B-FD41-80D2963B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CDA-314C-4A7A-8D6E-ABEDE9D8DB1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F30B9-17F2-43AA-A242-DD8D198D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74CA5-CA8D-283A-2038-946783CB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039D-3F8B-4016-B10B-129131C58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2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9AA3-D5D3-DEC4-AC21-248DB122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46761-B12B-733F-0BCD-CF11266DE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A64C6-ADB7-AFAE-1697-6E3B7DEC7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2D4B9-F1F7-0A7C-27EB-F938A3DE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CDA-314C-4A7A-8D6E-ABEDE9D8DB1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B37AC-FFFC-D9CE-C82D-1EC8CFAA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4CC75-F488-32B7-4197-5E1A4CD4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039D-3F8B-4016-B10B-129131C58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2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6BB5F-AD56-5498-7CAF-37FC3C0D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EAA13-F3EB-E801-2274-79603BE3A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9C3B5-B591-9532-5477-D7B6A721F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CCDA-314C-4A7A-8D6E-ABEDE9D8DB15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A4DD0-E184-096D-B588-7A6ECC8BF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06938-1EBE-1360-2CC0-CE3C9C41D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039D-3F8B-4016-B10B-129131C58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2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988C-134D-B6DA-B0BA-784840689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Analytics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EBC07-503E-687A-1F5E-ABD512D60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An unusual approach to Insurance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Marlen Cumbane</a:t>
            </a:r>
          </a:p>
        </p:txBody>
      </p:sp>
    </p:spTree>
    <p:extLst>
      <p:ext uri="{BB962C8B-B14F-4D97-AF65-F5344CB8AC3E}">
        <p14:creationId xmlns:p14="http://schemas.microsoft.com/office/powerpoint/2010/main" val="1832314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A6FB97-DD20-C24D-3A33-E12E77D7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A4243A-8B73-1804-1ED8-AAB8ACF2B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425" y="1828800"/>
            <a:ext cx="7554350" cy="3601329"/>
          </a:xfrm>
        </p:spPr>
      </p:pic>
    </p:spTree>
    <p:extLst>
      <p:ext uri="{BB962C8B-B14F-4D97-AF65-F5344CB8AC3E}">
        <p14:creationId xmlns:p14="http://schemas.microsoft.com/office/powerpoint/2010/main" val="203450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7A30-A178-5515-3947-DDBD6632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266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474D-149F-FC78-195E-C37999EDD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597"/>
            <a:ext cx="10515600" cy="43903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It was possible to notice that we have a cancellation rate of approximately 34% taking into account all the products offered;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segment with the most cancellations is GENNESIS, with an index of approximately 40%. This value is worrying because GENNESIS is the product segment with the most adherence, therefore of the 91947 customers, around 37633 canceled the insurance;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With the facts described above, we can conclude that customers in the GENNESIS segment are more likely to cancel the product in the future;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Looking at the results obtained, the best product is platinum, which occupies the third position in the ranking of most used segments and has a cancellation rate of 9%.</a:t>
            </a:r>
          </a:p>
        </p:txBody>
      </p:sp>
    </p:spTree>
    <p:extLst>
      <p:ext uri="{BB962C8B-B14F-4D97-AF65-F5344CB8AC3E}">
        <p14:creationId xmlns:p14="http://schemas.microsoft.com/office/powerpoint/2010/main" val="280558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E18391-628E-6F61-2FCA-80D3E3AC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45CBDB-C394-6787-87A5-9481B28A9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8973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53B5-E798-9E47-0F9D-22F0A20C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69318-567B-9B0C-85F1-C326ECE20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ability to retain customers in the insurance area has been important for increasing revenue;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impact of COVID has made it difficult for some individuals to purchase an insurance policy, as well as maintain an existing policy;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Therefore, competition has increased but the population share tends to decrease.</a:t>
            </a:r>
          </a:p>
        </p:txBody>
      </p:sp>
    </p:spTree>
    <p:extLst>
      <p:ext uri="{BB962C8B-B14F-4D97-AF65-F5344CB8AC3E}">
        <p14:creationId xmlns:p14="http://schemas.microsoft.com/office/powerpoint/2010/main" val="363004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B322-1247-0995-5BAC-A78B7210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8EE4B-833B-CE4D-86C3-4BE701ED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600" dirty="0"/>
              <a:t>A Dataset called </a:t>
            </a:r>
            <a:r>
              <a:rPr lang="en-US" sz="2600" i="1" dirty="0"/>
              <a:t>Data </a:t>
            </a:r>
            <a:r>
              <a:rPr lang="en-US" sz="2600" dirty="0"/>
              <a:t>analytics Project dataset was given and after collecting and reading this data I’ve observed that it has 139390 rows and 26 columns.</a:t>
            </a:r>
          </a:p>
          <a:p>
            <a:pPr marL="0" indent="0">
              <a:buNone/>
            </a:pPr>
            <a:r>
              <a:rPr lang="en-US" sz="2400" dirty="0"/>
              <a:t>The columns variables that I’ve used for this for this analysis were: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accent1"/>
                </a:solidFill>
              </a:rPr>
              <a:t>NO_OF_TRXNS202005: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Number of transactions within a month 05 of year 2020.	</a:t>
            </a:r>
            <a:endParaRPr lang="en-US" sz="1600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chemeClr val="accent1"/>
                </a:solidFill>
              </a:rPr>
              <a:t>NO_OF_TRXNS202006: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Number of transactions within a month 06 of year 2020</a:t>
            </a:r>
            <a:r>
              <a:rPr lang="en-US" sz="1600" b="0" i="0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</a:rPr>
              <a:t>.</a:t>
            </a: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TURNOVER202005: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Total Amount of credits within a month 05 of year 2020.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accent1"/>
                </a:solidFill>
              </a:rPr>
              <a:t>TURNOVER202006: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Total Amount of credits within a month 05 of year 2020</a:t>
            </a:r>
            <a:r>
              <a:rPr lang="en-US" sz="1600" b="0" i="0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</a:rPr>
              <a:t>.</a:t>
            </a:r>
            <a:r>
              <a:rPr lang="en-US" sz="1600" dirty="0">
                <a:solidFill>
                  <a:schemeClr val="accent1"/>
                </a:solidFill>
              </a:rPr>
              <a:t>   </a:t>
            </a:r>
          </a:p>
          <a:p>
            <a:pPr marL="0" indent="0" algn="just">
              <a:buNone/>
            </a:pPr>
            <a:r>
              <a:rPr lang="en-US" sz="1600" dirty="0" err="1">
                <a:solidFill>
                  <a:schemeClr val="accent1"/>
                </a:solidFill>
              </a:rPr>
              <a:t>Insur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PackName</a:t>
            </a:r>
            <a:r>
              <a:rPr lang="en-US" sz="1600" dirty="0">
                <a:solidFill>
                  <a:schemeClr val="accent1"/>
                </a:solidFill>
              </a:rPr>
              <a:t>: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Insurance product family/group.</a:t>
            </a:r>
            <a:endParaRPr lang="en-US" sz="1600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chemeClr val="accent1"/>
                </a:solidFill>
              </a:rPr>
              <a:t>Product Status: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Product status.</a:t>
            </a:r>
            <a:endParaRPr lang="en-US" sz="1600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chemeClr val="accent1"/>
                </a:solidFill>
              </a:rPr>
              <a:t>Sub Seg: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Customer Segment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9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3797-D536-0848-B448-B5FA390C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CE4C-ED30-E586-9DE8-3FB88CE6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a some questions that need to be answered by this analysis, those questions will be helpful to understand better the data.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customer segment is most prevalent?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insurance group is most prevalent?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status of product distribution?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customer segment has the most cancellations?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7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6149-BE97-65BC-89F3-EA78C2D1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Customer Segment Chart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DDC4112-7D51-AA71-784E-6057080F56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5" y="1825625"/>
            <a:ext cx="5020995" cy="4181280"/>
          </a:xfr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7F3B60-D0D6-6918-AB1D-67BBFD8318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can see that we have eight segments in total;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segment with most customers is GENNESIS, followed by FAMMILY in second place and PLATINUM in third;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RELATIVE 1 and RELATIVE 2 have an extremely low number of customers.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511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A9E9C4-97D6-8CA4-DD3D-7550CAE5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Insurance Group Chart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790C62-AB14-82B0-39BD-E15BFE76C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0534"/>
            <a:ext cx="10515600" cy="3510331"/>
          </a:xfrm>
        </p:spPr>
      </p:pic>
    </p:spTree>
    <p:extLst>
      <p:ext uri="{BB962C8B-B14F-4D97-AF65-F5344CB8AC3E}">
        <p14:creationId xmlns:p14="http://schemas.microsoft.com/office/powerpoint/2010/main" val="391979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0EED3D6-C696-5600-7327-18FE4298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240C511-9754-921D-58C3-8C0A4B764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25" y="2349306"/>
            <a:ext cx="6583363" cy="2954214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A728A38-CCF0-3757-8F70-341E11E65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Expanding the previous image, it is possible to observe that the insurance group with the most users is the FUNERAL group;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In second place we have the HP.LITE.INDVL and in third the CONSUMER.CREDICT.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7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C198-3E4A-34D4-3437-567F027E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Status of product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445381-CD86-6BE4-F6BA-DB8A06F52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9073" y="1333207"/>
            <a:ext cx="5220429" cy="41915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93F01-C87F-5324-0006-6DC0A9D36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We can notice that 62.3 % of the products are active, 34.2% was cancelled and 3.4% matured.</a:t>
            </a:r>
          </a:p>
        </p:txBody>
      </p:sp>
    </p:spTree>
    <p:extLst>
      <p:ext uri="{BB962C8B-B14F-4D97-AF65-F5344CB8AC3E}">
        <p14:creationId xmlns:p14="http://schemas.microsoft.com/office/powerpoint/2010/main" val="186963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94A9-86B4-F8B7-9432-7123A242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Cancelations By Customer Segment 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9A2591-8EA0-78DB-CA72-2A8962806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6572" y="1904788"/>
            <a:ext cx="6245640" cy="33424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936F1-ED7E-1F60-5B9F-21047BBB7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/>
              <a:t>Based on the graph on the side and the table below, we can see that: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customer segment that has the most churns is GENNESIS;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With a total of 37663 cancellations in a universe of 91947 customers in this segment;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3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551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Data Analytics Project</vt:lpstr>
      <vt:lpstr>Problem Definition</vt:lpstr>
      <vt:lpstr>Data Collection</vt:lpstr>
      <vt:lpstr>Exploratory Data Analysis (EDA)</vt:lpstr>
      <vt:lpstr>Customer Segment Chart</vt:lpstr>
      <vt:lpstr>Insurance Group Chart</vt:lpstr>
      <vt:lpstr>Cont.</vt:lpstr>
      <vt:lpstr>Status of product distribution</vt:lpstr>
      <vt:lpstr>Cancelations By Customer Segment Chart</vt:lpstr>
      <vt:lpstr>Cont.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Marlen Beatriz Cumbane</dc:creator>
  <cp:lastModifiedBy>Marlen Beatriz Cumbane</cp:lastModifiedBy>
  <cp:revision>15</cp:revision>
  <dcterms:created xsi:type="dcterms:W3CDTF">2022-06-04T18:51:27Z</dcterms:created>
  <dcterms:modified xsi:type="dcterms:W3CDTF">2022-06-04T22:19:41Z</dcterms:modified>
</cp:coreProperties>
</file>