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6" r:id="rId6"/>
    <p:sldId id="263" r:id="rId7"/>
    <p:sldId id="265" r:id="rId8"/>
    <p:sldId id="26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CFF"/>
    <a:srgbClr val="E7F3FF"/>
    <a:srgbClr val="2A5883"/>
    <a:srgbClr val="FFFFFF"/>
    <a:srgbClr val="BE3030"/>
    <a:srgbClr val="D3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</a:t>
            </a:r>
            <a:r>
              <a:rPr lang="en-US" baseline="0"/>
              <a:t> Magist Sellers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DA-458F-A34F-8F141B772C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Total Nr. Of Sellers</c:v>
                </c:pt>
                <c:pt idx="1">
                  <c:v>Total Nr. Of Tech-Sellers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3095</c:v>
                </c:pt>
                <c:pt idx="1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DA-458F-A34F-8F141B772C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5644479"/>
        <c:axId val="585629599"/>
      </c:barChart>
      <c:catAx>
        <c:axId val="58564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85629599"/>
        <c:crosses val="autoZero"/>
        <c:auto val="1"/>
        <c:lblAlgn val="ctr"/>
        <c:lblOffset val="100"/>
        <c:noMultiLvlLbl val="0"/>
      </c:catAx>
      <c:valAx>
        <c:axId val="58562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8564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05.05.2025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05.05.2025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M</a:t>
            </a:r>
            <a:r>
              <a:rPr lang="de-AT" dirty="0"/>
              <a:t>a</a:t>
            </a:r>
            <a:r>
              <a:rPr lang="de" dirty="0"/>
              <a:t>gist is Not the company for 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- </a:t>
            </a:r>
            <a:r>
              <a:rPr lang="de-AT" dirty="0"/>
              <a:t>By</a:t>
            </a:r>
            <a:r>
              <a:rPr lang="de" dirty="0"/>
              <a:t> Kholeka and Marlen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F3908-D48B-12D3-DC6F-C637729E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Is </a:t>
            </a:r>
            <a:r>
              <a:rPr lang="en-US" dirty="0" err="1"/>
              <a:t>Magist</a:t>
            </a:r>
            <a:r>
              <a:rPr lang="en-US" dirty="0"/>
              <a:t> a good partner?</a:t>
            </a:r>
          </a:p>
        </p:txBody>
      </p:sp>
      <p:pic>
        <p:nvPicPr>
          <p:cNvPr id="6" name="Grafik 5" descr="Ein Bild, das Cartoon, Clipart, Darstellung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D41F3370-C7FB-607E-3AE8-4CEC280A3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4" y="2216576"/>
            <a:ext cx="5647771" cy="4221709"/>
          </a:xfrm>
          <a:prstGeom prst="rect">
            <a:avLst/>
          </a:prstGeom>
          <a:noFill/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7E8CCA29-14D7-763D-9458-BF02EA627370}"/>
              </a:ext>
            </a:extLst>
          </p:cNvPr>
          <p:cNvSpPr txBox="1"/>
          <p:nvPr/>
        </p:nvSpPr>
        <p:spPr>
          <a:xfrm rot="20065910">
            <a:off x="1624441" y="2346896"/>
            <a:ext cx="1106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0"/>
                <a:solidFill>
                  <a:srgbClr val="7DB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0530725-0326-8F9A-8797-AA59B6EAB18A}"/>
              </a:ext>
            </a:extLst>
          </p:cNvPr>
          <p:cNvSpPr txBox="1"/>
          <p:nvPr/>
        </p:nvSpPr>
        <p:spPr>
          <a:xfrm rot="20065910">
            <a:off x="9460827" y="2321004"/>
            <a:ext cx="1106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0"/>
                <a:solidFill>
                  <a:srgbClr val="7DB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0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F5DD-9ECE-D9A0-92FC-8E76E897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Magist</a:t>
            </a:r>
            <a:r>
              <a:rPr lang="en-US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B2274-4DAA-F2F4-A6F9-0E3FB63E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3474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Huge d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elivery service market share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Brazil</a:t>
            </a:r>
          </a:p>
          <a:p>
            <a:pPr marL="0" indent="0"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order management system linking small &amp; medium sized stores</a:t>
            </a:r>
          </a:p>
          <a:p>
            <a:pPr marL="0" indent="0">
              <a:buNone/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 after sales services </a:t>
            </a:r>
          </a:p>
        </p:txBody>
      </p:sp>
    </p:spTree>
    <p:extLst>
      <p:ext uri="{BB962C8B-B14F-4D97-AF65-F5344CB8AC3E}">
        <p14:creationId xmlns:p14="http://schemas.microsoft.com/office/powerpoint/2010/main" val="30093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D26C316-147F-F4E0-573B-8A406F605D14}"/>
              </a:ext>
            </a:extLst>
          </p:cNvPr>
          <p:cNvSpPr/>
          <p:nvPr/>
        </p:nvSpPr>
        <p:spPr>
          <a:xfrm>
            <a:off x="6334293" y="1794294"/>
            <a:ext cx="5194767" cy="4629620"/>
          </a:xfrm>
          <a:prstGeom prst="round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0922BFF-6448-3B56-8872-B47072ED56E6}"/>
              </a:ext>
            </a:extLst>
          </p:cNvPr>
          <p:cNvSpPr/>
          <p:nvPr/>
        </p:nvSpPr>
        <p:spPr>
          <a:xfrm>
            <a:off x="581193" y="1794294"/>
            <a:ext cx="5194767" cy="4629620"/>
          </a:xfrm>
          <a:prstGeom prst="roundRect">
            <a:avLst/>
          </a:prstGeom>
          <a:gradFill>
            <a:gsLst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0AAFEA-7B62-34EE-D37A-0D71C70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Market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68F58-00A9-738F-BF4D-3BEC8A9C5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276515" cy="3633047"/>
          </a:xfrm>
        </p:spPr>
        <p:txBody>
          <a:bodyPr/>
          <a:lstStyle/>
          <a:p>
            <a:r>
              <a:rPr lang="en-US" sz="2800" dirty="0" err="1"/>
              <a:t>Magist</a:t>
            </a:r>
            <a:r>
              <a:rPr lang="en-US" sz="2800" dirty="0"/>
              <a:t> gets an increase in orders every year</a:t>
            </a:r>
            <a:endParaRPr lang="en-US" sz="2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(Fake Website Article: </a:t>
            </a:r>
            <a:r>
              <a:rPr lang="en-US" sz="1200" dirty="0" err="1">
                <a:latin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 is the fastest growing delivery service in Brazil!)</a:t>
            </a:r>
            <a:endParaRPr lang="en-US" sz="12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06EF55-1766-3FCF-8B6C-7AB92D359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Aptos" panose="020B0004020202020204" pitchFamily="34" charset="0"/>
                <a:cs typeface="Times New Roman" panose="02020603050405020304" pitchFamily="18" charset="0"/>
              </a:rPr>
              <a:t>Only </a:t>
            </a:r>
            <a:r>
              <a:rPr lang="en-US" sz="4000" b="1" dirty="0">
                <a:solidFill>
                  <a:schemeClr val="accent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17.3% </a:t>
            </a:r>
            <a:r>
              <a:rPr lang="en-US" sz="2800" dirty="0">
                <a:latin typeface="Aptos" panose="020B0004020202020204" pitchFamily="34" charset="0"/>
                <a:cs typeface="Times New Roman" panose="02020603050405020304" pitchFamily="18" charset="0"/>
              </a:rPr>
              <a:t>product orders are tech related</a:t>
            </a:r>
            <a:endParaRPr lang="en-US" sz="36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2CD98-9687-4CDB-7BBF-F6BC8013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Price</a:t>
            </a:r>
          </a:p>
        </p:txBody>
      </p:sp>
      <p:pic>
        <p:nvPicPr>
          <p:cNvPr id="9" name="Inhaltsplatzhalter 8" descr="Ein Bild, das Text, Screenshot, Zahl, Design enthält.&#10;&#10;KI-generierte Inhalte können fehlerhaft sein.">
            <a:extLst>
              <a:ext uri="{FF2B5EF4-FFF2-40B4-BE49-F238E27FC236}">
                <a16:creationId xmlns:a16="http://schemas.microsoft.com/office/drawing/2014/main" id="{59A068E6-DC30-C3A3-8A07-89ED473EF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0137" y="617877"/>
            <a:ext cx="5331124" cy="6007210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18F28-DF9B-56C1-7426-4E60DD51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en-US" sz="2800" dirty="0"/>
              <a:t>And most of these orders show a preference for cheap goods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5908CC1-7CB2-662F-A667-99343B6DFACE}"/>
              </a:ext>
            </a:extLst>
          </p:cNvPr>
          <p:cNvSpPr/>
          <p:nvPr/>
        </p:nvSpPr>
        <p:spPr>
          <a:xfrm>
            <a:off x="9290650" y="5838046"/>
            <a:ext cx="1147314" cy="850650"/>
          </a:xfrm>
          <a:prstGeom prst="frame">
            <a:avLst>
              <a:gd name="adj1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EC5427A1-4A57-615E-C3C6-BE118943FDD1}"/>
              </a:ext>
            </a:extLst>
          </p:cNvPr>
          <p:cNvSpPr/>
          <p:nvPr/>
        </p:nvSpPr>
        <p:spPr>
          <a:xfrm rot="2503453">
            <a:off x="10511288" y="5075797"/>
            <a:ext cx="577968" cy="741872"/>
          </a:xfrm>
          <a:prstGeom prst="downArrow">
            <a:avLst>
              <a:gd name="adj1" fmla="val 40191"/>
              <a:gd name="adj2" fmla="val 60448"/>
            </a:avLst>
          </a:prstGeom>
          <a:solidFill>
            <a:srgbClr val="2A58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854A2-5E53-5CA4-BEA9-04F86193D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9178ED7-BD5C-5399-C427-E309E587D6AB}"/>
              </a:ext>
            </a:extLst>
          </p:cNvPr>
          <p:cNvSpPr/>
          <p:nvPr/>
        </p:nvSpPr>
        <p:spPr>
          <a:xfrm>
            <a:off x="8983375" y="2189939"/>
            <a:ext cx="3083800" cy="2820675"/>
          </a:xfrm>
          <a:prstGeom prst="round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A9706D-D6BC-61DF-736F-48F96C6F76A1}"/>
              </a:ext>
            </a:extLst>
          </p:cNvPr>
          <p:cNvSpPr/>
          <p:nvPr/>
        </p:nvSpPr>
        <p:spPr>
          <a:xfrm>
            <a:off x="124995" y="2113472"/>
            <a:ext cx="3273813" cy="2897142"/>
          </a:xfrm>
          <a:prstGeom prst="roundRect">
            <a:avLst/>
          </a:prstGeom>
          <a:gradFill>
            <a:gsLst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67627E0-ACEB-0BFE-DFC6-40D65C11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Delivery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1AD649-7CE6-3725-C65A-003CA2D8B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995" y="2298799"/>
            <a:ext cx="3180534" cy="2478121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deliver to many places in </a:t>
            </a: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razil</a:t>
            </a:r>
            <a:endParaRPr lang="de-A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D4A15-711E-EF75-E9A3-34E6E1BF1BA3}"/>
              </a:ext>
            </a:extLst>
          </p:cNvPr>
          <p:cNvSpPr txBox="1"/>
          <p:nvPr/>
        </p:nvSpPr>
        <p:spPr>
          <a:xfrm>
            <a:off x="9071174" y="2594848"/>
            <a:ext cx="2908202" cy="218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the delivery time is on average very slow</a:t>
            </a:r>
          </a:p>
        </p:txBody>
      </p:sp>
      <p:pic>
        <p:nvPicPr>
          <p:cNvPr id="17" name="Grafik 16" descr="Ein Bild, das Karte, Text, Atlas enthält.&#10;&#10;KI-generierte Inhalte können fehlerhaft sein.">
            <a:extLst>
              <a:ext uri="{FF2B5EF4-FFF2-40B4-BE49-F238E27FC236}">
                <a16:creationId xmlns:a16="http://schemas.microsoft.com/office/drawing/2014/main" id="{0D10C6B3-F58B-E544-0EF8-B08570B29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381104"/>
            <a:ext cx="5351201" cy="49095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1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build="p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4024129-55B8-54FF-BED2-01FBF4922950}"/>
              </a:ext>
            </a:extLst>
          </p:cNvPr>
          <p:cNvSpPr/>
          <p:nvPr/>
        </p:nvSpPr>
        <p:spPr>
          <a:xfrm>
            <a:off x="581193" y="1794294"/>
            <a:ext cx="5194767" cy="4629620"/>
          </a:xfrm>
          <a:prstGeom prst="roundRect">
            <a:avLst/>
          </a:prstGeom>
          <a:gradFill>
            <a:gsLst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6416C8-5501-1B6B-73A2-D99B422F4773}"/>
              </a:ext>
            </a:extLst>
          </p:cNvPr>
          <p:cNvSpPr/>
          <p:nvPr/>
        </p:nvSpPr>
        <p:spPr>
          <a:xfrm>
            <a:off x="6416042" y="1509622"/>
            <a:ext cx="5123737" cy="1233577"/>
          </a:xfrm>
          <a:prstGeom prst="round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C74495-3634-12CF-5709-31E009F6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 Experience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96EFE-AD55-0AA0-9BD4-EDB813FA5D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Magist</a:t>
            </a:r>
            <a:r>
              <a:rPr lang="en-US" sz="2400" dirty="0"/>
              <a:t> has worked with many Tech Sellers in Sao Paulo.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22%</a:t>
            </a:r>
            <a:r>
              <a:rPr lang="en-US" sz="2400" dirty="0"/>
              <a:t> of the Brazilian Population lives in Sao Paulo </a:t>
            </a:r>
            <a:r>
              <a:rPr lang="en-US" sz="1200" dirty="0"/>
              <a:t>(</a:t>
            </a:r>
            <a:r>
              <a:rPr lang="fr-FR" sz="12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https://en.wikipedia.org/wiki/</a:t>
            </a:r>
            <a:r>
              <a:rPr lang="fr-FR" sz="12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São_Paulo</a:t>
            </a:r>
            <a:r>
              <a:rPr lang="fr-FR" sz="12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_(state))</a:t>
            </a:r>
            <a:endParaRPr lang="en-US" sz="1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5480D-5E95-4D0B-45A0-A6347EED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921" y="1631673"/>
            <a:ext cx="5022858" cy="988333"/>
          </a:xfrm>
        </p:spPr>
        <p:txBody>
          <a:bodyPr>
            <a:normAutofit/>
          </a:bodyPr>
          <a:lstStyle/>
          <a:p>
            <a:r>
              <a:rPr lang="en-US" sz="2400" dirty="0"/>
              <a:t>But ONLY </a:t>
            </a:r>
            <a:r>
              <a:rPr lang="en-US" sz="2800" b="1" dirty="0">
                <a:solidFill>
                  <a:schemeClr val="accent1"/>
                </a:solidFill>
              </a:rPr>
              <a:t>15.7%</a:t>
            </a:r>
            <a:r>
              <a:rPr lang="en-US" sz="2400" dirty="0"/>
              <a:t> of all Sellers are in Tech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5ECCF4-4B92-71EE-5C06-9F0F142F4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549282"/>
              </p:ext>
            </p:extLst>
          </p:nvPr>
        </p:nvGraphicFramePr>
        <p:xfrm>
          <a:off x="6711886" y="2742057"/>
          <a:ext cx="4630746" cy="3681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86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 build="p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13531DE-D718-1DB3-1D95-435639E1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3419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Summary </a:t>
            </a:r>
            <a:br>
              <a:rPr lang="en-US" sz="3200" dirty="0"/>
            </a:br>
            <a:r>
              <a:rPr lang="en-US" sz="3200" dirty="0"/>
              <a:t>–&gt; Partnership with </a:t>
            </a:r>
            <a:r>
              <a:rPr lang="en-US" sz="3200" dirty="0" err="1"/>
              <a:t>Magist</a:t>
            </a:r>
            <a:r>
              <a:rPr lang="en-US" sz="3200" dirty="0"/>
              <a:t> is not recommended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FC8475-275C-EC6B-DA1B-E975D846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0095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Small Tech sector</a:t>
            </a:r>
          </a:p>
          <a:p>
            <a:r>
              <a:rPr lang="en-US" sz="2400" dirty="0"/>
              <a:t>Unsatisfactory delivery services</a:t>
            </a:r>
          </a:p>
          <a:p>
            <a:r>
              <a:rPr lang="en-US" sz="2400" dirty="0"/>
              <a:t>Recommendations</a:t>
            </a:r>
            <a:r>
              <a:rPr lang="en-US" sz="2400" dirty="0">
                <a:latin typeface="Amasis MT Pro Medium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  ● Reconsider the Brazilian market and offer more affordable products </a:t>
            </a:r>
          </a:p>
          <a:p>
            <a:pPr marL="0" indent="0">
              <a:buNone/>
            </a:pPr>
            <a:r>
              <a:rPr lang="en-US" sz="2400" dirty="0"/>
              <a:t>  ● Understand the Brazilian market by selling through Amazon online first</a:t>
            </a:r>
          </a:p>
        </p:txBody>
      </p:sp>
    </p:spTree>
    <p:extLst>
      <p:ext uri="{BB962C8B-B14F-4D97-AF65-F5344CB8AC3E}">
        <p14:creationId xmlns:p14="http://schemas.microsoft.com/office/powerpoint/2010/main" val="2423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{AE06F086-6F0E-4338-9353-37B820FDD13C}tf33552983_win32</Template>
  <TotalTime>0</TotalTime>
  <Words>202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Amasis MT Pro Medium</vt:lpstr>
      <vt:lpstr>Aptos</vt:lpstr>
      <vt:lpstr>Calibri</vt:lpstr>
      <vt:lpstr>Franklin Gothic Book</vt:lpstr>
      <vt:lpstr>Franklin Gothic Demi</vt:lpstr>
      <vt:lpstr>Wingdings</vt:lpstr>
      <vt:lpstr>Wingdings 2</vt:lpstr>
      <vt:lpstr>DividendVTI</vt:lpstr>
      <vt:lpstr>Magist is Not the company for us</vt:lpstr>
      <vt:lpstr>Is Magist a good partner?</vt:lpstr>
      <vt:lpstr>Who is Magist?</vt:lpstr>
      <vt:lpstr>Market</vt:lpstr>
      <vt:lpstr>Price</vt:lpstr>
      <vt:lpstr>Delivery</vt:lpstr>
      <vt:lpstr>Tech Experience</vt:lpstr>
      <vt:lpstr>Summary  –&gt; Partnership with Magist is not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 Buczolich</dc:creator>
  <cp:lastModifiedBy>Marlen Buczolich</cp:lastModifiedBy>
  <cp:revision>18</cp:revision>
  <dcterms:created xsi:type="dcterms:W3CDTF">2025-05-02T08:20:39Z</dcterms:created>
  <dcterms:modified xsi:type="dcterms:W3CDTF">2025-05-05T08:02:46Z</dcterms:modified>
</cp:coreProperties>
</file>