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8" r:id="rId3"/>
    <p:sldId id="259" r:id="rId4"/>
    <p:sldId id="260" r:id="rId5"/>
    <p:sldId id="266" r:id="rId6"/>
    <p:sldId id="263" r:id="rId7"/>
    <p:sldId id="265" r:id="rId8"/>
    <p:sldId id="264" r:id="rId9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BCFF"/>
    <a:srgbClr val="E7F3FF"/>
    <a:srgbClr val="2A5883"/>
    <a:srgbClr val="FFFFFF"/>
    <a:srgbClr val="BE3030"/>
    <a:srgbClr val="D3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64ED9EE-8F2A-4E06-87A2-36C0DD0993FD}" type="datetime1">
              <a:rPr lang="de-DE" smtClean="0"/>
              <a:t>04.05.2025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A5ADE8-1FB8-43FD-A675-2B613EE00B6F}" type="datetime1">
              <a:rPr lang="de-DE" smtClean="0"/>
              <a:t>04.05.2025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E9C95E-BEF0-4D2E-9127-B9099B238D2A}" type="datetime1">
              <a:rPr lang="de-DE" smtClean="0"/>
              <a:t>04.05.2025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771757-BB18-44C5-813E-435E78C98126}" type="datetime1">
              <a:rPr lang="de-DE" smtClean="0"/>
              <a:t>04.05.2025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3FACD6-565C-4118-ACD0-32ACCA9AF940}" type="datetime1">
              <a:rPr lang="de-DE" smtClean="0"/>
              <a:t>04.05.2025</a:t>
            </a:fld>
            <a:endParaRPr lang="en-US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627DD0-092D-4AD9-AAE0-0513E170352E}" type="datetime1">
              <a:rPr lang="de-DE" smtClean="0"/>
              <a:t>04.05.2025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6CBEDB-B1DE-4F8C-AD4A-10AD3F77E1A9}" type="datetime1">
              <a:rPr lang="de-DE" smtClean="0"/>
              <a:t>04.05.2025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5AE019-BB99-4C3A-AA2C-A36C39CE4DCB}" type="datetime1">
              <a:rPr lang="de-DE" smtClean="0"/>
              <a:t>04.05.2025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7FAFC6-AD0C-4B5B-B8B0-E729C6D4C810}" type="datetime1">
              <a:rPr lang="de-DE" smtClean="0"/>
              <a:t>04.05.2025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7DEF3C-A2B0-4F78-836D-1A1B1DEE5467}" type="datetime1">
              <a:rPr lang="de-DE" smtClean="0"/>
              <a:t>04.05.2025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71D44B-9C44-467E-B481-41466CDBD2A7}" type="datetime1">
              <a:rPr lang="de-DE" smtClean="0"/>
              <a:t>04.05.2025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2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0354EEBD-0E7F-42E6-BE86-4864547D749E}" type="datetime1">
              <a:rPr lang="de-DE" smtClean="0"/>
              <a:t>04.05.2025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7274EF-79A2-4EAD-98EF-7E5BB5EA068D}" type="datetime1">
              <a:rPr lang="de-DE" smtClean="0"/>
              <a:t>04.05.2025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DD379EC-906B-4CE5-98C2-3A156331FD9E}" type="datetime1">
              <a:rPr lang="de-DE" smtClean="0"/>
              <a:t>04.05.2025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ec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hteck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de" dirty="0"/>
              <a:t>M</a:t>
            </a:r>
            <a:r>
              <a:rPr lang="de-AT" dirty="0"/>
              <a:t>a</a:t>
            </a:r>
            <a:r>
              <a:rPr lang="de" dirty="0"/>
              <a:t>gist is Not the company for us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 rtlCol="0">
            <a:normAutofit/>
          </a:bodyPr>
          <a:lstStyle/>
          <a:p>
            <a:pPr rtl="0"/>
            <a:r>
              <a:rPr lang="de" dirty="0"/>
              <a:t>- </a:t>
            </a:r>
            <a:r>
              <a:rPr lang="de-AT" dirty="0"/>
              <a:t>W</a:t>
            </a:r>
            <a:r>
              <a:rPr lang="de" dirty="0"/>
              <a:t>ith Kholeka and Marlen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Bild 5" descr="Nahaufnahme eines Logos&#10;&#10;Beschreibung wird automatisch generiert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2F3908-D48B-12D3-DC6F-C637729E3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anchor="b">
            <a:normAutofit/>
          </a:bodyPr>
          <a:lstStyle/>
          <a:p>
            <a:r>
              <a:rPr lang="en-US" dirty="0"/>
              <a:t>Is </a:t>
            </a:r>
            <a:r>
              <a:rPr lang="en-US" dirty="0" err="1"/>
              <a:t>Magist</a:t>
            </a:r>
            <a:r>
              <a:rPr lang="en-US" dirty="0"/>
              <a:t> a good partner?</a:t>
            </a:r>
          </a:p>
        </p:txBody>
      </p:sp>
      <p:pic>
        <p:nvPicPr>
          <p:cNvPr id="6" name="Grafik 5" descr="Ein Bild, das Cartoon, Clipart, Darstellung, Menschliches Gesicht enthält.&#10;&#10;KI-generierte Inhalte können fehlerhaft sein.">
            <a:extLst>
              <a:ext uri="{FF2B5EF4-FFF2-40B4-BE49-F238E27FC236}">
                <a16:creationId xmlns:a16="http://schemas.microsoft.com/office/drawing/2014/main" id="{D41F3370-C7FB-607E-3AE8-4CEC280A3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114" y="2216576"/>
            <a:ext cx="5647771" cy="4221709"/>
          </a:xfrm>
          <a:prstGeom prst="rect">
            <a:avLst/>
          </a:prstGeom>
          <a:noFill/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7E8CCA29-14D7-763D-9458-BF02EA627370}"/>
              </a:ext>
            </a:extLst>
          </p:cNvPr>
          <p:cNvSpPr txBox="1"/>
          <p:nvPr/>
        </p:nvSpPr>
        <p:spPr>
          <a:xfrm rot="20065910">
            <a:off x="1624441" y="2346896"/>
            <a:ext cx="110673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ln w="0"/>
                <a:solidFill>
                  <a:srgbClr val="7DBC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E0530725-0326-8F9A-8797-AA59B6EAB18A}"/>
              </a:ext>
            </a:extLst>
          </p:cNvPr>
          <p:cNvSpPr txBox="1"/>
          <p:nvPr/>
        </p:nvSpPr>
        <p:spPr>
          <a:xfrm rot="20065910">
            <a:off x="9460827" y="2321004"/>
            <a:ext cx="110673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ln w="0"/>
                <a:solidFill>
                  <a:srgbClr val="7DBC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6405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84F5DD-9ECE-D9A0-92FC-8E76E897E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</a:t>
            </a:r>
            <a:r>
              <a:rPr lang="en-US" dirty="0" err="1"/>
              <a:t>Magist</a:t>
            </a:r>
            <a:r>
              <a:rPr lang="en-US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CB2274-4DAA-F2F4-A6F9-0E3FB63E0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33474"/>
            <a:ext cx="11029615" cy="3634486"/>
          </a:xfrm>
        </p:spPr>
        <p:txBody>
          <a:bodyPr>
            <a:normAutofit/>
          </a:bodyPr>
          <a:lstStyle/>
          <a:p>
            <a:r>
              <a:rPr lang="en-US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Huge d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elivery Service market share </a:t>
            </a:r>
            <a:r>
              <a:rPr lang="en-US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Brazil</a:t>
            </a:r>
          </a:p>
          <a:p>
            <a:pPr marL="0" indent="0">
              <a:buNone/>
            </a:pP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Centralized order management system linking small &amp; medium sized stores</a:t>
            </a:r>
          </a:p>
          <a:p>
            <a:pPr marL="0" indent="0">
              <a:buNone/>
            </a:pPr>
            <a:endParaRPr lang="en-US" sz="20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Offers after sales services </a:t>
            </a:r>
          </a:p>
        </p:txBody>
      </p:sp>
    </p:spTree>
    <p:extLst>
      <p:ext uri="{BB962C8B-B14F-4D97-AF65-F5344CB8AC3E}">
        <p14:creationId xmlns:p14="http://schemas.microsoft.com/office/powerpoint/2010/main" val="3009333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0D26C316-147F-F4E0-573B-8A406F605D14}"/>
              </a:ext>
            </a:extLst>
          </p:cNvPr>
          <p:cNvSpPr/>
          <p:nvPr/>
        </p:nvSpPr>
        <p:spPr>
          <a:xfrm>
            <a:off x="6334293" y="1794294"/>
            <a:ext cx="5194767" cy="4629620"/>
          </a:xfrm>
          <a:prstGeom prst="roundRect">
            <a:avLst/>
          </a:prstGeom>
          <a:gradFill flip="none" rotWithShape="1">
            <a:gsLst>
              <a:gs pos="100000">
                <a:schemeClr val="tx1">
                  <a:lumMod val="50000"/>
                  <a:lumOff val="50000"/>
                </a:schemeClr>
              </a:gs>
              <a:gs pos="0">
                <a:schemeClr val="accent5">
                  <a:tint val="68000"/>
                  <a:alpha val="0"/>
                  <a:lumMod val="0"/>
                  <a:lumOff val="10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D0922BFF-6448-3B56-8872-B47072ED56E6}"/>
              </a:ext>
            </a:extLst>
          </p:cNvPr>
          <p:cNvSpPr/>
          <p:nvPr/>
        </p:nvSpPr>
        <p:spPr>
          <a:xfrm>
            <a:off x="581193" y="1794294"/>
            <a:ext cx="5194767" cy="4629620"/>
          </a:xfrm>
          <a:prstGeom prst="roundRect">
            <a:avLst/>
          </a:prstGeom>
          <a:gradFill>
            <a:gsLst>
              <a:gs pos="0">
                <a:schemeClr val="accent5">
                  <a:tint val="68000"/>
                  <a:alpha val="0"/>
                  <a:lumMod val="0"/>
                  <a:lumOff val="10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F0AAFEA-7B62-34EE-D37A-0D71C70BE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Market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0068F58-00A9-738F-BF4D-3BEC8A9C54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 err="1"/>
              <a:t>Magist</a:t>
            </a:r>
            <a:r>
              <a:rPr lang="en-US" sz="2800" dirty="0"/>
              <a:t> gets an increase in orders every year</a:t>
            </a:r>
            <a:endParaRPr lang="en-US" sz="28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dirty="0">
                <a:latin typeface="Aptos" panose="020B0004020202020204" pitchFamily="34" charset="0"/>
                <a:cs typeface="Times New Roman" panose="02020603050405020304" pitchFamily="18" charset="0"/>
              </a:rPr>
              <a:t>(Fake Website Article: </a:t>
            </a:r>
            <a:r>
              <a:rPr lang="en-US" sz="1200" dirty="0" err="1">
                <a:latin typeface="Aptos" panose="020B0004020202020204" pitchFamily="34" charset="0"/>
                <a:cs typeface="Times New Roman" panose="02020603050405020304" pitchFamily="18" charset="0"/>
              </a:rPr>
              <a:t>Magist</a:t>
            </a:r>
            <a:r>
              <a:rPr lang="en-US" sz="1200" dirty="0">
                <a:latin typeface="Aptos" panose="020B0004020202020204" pitchFamily="34" charset="0"/>
                <a:cs typeface="Times New Roman" panose="02020603050405020304" pitchFamily="18" charset="0"/>
              </a:rPr>
              <a:t> is the largest growing delivery service in Brazil!)</a:t>
            </a:r>
            <a:endParaRPr lang="en-US" sz="1200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A406EF55-1766-3FCF-8B6C-7AB92D359ED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dirty="0">
                <a:latin typeface="Aptos" panose="020B0004020202020204" pitchFamily="34" charset="0"/>
                <a:cs typeface="Times New Roman" panose="02020603050405020304" pitchFamily="18" charset="0"/>
              </a:rPr>
              <a:t>Only </a:t>
            </a:r>
            <a:r>
              <a:rPr lang="en-US" sz="4000" b="1" dirty="0">
                <a:solidFill>
                  <a:schemeClr val="accent2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17.3% </a:t>
            </a:r>
            <a:r>
              <a:rPr lang="en-US" sz="2800" dirty="0">
                <a:latin typeface="Aptos" panose="020B0004020202020204" pitchFamily="34" charset="0"/>
                <a:cs typeface="Times New Roman" panose="02020603050405020304" pitchFamily="18" charset="0"/>
              </a:rPr>
              <a:t>product orders are tech related</a:t>
            </a:r>
            <a:endParaRPr lang="en-US" sz="3600" b="1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35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6" grpId="0" build="p"/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92CD98-9687-4CDB-7BBF-F6BC8013D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/>
          <a:p>
            <a:r>
              <a:rPr lang="en-US" sz="3600" dirty="0"/>
              <a:t>Price</a:t>
            </a:r>
          </a:p>
        </p:txBody>
      </p:sp>
      <p:pic>
        <p:nvPicPr>
          <p:cNvPr id="9" name="Inhaltsplatzhalter 8" descr="Ein Bild, das Text, Screenshot, Zahl, Design enthält.&#10;&#10;KI-generierte Inhalte können fehlerhaft sein.">
            <a:extLst>
              <a:ext uri="{FF2B5EF4-FFF2-40B4-BE49-F238E27FC236}">
                <a16:creationId xmlns:a16="http://schemas.microsoft.com/office/drawing/2014/main" id="{59A068E6-DC30-C3A3-8A07-89ED473EF4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400137" y="617877"/>
            <a:ext cx="5331124" cy="6007210"/>
          </a:xfrm>
          <a:noFill/>
        </p:spPr>
      </p:pic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CA18F28-DF9B-56C1-7426-4E60DD512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/>
          <a:p>
            <a:r>
              <a:rPr lang="en-US" sz="2800" dirty="0"/>
              <a:t>And most of these orders show a preference for cheap goods</a:t>
            </a:r>
          </a:p>
        </p:txBody>
      </p:sp>
      <p:sp>
        <p:nvSpPr>
          <p:cNvPr id="10" name="Rahmen 9">
            <a:extLst>
              <a:ext uri="{FF2B5EF4-FFF2-40B4-BE49-F238E27FC236}">
                <a16:creationId xmlns:a16="http://schemas.microsoft.com/office/drawing/2014/main" id="{25908CC1-7CB2-662F-A667-99343B6DFACE}"/>
              </a:ext>
            </a:extLst>
          </p:cNvPr>
          <p:cNvSpPr/>
          <p:nvPr/>
        </p:nvSpPr>
        <p:spPr>
          <a:xfrm>
            <a:off x="9290650" y="5838046"/>
            <a:ext cx="1147314" cy="850650"/>
          </a:xfrm>
          <a:prstGeom prst="frame">
            <a:avLst>
              <a:gd name="adj1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Pfeil: nach unten 17">
            <a:extLst>
              <a:ext uri="{FF2B5EF4-FFF2-40B4-BE49-F238E27FC236}">
                <a16:creationId xmlns:a16="http://schemas.microsoft.com/office/drawing/2014/main" id="{EC5427A1-4A57-615E-C3C6-BE118943FDD1}"/>
              </a:ext>
            </a:extLst>
          </p:cNvPr>
          <p:cNvSpPr/>
          <p:nvPr/>
        </p:nvSpPr>
        <p:spPr>
          <a:xfrm rot="2503453">
            <a:off x="10511288" y="5075797"/>
            <a:ext cx="577968" cy="741872"/>
          </a:xfrm>
          <a:prstGeom prst="downArrow">
            <a:avLst>
              <a:gd name="adj1" fmla="val 40191"/>
              <a:gd name="adj2" fmla="val 60448"/>
            </a:avLst>
          </a:prstGeom>
          <a:solidFill>
            <a:srgbClr val="2A588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07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0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B854A2-5E53-5CA4-BEA9-04F86193DA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B9178ED7-BD5C-5399-C427-E309E587D6AB}"/>
              </a:ext>
            </a:extLst>
          </p:cNvPr>
          <p:cNvSpPr/>
          <p:nvPr/>
        </p:nvSpPr>
        <p:spPr>
          <a:xfrm>
            <a:off x="8983375" y="2189939"/>
            <a:ext cx="3083800" cy="2820675"/>
          </a:xfrm>
          <a:prstGeom prst="roundRect">
            <a:avLst/>
          </a:prstGeom>
          <a:gradFill flip="none" rotWithShape="1">
            <a:gsLst>
              <a:gs pos="100000">
                <a:schemeClr val="tx1">
                  <a:lumMod val="50000"/>
                  <a:lumOff val="50000"/>
                </a:schemeClr>
              </a:gs>
              <a:gs pos="0">
                <a:schemeClr val="accent5">
                  <a:tint val="68000"/>
                  <a:alpha val="0"/>
                  <a:lumMod val="0"/>
                  <a:lumOff val="10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CA9706D-D6BC-61DF-736F-48F96C6F76A1}"/>
              </a:ext>
            </a:extLst>
          </p:cNvPr>
          <p:cNvSpPr/>
          <p:nvPr/>
        </p:nvSpPr>
        <p:spPr>
          <a:xfrm>
            <a:off x="124995" y="2113472"/>
            <a:ext cx="3273813" cy="2897142"/>
          </a:xfrm>
          <a:prstGeom prst="roundRect">
            <a:avLst/>
          </a:prstGeom>
          <a:gradFill>
            <a:gsLst>
              <a:gs pos="0">
                <a:schemeClr val="accent5">
                  <a:tint val="68000"/>
                  <a:alpha val="0"/>
                  <a:lumMod val="0"/>
                  <a:lumOff val="10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67627E0-ACEB-0BFE-DFC6-40D65C113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Delivery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B1AD649-7CE6-3725-C65A-003CA2D8B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4995" y="2298799"/>
            <a:ext cx="3180534" cy="2478121"/>
          </a:xfrm>
        </p:spPr>
        <p:txBody>
          <a:bodyPr>
            <a:norm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32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Magist</a:t>
            </a: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can deliver to many places in </a:t>
            </a:r>
            <a:r>
              <a:rPr lang="en-US" sz="32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</a:t>
            </a: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razil</a:t>
            </a:r>
            <a:endParaRPr lang="de-AT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9D4A15-711E-EF75-E9A3-34E6E1BF1BA3}"/>
              </a:ext>
            </a:extLst>
          </p:cNvPr>
          <p:cNvSpPr txBox="1"/>
          <p:nvPr/>
        </p:nvSpPr>
        <p:spPr>
          <a:xfrm>
            <a:off x="9071174" y="2641319"/>
            <a:ext cx="2908202" cy="2182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07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But the delivery time is on average very slow</a:t>
            </a:r>
          </a:p>
        </p:txBody>
      </p:sp>
      <p:pic>
        <p:nvPicPr>
          <p:cNvPr id="17" name="Grafik 16" descr="Ein Bild, das Karte, Text, Atlas enthält.&#10;&#10;KI-generierte Inhalte können fehlerhaft sein.">
            <a:extLst>
              <a:ext uri="{FF2B5EF4-FFF2-40B4-BE49-F238E27FC236}">
                <a16:creationId xmlns:a16="http://schemas.microsoft.com/office/drawing/2014/main" id="{0D10C6B3-F58B-E544-0EF8-B08570B29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895" y="1381104"/>
            <a:ext cx="5351201" cy="490953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8112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6" grpId="0" build="p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54024129-55B8-54FF-BED2-01FBF4922950}"/>
              </a:ext>
            </a:extLst>
          </p:cNvPr>
          <p:cNvSpPr/>
          <p:nvPr/>
        </p:nvSpPr>
        <p:spPr>
          <a:xfrm>
            <a:off x="581193" y="1794294"/>
            <a:ext cx="5194767" cy="4629620"/>
          </a:xfrm>
          <a:prstGeom prst="roundRect">
            <a:avLst/>
          </a:prstGeom>
          <a:gradFill>
            <a:gsLst>
              <a:gs pos="0">
                <a:schemeClr val="accent5">
                  <a:tint val="68000"/>
                  <a:alpha val="0"/>
                  <a:lumMod val="0"/>
                  <a:lumOff val="10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 descr="Ein Bild, das Text, Screenshot, Schrift, Diagramm enthält.&#10;&#10;KI-generierte Inhalte können fehlerhaft sein.">
            <a:extLst>
              <a:ext uri="{FF2B5EF4-FFF2-40B4-BE49-F238E27FC236}">
                <a16:creationId xmlns:a16="http://schemas.microsoft.com/office/drawing/2014/main" id="{0C40F0D8-BBE0-4FAE-95B2-75019A181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647" y="2144372"/>
            <a:ext cx="5551406" cy="5262112"/>
          </a:xfrm>
          <a:prstGeom prst="rect">
            <a:avLst/>
          </a:prstGeom>
        </p:spPr>
      </p:pic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356416C8-5501-1B6B-73A2-D99B422F4773}"/>
              </a:ext>
            </a:extLst>
          </p:cNvPr>
          <p:cNvSpPr/>
          <p:nvPr/>
        </p:nvSpPr>
        <p:spPr>
          <a:xfrm>
            <a:off x="6416042" y="1509622"/>
            <a:ext cx="5123737" cy="1233577"/>
          </a:xfrm>
          <a:prstGeom prst="roundRect">
            <a:avLst/>
          </a:prstGeom>
          <a:gradFill flip="none" rotWithShape="1">
            <a:gsLst>
              <a:gs pos="100000">
                <a:schemeClr val="tx1">
                  <a:lumMod val="50000"/>
                  <a:lumOff val="50000"/>
                </a:schemeClr>
              </a:gs>
              <a:gs pos="0">
                <a:schemeClr val="accent5">
                  <a:tint val="68000"/>
                  <a:alpha val="0"/>
                  <a:lumMod val="0"/>
                  <a:lumOff val="10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CC74495-3634-12CF-5709-31E009F61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Tech Experience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096EFE-AD55-0AA0-9BD4-EDB813FA5D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Magist</a:t>
            </a:r>
            <a:r>
              <a:rPr lang="en-US" sz="2400" dirty="0"/>
              <a:t> has worked with many Tech Sellers in Sao Paulo.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22%</a:t>
            </a:r>
            <a:r>
              <a:rPr lang="en-US" sz="2400" dirty="0"/>
              <a:t> of the Brazilian Population lives in Sao Paulo </a:t>
            </a:r>
            <a:r>
              <a:rPr lang="en-US" sz="1200" dirty="0"/>
              <a:t>(</a:t>
            </a:r>
            <a:r>
              <a:rPr lang="fr-FR" sz="1200" u="sng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https://en.wikipedia.org/wiki/</a:t>
            </a:r>
            <a:r>
              <a:rPr lang="fr-FR" sz="1200" u="sng" dirty="0" err="1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São_Paulo</a:t>
            </a:r>
            <a:r>
              <a:rPr lang="fr-FR" sz="1200" u="sng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_(state))</a:t>
            </a:r>
            <a:endParaRPr lang="en-US" sz="140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B5480D-5E95-4D0B-45A0-A6347EEDB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6921" y="1631673"/>
            <a:ext cx="5022858" cy="988333"/>
          </a:xfrm>
        </p:spPr>
        <p:txBody>
          <a:bodyPr>
            <a:normAutofit/>
          </a:bodyPr>
          <a:lstStyle/>
          <a:p>
            <a:r>
              <a:rPr lang="en-US" sz="2400" dirty="0"/>
              <a:t>But ONLY </a:t>
            </a:r>
            <a:r>
              <a:rPr lang="en-US" sz="2800" b="1" dirty="0">
                <a:solidFill>
                  <a:schemeClr val="accent1"/>
                </a:solidFill>
              </a:rPr>
              <a:t>15.7%</a:t>
            </a:r>
            <a:r>
              <a:rPr lang="en-US" sz="2400" dirty="0"/>
              <a:t> of all Sellers are in Tech</a:t>
            </a:r>
          </a:p>
        </p:txBody>
      </p:sp>
    </p:spTree>
    <p:extLst>
      <p:ext uri="{BB962C8B-B14F-4D97-AF65-F5344CB8AC3E}">
        <p14:creationId xmlns:p14="http://schemas.microsoft.com/office/powerpoint/2010/main" val="385861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3" grpId="0" build="p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13531DE-D718-1DB3-1D95-435639E1F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003419"/>
            <a:ext cx="11029616" cy="1188720"/>
          </a:xfrm>
        </p:spPr>
        <p:txBody>
          <a:bodyPr>
            <a:normAutofit/>
          </a:bodyPr>
          <a:lstStyle/>
          <a:p>
            <a:r>
              <a:rPr lang="en-US" sz="3600" dirty="0"/>
              <a:t>Summary </a:t>
            </a:r>
            <a:br>
              <a:rPr lang="en-US" sz="3200" dirty="0"/>
            </a:br>
            <a:r>
              <a:rPr lang="en-US" sz="3200" dirty="0"/>
              <a:t>–&gt; Partnership with </a:t>
            </a:r>
            <a:r>
              <a:rPr lang="en-US" sz="3200" dirty="0" err="1"/>
              <a:t>Magist</a:t>
            </a:r>
            <a:r>
              <a:rPr lang="en-US" sz="3200" dirty="0"/>
              <a:t> is not recommended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AFC8475-275C-EC6B-DA1B-E975D8463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220095"/>
            <a:ext cx="11029615" cy="3634486"/>
          </a:xfrm>
        </p:spPr>
        <p:txBody>
          <a:bodyPr>
            <a:normAutofit/>
          </a:bodyPr>
          <a:lstStyle/>
          <a:p>
            <a:r>
              <a:rPr lang="en-US" sz="2400" dirty="0"/>
              <a:t>Small Tech sector</a:t>
            </a:r>
          </a:p>
          <a:p>
            <a:r>
              <a:rPr lang="en-US" sz="2400" dirty="0"/>
              <a:t>Unsatisfactory delivery services</a:t>
            </a:r>
          </a:p>
          <a:p>
            <a:r>
              <a:rPr lang="en-US" sz="2400" dirty="0"/>
              <a:t>Recommendations</a:t>
            </a:r>
            <a:r>
              <a:rPr lang="en-US" sz="2400" dirty="0">
                <a:latin typeface="Amasis MT Pro Medium" panose="020F05020202040302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:</a:t>
            </a:r>
          </a:p>
          <a:p>
            <a:pPr marL="0" indent="0">
              <a:buNone/>
            </a:pPr>
            <a:r>
              <a:rPr lang="en-US" sz="2400" dirty="0"/>
              <a:t>  ● Reconsider the Brazilian market and offer more affordable products </a:t>
            </a:r>
          </a:p>
          <a:p>
            <a:pPr marL="0" indent="0">
              <a:buNone/>
            </a:pPr>
            <a:r>
              <a:rPr lang="en-US" sz="2400" dirty="0"/>
              <a:t>  ● Understand the Brazilian market by selling through Amazon online first</a:t>
            </a:r>
          </a:p>
        </p:txBody>
      </p:sp>
    </p:spTree>
    <p:extLst>
      <p:ext uri="{BB962C8B-B14F-4D97-AF65-F5344CB8AC3E}">
        <p14:creationId xmlns:p14="http://schemas.microsoft.com/office/powerpoint/2010/main" val="24235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88_TF33552983" id="{576DBA50-8B91-4A4D-83D9-7E9D2BF5E738}" vid="{40B35DA9-BDA0-45AF-A640-2DB6EA94DA7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{AE06F086-6F0E-4338-9353-37B820FDD13C}tf33552983_win32</Template>
  <TotalTime>0</TotalTime>
  <Words>200</Words>
  <Application>Microsoft Office PowerPoint</Application>
  <PresentationFormat>Breitbild</PresentationFormat>
  <Paragraphs>30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6" baseType="lpstr">
      <vt:lpstr>Amasis MT Pro Medium</vt:lpstr>
      <vt:lpstr>Aptos</vt:lpstr>
      <vt:lpstr>Calibri</vt:lpstr>
      <vt:lpstr>Franklin Gothic Book</vt:lpstr>
      <vt:lpstr>Franklin Gothic Demi</vt:lpstr>
      <vt:lpstr>Wingdings</vt:lpstr>
      <vt:lpstr>Wingdings 2</vt:lpstr>
      <vt:lpstr>DividendVTI</vt:lpstr>
      <vt:lpstr>Magist is Not the company for us</vt:lpstr>
      <vt:lpstr>Is Magist a good partner?</vt:lpstr>
      <vt:lpstr>Who is Magist?</vt:lpstr>
      <vt:lpstr>Market</vt:lpstr>
      <vt:lpstr>Price</vt:lpstr>
      <vt:lpstr>Delivery</vt:lpstr>
      <vt:lpstr>Tech Experience</vt:lpstr>
      <vt:lpstr>Summary  –&gt; Partnership with Magist is not recommended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Marlen Buczolich</dc:creator>
  <cp:lastModifiedBy>Marlen Buczolich</cp:lastModifiedBy>
  <cp:revision>12</cp:revision>
  <dcterms:created xsi:type="dcterms:W3CDTF">2025-05-02T08:20:39Z</dcterms:created>
  <dcterms:modified xsi:type="dcterms:W3CDTF">2025-05-04T18:08:12Z</dcterms:modified>
</cp:coreProperties>
</file>