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71" r:id="rId5"/>
    <p:sldId id="269" r:id="rId6"/>
    <p:sldId id="272" r:id="rId7"/>
    <p:sldId id="264" r:id="rId8"/>
    <p:sldId id="268" r:id="rId9"/>
    <p:sldId id="275" r:id="rId10"/>
    <p:sldId id="273" r:id="rId11"/>
    <p:sldId id="27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9BCEB"/>
    <a:srgbClr val="FFFF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ECAE7F5-F8E2-FDC0-4D1C-71E8EB8114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8C6D1F-C509-1F2A-0E1A-10AA2ECF931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D82FA-8C47-4324-9886-1E1BDD14155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F0AD9B1-C1EF-A692-087E-45969DDFA5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7AF98-634D-A539-8302-BC273918E2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5A52C-F72D-4729-A8F8-DD233C87838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570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40789-CE69-4F31-8542-3AD8AB56A555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E39F0-F517-4351-8510-929EC6FC889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951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11084D-F6A0-4E0F-A541-972C77ABB12C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0533" y="6136183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E717A-6F99-451C-8E1B-0A118F0841C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376E-5382-41D3-85F9-858C1EB3BA4D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4C0C-8936-409F-B649-EB8BE932E92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CEE08-0B58-48FA-87F1-C10616374B98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AA506-1965-4008-8A4D-53B1C640976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B93F1-A4A0-428C-A02C-BFF8A82C5BC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C630A-6E6D-408C-B271-C9D708AE2505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9AB1D-94B0-4486-BE75-270E05C875C2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0421C-EC33-4F7A-BFD9-2FBA79A20B5C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C72E7-9704-4D49-BCA4-E0CA55CA2BA9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9C150-8A67-492B-90E6-1978E5A21906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AAB35-5333-47C0-AADA-A8D905CC03F8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A6D91-7FD1-4ED5-A33E-CA8F4863C080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212C0-5FEF-4C0B-A65C-7742E8A4BF49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0F73E-C563-4017-86AA-2A75D5D138E0}" type="datetime1">
              <a:rPr lang="en-US" smtClean="0"/>
              <a:t>5/27/2025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C71CF-3CCC-4882-9009-C12B63D61C2A}" type="datetime1">
              <a:rPr lang="en-US" smtClean="0"/>
              <a:t>5/27/2025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63816" y="623542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886C6-E226-E9BD-341B-316B99CD0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334052"/>
            <a:ext cx="7766936" cy="1646302"/>
          </a:xfrm>
        </p:spPr>
        <p:txBody>
          <a:bodyPr/>
          <a:lstStyle/>
          <a:p>
            <a:r>
              <a:rPr lang="en-US" dirty="0">
                <a:solidFill>
                  <a:srgbClr val="39BCEB"/>
                </a:solidFill>
              </a:rPr>
              <a:t>Discounts for the Future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4791EA-623B-03C9-5EB1-314661E72E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980354"/>
            <a:ext cx="7766936" cy="1096899"/>
          </a:xfrm>
        </p:spPr>
        <p:txBody>
          <a:bodyPr/>
          <a:lstStyle/>
          <a:p>
            <a:r>
              <a:rPr lang="en-US" dirty="0"/>
              <a:t>By Marlen and Anish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6B2A0F9F-5A65-28EC-2BFD-FD94DAC9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405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831BE-354F-D6D7-DC82-91B637CA1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Order Differences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731858-9248-8985-A5B1-44BE7E7BD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29705"/>
            <a:ext cx="256878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Spring: moderate amount in Orders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Summer: slight decrease in Orders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Winter: High in Orders</a:t>
            </a:r>
          </a:p>
          <a:p>
            <a:endParaRPr lang="en-US" dirty="0"/>
          </a:p>
        </p:txBody>
      </p:sp>
      <p:pic>
        <p:nvPicPr>
          <p:cNvPr id="6" name="Inhaltsplatzhalter 5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26FA5F16-5DF7-3D65-26A2-6622EC1FDD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22" r="-3" b="-3"/>
          <a:stretch>
            <a:fillRect/>
          </a:stretch>
        </p:blipFill>
        <p:spPr>
          <a:xfrm>
            <a:off x="3924763" y="1270000"/>
            <a:ext cx="5864140" cy="515661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49FA4649-C3E1-E971-6315-7DCAB4A99865}"/>
              </a:ext>
            </a:extLst>
          </p:cNvPr>
          <p:cNvSpPr/>
          <p:nvPr/>
        </p:nvSpPr>
        <p:spPr>
          <a:xfrm>
            <a:off x="4975668" y="3902614"/>
            <a:ext cx="872682" cy="1513936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D57A0BC-1C27-0AA7-8C0A-E3DE9A7664FB}"/>
              </a:ext>
            </a:extLst>
          </p:cNvPr>
          <p:cNvSpPr/>
          <p:nvPr/>
        </p:nvSpPr>
        <p:spPr>
          <a:xfrm>
            <a:off x="6683818" y="4095750"/>
            <a:ext cx="872682" cy="13208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98EF23E-C43F-F8B0-634E-11A31B372EC0}"/>
              </a:ext>
            </a:extLst>
          </p:cNvPr>
          <p:cNvSpPr/>
          <p:nvPr/>
        </p:nvSpPr>
        <p:spPr>
          <a:xfrm>
            <a:off x="8401320" y="1729705"/>
            <a:ext cx="872682" cy="368684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DD1EEFD-5382-D8DC-5BE3-F02724B16B27}"/>
              </a:ext>
            </a:extLst>
          </p:cNvPr>
          <p:cNvSpPr txBox="1"/>
          <p:nvPr/>
        </p:nvSpPr>
        <p:spPr>
          <a:xfrm rot="16200000">
            <a:off x="3340039" y="3162946"/>
            <a:ext cx="8616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Orders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AB0F7F1-2369-A53E-3F21-6E5A0743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26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866049-5BB5-4FB8-67AB-ECB7AC41D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3C9BAABD-7431-4F21-7E1E-468E6C32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69" y="1305023"/>
            <a:ext cx="5663749" cy="510146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18B8286-1E1E-289A-59D6-9CE9475DD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Revenue Differences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7A3E01F-299A-1A18-31B3-0F74031B2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729705"/>
            <a:ext cx="2568786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Spring: little bit more Revenue than Summer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Summer: little bit less Revenue than Spring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Winter: High Revenue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F1A132B-E0C6-985A-C8CF-E73F913B1A9A}"/>
              </a:ext>
            </a:extLst>
          </p:cNvPr>
          <p:cNvSpPr/>
          <p:nvPr/>
        </p:nvSpPr>
        <p:spPr>
          <a:xfrm>
            <a:off x="4877161" y="4075823"/>
            <a:ext cx="845472" cy="13208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69A440-A372-C4C4-1C87-F0685D663465}"/>
              </a:ext>
            </a:extLst>
          </p:cNvPr>
          <p:cNvSpPr/>
          <p:nvPr/>
        </p:nvSpPr>
        <p:spPr>
          <a:xfrm>
            <a:off x="6563904" y="4102755"/>
            <a:ext cx="845472" cy="12938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0120343-49FE-7562-BD0D-4C0BE247C184}"/>
              </a:ext>
            </a:extLst>
          </p:cNvPr>
          <p:cNvSpPr/>
          <p:nvPr/>
        </p:nvSpPr>
        <p:spPr>
          <a:xfrm>
            <a:off x="8250647" y="1797705"/>
            <a:ext cx="845472" cy="359891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0C92196-40CC-1141-E678-64877A68E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9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9DB8F-551F-B489-5319-EE3C9ACDD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0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US" dirty="0"/>
              <a:t>Category Insights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767D2F6-D116-9DF9-D2D1-A98833997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592" y="2215453"/>
            <a:ext cx="2930517" cy="388077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Best Revenue:</a:t>
            </a:r>
          </a:p>
          <a:p>
            <a:pPr marL="0" indent="0">
              <a:buNone/>
            </a:pPr>
            <a:r>
              <a:rPr lang="en-US" sz="2000" dirty="0"/>
              <a:t>	PCs and Storage</a:t>
            </a:r>
          </a:p>
          <a:p>
            <a:pPr>
              <a:buClr>
                <a:srgbClr val="39BCEB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Clr>
                <a:srgbClr val="39BCEB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Most Sold:</a:t>
            </a:r>
          </a:p>
          <a:p>
            <a:pPr marL="0" indent="0">
              <a:buClr>
                <a:srgbClr val="39BCEB"/>
              </a:buClr>
              <a:buNone/>
            </a:pPr>
            <a:r>
              <a:rPr lang="en-US" sz="2000" dirty="0"/>
              <a:t>	Storage and 	Protective Cover</a:t>
            </a:r>
          </a:p>
          <a:p>
            <a:pPr>
              <a:buClr>
                <a:srgbClr val="39BCEB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>
              <a:buClr>
                <a:srgbClr val="39BCEB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Highest Discount:</a:t>
            </a:r>
          </a:p>
          <a:p>
            <a:pPr marL="0" indent="0">
              <a:buClr>
                <a:srgbClr val="39BCEB"/>
              </a:buClr>
              <a:buNone/>
            </a:pPr>
            <a:r>
              <a:rPr lang="en-US" sz="2000" dirty="0"/>
              <a:t>	Services and         	Protective Cover</a:t>
            </a:r>
          </a:p>
        </p:txBody>
      </p:sp>
      <p:pic>
        <p:nvPicPr>
          <p:cNvPr id="14" name="Inhaltsplatzhalter 13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1FFF695-8031-C415-2B9A-DB927F836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03" y="2961864"/>
            <a:ext cx="5288765" cy="3649248"/>
          </a:xfrm>
          <a:prstGeom prst="rect">
            <a:avLst/>
          </a:prstGeom>
        </p:spPr>
      </p:pic>
      <p:pic>
        <p:nvPicPr>
          <p:cNvPr id="12" name="Grafik 11" descr="Ein Bild, das Text, Screenshot, Reihe, Schrift enthält.&#10;&#10;KI-generierte Inhalte können fehlerhaft sein.">
            <a:extLst>
              <a:ext uri="{FF2B5EF4-FFF2-40B4-BE49-F238E27FC236}">
                <a16:creationId xmlns:a16="http://schemas.microsoft.com/office/drawing/2014/main" id="{EC875E9D-9BBD-5A92-87B7-B6FAAB748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110" y="403280"/>
            <a:ext cx="3603876" cy="2486675"/>
          </a:xfrm>
          <a:prstGeom prst="rect">
            <a:avLst/>
          </a:prstGeom>
        </p:spPr>
      </p:pic>
      <p:pic>
        <p:nvPicPr>
          <p:cNvPr id="4" name="Grafik 3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60A9FC96-5E26-2949-5169-003D8427A0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8682" y="424172"/>
            <a:ext cx="3399213" cy="2343397"/>
          </a:xfrm>
          <a:prstGeom prst="rect">
            <a:avLst/>
          </a:prstGeom>
        </p:spPr>
      </p:pic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81ABD07-5D5B-E82B-AB76-9D6B10F7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808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8B7F5-DFD1-473F-3FEC-35BAAC94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98" y="1164337"/>
            <a:ext cx="4461594" cy="1776984"/>
          </a:xfrm>
        </p:spPr>
        <p:txBody>
          <a:bodyPr>
            <a:normAutofit fontScale="90000"/>
          </a:bodyPr>
          <a:lstStyle/>
          <a:p>
            <a:r>
              <a:rPr lang="en-US" sz="4400" dirty="0" err="1">
                <a:solidFill>
                  <a:srgbClr val="39BCEB"/>
                </a:solidFill>
              </a:rPr>
              <a:t>Eniac</a:t>
            </a:r>
            <a:r>
              <a:rPr lang="en-US" sz="4400" dirty="0">
                <a:solidFill>
                  <a:srgbClr val="39BCEB"/>
                </a:solidFill>
              </a:rPr>
              <a:t> &amp; Discounts</a:t>
            </a:r>
            <a:br>
              <a:rPr lang="en-US" sz="4400" dirty="0">
                <a:solidFill>
                  <a:srgbClr val="39BCEB"/>
                </a:solidFill>
              </a:rPr>
            </a:br>
            <a:r>
              <a:rPr lang="en-US" sz="4400" dirty="0">
                <a:solidFill>
                  <a:srgbClr val="39BCEB"/>
                </a:solidFill>
              </a:rPr>
              <a:t>Their Relationship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BB5B9-D0BA-930D-35D9-13142701A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784" y="3429000"/>
            <a:ext cx="8914722" cy="22646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Eniac</a:t>
            </a:r>
            <a:r>
              <a:rPr lang="en-US" sz="2400" dirty="0"/>
              <a:t> is a quality tech seller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 err="1"/>
              <a:t>Eniac</a:t>
            </a:r>
            <a:r>
              <a:rPr lang="en-US" sz="2400" dirty="0"/>
              <a:t> imposes a lot of discounts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4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Their relationship depends fully on the time of year</a:t>
            </a:r>
          </a:p>
        </p:txBody>
      </p:sp>
      <p:pic>
        <p:nvPicPr>
          <p:cNvPr id="5" name="Grafik 4" descr="Ein Bild, das Text, Website, Webseite, Schrift enthält.&#10;&#10;KI-generierte Inhalte können fehlerhaft sein.">
            <a:extLst>
              <a:ext uri="{FF2B5EF4-FFF2-40B4-BE49-F238E27FC236}">
                <a16:creationId xmlns:a16="http://schemas.microsoft.com/office/drawing/2014/main" id="{CD3F396E-07C9-4424-A5BE-E27D485BC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332" y="609600"/>
            <a:ext cx="3852670" cy="216712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039682-7FAF-58F6-B0D9-A732350A6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0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hteck 25">
            <a:extLst>
              <a:ext uri="{FF2B5EF4-FFF2-40B4-BE49-F238E27FC236}">
                <a16:creationId xmlns:a16="http://schemas.microsoft.com/office/drawing/2014/main" id="{B9B03606-5EC1-4A4B-61C1-6127ABA55E0D}"/>
              </a:ext>
            </a:extLst>
          </p:cNvPr>
          <p:cNvSpPr/>
          <p:nvPr/>
        </p:nvSpPr>
        <p:spPr>
          <a:xfrm>
            <a:off x="8163456" y="1930400"/>
            <a:ext cx="2485493" cy="373566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5F0E94F7-3C1D-F50F-A814-BC28083244AC}"/>
              </a:ext>
            </a:extLst>
          </p:cNvPr>
          <p:cNvSpPr/>
          <p:nvPr/>
        </p:nvSpPr>
        <p:spPr>
          <a:xfrm>
            <a:off x="5849997" y="1930399"/>
            <a:ext cx="2115081" cy="37356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063B9E10-81B4-53D1-3E7F-ED174D27CCFA}"/>
              </a:ext>
            </a:extLst>
          </p:cNvPr>
          <p:cNvSpPr/>
          <p:nvPr/>
        </p:nvSpPr>
        <p:spPr>
          <a:xfrm>
            <a:off x="3232323" y="1930399"/>
            <a:ext cx="2404499" cy="3735666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2736212A-67DE-9D93-0DED-D95097B12572}"/>
              </a:ext>
            </a:extLst>
          </p:cNvPr>
          <p:cNvSpPr/>
          <p:nvPr/>
        </p:nvSpPr>
        <p:spPr>
          <a:xfrm>
            <a:off x="539126" y="1957392"/>
            <a:ext cx="2485493" cy="37356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8397E-5D1A-7AE0-50AA-ACB150D76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Considerations for Analysis</a:t>
            </a:r>
          </a:p>
        </p:txBody>
      </p:sp>
      <p:pic>
        <p:nvPicPr>
          <p:cNvPr id="5" name="Grafik 4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F1B093D-B0BD-957C-9E02-80E3606A7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697" y="2098959"/>
            <a:ext cx="1804760" cy="1804760"/>
          </a:xfrm>
          <a:prstGeom prst="rect">
            <a:avLst/>
          </a:prstGeom>
        </p:spPr>
      </p:pic>
      <p:pic>
        <p:nvPicPr>
          <p:cNvPr id="8" name="Grafik 7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299163B4-3BD2-1C4E-25E0-77621502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4" y="2098959"/>
            <a:ext cx="2149298" cy="2149298"/>
          </a:xfrm>
          <a:prstGeom prst="rect">
            <a:avLst/>
          </a:prstGeom>
        </p:spPr>
      </p:pic>
      <p:pic>
        <p:nvPicPr>
          <p:cNvPr id="10" name="Grafik 9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803A2135-E09B-D8CE-1655-7DFC0BCA0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4" y="2101289"/>
            <a:ext cx="1804759" cy="1804759"/>
          </a:xfrm>
          <a:prstGeom prst="rect">
            <a:avLst/>
          </a:prstGeom>
        </p:spPr>
      </p:pic>
      <p:pic>
        <p:nvPicPr>
          <p:cNvPr id="12" name="Grafik 11" descr="Ein Bild, das Grafiken, Farbigkeit, Grafikdesign, Symbol enthält.&#10;&#10;KI-generierte Inhalte können fehlerhaft sein.">
            <a:extLst>
              <a:ext uri="{FF2B5EF4-FFF2-40B4-BE49-F238E27FC236}">
                <a16:creationId xmlns:a16="http://schemas.microsoft.com/office/drawing/2014/main" id="{DC74A835-1DBB-08DD-EEA9-7B02E1D5AE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1051" y="2058515"/>
            <a:ext cx="1804758" cy="180475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4A4FC24-88B8-34C9-4FFD-A009DDB4E66C}"/>
              </a:ext>
            </a:extLst>
          </p:cNvPr>
          <p:cNvSpPr txBox="1"/>
          <p:nvPr/>
        </p:nvSpPr>
        <p:spPr>
          <a:xfrm>
            <a:off x="854684" y="4584174"/>
            <a:ext cx="15365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Timeframe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15 Months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9538A8F-580C-37DB-4F6F-9EA2EF1BA815}"/>
              </a:ext>
            </a:extLst>
          </p:cNvPr>
          <p:cNvSpPr txBox="1"/>
          <p:nvPr/>
        </p:nvSpPr>
        <p:spPr>
          <a:xfrm>
            <a:off x="3434110" y="4584176"/>
            <a:ext cx="21079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b="1" i="0" dirty="0" err="1">
                <a:solidFill>
                  <a:srgbClr val="000000"/>
                </a:solidFill>
                <a:effectLst/>
                <a:latin typeface="Slack-Lato"/>
              </a:rPr>
              <a:t>Number</a:t>
            </a:r>
            <a:r>
              <a:rPr lang="de-AT" sz="2000" b="1" i="0" dirty="0">
                <a:solidFill>
                  <a:srgbClr val="000000"/>
                </a:solidFill>
                <a:effectLst/>
                <a:latin typeface="Slack-Lato"/>
              </a:rPr>
              <a:t> </a:t>
            </a:r>
            <a:r>
              <a:rPr lang="de-AT" sz="2000" b="1" i="0" dirty="0" err="1">
                <a:solidFill>
                  <a:srgbClr val="000000"/>
                </a:solidFill>
                <a:effectLst/>
                <a:latin typeface="Slack-Lato"/>
              </a:rPr>
              <a:t>of</a:t>
            </a:r>
            <a:r>
              <a:rPr lang="de-AT" sz="2000" b="1" i="0" dirty="0">
                <a:solidFill>
                  <a:srgbClr val="000000"/>
                </a:solidFill>
                <a:effectLst/>
                <a:latin typeface="Slack-Lato"/>
              </a:rPr>
              <a:t> </a:t>
            </a:r>
            <a:r>
              <a:rPr lang="de-AT" sz="2000" b="1" dirty="0">
                <a:solidFill>
                  <a:srgbClr val="000000"/>
                </a:solidFill>
                <a:latin typeface="Slack-Lato"/>
              </a:rPr>
              <a:t>O</a:t>
            </a:r>
            <a:r>
              <a:rPr lang="de-AT" sz="2000" b="1" i="0" dirty="0">
                <a:solidFill>
                  <a:srgbClr val="000000"/>
                </a:solidFill>
                <a:effectLst/>
                <a:latin typeface="Slack-Lato"/>
              </a:rPr>
              <a:t>rders</a:t>
            </a:r>
          </a:p>
          <a:p>
            <a:pPr algn="ctr"/>
            <a:endParaRPr lang="de-AT" dirty="0">
              <a:solidFill>
                <a:srgbClr val="000000"/>
              </a:solidFill>
              <a:latin typeface="Slack-Lato"/>
            </a:endParaRPr>
          </a:p>
          <a:p>
            <a:pPr algn="ctr"/>
            <a:r>
              <a:rPr lang="de-AT" b="0" i="0" dirty="0">
                <a:solidFill>
                  <a:srgbClr val="000000"/>
                </a:solidFill>
                <a:effectLst/>
                <a:latin typeface="Slack-Lato"/>
              </a:rPr>
              <a:t>45 Thousand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4CF682F-F4D9-0E59-6640-BD56296B1942}"/>
              </a:ext>
            </a:extLst>
          </p:cNvPr>
          <p:cNvSpPr txBox="1"/>
          <p:nvPr/>
        </p:nvSpPr>
        <p:spPr>
          <a:xfrm>
            <a:off x="5936429" y="4584176"/>
            <a:ext cx="2028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AT" sz="2000" b="1" i="0" dirty="0">
                <a:solidFill>
                  <a:srgbClr val="000000"/>
                </a:solidFill>
                <a:effectLst/>
                <a:latin typeface="Slack-Lato"/>
              </a:rPr>
              <a:t>Revenue</a:t>
            </a:r>
          </a:p>
          <a:p>
            <a:pPr algn="ctr"/>
            <a:endParaRPr lang="de-AT" dirty="0">
              <a:solidFill>
                <a:srgbClr val="000000"/>
              </a:solidFill>
              <a:latin typeface="Slack-Lato"/>
            </a:endParaRPr>
          </a:p>
          <a:p>
            <a:pPr algn="ctr"/>
            <a:r>
              <a:rPr lang="de-AT" b="0" i="0" dirty="0">
                <a:solidFill>
                  <a:srgbClr val="000000"/>
                </a:solidFill>
                <a:effectLst/>
                <a:latin typeface="Slack-Lato"/>
              </a:rPr>
              <a:t>15 </a:t>
            </a:r>
            <a:r>
              <a:rPr lang="en-US" b="0" i="0" noProof="0" dirty="0">
                <a:solidFill>
                  <a:srgbClr val="000000"/>
                </a:solidFill>
                <a:effectLst/>
                <a:latin typeface="Slack-Lato"/>
              </a:rPr>
              <a:t>Million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36A7B9B-5A36-B3DC-BA12-04CDBA35EF7C}"/>
              </a:ext>
            </a:extLst>
          </p:cNvPr>
          <p:cNvSpPr txBox="1"/>
          <p:nvPr/>
        </p:nvSpPr>
        <p:spPr>
          <a:xfrm>
            <a:off x="8264686" y="4584175"/>
            <a:ext cx="2297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Order Status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Completed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1A738B-BBAC-A174-3D92-F68C2E2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965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B8962F-D7F8-5992-C800-BB29A68DB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61BFF6-070E-0E84-3460-38F1BFB85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8" y="515974"/>
            <a:ext cx="2510405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6"/>
                </a:solidFill>
              </a:rPr>
              <a:t>Seasonal</a:t>
            </a:r>
            <a:br>
              <a:rPr lang="en-US" sz="4400" dirty="0">
                <a:solidFill>
                  <a:schemeClr val="accent6"/>
                </a:solidFill>
              </a:rPr>
            </a:br>
            <a:r>
              <a:rPr lang="en-US" sz="4400" dirty="0">
                <a:solidFill>
                  <a:schemeClr val="accent6"/>
                </a:solidFill>
              </a:rPr>
              <a:t>Analysis</a:t>
            </a:r>
          </a:p>
        </p:txBody>
      </p:sp>
      <p:pic>
        <p:nvPicPr>
          <p:cNvPr id="5" name="Inhaltsplatzhalter 4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3BA40131-8469-ADFE-1FF5-D0F8C5EA3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65" y="728472"/>
            <a:ext cx="5635444" cy="563544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2E670321-F4DF-2A73-BCBF-28980726B8DF}"/>
              </a:ext>
            </a:extLst>
          </p:cNvPr>
          <p:cNvSpPr/>
          <p:nvPr/>
        </p:nvSpPr>
        <p:spPr>
          <a:xfrm>
            <a:off x="4743450" y="494084"/>
            <a:ext cx="1057276" cy="60604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7896028-7F06-718D-2F63-C5F1BAE634A2}"/>
              </a:ext>
            </a:extLst>
          </p:cNvPr>
          <p:cNvSpPr/>
          <p:nvPr/>
        </p:nvSpPr>
        <p:spPr>
          <a:xfrm>
            <a:off x="576408" y="2204258"/>
            <a:ext cx="2615184" cy="3781152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Spring</a:t>
            </a:r>
          </a:p>
          <a:p>
            <a:pPr algn="ctr"/>
            <a:r>
              <a:rPr lang="en-US" sz="2000" dirty="0"/>
              <a:t>(February - May)</a:t>
            </a:r>
          </a:p>
          <a:p>
            <a:pPr algn="ctr"/>
            <a:endParaRPr lang="en-US" sz="2000" dirty="0"/>
          </a:p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High Discounts are unfavorable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CBDE706-69D7-A057-1E45-6C570A5576CF}"/>
              </a:ext>
            </a:extLst>
          </p:cNvPr>
          <p:cNvSpPr/>
          <p:nvPr/>
        </p:nvSpPr>
        <p:spPr>
          <a:xfrm>
            <a:off x="8823960" y="494084"/>
            <a:ext cx="485014" cy="606044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2B580-040A-ECAF-363C-21EBEBB9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059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DAAF4-C801-B552-7793-9AB5CCD64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DEEF6-A6A6-CE88-7B0A-E3FB3668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8" y="515974"/>
            <a:ext cx="2510405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>
                <a:solidFill>
                  <a:schemeClr val="accent3"/>
                </a:solidFill>
              </a:rPr>
              <a:t>Seasonal</a:t>
            </a:r>
            <a:br>
              <a:rPr lang="en-US" sz="4400" dirty="0">
                <a:solidFill>
                  <a:schemeClr val="accent3"/>
                </a:solidFill>
              </a:rPr>
            </a:br>
            <a:r>
              <a:rPr lang="en-US" sz="4400" dirty="0">
                <a:solidFill>
                  <a:schemeClr val="accent3"/>
                </a:solidFill>
              </a:rPr>
              <a:t>Analysis</a:t>
            </a:r>
          </a:p>
        </p:txBody>
      </p:sp>
      <p:pic>
        <p:nvPicPr>
          <p:cNvPr id="5" name="Inhaltsplatzhalter 4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6C17D996-D3FB-FEFC-A287-1F7377DD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65" y="728472"/>
            <a:ext cx="5635444" cy="563544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AB8A9EA7-E709-6F24-B4CB-8F0FC88F22C5}"/>
              </a:ext>
            </a:extLst>
          </p:cNvPr>
          <p:cNvSpPr/>
          <p:nvPr/>
        </p:nvSpPr>
        <p:spPr>
          <a:xfrm>
            <a:off x="6095999" y="515974"/>
            <a:ext cx="1114425" cy="606044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A639A987-33B2-B10E-E1C3-18FD7811CF37}"/>
              </a:ext>
            </a:extLst>
          </p:cNvPr>
          <p:cNvSpPr/>
          <p:nvPr/>
        </p:nvSpPr>
        <p:spPr>
          <a:xfrm>
            <a:off x="576408" y="2204258"/>
            <a:ext cx="2615184" cy="378115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Summer</a:t>
            </a:r>
          </a:p>
          <a:p>
            <a:pPr algn="ctr"/>
            <a:r>
              <a:rPr lang="en-US" sz="2000" dirty="0"/>
              <a:t>(June-September)</a:t>
            </a:r>
          </a:p>
          <a:p>
            <a:pPr algn="ctr"/>
            <a:endParaRPr lang="en-US" sz="2000" dirty="0"/>
          </a:p>
          <a:p>
            <a:pPr marL="285750" indent="-285750">
              <a:buClr>
                <a:srgbClr val="FFFFFF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Moderate discounting recommended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C9D0A-BF43-19AF-5B2C-0B54E8E96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86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95736-7F18-D16D-0730-AE9F6578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11D17-D250-E9E3-D90C-7F0479E3B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98" y="515974"/>
            <a:ext cx="2510405" cy="13208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400" dirty="0"/>
              <a:t>Seasonal</a:t>
            </a:r>
            <a:br>
              <a:rPr lang="en-US" sz="4400" dirty="0"/>
            </a:br>
            <a:r>
              <a:rPr lang="en-US" sz="4400" dirty="0"/>
              <a:t>Analysis</a:t>
            </a:r>
          </a:p>
        </p:txBody>
      </p:sp>
      <p:pic>
        <p:nvPicPr>
          <p:cNvPr id="5" name="Inhaltsplatzhalter 4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5A32C190-BAB8-F7E5-3A90-2BFD8E23A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65" y="728472"/>
            <a:ext cx="5635444" cy="5635444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EE7B2D85-505A-1D89-6979-CDCBC5E21EE2}"/>
              </a:ext>
            </a:extLst>
          </p:cNvPr>
          <p:cNvSpPr/>
          <p:nvPr/>
        </p:nvSpPr>
        <p:spPr>
          <a:xfrm>
            <a:off x="7467599" y="515974"/>
            <a:ext cx="1171575" cy="6060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0B6ED028-55BB-9E66-2C1F-8DA1ED696B73}"/>
              </a:ext>
            </a:extLst>
          </p:cNvPr>
          <p:cNvSpPr/>
          <p:nvPr/>
        </p:nvSpPr>
        <p:spPr>
          <a:xfrm>
            <a:off x="576408" y="2204258"/>
            <a:ext cx="2615184" cy="3781152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Winter</a:t>
            </a:r>
          </a:p>
          <a:p>
            <a:pPr algn="ctr"/>
            <a:r>
              <a:rPr lang="en-US" dirty="0"/>
              <a:t>(October-January)</a:t>
            </a:r>
          </a:p>
          <a:p>
            <a:pPr algn="ctr"/>
            <a:endParaRPr lang="en-US" sz="2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/>
              <a:t>Best Time for Discounts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36C47BA-0705-EE30-FD3E-49C4701017BA}"/>
              </a:ext>
            </a:extLst>
          </p:cNvPr>
          <p:cNvSpPr/>
          <p:nvPr/>
        </p:nvSpPr>
        <p:spPr>
          <a:xfrm>
            <a:off x="4361689" y="464148"/>
            <a:ext cx="362714" cy="606044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A4C5DAB-2E33-C563-3709-65BFF2D3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0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Entwurf, Zeichnung, Kunst, Lineart enthält.&#10;&#10;KI-generierte Inhalte können fehlerhaft sein.">
            <a:extLst>
              <a:ext uri="{FF2B5EF4-FFF2-40B4-BE49-F238E27FC236}">
                <a16:creationId xmlns:a16="http://schemas.microsoft.com/office/drawing/2014/main" id="{6C2B0877-B247-718A-1875-AE7B0EB3A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29" y="1472633"/>
            <a:ext cx="2193985" cy="2193985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E05F985D-B982-380C-8E03-29C6D8CF731F}"/>
              </a:ext>
            </a:extLst>
          </p:cNvPr>
          <p:cNvSpPr/>
          <p:nvPr/>
        </p:nvSpPr>
        <p:spPr>
          <a:xfrm>
            <a:off x="4944627" y="380562"/>
            <a:ext cx="4454591" cy="125272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369638-7AF6-648F-73C6-1AA400CB2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06" y="380562"/>
            <a:ext cx="4454591" cy="125272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39BCEB"/>
                </a:solidFill>
              </a:rPr>
              <a:t>Recommendations</a:t>
            </a:r>
            <a:br>
              <a:rPr lang="en-US" sz="4000" dirty="0">
                <a:solidFill>
                  <a:srgbClr val="39BCEB"/>
                </a:solidFill>
              </a:rPr>
            </a:br>
            <a:r>
              <a:rPr lang="en-US" sz="4000" dirty="0">
                <a:solidFill>
                  <a:srgbClr val="39BCEB"/>
                </a:solidFill>
              </a:rPr>
              <a:t>&amp; Next Steps </a:t>
            </a:r>
            <a:br>
              <a:rPr lang="en-US" dirty="0">
                <a:solidFill>
                  <a:srgbClr val="39BCEB"/>
                </a:solidFill>
              </a:rPr>
            </a:br>
            <a:endParaRPr lang="en-US" dirty="0">
              <a:solidFill>
                <a:srgbClr val="39BCEB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94FC41D-0787-3027-5676-0EA65B922A1F}"/>
              </a:ext>
            </a:extLst>
          </p:cNvPr>
          <p:cNvSpPr txBox="1"/>
          <p:nvPr/>
        </p:nvSpPr>
        <p:spPr>
          <a:xfrm>
            <a:off x="5259158" y="689351"/>
            <a:ext cx="4306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“What is wrong with these prices?!” </a:t>
            </a:r>
          </a:p>
          <a:p>
            <a:r>
              <a:rPr lang="en-US" dirty="0"/>
              <a:t>	– Ahmed (Source: Memory)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2E94261-7EC7-9AF9-23B2-F1FA24052916}"/>
              </a:ext>
            </a:extLst>
          </p:cNvPr>
          <p:cNvSpPr txBox="1"/>
          <p:nvPr/>
        </p:nvSpPr>
        <p:spPr>
          <a:xfrm>
            <a:off x="1078157" y="1882172"/>
            <a:ext cx="758663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Standardize data collection processes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Enforce a universal number format of prices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Audit product price entries regularly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Implement data integrity checks to ensure alignment between orders, orderliness and products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Flag and review outliers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2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200" dirty="0"/>
              <a:t>Invest in ongoing data quality monitoring and cleaning pipelines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34168774-500C-D30B-6E33-6905F930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630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1D43B4B6-B666-2945-ABCA-2A38E257A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9907" y="1671721"/>
            <a:ext cx="4286482" cy="50894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B3D5A5B-911F-1ED5-F5B9-7EEFA731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424" y="1011321"/>
            <a:ext cx="8976359" cy="132080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Thank you for your attention!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068856-D305-4616-79DE-266489BC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98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" name="Titel 4">
            <a:extLst>
              <a:ext uri="{FF2B5EF4-FFF2-40B4-BE49-F238E27FC236}">
                <a16:creationId xmlns:a16="http://schemas.microsoft.com/office/drawing/2014/main" id="{10F82E74-7A7B-E59B-E226-18AEEC5C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067" y="2404534"/>
            <a:ext cx="7766936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Appendix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AA352A3-35E2-4047-D3A7-8F2774811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09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238</Words>
  <Application>Microsoft Office PowerPoint</Application>
  <PresentationFormat>Breitbild</PresentationFormat>
  <Paragraphs>86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9" baseType="lpstr">
      <vt:lpstr>Aptos</vt:lpstr>
      <vt:lpstr>Arial</vt:lpstr>
      <vt:lpstr>Slack-Lato</vt:lpstr>
      <vt:lpstr>Trebuchet MS</vt:lpstr>
      <vt:lpstr>Wingdings</vt:lpstr>
      <vt:lpstr>Wingdings 3</vt:lpstr>
      <vt:lpstr>Facette</vt:lpstr>
      <vt:lpstr>Discounts for the Future</vt:lpstr>
      <vt:lpstr>Eniac &amp; Discounts Their Relationship</vt:lpstr>
      <vt:lpstr>Considerations for Analysis</vt:lpstr>
      <vt:lpstr>Seasonal Analysis</vt:lpstr>
      <vt:lpstr>Seasonal Analysis</vt:lpstr>
      <vt:lpstr>Seasonal Analysis</vt:lpstr>
      <vt:lpstr>Recommendations &amp; Next Steps  </vt:lpstr>
      <vt:lpstr>Thank you for your attention!</vt:lpstr>
      <vt:lpstr>Appendix</vt:lpstr>
      <vt:lpstr>Order Differences</vt:lpstr>
      <vt:lpstr>Revenue Differences</vt:lpstr>
      <vt:lpstr>Category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 Buczolich</dc:creator>
  <cp:lastModifiedBy>Marlen Buczolich</cp:lastModifiedBy>
  <cp:revision>17</cp:revision>
  <dcterms:created xsi:type="dcterms:W3CDTF">2025-05-23T10:57:08Z</dcterms:created>
  <dcterms:modified xsi:type="dcterms:W3CDTF">2025-05-27T12:19:36Z</dcterms:modified>
</cp:coreProperties>
</file>