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2"/>
  </p:notesMasterIdLst>
  <p:handoutMasterIdLst>
    <p:handoutMasterId r:id="rId13"/>
  </p:handoutMasterIdLst>
  <p:sldIdLst>
    <p:sldId id="389" r:id="rId2"/>
    <p:sldId id="258" r:id="rId3"/>
    <p:sldId id="264" r:id="rId4"/>
    <p:sldId id="327" r:id="rId5"/>
    <p:sldId id="271" r:id="rId6"/>
    <p:sldId id="300" r:id="rId7"/>
    <p:sldId id="310" r:id="rId8"/>
    <p:sldId id="294" r:id="rId9"/>
    <p:sldId id="387" r:id="rId10"/>
    <p:sldId id="390" r:id="rId11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 Slide here" id="{705054ED-DB56-FA4C-BB16-D35BDEFFF4C1}">
          <p14:sldIdLst/>
        </p14:section>
        <p14:section name="Free Slides" id="{3138D0C9-815B-4821-BA3A-ABB0E9C27787}">
          <p14:sldIdLst>
            <p14:sldId id="389"/>
            <p14:sldId id="258"/>
            <p14:sldId id="264"/>
            <p14:sldId id="327"/>
            <p14:sldId id="271"/>
            <p14:sldId id="300"/>
            <p14:sldId id="310"/>
            <p14:sldId id="294"/>
            <p14:sldId id="38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141414"/>
    <a:srgbClr val="636363"/>
    <a:srgbClr val="FF5757"/>
    <a:srgbClr val="5E78FA"/>
    <a:srgbClr val="C9D2FD"/>
    <a:srgbClr val="0420AB"/>
    <a:srgbClr val="1F1F1F"/>
    <a:srgbClr val="FE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1"/>
    <p:restoredTop sz="96535"/>
  </p:normalViewPr>
  <p:slideViewPr>
    <p:cSldViewPr snapToGrid="0" snapToObjects="1">
      <p:cViewPr varScale="1">
        <p:scale>
          <a:sx n="83" d="100"/>
          <a:sy n="83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743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799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 smtClean="0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0" r:id="rId2"/>
    <p:sldLayoutId id="2147484011" r:id="rId3"/>
    <p:sldLayoutId id="2147484012" r:id="rId4"/>
    <p:sldLayoutId id="2147484014" r:id="rId5"/>
    <p:sldLayoutId id="2147484032" r:id="rId6"/>
    <p:sldLayoutId id="2147484038" r:id="rId7"/>
    <p:sldLayoutId id="2147484039" r:id="rId8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66900" y="1149848"/>
            <a:ext cx="4229100" cy="1621619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>Использование контроля версий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/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</a:b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>при разработке игр в системе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/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</a:b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>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>CRATCH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>!</a:t>
            </a:r>
            <a:r>
              <a:rPr lang="en-US" b="1" dirty="0">
                <a:solidFill>
                  <a:srgbClr val="FE1C1D"/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  <a:t/>
            </a:r>
            <a:br>
              <a:rPr lang="en-US" b="1" dirty="0">
                <a:solidFill>
                  <a:srgbClr val="FE1C1D"/>
                </a:solidFill>
                <a:latin typeface="Gotham Pro Black" panose="02000903040000020004" pitchFamily="2" charset="0"/>
                <a:cs typeface="Gotham Pro Black" panose="02000903040000020004" pitchFamily="2" charset="0"/>
              </a:rPr>
            </a:br>
            <a:endParaRPr lang="ru-RU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" b="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297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12609" y="1944038"/>
            <a:ext cx="7611552" cy="1198725"/>
          </a:xfrm>
        </p:spPr>
        <p:txBody>
          <a:bodyPr/>
          <a:lstStyle/>
          <a:p>
            <a:r>
              <a:rPr lang="ru-RU" sz="3600" b="1" dirty="0" smtClean="0">
                <a:latin typeface="+mn-lt"/>
              </a:rPr>
              <a:t>- Почему кошки очень любят программистов?</a:t>
            </a:r>
            <a:br>
              <a:rPr lang="ru-RU" sz="3600" b="1" dirty="0" smtClean="0">
                <a:latin typeface="+mn-lt"/>
              </a:rPr>
            </a:br>
            <a:r>
              <a:rPr lang="ru-RU" sz="3600" b="1" dirty="0" smtClean="0">
                <a:latin typeface="+mn-lt"/>
              </a:rPr>
              <a:t>- Потому что у них руки мышами пахнут.</a:t>
            </a:r>
            <a:endParaRPr lang="ru-RU" sz="3600" b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6692" y="1854252"/>
            <a:ext cx="3001818" cy="5309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730078" y="2681562"/>
            <a:ext cx="798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</a:t>
            </a:r>
            <a:r>
              <a:rPr lang="ru-RU" sz="4000" b="1" dirty="0" smtClean="0"/>
              <a:t>ПАСИБО ЗА ВНИМАНИЕ</a:t>
            </a:r>
            <a:r>
              <a:rPr lang="ru-RU" sz="4000" dirty="0" smtClean="0"/>
              <a:t>!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334856" y="2671714"/>
            <a:ext cx="799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ВНИМАНИЕ АНЕКДОТ ДНЯ!!!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742946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6899" y="3393143"/>
            <a:ext cx="3527292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b="1" dirty="0">
                <a:solidFill>
                  <a:srgbClr val="636363"/>
                </a:solidFill>
              </a:rPr>
              <a:t>Git</a:t>
            </a:r>
            <a:r>
              <a:rPr lang="ru-RU" sz="1000" dirty="0">
                <a:solidFill>
                  <a:srgbClr val="636363"/>
                </a:solidFill>
              </a:rPr>
              <a:t>  — распределённая система управления версиями. Проект был создан Линусом </a:t>
            </a:r>
            <a:r>
              <a:rPr lang="ru-RU" sz="1000" dirty="0" err="1">
                <a:solidFill>
                  <a:srgbClr val="636363"/>
                </a:solidFill>
              </a:rPr>
              <a:t>Торвальдсом</a:t>
            </a:r>
            <a:r>
              <a:rPr lang="ru-RU" sz="1000" dirty="0">
                <a:solidFill>
                  <a:srgbClr val="636363"/>
                </a:solidFill>
              </a:rPr>
              <a:t> для управления разработкой ядра </a:t>
            </a:r>
            <a:r>
              <a:rPr lang="ru-RU" sz="1000" dirty="0" err="1">
                <a:solidFill>
                  <a:srgbClr val="636363"/>
                </a:solidFill>
              </a:rPr>
              <a:t>Linux</a:t>
            </a:r>
            <a:r>
              <a:rPr lang="ru-RU" sz="1000" dirty="0">
                <a:solidFill>
                  <a:srgbClr val="636363"/>
                </a:solidFill>
              </a:rPr>
              <a:t>, первая версия выпущена 7 апреля 2005 года. На сегодняшний день его поддерживает Джунио </a:t>
            </a:r>
            <a:r>
              <a:rPr lang="ru-RU" sz="1000" dirty="0" err="1">
                <a:solidFill>
                  <a:srgbClr val="636363"/>
                </a:solidFill>
              </a:rPr>
              <a:t>Хамано</a:t>
            </a:r>
            <a:r>
              <a:rPr lang="ru-RU" sz="1000" dirty="0" smtClean="0">
                <a:solidFill>
                  <a:srgbClr val="636363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1000" dirty="0">
                <a:solidFill>
                  <a:srgbClr val="636363"/>
                </a:solidFill>
              </a:rPr>
              <a:t>Программа является свободной и выпущена под лицензией GNU GPL версии 2. По умолчанию используется TCP порт 9418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6900" y="1188625"/>
            <a:ext cx="907037" cy="294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rtlCol="0" anchor="ctr"/>
          <a:lstStyle/>
          <a:p>
            <a:pPr algn="ctr"/>
            <a:r>
              <a:rPr lang="ru-RU" sz="900" dirty="0" smtClean="0">
                <a:latin typeface="Montserrat" charset="0"/>
                <a:ea typeface="Montserrat" charset="0"/>
                <a:cs typeface="Montserrat" charset="0"/>
              </a:rPr>
              <a:t>О общем: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ight Triangle 6"/>
          <p:cNvSpPr/>
          <p:nvPr/>
        </p:nvSpPr>
        <p:spPr>
          <a:xfrm flipV="1">
            <a:off x="2620256" y="1482859"/>
            <a:ext cx="153680" cy="1536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1930762"/>
            <a:ext cx="2023534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Издание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614231"/>
            <a:ext cx="2023534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Возможности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5297699"/>
            <a:ext cx="2023534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Хостинг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9422" y="1322695"/>
            <a:ext cx="3241078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ru-RU" sz="1000" dirty="0" smtClean="0">
                <a:solidFill>
                  <a:srgbClr val="636363"/>
                </a:solidFill>
              </a:rPr>
              <a:t>Первая версия выпущена 7 апреля 2005 года.</a:t>
            </a:r>
            <a:endParaRPr lang="ru-RU" sz="1000" dirty="0">
              <a:solidFill>
                <a:srgbClr val="636363"/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Программа является свободной и выпущена под лицензией GNU GPL версии 2. По умолчанию используется TCP порт 9418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79422" y="2690335"/>
            <a:ext cx="3241078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ru-RU" sz="1000" dirty="0" smtClean="0">
                <a:solidFill>
                  <a:srgbClr val="636363"/>
                </a:solidFill>
              </a:rPr>
              <a:t>Система </a:t>
            </a:r>
            <a:r>
              <a:rPr lang="ru-RU" sz="1000" dirty="0">
                <a:solidFill>
                  <a:srgbClr val="636363"/>
                </a:solidFill>
              </a:rPr>
              <a:t>спроектирована как набор программ, специально разработанных с учётом их использования в сценариях. </a:t>
            </a:r>
            <a:endParaRPr lang="ru-RU" sz="1000" dirty="0" smtClean="0">
              <a:solidFill>
                <a:srgbClr val="636363"/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ru-RU" sz="1000" dirty="0" smtClean="0">
                <a:solidFill>
                  <a:srgbClr val="636363"/>
                </a:solidFill>
              </a:rPr>
              <a:t>Git </a:t>
            </a:r>
            <a:r>
              <a:rPr lang="ru-RU" sz="1000" dirty="0">
                <a:solidFill>
                  <a:srgbClr val="636363"/>
                </a:solidFill>
              </a:rPr>
              <a:t>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  <a:r>
              <a:rPr lang="ru-RU" sz="1000" dirty="0" smtClean="0">
                <a:solidFill>
                  <a:srgbClr val="636363"/>
                </a:solidFill>
              </a:rPr>
              <a:t>.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79422" y="4548631"/>
            <a:ext cx="3241078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Ряд сервисов предоставляют хостинг для </a:t>
            </a:r>
            <a:r>
              <a:rPr lang="en-US" sz="1000" dirty="0" err="1">
                <a:solidFill>
                  <a:srgbClr val="636363"/>
                </a:solidFill>
              </a:rPr>
              <a:t>git</a:t>
            </a:r>
            <a:r>
              <a:rPr lang="en-US" sz="1000" dirty="0">
                <a:solidFill>
                  <a:srgbClr val="636363"/>
                </a:solidFill>
              </a:rPr>
              <a:t>-</a:t>
            </a:r>
            <a:r>
              <a:rPr lang="ru-RU" sz="1000" dirty="0" err="1">
                <a:solidFill>
                  <a:srgbClr val="636363"/>
                </a:solidFill>
              </a:rPr>
              <a:t>репозиториев</a:t>
            </a:r>
            <a:r>
              <a:rPr lang="ru-RU" sz="1000" dirty="0">
                <a:solidFill>
                  <a:srgbClr val="636363"/>
                </a:solidFill>
              </a:rPr>
              <a:t>, среди наиболее известных — </a:t>
            </a:r>
            <a:r>
              <a:rPr lang="en-US" sz="1000" dirty="0">
                <a:solidFill>
                  <a:srgbClr val="636363"/>
                </a:solidFill>
              </a:rPr>
              <a:t>GitHub, Codebase, SourceForge, Gitorious, Bitbucket, GitLab.</a:t>
            </a:r>
            <a:endParaRPr lang="en-US" sz="1000" dirty="0" smtClean="0">
              <a:solidFill>
                <a:srgbClr val="636363"/>
              </a:solidFill>
            </a:endParaRPr>
          </a:p>
        </p:txBody>
      </p:sp>
      <p:sp>
        <p:nvSpPr>
          <p:cNvPr id="29" name="Shape 3599"/>
          <p:cNvSpPr/>
          <p:nvPr/>
        </p:nvSpPr>
        <p:spPr>
          <a:xfrm>
            <a:off x="6881828" y="1321239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17"/>
          <p:cNvSpPr/>
          <p:nvPr/>
        </p:nvSpPr>
        <p:spPr>
          <a:xfrm>
            <a:off x="6881827" y="46881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759"/>
          <p:cNvSpPr/>
          <p:nvPr/>
        </p:nvSpPr>
        <p:spPr>
          <a:xfrm>
            <a:off x="6881828" y="3003030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68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900" y="2624093"/>
            <a:ext cx="4229100" cy="1621619"/>
          </a:xfrm>
        </p:spPr>
        <p:txBody>
          <a:bodyPr/>
          <a:lstStyle/>
          <a:p>
            <a:r>
              <a:rPr lang="ru-RU" dirty="0" smtClean="0"/>
              <a:t>СИСТЕМА КОНТРОЛЯ ВЕРСИЙ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6900" y="4322030"/>
            <a:ext cx="3527292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>
                <a:solidFill>
                  <a:srgbClr val="636363"/>
                </a:solidFill>
              </a:rPr>
              <a:t>Это система, регистрирующая изменения документов на сайте, благодаря которой можно вести удобную совместную разработку, также она дает возможность вернуться к предыдущим или альтернативным версиям сайта. Повышает безопасность, поскольку нет необходимости давать доступ к рабочему сайту, а можно использовать для всех доработок СКВ (систему контроля версий)</a:t>
            </a:r>
            <a:r>
              <a:rPr lang="en-US" sz="1000" dirty="0" smtClean="0">
                <a:solidFill>
                  <a:srgbClr val="636363"/>
                </a:solidFill>
              </a:rPr>
              <a:t>. 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8" y="2804802"/>
            <a:ext cx="5524501" cy="135486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8" y="1189338"/>
            <a:ext cx="5524501" cy="1354868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5998" y="4420266"/>
            <a:ext cx="5524501" cy="1354868"/>
          </a:xfrm>
          <a:prstGeom prst="rect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18422" y="1486366"/>
            <a:ext cx="5082746" cy="2431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400" dirty="0"/>
              <a:t>Зачем нужна система контроля версиями</a:t>
            </a:r>
            <a:r>
              <a:rPr lang="ru-RU" sz="1200" dirty="0" smtClean="0">
                <a:latin typeface="+mj-lt"/>
              </a:rPr>
              <a:t>: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8422" y="1729509"/>
            <a:ext cx="5082746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М</a:t>
            </a:r>
            <a:r>
              <a:rPr lang="ru-RU" sz="1000" dirty="0" smtClean="0">
                <a:solidFill>
                  <a:srgbClr val="636363"/>
                </a:solidFill>
              </a:rPr>
              <a:t>ожно </a:t>
            </a:r>
            <a:r>
              <a:rPr lang="ru-RU" sz="1000" dirty="0">
                <a:solidFill>
                  <a:srgbClr val="636363"/>
                </a:solidFill>
              </a:rPr>
              <a:t>легко отследить ошибки</a:t>
            </a:r>
            <a:r>
              <a:rPr lang="ru-RU" sz="1000" dirty="0" smtClean="0">
                <a:solidFill>
                  <a:srgbClr val="636363"/>
                </a:solidFill>
              </a:rPr>
              <a:t>.</a:t>
            </a:r>
            <a:endParaRPr lang="ru-RU" sz="1000" dirty="0">
              <a:solidFill>
                <a:srgbClr val="636363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изменения сохраняются (когда, кем и что было сделано</a:t>
            </a:r>
            <a:r>
              <a:rPr lang="ru-RU" sz="1000" dirty="0" smtClean="0">
                <a:solidFill>
                  <a:srgbClr val="636363"/>
                </a:solidFill>
              </a:rPr>
              <a:t>).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rgbClr val="636363"/>
                </a:solidFill>
              </a:rPr>
              <a:t>возможность использовать как простой инструмент для переноса данных с сайта разработки на рабочий сайт.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422" y="3058551"/>
            <a:ext cx="5082746" cy="2573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400" dirty="0" smtClean="0"/>
              <a:t>Схема работы системы контроля версий</a:t>
            </a:r>
            <a:r>
              <a:rPr lang="ru-RU" sz="1500" dirty="0" smtClean="0"/>
              <a:t>:</a:t>
            </a:r>
            <a:endParaRPr lang="en-US" sz="15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8422" y="3301694"/>
            <a:ext cx="5082746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Любое завершенное действия программиста и верстальщика фиксируется системой. Как результат, есть история изменения всех файлов. </a:t>
            </a:r>
            <a:endParaRPr lang="ru-RU" sz="1000" dirty="0" smtClean="0">
              <a:solidFill>
                <a:srgbClr val="636363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Для этого используем </a:t>
            </a:r>
            <a:r>
              <a:rPr lang="ru-RU" sz="1000" dirty="0" err="1">
                <a:solidFill>
                  <a:srgbClr val="636363"/>
                </a:solidFill>
              </a:rPr>
              <a:t>git</a:t>
            </a:r>
            <a:r>
              <a:rPr lang="ru-RU" sz="1000" dirty="0">
                <a:solidFill>
                  <a:srgbClr val="636363"/>
                </a:solidFill>
              </a:rPr>
              <a:t>, который устанавливаем на сервере. Тут нам понадобится SSH-доступ и удаленный </a:t>
            </a:r>
            <a:r>
              <a:rPr lang="ru-RU" sz="1000" dirty="0" err="1">
                <a:solidFill>
                  <a:srgbClr val="636363"/>
                </a:solidFill>
              </a:rPr>
              <a:t>репозиторий</a:t>
            </a:r>
            <a:r>
              <a:rPr lang="ru-RU" sz="1000" dirty="0" smtClean="0">
                <a:solidFill>
                  <a:srgbClr val="636363"/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8422" y="4673168"/>
            <a:ext cx="5082746" cy="2462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400" dirty="0" smtClean="0"/>
              <a:t>Выво</a:t>
            </a:r>
            <a:r>
              <a:rPr lang="ru-RU" sz="1400" dirty="0"/>
              <a:t>д</a:t>
            </a:r>
            <a:r>
              <a:rPr lang="ru-RU" sz="1400" dirty="0" smtClean="0"/>
              <a:t>: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8422" y="4916311"/>
            <a:ext cx="508274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636363"/>
                </a:solidFill>
              </a:rPr>
              <a:t>Если с вашим сайтом работает несколько программистов, для исключения ошибок необходимо использовать систему контроля версий. В таком случае вы обезопасите себя от ошибок, которые могут возникнуть в процессе работы.</a:t>
            </a:r>
            <a:r>
              <a:rPr lang="ru-RU" sz="1000" dirty="0" smtClean="0">
                <a:solidFill>
                  <a:srgbClr val="636363"/>
                </a:solidFill>
              </a:rPr>
              <a:t>.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15" name="Right Triangle 14"/>
          <p:cNvSpPr/>
          <p:nvPr/>
        </p:nvSpPr>
        <p:spPr>
          <a:xfrm rot="5400000" flipV="1">
            <a:off x="5942318" y="2390526"/>
            <a:ext cx="153680" cy="153680"/>
          </a:xfrm>
          <a:prstGeom prst="rtTriangle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 flipV="1">
            <a:off x="5942318" y="5619759"/>
            <a:ext cx="153680" cy="153680"/>
          </a:xfrm>
          <a:prstGeom prst="rtTriangle">
            <a:avLst/>
          </a:pr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5400000" flipV="1">
            <a:off x="5942318" y="4006838"/>
            <a:ext cx="153680" cy="153680"/>
          </a:xfrm>
          <a:prstGeom prst="rtTriangl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66900" y="1188625"/>
            <a:ext cx="920328" cy="294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rtlCol="0" anchor="ctr"/>
          <a:lstStyle/>
          <a:p>
            <a:pPr algn="ctr"/>
            <a:r>
              <a:rPr lang="ru-RU" sz="900" dirty="0" smtClean="0">
                <a:latin typeface="Montserrat" charset="0"/>
                <a:ea typeface="Montserrat" charset="0"/>
                <a:cs typeface="Montserrat" charset="0"/>
              </a:rPr>
              <a:t>О общем: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Right Triangle 18"/>
          <p:cNvSpPr/>
          <p:nvPr/>
        </p:nvSpPr>
        <p:spPr>
          <a:xfrm flipV="1">
            <a:off x="2633548" y="1482859"/>
            <a:ext cx="153680" cy="1536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5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GIT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0" y="2589283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solidFill>
                <a:srgbClr val="636363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1323031"/>
            <a:ext cx="818319" cy="818319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/>
          </a:p>
        </p:txBody>
      </p:sp>
      <p:sp>
        <p:nvSpPr>
          <p:cNvPr id="15" name="Oval 14"/>
          <p:cNvSpPr/>
          <p:nvPr/>
        </p:nvSpPr>
        <p:spPr>
          <a:xfrm>
            <a:off x="6096000" y="3840958"/>
            <a:ext cx="818319" cy="818319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7355" y="1368260"/>
            <a:ext cx="3588617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600" dirty="0" smtClean="0">
                <a:latin typeface="+mj-lt"/>
              </a:rPr>
              <a:t>ЦЕЛОСТНОСТЬ </a:t>
            </a:r>
            <a:r>
              <a:rPr lang="en-US" sz="1600" dirty="0" smtClean="0">
                <a:latin typeface="+mj-lt"/>
              </a:rPr>
              <a:t>GIT</a:t>
            </a:r>
            <a:endParaRPr lang="en-US" sz="16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7356" y="1611403"/>
            <a:ext cx="358861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>
                <a:solidFill>
                  <a:srgbClr val="636363"/>
                </a:solidFill>
              </a:rPr>
              <a:t>В Git для всего вычисляется </a:t>
            </a:r>
            <a:r>
              <a:rPr lang="ru-RU" sz="1000" dirty="0" err="1">
                <a:solidFill>
                  <a:srgbClr val="636363"/>
                </a:solidFill>
              </a:rPr>
              <a:t>хеш</a:t>
            </a:r>
            <a:r>
              <a:rPr lang="ru-RU" sz="1000" dirty="0">
                <a:solidFill>
                  <a:srgbClr val="636363"/>
                </a:solidFill>
              </a:rPr>
              <a:t>-сумма, и только потом происходит сохранение. В дальнейшем обращение к сохранённым объектам происходит по этой </a:t>
            </a:r>
            <a:r>
              <a:rPr lang="ru-RU" sz="1000" dirty="0" err="1">
                <a:solidFill>
                  <a:srgbClr val="636363"/>
                </a:solidFill>
              </a:rPr>
              <a:t>хеш</a:t>
            </a:r>
            <a:r>
              <a:rPr lang="ru-RU" sz="1000" dirty="0">
                <a:solidFill>
                  <a:srgbClr val="636363"/>
                </a:solidFill>
              </a:rPr>
              <a:t>-сумме.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7356" y="2630462"/>
            <a:ext cx="4046063" cy="2682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600" dirty="0" smtClean="0">
                <a:solidFill>
                  <a:srgbClr val="FF3B3B"/>
                </a:solidFill>
                <a:latin typeface="+mj-lt"/>
              </a:rPr>
              <a:t>СНИМКИ,А НЕ РАЗЛИЧИЯ</a:t>
            </a:r>
            <a:endParaRPr lang="en-US" sz="1600" dirty="0">
              <a:solidFill>
                <a:srgbClr val="FF3B3B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7356" y="2873605"/>
            <a:ext cx="358861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>
                <a:solidFill>
                  <a:srgbClr val="636363"/>
                </a:solidFill>
              </a:rPr>
              <a:t>Основное отличие Git от любой другой СКВ  — это подход к работе со своими данными. Концептуально, большинство других систем хранят информацию в виде списка изменений в файлах. 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7356" y="3892665"/>
            <a:ext cx="3588617" cy="4406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600" dirty="0" smtClean="0">
                <a:latin typeface="+mj-lt"/>
              </a:rPr>
              <a:t>ПОЧТИ ВСЕ ОПЕРАЦИИ ВЫПОЛНЯЮТСЯ ЛОКАЛЬНО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7356" y="4290528"/>
            <a:ext cx="3588617" cy="13680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>
                <a:solidFill>
                  <a:srgbClr val="636363"/>
                </a:solidFill>
              </a:rPr>
              <a:t>Для работы большинства операций в Git достаточно локальных файлов и ресурсов — в основном, системе не нужна никакая информация с других компьютеров в вашей сети. </a:t>
            </a:r>
            <a:r>
              <a:rPr lang="ru-RU" sz="1000" dirty="0" smtClean="0">
                <a:solidFill>
                  <a:srgbClr val="636363"/>
                </a:solidFill>
              </a:rPr>
              <a:t>Git </a:t>
            </a:r>
            <a:r>
              <a:rPr lang="ru-RU" sz="1000" dirty="0">
                <a:solidFill>
                  <a:srgbClr val="636363"/>
                </a:solidFill>
              </a:rPr>
              <a:t>заставит вас думать, что боги скорости наделили Git несказанной мощью. Так как вся история проекта хранится прямо на вашем локальном диске, большинство операций кажутся чуть ли не мгновенными.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25" name="Shape 3612"/>
          <p:cNvSpPr/>
          <p:nvPr/>
        </p:nvSpPr>
        <p:spPr>
          <a:xfrm>
            <a:off x="6364869" y="2898741"/>
            <a:ext cx="280580" cy="19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5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srgbClr val="636363"/>
              </a:solidFill>
            </a:endParaRPr>
          </a:p>
        </p:txBody>
      </p:sp>
      <p:sp>
        <p:nvSpPr>
          <p:cNvPr id="26" name="Shape 3612"/>
          <p:cNvSpPr/>
          <p:nvPr/>
        </p:nvSpPr>
        <p:spPr>
          <a:xfrm>
            <a:off x="6364869" y="1636539"/>
            <a:ext cx="280580" cy="19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5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612"/>
          <p:cNvSpPr/>
          <p:nvPr/>
        </p:nvSpPr>
        <p:spPr>
          <a:xfrm>
            <a:off x="6364869" y="4154465"/>
            <a:ext cx="280580" cy="19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5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66900" y="1188625"/>
            <a:ext cx="1288192" cy="294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rtlCol="0" anchor="ctr"/>
          <a:lstStyle/>
          <a:p>
            <a:pPr algn="ctr"/>
            <a:r>
              <a:rPr lang="ru-RU" sz="900" dirty="0" smtClean="0">
                <a:latin typeface="Montserrat" charset="0"/>
                <a:ea typeface="Montserrat" charset="0"/>
                <a:cs typeface="Montserrat" charset="0"/>
              </a:rPr>
              <a:t>Плюсы: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Right Triangle 28"/>
          <p:cNvSpPr/>
          <p:nvPr/>
        </p:nvSpPr>
        <p:spPr>
          <a:xfrm flipV="1">
            <a:off x="3001412" y="1482859"/>
            <a:ext cx="153680" cy="1536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4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МЫ ИСПОЛЬЗОВАЛИ </a:t>
            </a:r>
            <a:r>
              <a:rPr lang="en-US" dirty="0"/>
              <a:t>GIT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6900" y="1188625"/>
            <a:ext cx="1288192" cy="294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rtlCol="0" anchor="ctr"/>
          <a:lstStyle/>
          <a:p>
            <a:pPr algn="ctr"/>
            <a:r>
              <a:rPr lang="ru-RU" sz="900" dirty="0" smtClean="0">
                <a:latin typeface="Montserrat" charset="0"/>
                <a:ea typeface="Montserrat" charset="0"/>
                <a:cs typeface="Montserrat" charset="0"/>
              </a:rPr>
              <a:t>Мы:</a:t>
            </a:r>
            <a:endParaRPr lang="en-US" sz="9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Right Triangle 5"/>
          <p:cNvSpPr/>
          <p:nvPr/>
        </p:nvSpPr>
        <p:spPr>
          <a:xfrm flipV="1">
            <a:off x="3001412" y="1482859"/>
            <a:ext cx="153680" cy="1536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04437" y="4239809"/>
            <a:ext cx="1639847" cy="1639846"/>
          </a:xfrm>
          <a:prstGeom prst="ellipse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1188625"/>
            <a:ext cx="1639847" cy="1639846"/>
          </a:xfrm>
          <a:prstGeom prst="ellipse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hape 3620"/>
          <p:cNvSpPr/>
          <p:nvPr/>
        </p:nvSpPr>
        <p:spPr>
          <a:xfrm>
            <a:off x="6689984" y="1782609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Shape 3677"/>
          <p:cNvSpPr/>
          <p:nvPr/>
        </p:nvSpPr>
        <p:spPr>
          <a:xfrm>
            <a:off x="9998421" y="4874873"/>
            <a:ext cx="451877" cy="369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5998" y="4239809"/>
            <a:ext cx="1639847" cy="1639846"/>
          </a:xfrm>
          <a:prstGeom prst="ellipse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404437" y="1188625"/>
            <a:ext cx="1639847" cy="1639846"/>
          </a:xfrm>
          <a:prstGeom prst="ellipse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Shape 3759"/>
          <p:cNvSpPr/>
          <p:nvPr/>
        </p:nvSpPr>
        <p:spPr>
          <a:xfrm>
            <a:off x="6689982" y="483379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Shape 3624"/>
          <p:cNvSpPr/>
          <p:nvPr/>
        </p:nvSpPr>
        <p:spPr>
          <a:xfrm>
            <a:off x="9998420" y="1782608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599"/>
          <p:cNvSpPr/>
          <p:nvPr/>
        </p:nvSpPr>
        <p:spPr>
          <a:xfrm>
            <a:off x="8367673" y="282576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2591" y="3394827"/>
            <a:ext cx="2392062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000" dirty="0">
                <a:solidFill>
                  <a:srgbClr val="636363"/>
                </a:solidFill>
              </a:rPr>
              <a:t>Для </a:t>
            </a:r>
            <a:r>
              <a:rPr lang="ru-RU" sz="1000" dirty="0" err="1">
                <a:solidFill>
                  <a:srgbClr val="636363"/>
                </a:solidFill>
              </a:rPr>
              <a:t>обменна</a:t>
            </a:r>
            <a:r>
              <a:rPr lang="ru-RU" sz="1000" dirty="0">
                <a:solidFill>
                  <a:srgbClr val="636363"/>
                </a:solidFill>
              </a:rPr>
              <a:t> данными мы использовали </a:t>
            </a:r>
            <a:r>
              <a:rPr lang="en-US" sz="1000" dirty="0">
                <a:solidFill>
                  <a:srgbClr val="636363"/>
                </a:solidFill>
              </a:rPr>
              <a:t>GIT </a:t>
            </a:r>
            <a:r>
              <a:rPr lang="ru-RU" sz="1000" dirty="0">
                <a:solidFill>
                  <a:srgbClr val="636363"/>
                </a:solidFill>
              </a:rPr>
              <a:t>и </a:t>
            </a:r>
            <a:r>
              <a:rPr lang="en-US" sz="1000" dirty="0">
                <a:solidFill>
                  <a:srgbClr val="636363"/>
                </a:solidFill>
              </a:rPr>
              <a:t>GitHub.</a:t>
            </a:r>
            <a:r>
              <a:rPr lang="ru-RU" sz="1000" dirty="0">
                <a:solidFill>
                  <a:srgbClr val="636363"/>
                </a:solidFill>
              </a:rPr>
              <a:t>Благодаря </a:t>
            </a:r>
            <a:r>
              <a:rPr lang="en-US" sz="1000" dirty="0" err="1">
                <a:solidFill>
                  <a:srgbClr val="636363"/>
                </a:solidFill>
              </a:rPr>
              <a:t>Git</a:t>
            </a:r>
            <a:r>
              <a:rPr lang="en-US" sz="1000" dirty="0">
                <a:solidFill>
                  <a:srgbClr val="636363"/>
                </a:solidFill>
              </a:rPr>
              <a:t>-Hub </a:t>
            </a:r>
            <a:r>
              <a:rPr lang="ru-RU" sz="1000" dirty="0">
                <a:solidFill>
                  <a:srgbClr val="636363"/>
                </a:solidFill>
              </a:rPr>
              <a:t>мы могли работать совместно в домашних </a:t>
            </a:r>
            <a:r>
              <a:rPr lang="ru-RU" sz="1000" dirty="0" err="1">
                <a:solidFill>
                  <a:srgbClr val="636363"/>
                </a:solidFill>
              </a:rPr>
              <a:t>условиях,не</a:t>
            </a:r>
            <a:r>
              <a:rPr lang="ru-RU" sz="1000" dirty="0">
                <a:solidFill>
                  <a:srgbClr val="636363"/>
                </a:solidFill>
              </a:rPr>
              <a:t> выходя из-за своего рабочего места.</a:t>
            </a:r>
            <a:br>
              <a:rPr lang="ru-RU" sz="1000" dirty="0">
                <a:solidFill>
                  <a:srgbClr val="636363"/>
                </a:solidFill>
              </a:rPr>
            </a:br>
            <a:r>
              <a:rPr lang="ru-RU" sz="1000" dirty="0">
                <a:solidFill>
                  <a:srgbClr val="636363"/>
                </a:solidFill>
              </a:rPr>
              <a:t>Благодаря этому сайту мы смогли ускорить процесс разработки.</a:t>
            </a:r>
          </a:p>
        </p:txBody>
      </p:sp>
      <p:sp>
        <p:nvSpPr>
          <p:cNvPr id="10" name="Oval 9"/>
          <p:cNvSpPr/>
          <p:nvPr/>
        </p:nvSpPr>
        <p:spPr>
          <a:xfrm>
            <a:off x="6988777" y="1937545"/>
            <a:ext cx="3193192" cy="319319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3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886980" y="3257058"/>
            <a:ext cx="6544070" cy="1412843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JOHN </a:t>
            </a:r>
            <a:r>
              <a:rPr lang="en-US" sz="3600" b="1" dirty="0" smtClean="0">
                <a:solidFill>
                  <a:schemeClr val="bg1"/>
                </a:solidFill>
              </a:rPr>
              <a:t>DOE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MR. KING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44958" y="1181100"/>
            <a:ext cx="1478460" cy="1466063"/>
            <a:chOff x="9244958" y="1181100"/>
            <a:chExt cx="1478460" cy="1466063"/>
          </a:xfrm>
        </p:grpSpPr>
        <p:sp>
          <p:nvSpPr>
            <p:cNvPr id="7" name="Donut 6"/>
            <p:cNvSpPr/>
            <p:nvPr/>
          </p:nvSpPr>
          <p:spPr>
            <a:xfrm>
              <a:off x="9257355" y="1181100"/>
              <a:ext cx="1466063" cy="1466063"/>
            </a:xfrm>
            <a:prstGeom prst="donut">
              <a:avLst>
                <a:gd name="adj" fmla="val 2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9244958" y="1181100"/>
              <a:ext cx="1466063" cy="1466063"/>
            </a:xfrm>
            <a:prstGeom prst="blockArc">
              <a:avLst>
                <a:gd name="adj1" fmla="val 9915429"/>
                <a:gd name="adj2" fmla="val 16319868"/>
                <a:gd name="adj3" fmla="val 317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81457" y="1737522"/>
              <a:ext cx="1022807" cy="3123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2000" dirty="0">
                  <a:latin typeface="+mj-lt"/>
                </a:rPr>
                <a:t>3</a:t>
              </a:r>
              <a:r>
                <a:rPr lang="ru-RU" sz="2000" dirty="0" smtClean="0">
                  <a:latin typeface="+mj-lt"/>
                </a:rPr>
                <a:t>0</a:t>
              </a:r>
              <a:r>
                <a:rPr lang="en-US" sz="2000" dirty="0" smtClean="0">
                  <a:latin typeface="+mj-lt"/>
                </a:rPr>
                <a:t>%</a:t>
              </a:r>
              <a:endParaRPr lang="en-US" sz="20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81457" y="1965414"/>
              <a:ext cx="1022807" cy="2296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800" dirty="0" smtClean="0">
                  <a:solidFill>
                    <a:schemeClr val="tx1">
                      <a:alpha val="80000"/>
                    </a:schemeClr>
                  </a:solidFill>
                </a:rPr>
                <a:t>КОД</a:t>
              </a:r>
              <a:endParaRPr lang="en-US" sz="800" dirty="0">
                <a:solidFill>
                  <a:schemeClr val="tx1">
                    <a:alpha val="8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57355" y="2914335"/>
            <a:ext cx="1466063" cy="1466063"/>
            <a:chOff x="9257355" y="1181100"/>
            <a:chExt cx="1466063" cy="1466063"/>
          </a:xfrm>
        </p:grpSpPr>
        <p:sp>
          <p:nvSpPr>
            <p:cNvPr id="15" name="Donut 14"/>
            <p:cNvSpPr/>
            <p:nvPr/>
          </p:nvSpPr>
          <p:spPr>
            <a:xfrm>
              <a:off x="9257355" y="1181100"/>
              <a:ext cx="1466063" cy="1466063"/>
            </a:xfrm>
            <a:prstGeom prst="donut">
              <a:avLst>
                <a:gd name="adj" fmla="val 2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>
              <a:off x="9257355" y="1181100"/>
              <a:ext cx="1466063" cy="1466063"/>
            </a:xfrm>
            <a:prstGeom prst="blockArc">
              <a:avLst>
                <a:gd name="adj1" fmla="val 7797951"/>
                <a:gd name="adj2" fmla="val 16181312"/>
                <a:gd name="adj3" fmla="val 25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81457" y="1737522"/>
              <a:ext cx="1022807" cy="3123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2000" dirty="0" smtClean="0">
                  <a:latin typeface="+mj-lt"/>
                </a:rPr>
                <a:t>40</a:t>
              </a:r>
              <a:r>
                <a:rPr lang="en-US" sz="2000" dirty="0" smtClean="0">
                  <a:latin typeface="+mj-lt"/>
                </a:rPr>
                <a:t>%</a:t>
              </a:r>
              <a:endParaRPr lang="en-US" sz="20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81457" y="1965414"/>
              <a:ext cx="1022807" cy="2296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800" dirty="0" smtClean="0">
                  <a:solidFill>
                    <a:schemeClr val="tx1">
                      <a:alpha val="80000"/>
                    </a:schemeClr>
                  </a:solidFill>
                </a:rPr>
                <a:t>ДИЗАЙН</a:t>
              </a:r>
              <a:endParaRPr lang="en-US" sz="800" dirty="0">
                <a:solidFill>
                  <a:schemeClr val="tx1">
                    <a:alpha val="8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57353" y="4647571"/>
            <a:ext cx="1466064" cy="1466063"/>
            <a:chOff x="9257353" y="1181100"/>
            <a:chExt cx="1466064" cy="1466063"/>
          </a:xfrm>
        </p:grpSpPr>
        <p:sp>
          <p:nvSpPr>
            <p:cNvPr id="20" name="Donut 19"/>
            <p:cNvSpPr/>
            <p:nvPr/>
          </p:nvSpPr>
          <p:spPr>
            <a:xfrm>
              <a:off x="9257353" y="1181100"/>
              <a:ext cx="1466063" cy="1466063"/>
            </a:xfrm>
            <a:prstGeom prst="donut">
              <a:avLst>
                <a:gd name="adj" fmla="val 2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>
              <a:off x="9257354" y="1181100"/>
              <a:ext cx="1466063" cy="1466063"/>
            </a:xfrm>
            <a:prstGeom prst="blockArc">
              <a:avLst>
                <a:gd name="adj1" fmla="val 9695321"/>
                <a:gd name="adj2" fmla="val 16181312"/>
                <a:gd name="adj3" fmla="val 25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81457" y="1737522"/>
              <a:ext cx="102280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ru-RU" sz="2000" dirty="0">
                  <a:latin typeface="+mj-lt"/>
                </a:rPr>
                <a:t>3</a:t>
              </a:r>
              <a:r>
                <a:rPr lang="en-US" sz="2000" dirty="0" smtClean="0">
                  <a:latin typeface="+mj-lt"/>
                </a:rPr>
                <a:t>0%</a:t>
              </a:r>
              <a:endParaRPr lang="en-US" sz="20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81457" y="1965414"/>
              <a:ext cx="1022807" cy="2296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800" dirty="0" smtClean="0">
                  <a:solidFill>
                    <a:schemeClr val="tx1">
                      <a:alpha val="80000"/>
                    </a:schemeClr>
                  </a:solidFill>
                </a:rPr>
                <a:t>ИДЕЯ</a:t>
              </a:r>
              <a:endParaRPr lang="en-US" sz="800" dirty="0">
                <a:solidFill>
                  <a:schemeClr val="tx1">
                    <a:alpha val="80000"/>
                  </a:schemeClr>
                </a:solidFill>
              </a:endParaRP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1866898" y="1092142"/>
            <a:ext cx="4229100" cy="1621619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ПРОЕКТ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74" y="2320638"/>
            <a:ext cx="1441268" cy="1015871"/>
          </a:xfrm>
          <a:prstGeom prst="rect">
            <a:avLst/>
          </a:prstGeom>
        </p:spPr>
      </p:pic>
      <p:sp>
        <p:nvSpPr>
          <p:cNvPr id="26" name="Donut 19"/>
          <p:cNvSpPr/>
          <p:nvPr/>
        </p:nvSpPr>
        <p:spPr>
          <a:xfrm>
            <a:off x="5502376" y="2068382"/>
            <a:ext cx="1466063" cy="1466063"/>
          </a:xfrm>
          <a:prstGeom prst="donut">
            <a:avLst>
              <a:gd name="adj" fmla="val 2408"/>
            </a:avLst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hape 3717"/>
          <p:cNvSpPr/>
          <p:nvPr/>
        </p:nvSpPr>
        <p:spPr>
          <a:xfrm>
            <a:off x="2439924" y="2411003"/>
            <a:ext cx="829809" cy="835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Donut 19"/>
          <p:cNvSpPr/>
          <p:nvPr/>
        </p:nvSpPr>
        <p:spPr>
          <a:xfrm>
            <a:off x="2121796" y="2068380"/>
            <a:ext cx="1466063" cy="1466063"/>
          </a:xfrm>
          <a:prstGeom prst="donut">
            <a:avLst>
              <a:gd name="adj" fmla="val 2408"/>
            </a:avLst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19"/>
          <p:cNvSpPr/>
          <p:nvPr/>
        </p:nvSpPr>
        <p:spPr>
          <a:xfrm>
            <a:off x="3789030" y="4380398"/>
            <a:ext cx="1466063" cy="1466063"/>
          </a:xfrm>
          <a:prstGeom prst="donut">
            <a:avLst>
              <a:gd name="adj" fmla="val 2408"/>
            </a:avLst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2711" y="4802124"/>
            <a:ext cx="138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P H</a:t>
            </a:r>
            <a:endParaRPr lang="ru-RU" sz="3600" b="1" dirty="0">
              <a:latin typeface="+mj-lt"/>
            </a:endParaRPr>
          </a:p>
        </p:txBody>
      </p:sp>
      <p:cxnSp>
        <p:nvCxnSpPr>
          <p:cNvPr id="9" name="Прямая соединительная линия 8"/>
          <p:cNvCxnSpPr>
            <a:endCxn id="29" idx="1"/>
          </p:cNvCxnSpPr>
          <p:nvPr/>
        </p:nvCxnSpPr>
        <p:spPr>
          <a:xfrm>
            <a:off x="3017520" y="3491062"/>
            <a:ext cx="986210" cy="1104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8" idx="6"/>
            <a:endCxn id="26" idx="2"/>
          </p:cNvCxnSpPr>
          <p:nvPr/>
        </p:nvCxnSpPr>
        <p:spPr>
          <a:xfrm>
            <a:off x="3587859" y="2801412"/>
            <a:ext cx="191451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9" idx="7"/>
          </p:cNvCxnSpPr>
          <p:nvPr/>
        </p:nvCxnSpPr>
        <p:spPr>
          <a:xfrm flipH="1">
            <a:off x="5040393" y="3470757"/>
            <a:ext cx="954642" cy="1124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19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188625"/>
            <a:ext cx="55245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Основную роль в поддержке связи и обмена данными сыграл – </a:t>
            </a:r>
            <a:r>
              <a:rPr lang="en-US" sz="1000" dirty="0" smtClean="0">
                <a:solidFill>
                  <a:schemeClr val="tx1">
                    <a:alpha val="80000"/>
                  </a:schemeClr>
                </a:solidFill>
              </a:rPr>
              <a:t>GitHub.</a:t>
            </a:r>
          </a:p>
          <a:p>
            <a:pPr>
              <a:lnSpc>
                <a:spcPct val="120000"/>
              </a:lnSpc>
            </a:pPr>
            <a:r>
              <a:rPr lang="ru-RU" sz="1000" dirty="0">
                <a:solidFill>
                  <a:srgbClr val="636363"/>
                </a:solidFill>
              </a:rPr>
              <a:t>Веб-сервис основан на системе контроля версий Git и разработан на Ruby on </a:t>
            </a:r>
            <a:r>
              <a:rPr lang="ru-RU" sz="1000" dirty="0" err="1" smtClean="0">
                <a:solidFill>
                  <a:srgbClr val="636363"/>
                </a:solidFill>
              </a:rPr>
              <a:t>Rails</a:t>
            </a:r>
            <a:r>
              <a:rPr lang="ru-RU" sz="1000" dirty="0">
                <a:solidFill>
                  <a:srgbClr val="636363"/>
                </a:solidFill>
              </a:rPr>
              <a:t> и Erlang компанией </a:t>
            </a:r>
            <a:r>
              <a:rPr lang="ru-RU" sz="1000" dirty="0" err="1" smtClean="0">
                <a:solidFill>
                  <a:srgbClr val="636363"/>
                </a:solidFill>
              </a:rPr>
              <a:t>GitHub</a:t>
            </a:r>
            <a:r>
              <a:rPr lang="en-US" sz="1000" dirty="0" smtClean="0">
                <a:solidFill>
                  <a:srgbClr val="636363"/>
                </a:solidFill>
              </a:rPr>
              <a:t>.</a:t>
            </a:r>
            <a:r>
              <a:rPr lang="ru-RU" sz="1000" dirty="0" smtClean="0">
                <a:solidFill>
                  <a:srgbClr val="636363"/>
                </a:solidFill>
              </a:rPr>
              <a:t>Сервис </a:t>
            </a:r>
            <a:r>
              <a:rPr lang="ru-RU" sz="1000" dirty="0">
                <a:solidFill>
                  <a:srgbClr val="636363"/>
                </a:solidFill>
              </a:rPr>
              <a:t>бесплатен для проектов с открытым исходным кодом и (с 2019 года) небольших частных проектов, предоставляя им все возможности (включая </a:t>
            </a:r>
            <a:r>
              <a:rPr lang="ru-RU" sz="1000" dirty="0" smtClean="0">
                <a:solidFill>
                  <a:srgbClr val="636363"/>
                </a:solidFill>
              </a:rPr>
              <a:t>SSL), </a:t>
            </a:r>
            <a:r>
              <a:rPr lang="ru-RU" sz="1000" dirty="0">
                <a:solidFill>
                  <a:srgbClr val="636363"/>
                </a:solidFill>
              </a:rPr>
              <a:t>а для крупных корпоративных проектов предлагаются различные платные тарифные </a:t>
            </a:r>
            <a:r>
              <a:rPr lang="ru-RU" sz="1000" dirty="0" smtClean="0">
                <a:solidFill>
                  <a:srgbClr val="636363"/>
                </a:solidFill>
              </a:rPr>
              <a:t>планы.</a:t>
            </a:r>
            <a:endParaRPr lang="en-US" sz="1000" dirty="0">
              <a:solidFill>
                <a:srgbClr val="6363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7461" y="4952683"/>
            <a:ext cx="2068446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ВРЕМЯ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Shape 3599"/>
          <p:cNvSpPr/>
          <p:nvPr/>
        </p:nvSpPr>
        <p:spPr>
          <a:xfrm>
            <a:off x="2818282" y="4301970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7461" y="5195826"/>
            <a:ext cx="207077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На данный </a:t>
            </a: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проект,мы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потратили </a:t>
            </a:r>
          </a:p>
          <a:p>
            <a:pPr algn="ctr">
              <a:lnSpc>
                <a:spcPct val="120000"/>
              </a:lnSpc>
            </a:pP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10 часов времени.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9179" y="3906983"/>
            <a:ext cx="2330084" cy="212116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9591" y="3906983"/>
            <a:ext cx="2330084" cy="212116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20003" y="3906983"/>
            <a:ext cx="2330084" cy="212116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90416" y="3906983"/>
            <a:ext cx="2330084" cy="212116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7873" y="4952683"/>
            <a:ext cx="2068446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ПОДДЕРЖКА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7873" y="5195826"/>
            <a:ext cx="207077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При поддержке </a:t>
            </a: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преподователя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–</a:t>
            </a:r>
          </a:p>
          <a:p>
            <a:pPr algn="ctr">
              <a:lnSpc>
                <a:spcPct val="120000"/>
              </a:lnSpc>
            </a:pP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Аблякимовой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А.Н.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2168" y="4952683"/>
            <a:ext cx="2068446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ПРОГРАММЫ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2168" y="5195826"/>
            <a:ext cx="207077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 err="1" smtClean="0">
                <a:solidFill>
                  <a:schemeClr val="tx1">
                    <a:alpha val="80000"/>
                  </a:schemeClr>
                </a:solidFill>
              </a:rPr>
              <a:t>Photoshop,Scratch,Paint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alpha val="80000"/>
                  </a:schemeClr>
                </a:solidFill>
              </a:rPr>
              <a:t>Tool Sai,</a:t>
            </a:r>
          </a:p>
          <a:p>
            <a:pPr algn="ctr"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alpha val="80000"/>
                  </a:schemeClr>
                </a:solidFill>
              </a:rPr>
              <a:t>Scratch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US" sz="1000" dirty="0" smtClean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35986" y="4952683"/>
            <a:ext cx="2068446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СВЯЗЬ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35986" y="5195826"/>
            <a:ext cx="207077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Соц.сети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,</a:t>
            </a:r>
            <a:r>
              <a:rPr lang="en-US" sz="1000" dirty="0" err="1" smtClean="0">
                <a:solidFill>
                  <a:schemeClr val="tx1">
                    <a:alpha val="80000"/>
                  </a:schemeClr>
                </a:solidFill>
              </a:rPr>
              <a:t>GitHub,Discord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Shape 3620"/>
          <p:cNvSpPr/>
          <p:nvPr/>
        </p:nvSpPr>
        <p:spPr>
          <a:xfrm>
            <a:off x="5288694" y="4301970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Shape 3759"/>
          <p:cNvSpPr/>
          <p:nvPr/>
        </p:nvSpPr>
        <p:spPr>
          <a:xfrm>
            <a:off x="7750452" y="4301969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677"/>
          <p:cNvSpPr/>
          <p:nvPr/>
        </p:nvSpPr>
        <p:spPr>
          <a:xfrm>
            <a:off x="10244270" y="4343048"/>
            <a:ext cx="451877" cy="369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85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6900" y="4991886"/>
            <a:ext cx="215316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АБДУЛКАДЫРОВ МАРЛЕН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6900" y="5272677"/>
            <a:ext cx="306783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Кодировщик,ответственный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за анимации и основную механику игры.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7671" y="5003693"/>
            <a:ext cx="215316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200" dirty="0" smtClean="0">
                <a:latin typeface="+mj-lt"/>
              </a:rPr>
              <a:t>УМАРОВ САБИТ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671" y="5284484"/>
            <a:ext cx="306783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Гланый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сценарист,разработчик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основной </a:t>
            </a: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идеии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и концепции игры.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8442" y="4991886"/>
            <a:ext cx="2153165" cy="2243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1200" dirty="0" smtClean="0">
                <a:solidFill>
                  <a:srgbClr val="1F1F1F"/>
                </a:solidFill>
                <a:latin typeface="+mj-lt"/>
              </a:rPr>
              <a:t>КРИСТИАН БУГЕРА</a:t>
            </a:r>
            <a:endParaRPr lang="en-US" sz="1200" dirty="0">
              <a:solidFill>
                <a:srgbClr val="1F1F1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8442" y="5272677"/>
            <a:ext cx="306783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Ответственный за основной </a:t>
            </a:r>
            <a:r>
              <a:rPr lang="ru-RU" sz="1000" dirty="0" err="1" smtClean="0">
                <a:solidFill>
                  <a:schemeClr val="tx1">
                    <a:alpha val="80000"/>
                  </a:schemeClr>
                </a:solidFill>
              </a:rPr>
              <a:t>дизайн,визуальную</a:t>
            </a:r>
            <a:r>
              <a:rPr lang="ru-RU" sz="1000" dirty="0" smtClean="0">
                <a:solidFill>
                  <a:schemeClr val="tx1">
                    <a:alpha val="80000"/>
                  </a:schemeClr>
                </a:solidFill>
              </a:rPr>
              <a:t> основную.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55" y="1849120"/>
            <a:ext cx="3520550" cy="46940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6"/>
          <a:stretch/>
        </p:blipFill>
        <p:spPr>
          <a:xfrm>
            <a:off x="4781905" y="848172"/>
            <a:ext cx="3760115" cy="59551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20" y="1849120"/>
            <a:ext cx="3391442" cy="46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2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flipV="1">
            <a:off x="6120749" y="1529689"/>
            <a:ext cx="2616852" cy="495623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6350" cmpd="sng">
            <a:solidFill>
              <a:srgbClr val="C9D2FD"/>
            </a:solidFill>
            <a:headEnd type="oval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743762" y="2865197"/>
            <a:ext cx="304800" cy="1"/>
          </a:xfrm>
          <a:prstGeom prst="line">
            <a:avLst/>
          </a:prstGeom>
          <a:ln w="6350" cmpd="sng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 flipH="1">
            <a:off x="4170029" y="5027597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6350" cmpd="sng">
            <a:solidFill>
              <a:srgbClr val="FF5757"/>
            </a:solidFill>
            <a:headEnd type="oval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210442" y="5039537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6350" cmpd="sng">
            <a:solidFill>
              <a:srgbClr val="5E78FA"/>
            </a:solidFill>
            <a:headEnd type="oval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201445" y="2865197"/>
            <a:ext cx="304800" cy="1"/>
          </a:xfrm>
          <a:prstGeom prst="line">
            <a:avLst/>
          </a:prstGeom>
          <a:ln w="6350" cmpd="sng">
            <a:solidFill>
              <a:srgbClr val="0420AB"/>
            </a:solidFill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5336586" y="2132888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4" name="Arc 3"/>
          <p:cNvSpPr/>
          <p:nvPr/>
        </p:nvSpPr>
        <p:spPr>
          <a:xfrm rot="10800000">
            <a:off x="6408382" y="3297162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5" name="Arc 4"/>
          <p:cNvSpPr/>
          <p:nvPr/>
        </p:nvSpPr>
        <p:spPr>
          <a:xfrm rot="10800000">
            <a:off x="4268503" y="3297162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3198083" y="2132888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rtlCol="0" anchor="t" anchorCtr="0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7475088" y="2132888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3175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52621" y="2476658"/>
            <a:ext cx="884420" cy="8844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/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23683" y="3644670"/>
            <a:ext cx="884420" cy="8844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2"/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65608" y="2476658"/>
            <a:ext cx="884420" cy="88442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/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28690" y="2476658"/>
            <a:ext cx="884420" cy="88442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5"/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71782" y="3644670"/>
            <a:ext cx="884420" cy="88442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/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421" y="2661395"/>
            <a:ext cx="2235200" cy="99719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РАБОЧЕЕ МЕСТО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Каждый из разработчиков сидел в домашних условиях и выполнял свою задачу</a:t>
            </a:r>
            <a:r>
              <a:rPr lang="en-US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.</a:t>
            </a:r>
            <a:endParaRPr lang="en-US" sz="1000" dirty="0">
              <a:solidFill>
                <a:schemeClr val="tx1">
                  <a:alpha val="65000"/>
                </a:schemeClr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2182" y="5142676"/>
            <a:ext cx="3054059" cy="81253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ОБМЕН ДАННЫМИ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Благодаря </a:t>
            </a:r>
            <a:r>
              <a:rPr lang="en-US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GitHub 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процесс обмена данными был ускорен и упрощен в 10 раз. </a:t>
            </a:r>
            <a:endParaRPr lang="en-US" sz="1000" dirty="0">
              <a:solidFill>
                <a:schemeClr val="tx1">
                  <a:alpha val="65000"/>
                </a:schemeClr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1117" y="5142676"/>
            <a:ext cx="2235200" cy="99719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ОБОРУДЫВАНИЕ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Так же немало важным фактом является – хорошее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оборудывание</a:t>
            </a:r>
            <a:endParaRPr lang="en-US" sz="1000" dirty="0">
              <a:solidFill>
                <a:schemeClr val="tx1">
                  <a:alpha val="65000"/>
                </a:schemeClr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78628" y="2661394"/>
            <a:ext cx="2235200" cy="173586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ПОДАЧА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При соблюдении всех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условий,правил.При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 помощи различных посторонних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программ.Программа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 была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написанна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 за очень короткий срок и была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представленна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 большому количеству людей.</a:t>
            </a:r>
            <a:endParaRPr lang="en-US" sz="1000" dirty="0">
              <a:solidFill>
                <a:schemeClr val="tx1">
                  <a:alpha val="65000"/>
                </a:schemeClr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90521" y="1211563"/>
            <a:ext cx="3023307" cy="99719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 smtClean="0">
                <a:latin typeface="Open Sans Semibold" charset="0"/>
                <a:ea typeface="Open Sans Semibold" charset="0"/>
                <a:cs typeface="Open Sans Semibold" charset="0"/>
              </a:rPr>
              <a:t>ОБЩЕНИЕ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При использовании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соц.сетей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 и различных </a:t>
            </a:r>
            <a:r>
              <a:rPr lang="ru-RU" sz="1000" dirty="0" err="1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средст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 общения(</a:t>
            </a:r>
            <a:r>
              <a:rPr lang="en-US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Discord).</a:t>
            </a:r>
            <a:r>
              <a:rPr lang="ru-RU" sz="1000" dirty="0" smtClean="0">
                <a:solidFill>
                  <a:schemeClr val="tx1">
                    <a:alpha val="65000"/>
                  </a:schemeClr>
                </a:solidFill>
                <a:latin typeface="Open Sans Regular" charset="0"/>
                <a:ea typeface="Open Sans Regular" charset="0"/>
                <a:cs typeface="Open Sans Regular" charset="0"/>
              </a:rPr>
              <a:t>Разработка игры была сильно ускорена.</a:t>
            </a:r>
            <a:endParaRPr lang="en-US" sz="1000" dirty="0">
              <a:solidFill>
                <a:schemeClr val="tx1">
                  <a:alpha val="65000"/>
                </a:schemeClr>
              </a:solidFill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34" name="Shape 3598"/>
          <p:cNvSpPr/>
          <p:nvPr/>
        </p:nvSpPr>
        <p:spPr>
          <a:xfrm>
            <a:off x="3814595" y="2749117"/>
            <a:ext cx="339502" cy="33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35" name="Shape 3627"/>
          <p:cNvSpPr/>
          <p:nvPr/>
        </p:nvSpPr>
        <p:spPr>
          <a:xfrm>
            <a:off x="5932129" y="2765696"/>
            <a:ext cx="339502" cy="308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Shape 3660"/>
          <p:cNvSpPr/>
          <p:nvPr/>
        </p:nvSpPr>
        <p:spPr>
          <a:xfrm>
            <a:off x="8091936" y="2749117"/>
            <a:ext cx="339502" cy="33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Shape 3759"/>
          <p:cNvSpPr/>
          <p:nvPr/>
        </p:nvSpPr>
        <p:spPr>
          <a:xfrm>
            <a:off x="4896142" y="3915381"/>
            <a:ext cx="339502" cy="33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Shape 3717"/>
          <p:cNvSpPr/>
          <p:nvPr/>
        </p:nvSpPr>
        <p:spPr>
          <a:xfrm>
            <a:off x="7030337" y="3949297"/>
            <a:ext cx="339502" cy="339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71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3" grpId="0" animBg="1"/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B&amp;D-Powerpoint Template_16x9">
  <a:themeElements>
    <a:clrScheme name="Balance Color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FE1C1D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2095</TotalTime>
  <Words>489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Gotham Pro Black</vt:lpstr>
      <vt:lpstr>Montserrat</vt:lpstr>
      <vt:lpstr>Montserrat Medium</vt:lpstr>
      <vt:lpstr>Montserrat-Bold</vt:lpstr>
      <vt:lpstr>Open Sans</vt:lpstr>
      <vt:lpstr>Open Sans Regular</vt:lpstr>
      <vt:lpstr>Open Sans Semibold</vt:lpstr>
      <vt:lpstr>B&amp;D-Powerpoint Template_16x9</vt:lpstr>
      <vt:lpstr>Использование контроля версий  при разработке игр в системе  SCRATCH! </vt:lpstr>
      <vt:lpstr>GIT.</vt:lpstr>
      <vt:lpstr>СИСТЕМА КОНТРОЛЯ ВЕРСИЙ.</vt:lpstr>
      <vt:lpstr>ОСОБЕННОСТИGIT.</vt:lpstr>
      <vt:lpstr>КАК МЫ ИСПОЛЬЗОВАЛИ GIT.</vt:lpstr>
      <vt:lpstr>Презентация PowerPoint</vt:lpstr>
      <vt:lpstr>РЕСУРСЫ.</vt:lpstr>
      <vt:lpstr>РАЗРАБОТЧИКИ.</vt:lpstr>
      <vt:lpstr>Презентация PowerPoint</vt:lpstr>
      <vt:lpstr>- Почему кошки очень любят программистов? - Потому что у них руки мышами пахнут.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Acer</cp:lastModifiedBy>
  <cp:revision>228</cp:revision>
  <cp:lastPrinted>2017-03-09T03:48:56Z</cp:lastPrinted>
  <dcterms:created xsi:type="dcterms:W3CDTF">2016-11-10T06:07:03Z</dcterms:created>
  <dcterms:modified xsi:type="dcterms:W3CDTF">2020-03-12T18:12:59Z</dcterms:modified>
</cp:coreProperties>
</file>