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5" r:id="rId2"/>
    <p:sldId id="264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2" d="100"/>
          <a:sy n="112" d="100"/>
        </p:scale>
        <p:origin x="-520" y="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E92FA-0524-294E-88CB-08C1BA0D800F}" type="datetimeFigureOut">
              <a:rPr lang="en-US" smtClean="0"/>
              <a:t>3/1/12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869DE-6DF4-DB4A-9833-51193849F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10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869DE-6DF4-DB4A-9833-51193849F8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46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869DE-6DF4-DB4A-9833-51193849F8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30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869DE-6DF4-DB4A-9833-51193849F8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62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4700-D0D0-C44E-88AF-9CBE3E959B15}" type="datetimeFigureOut">
              <a:rPr lang="en-US" smtClean="0"/>
              <a:t>3/1/12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6BFC-A171-BE42-9343-2380AFB0B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2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4700-D0D0-C44E-88AF-9CBE3E959B15}" type="datetimeFigureOut">
              <a:rPr lang="en-US" smtClean="0"/>
              <a:t>3/1/12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6BFC-A171-BE42-9343-2380AFB0B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1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4700-D0D0-C44E-88AF-9CBE3E959B15}" type="datetimeFigureOut">
              <a:rPr lang="en-US" smtClean="0"/>
              <a:t>3/1/12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6BFC-A171-BE42-9343-2380AFB0B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4700-D0D0-C44E-88AF-9CBE3E959B15}" type="datetimeFigureOut">
              <a:rPr lang="en-US" smtClean="0"/>
              <a:t>3/1/12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6BFC-A171-BE42-9343-2380AFB0B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2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4700-D0D0-C44E-88AF-9CBE3E959B15}" type="datetimeFigureOut">
              <a:rPr lang="en-US" smtClean="0"/>
              <a:t>3/1/12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6BFC-A171-BE42-9343-2380AFB0B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17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4700-D0D0-C44E-88AF-9CBE3E959B15}" type="datetimeFigureOut">
              <a:rPr lang="en-US" smtClean="0"/>
              <a:t>3/1/12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6BFC-A171-BE42-9343-2380AFB0B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4700-D0D0-C44E-88AF-9CBE3E959B15}" type="datetimeFigureOut">
              <a:rPr lang="en-US" smtClean="0"/>
              <a:t>3/1/12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6BFC-A171-BE42-9343-2380AFB0B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3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4700-D0D0-C44E-88AF-9CBE3E959B15}" type="datetimeFigureOut">
              <a:rPr lang="en-US" smtClean="0"/>
              <a:t>3/1/12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6BFC-A171-BE42-9343-2380AFB0B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8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4700-D0D0-C44E-88AF-9CBE3E959B15}" type="datetimeFigureOut">
              <a:rPr lang="en-US" smtClean="0"/>
              <a:t>3/1/12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6BFC-A171-BE42-9343-2380AFB0B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2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4700-D0D0-C44E-88AF-9CBE3E959B15}" type="datetimeFigureOut">
              <a:rPr lang="en-US" smtClean="0"/>
              <a:t>3/1/12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6BFC-A171-BE42-9343-2380AFB0B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4700-D0D0-C44E-88AF-9CBE3E959B15}" type="datetimeFigureOut">
              <a:rPr lang="en-US" smtClean="0"/>
              <a:t>3/1/12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6BFC-A171-BE42-9343-2380AFB0B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09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A4700-D0D0-C44E-88AF-9CBE3E959B15}" type="datetimeFigureOut">
              <a:rPr lang="en-US" smtClean="0"/>
              <a:t>3/1/12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06BFC-A171-BE42-9343-2380AFB0B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9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6455" y="1179384"/>
            <a:ext cx="695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QUESTION: Does sampling of exemplars affect degree of generalization?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49931" y="1806605"/>
            <a:ext cx="2659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Conditions: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go together x label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learner x teacher</a:t>
            </a:r>
          </a:p>
          <a:p>
            <a:pPr marL="742950" lvl="1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94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05752" y="587637"/>
            <a:ext cx="263290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/>
              <a:t>PREDICTIONS</a:t>
            </a:r>
            <a:endParaRPr lang="en-US" sz="35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9427" y="1695490"/>
            <a:ext cx="5194300" cy="4406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69" y="1695490"/>
            <a:ext cx="51943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25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6455" y="1179384"/>
            <a:ext cx="6809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Question</a:t>
            </a:r>
            <a:r>
              <a:rPr lang="en-US" dirty="0" smtClean="0"/>
              <a:t>: Does sampling of exemplars affect degree of generalization?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49931" y="1806605"/>
            <a:ext cx="310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Generalization in feature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573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/>
          <p:cNvCxnSpPr/>
          <p:nvPr/>
        </p:nvCxnSpPr>
        <p:spPr>
          <a:xfrm>
            <a:off x="908053" y="1439335"/>
            <a:ext cx="7055554" cy="4244618"/>
          </a:xfrm>
          <a:prstGeom prst="bentConnector3">
            <a:avLst>
              <a:gd name="adj1" fmla="val 200"/>
            </a:avLst>
          </a:prstGeom>
          <a:ln w="5715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068942" y="2135006"/>
            <a:ext cx="550333" cy="46566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84276" y="2805284"/>
            <a:ext cx="661812" cy="5700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946879" y="3555997"/>
            <a:ext cx="776817" cy="76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833991" y="4478863"/>
            <a:ext cx="1119012" cy="914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153608" y="1605844"/>
            <a:ext cx="402168" cy="31044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841275" y="2135006"/>
            <a:ext cx="550333" cy="46566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756609" y="2805284"/>
            <a:ext cx="661812" cy="5700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719212" y="3555997"/>
            <a:ext cx="776817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606324" y="4478863"/>
            <a:ext cx="1119012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25941" y="1605844"/>
            <a:ext cx="402168" cy="31044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491397" y="2157583"/>
            <a:ext cx="550333" cy="465667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440751" y="2827861"/>
            <a:ext cx="661812" cy="57009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403354" y="3578574"/>
            <a:ext cx="776817" cy="7620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290466" y="4501440"/>
            <a:ext cx="1119012" cy="9144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564723" y="1628421"/>
            <a:ext cx="402168" cy="310443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11617" y="2135006"/>
            <a:ext cx="550333" cy="4656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326951" y="2805284"/>
            <a:ext cx="661812" cy="5700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289554" y="3555997"/>
            <a:ext cx="776817" cy="76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176666" y="4478863"/>
            <a:ext cx="1119012" cy="9144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496283" y="1605844"/>
            <a:ext cx="402168" cy="31044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753584" y="2123716"/>
            <a:ext cx="550333" cy="4656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683029" y="2793994"/>
            <a:ext cx="661812" cy="570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631521" y="3544707"/>
            <a:ext cx="776817" cy="76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448078" y="4467573"/>
            <a:ext cx="1119012" cy="91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838250" y="1594554"/>
            <a:ext cx="402168" cy="3104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051934" y="1456273"/>
            <a:ext cx="6575779" cy="2012233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1210748" y="1253063"/>
            <a:ext cx="1353243" cy="4261557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601762" y="1409888"/>
            <a:ext cx="40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</a:t>
            </a:r>
            <a:r>
              <a:rPr lang="en-US" b="1" baseline="-25000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63991" y="5273510"/>
            <a:ext cx="40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</a:t>
            </a:r>
            <a:r>
              <a:rPr lang="en-US" b="1" baseline="-25000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582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Elbow Connector 21"/>
          <p:cNvCxnSpPr/>
          <p:nvPr/>
        </p:nvCxnSpPr>
        <p:spPr>
          <a:xfrm>
            <a:off x="1143001" y="1001889"/>
            <a:ext cx="1989665" cy="1961446"/>
          </a:xfrm>
          <a:prstGeom prst="bentConnector3">
            <a:avLst>
              <a:gd name="adj1" fmla="val 1064"/>
            </a:avLst>
          </a:prstGeom>
          <a:ln w="5715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453445" y="109188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66535" y="1724969"/>
            <a:ext cx="529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 flipH="1">
            <a:off x="1463211" y="1401133"/>
            <a:ext cx="74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457883" y="246019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b="1" baseline="-25000" dirty="0"/>
              <a:t>4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299212" y="113184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r>
              <a:rPr lang="en-US" b="1" baseline="-25000" dirty="0" smtClean="0"/>
              <a:t>1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658699" y="921544"/>
            <a:ext cx="5095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rgbClr val="FF0000"/>
                </a:solidFill>
                <a:latin typeface="Times"/>
                <a:cs typeface="Times"/>
              </a:rPr>
              <a:t>data</a:t>
            </a:r>
            <a:endParaRPr lang="en-US" sz="1200" i="1" dirty="0">
              <a:solidFill>
                <a:srgbClr val="FF0000"/>
              </a:solidFill>
              <a:latin typeface="Times"/>
              <a:cs typeface="Times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1408933" y="1167530"/>
            <a:ext cx="445821" cy="100215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135203" y="1955801"/>
            <a:ext cx="1518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Feature Dimension Y</a:t>
            </a:r>
            <a:endParaRPr 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332726" y="3035947"/>
            <a:ext cx="1518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Feature Dimension X</a:t>
            </a:r>
            <a:endParaRPr lang="en-US" sz="1200" b="1" dirty="0"/>
          </a:p>
        </p:txBody>
      </p:sp>
      <p:sp>
        <p:nvSpPr>
          <p:cNvPr id="46" name="Oval 45"/>
          <p:cNvSpPr/>
          <p:nvPr/>
        </p:nvSpPr>
        <p:spPr>
          <a:xfrm>
            <a:off x="2299212" y="1159961"/>
            <a:ext cx="365070" cy="425692"/>
          </a:xfrm>
          <a:prstGeom prst="ellipse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453445" y="2460194"/>
            <a:ext cx="365070" cy="425692"/>
          </a:xfrm>
          <a:prstGeom prst="ellipse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523694" y="924551"/>
            <a:ext cx="65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rgbClr val="0000FF"/>
                </a:solidFill>
                <a:latin typeface="Times"/>
                <a:cs typeface="Times"/>
              </a:rPr>
              <a:t>probes</a:t>
            </a:r>
            <a:endParaRPr lang="en-US" sz="1200" i="1" dirty="0">
              <a:solidFill>
                <a:srgbClr val="0000FF"/>
              </a:solidFill>
              <a:latin typeface="Times"/>
              <a:cs typeface="Times"/>
            </a:endParaRPr>
          </a:p>
        </p:txBody>
      </p:sp>
      <p:cxnSp>
        <p:nvCxnSpPr>
          <p:cNvPr id="49" name="Elbow Connector 48"/>
          <p:cNvCxnSpPr/>
          <p:nvPr/>
        </p:nvCxnSpPr>
        <p:spPr>
          <a:xfrm>
            <a:off x="5320978" y="1001889"/>
            <a:ext cx="1989665" cy="1961446"/>
          </a:xfrm>
          <a:prstGeom prst="bentConnector3">
            <a:avLst>
              <a:gd name="adj1" fmla="val 1064"/>
            </a:avLst>
          </a:prstGeom>
          <a:ln w="5715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631422" y="109188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635860" y="246019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  <a:r>
              <a:rPr lang="en-US" b="1" baseline="-25000" dirty="0" smtClean="0"/>
              <a:t>4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6477189" y="113184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b="1" baseline="-25000" dirty="0" smtClean="0"/>
              <a:t>1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836676" y="921544"/>
            <a:ext cx="5095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rgbClr val="FF0000"/>
                </a:solidFill>
                <a:latin typeface="Times"/>
                <a:cs typeface="Times"/>
              </a:rPr>
              <a:t>data</a:t>
            </a:r>
            <a:endParaRPr lang="en-US" sz="1200" i="1" dirty="0">
              <a:solidFill>
                <a:srgbClr val="FF0000"/>
              </a:solidFill>
              <a:latin typeface="Times"/>
              <a:cs typeface="Times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586910" y="1156190"/>
            <a:ext cx="445821" cy="429463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 rot="16200000">
            <a:off x="4313180" y="1955801"/>
            <a:ext cx="1518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Feature Dimension Y</a:t>
            </a:r>
            <a:endParaRPr lang="en-US" sz="12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510703" y="3035947"/>
            <a:ext cx="1518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Feature Dimension X</a:t>
            </a:r>
            <a:endParaRPr lang="en-US" sz="1200" b="1" dirty="0"/>
          </a:p>
        </p:txBody>
      </p:sp>
      <p:sp>
        <p:nvSpPr>
          <p:cNvPr id="59" name="Oval 58"/>
          <p:cNvSpPr/>
          <p:nvPr/>
        </p:nvSpPr>
        <p:spPr>
          <a:xfrm>
            <a:off x="6477189" y="1159961"/>
            <a:ext cx="365070" cy="425692"/>
          </a:xfrm>
          <a:prstGeom prst="ellipse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631422" y="2460194"/>
            <a:ext cx="365070" cy="425692"/>
          </a:xfrm>
          <a:prstGeom prst="ellipse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6701671" y="924551"/>
            <a:ext cx="65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rgbClr val="0000FF"/>
                </a:solidFill>
                <a:latin typeface="Times"/>
                <a:cs typeface="Times"/>
              </a:rPr>
              <a:t>probes</a:t>
            </a:r>
            <a:endParaRPr lang="en-US" sz="1200" i="1" dirty="0">
              <a:solidFill>
                <a:srgbClr val="0000FF"/>
              </a:solidFill>
              <a:latin typeface="Times"/>
              <a:cs typeface="Time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33193" y="351547"/>
            <a:ext cx="3146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Within-Category Generalization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912397" y="362969"/>
            <a:ext cx="312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Across-Category Generalization</a:t>
            </a:r>
            <a:endParaRPr lang="en-US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78" y="3617531"/>
            <a:ext cx="3036344" cy="3036344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256" y="3820571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41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1859055" y="4781730"/>
            <a:ext cx="550333" cy="46566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841275" y="3891070"/>
            <a:ext cx="661812" cy="5700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946879" y="4641783"/>
            <a:ext cx="776817" cy="76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153608" y="2691630"/>
            <a:ext cx="402168" cy="31044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841275" y="3220792"/>
            <a:ext cx="550333" cy="46566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080711" y="3841695"/>
            <a:ext cx="661812" cy="5700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719212" y="4641783"/>
            <a:ext cx="776817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25941" y="2691630"/>
            <a:ext cx="402168" cy="31044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946879" y="3220792"/>
            <a:ext cx="550333" cy="465667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300138" y="4677307"/>
            <a:ext cx="661812" cy="57009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911729" y="2310630"/>
            <a:ext cx="776817" cy="7620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11617" y="3220792"/>
            <a:ext cx="550333" cy="4656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778959" y="3766327"/>
            <a:ext cx="661812" cy="5700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589455" y="2770647"/>
            <a:ext cx="776817" cy="76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783390" y="3872638"/>
            <a:ext cx="402168" cy="31044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236" y="183944"/>
            <a:ext cx="41865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>
                <a:solidFill>
                  <a:srgbClr val="FF0000"/>
                </a:solidFill>
              </a:rPr>
              <a:t>Learner-Label Condition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2640191" y="1192911"/>
            <a:ext cx="402168" cy="310443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44669" y="1134022"/>
            <a:ext cx="142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a </a:t>
            </a:r>
            <a:r>
              <a:rPr lang="en-US" dirty="0" err="1" smtClean="0"/>
              <a:t>wug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259803" y="1174487"/>
            <a:ext cx="247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on two more </a:t>
            </a:r>
            <a:r>
              <a:rPr lang="en-US" dirty="0" err="1" smtClean="0"/>
              <a:t>wugs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87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1782419" y="4674145"/>
            <a:ext cx="550333" cy="46566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764639" y="3783485"/>
            <a:ext cx="661812" cy="5700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870243" y="4534198"/>
            <a:ext cx="776817" cy="76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076972" y="2584045"/>
            <a:ext cx="402168" cy="31044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764639" y="3113207"/>
            <a:ext cx="550333" cy="46566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004075" y="3734110"/>
            <a:ext cx="661812" cy="5700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642576" y="4534198"/>
            <a:ext cx="776817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849305" y="2584045"/>
            <a:ext cx="402168" cy="31044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440771" y="956602"/>
            <a:ext cx="550333" cy="465667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615973" y="973729"/>
            <a:ext cx="661812" cy="57009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835093" y="2203045"/>
            <a:ext cx="776817" cy="7620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334981" y="3113207"/>
            <a:ext cx="550333" cy="4656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702323" y="3658742"/>
            <a:ext cx="661812" cy="5700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512819" y="2663062"/>
            <a:ext cx="776817" cy="76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706754" y="3765053"/>
            <a:ext cx="402168" cy="31044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236" y="183944"/>
            <a:ext cx="42444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>
                <a:solidFill>
                  <a:srgbClr val="FF0000"/>
                </a:solidFill>
              </a:rPr>
              <a:t>Teacher-Label Condition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3042359" y="1090674"/>
            <a:ext cx="402168" cy="310443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4947" y="1024468"/>
            <a:ext cx="215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are three </a:t>
            </a:r>
            <a:r>
              <a:rPr lang="en-US" dirty="0" err="1" smtClean="0"/>
              <a:t>wugs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236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1782419" y="4674145"/>
            <a:ext cx="550333" cy="46566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764639" y="3783485"/>
            <a:ext cx="661812" cy="5700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870243" y="4534198"/>
            <a:ext cx="776817" cy="76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076972" y="2584045"/>
            <a:ext cx="402168" cy="31044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764639" y="3113207"/>
            <a:ext cx="550333" cy="46566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004075" y="3734110"/>
            <a:ext cx="661812" cy="5700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642576" y="4534198"/>
            <a:ext cx="776817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849305" y="2584045"/>
            <a:ext cx="402168" cy="31044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064299" y="852662"/>
            <a:ext cx="550333" cy="465667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239501" y="869789"/>
            <a:ext cx="661812" cy="57009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835093" y="2203045"/>
            <a:ext cx="776817" cy="7620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334981" y="3113207"/>
            <a:ext cx="550333" cy="4656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702323" y="3658742"/>
            <a:ext cx="661812" cy="5700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512819" y="2663062"/>
            <a:ext cx="776817" cy="76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706754" y="3765053"/>
            <a:ext cx="402168" cy="31044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236" y="183944"/>
            <a:ext cx="410000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>
                <a:solidFill>
                  <a:srgbClr val="FF0000"/>
                </a:solidFill>
              </a:rPr>
              <a:t>Teacher-Kind Condition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665887" y="986734"/>
            <a:ext cx="402168" cy="310443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5519" y="991432"/>
            <a:ext cx="515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Wugs</a:t>
            </a:r>
            <a:r>
              <a:rPr lang="en-US" dirty="0" smtClean="0"/>
              <a:t> are a kind of widget. Here are three </a:t>
            </a:r>
            <a:r>
              <a:rPr lang="en-US" dirty="0" err="1" smtClean="0"/>
              <a:t>wugs</a:t>
            </a:r>
            <a:r>
              <a:rPr lang="en-US" dirty="0"/>
              <a:t>: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3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2118259" y="2664324"/>
            <a:ext cx="1119012" cy="9144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330078" y="3012082"/>
            <a:ext cx="402168" cy="3104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99890" y="12474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0236" y="183944"/>
            <a:ext cx="545073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>
                <a:solidFill>
                  <a:srgbClr val="FF0000"/>
                </a:solidFill>
              </a:rPr>
              <a:t>Within-Category Generalization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83436" y="1689693"/>
            <a:ext cx="58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likely do you think each of these objects is to be a </a:t>
            </a:r>
            <a:r>
              <a:rPr lang="en-US" dirty="0" err="1" smtClean="0"/>
              <a:t>wug</a:t>
            </a:r>
            <a:r>
              <a:rPr lang="en-US" dirty="0" smtClean="0"/>
              <a:t>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364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9890" y="12474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0236" y="183944"/>
            <a:ext cx="542007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>
                <a:solidFill>
                  <a:srgbClr val="FF0000"/>
                </a:solidFill>
              </a:rPr>
              <a:t>Across-Category Generalization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83436" y="1689693"/>
            <a:ext cx="604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likely do you think each of these objects is to be a </a:t>
            </a:r>
            <a:r>
              <a:rPr lang="en-US" dirty="0" err="1" smtClean="0"/>
              <a:t>blicket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2199890" y="2630772"/>
            <a:ext cx="1462813" cy="1116128"/>
          </a:xfrm>
          <a:prstGeom prst="triangl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83436" y="1355931"/>
            <a:ext cx="2792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 </a:t>
            </a:r>
            <a:r>
              <a:rPr lang="en-US" dirty="0" err="1" smtClean="0"/>
              <a:t>blicket</a:t>
            </a:r>
            <a:r>
              <a:rPr lang="en-US" dirty="0" smtClean="0"/>
              <a:t> is a kind of </a:t>
            </a:r>
            <a:r>
              <a:rPr lang="en-US" dirty="0" err="1" smtClean="0"/>
              <a:t>toma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9" name="Isosceles Triangle 8"/>
          <p:cNvSpPr/>
          <p:nvPr/>
        </p:nvSpPr>
        <p:spPr>
          <a:xfrm>
            <a:off x="5260907" y="2989033"/>
            <a:ext cx="430777" cy="367674"/>
          </a:xfrm>
          <a:prstGeom prst="triangl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81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0236" y="183944"/>
            <a:ext cx="41865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>
                <a:solidFill>
                  <a:srgbClr val="FF0000"/>
                </a:solidFill>
              </a:rPr>
              <a:t>Learner-Label Condition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68994" y="1214951"/>
            <a:ext cx="384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object in the yellow circle is a </a:t>
            </a:r>
            <a:r>
              <a:rPr lang="en-US" dirty="0" err="1" smtClean="0"/>
              <a:t>wug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165961" y="1214951"/>
            <a:ext cx="247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on two more </a:t>
            </a:r>
            <a:r>
              <a:rPr lang="en-US" dirty="0" err="1" smtClean="0"/>
              <a:t>wugs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2" name="Quad Arrow 1"/>
          <p:cNvSpPr/>
          <p:nvPr/>
        </p:nvSpPr>
        <p:spPr>
          <a:xfrm rot="19800000">
            <a:off x="555009" y="2546518"/>
            <a:ext cx="952529" cy="929899"/>
          </a:xfrm>
          <a:prstGeom prst="quad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Quad Arrow 24"/>
          <p:cNvSpPr/>
          <p:nvPr/>
        </p:nvSpPr>
        <p:spPr>
          <a:xfrm rot="19800000">
            <a:off x="1446335" y="2296799"/>
            <a:ext cx="952529" cy="929899"/>
          </a:xfrm>
          <a:prstGeom prst="quad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Quad Arrow 25"/>
          <p:cNvSpPr/>
          <p:nvPr/>
        </p:nvSpPr>
        <p:spPr>
          <a:xfrm rot="19800000">
            <a:off x="1149559" y="4299531"/>
            <a:ext cx="952529" cy="929899"/>
          </a:xfrm>
          <a:prstGeom prst="quad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Quad Arrow 28"/>
          <p:cNvSpPr/>
          <p:nvPr/>
        </p:nvSpPr>
        <p:spPr>
          <a:xfrm rot="19800000">
            <a:off x="2483006" y="3187309"/>
            <a:ext cx="952529" cy="929899"/>
          </a:xfrm>
          <a:prstGeom prst="quad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Quad Arrow 30"/>
          <p:cNvSpPr/>
          <p:nvPr/>
        </p:nvSpPr>
        <p:spPr>
          <a:xfrm rot="17760000">
            <a:off x="2501264" y="4815492"/>
            <a:ext cx="952529" cy="929899"/>
          </a:xfrm>
          <a:prstGeom prst="quadArrow">
            <a:avLst/>
          </a:prstGeom>
          <a:blipFill rotWithShape="1">
            <a:blip r:embed="rId2"/>
            <a:tile tx="0" ty="0" sx="100000" sy="100000" flip="none" algn="tl"/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Quad Arrow 32"/>
          <p:cNvSpPr/>
          <p:nvPr/>
        </p:nvSpPr>
        <p:spPr>
          <a:xfrm rot="17760000">
            <a:off x="138413" y="3357999"/>
            <a:ext cx="952529" cy="929899"/>
          </a:xfrm>
          <a:prstGeom prst="quadArrow">
            <a:avLst/>
          </a:prstGeom>
          <a:blipFill rotWithShape="1">
            <a:blip r:embed="rId2"/>
            <a:tile tx="0" ty="0" sx="100000" sy="100000" flip="none" algn="tl"/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33"/>
          <p:cNvSpPr/>
          <p:nvPr/>
        </p:nvSpPr>
        <p:spPr>
          <a:xfrm rot="17760000">
            <a:off x="2610455" y="2094230"/>
            <a:ext cx="952529" cy="929899"/>
          </a:xfrm>
          <a:prstGeom prst="quadArrow">
            <a:avLst/>
          </a:prstGeom>
          <a:blipFill rotWithShape="1">
            <a:blip r:embed="rId2"/>
            <a:tile tx="0" ty="0" sx="100000" sy="100000" flip="none" algn="tl"/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Quad Arrow 34"/>
          <p:cNvSpPr/>
          <p:nvPr/>
        </p:nvSpPr>
        <p:spPr>
          <a:xfrm rot="17760000">
            <a:off x="434992" y="5100665"/>
            <a:ext cx="952529" cy="929899"/>
          </a:xfrm>
          <a:prstGeom prst="quadArrow">
            <a:avLst/>
          </a:prstGeom>
          <a:blipFill rotWithShape="1">
            <a:blip r:embed="rId2"/>
            <a:tile tx="0" ty="0" sx="100000" sy="100000" flip="none" algn="tl"/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Quad Arrow 35"/>
          <p:cNvSpPr/>
          <p:nvPr/>
        </p:nvSpPr>
        <p:spPr>
          <a:xfrm rot="5636147">
            <a:off x="1558210" y="4940321"/>
            <a:ext cx="952529" cy="929899"/>
          </a:xfrm>
          <a:prstGeom prst="quadArrow">
            <a:avLst/>
          </a:prstGeom>
          <a:pattFill prst="ltHorz">
            <a:fgClr>
              <a:srgbClr val="FFFF00"/>
            </a:fgClr>
            <a:bgClr>
              <a:schemeClr val="accent6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Quad Arrow 36"/>
          <p:cNvSpPr/>
          <p:nvPr/>
        </p:nvSpPr>
        <p:spPr>
          <a:xfrm rot="5636147">
            <a:off x="3127939" y="3828100"/>
            <a:ext cx="952529" cy="929899"/>
          </a:xfrm>
          <a:prstGeom prst="quadArrow">
            <a:avLst/>
          </a:prstGeom>
          <a:pattFill prst="ltHorz">
            <a:fgClr>
              <a:srgbClr val="FFFF00"/>
            </a:fgClr>
            <a:bgClr>
              <a:schemeClr val="accent6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Quad Arrow 37"/>
          <p:cNvSpPr/>
          <p:nvPr/>
        </p:nvSpPr>
        <p:spPr>
          <a:xfrm rot="5636147">
            <a:off x="1297948" y="3307154"/>
            <a:ext cx="952529" cy="929899"/>
          </a:xfrm>
          <a:prstGeom prst="quadArrow">
            <a:avLst/>
          </a:prstGeom>
          <a:pattFill prst="ltHorz">
            <a:fgClr>
              <a:srgbClr val="FFFF00"/>
            </a:fgClr>
            <a:bgClr>
              <a:schemeClr val="accent6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Quad Arrow 38"/>
          <p:cNvSpPr/>
          <p:nvPr/>
        </p:nvSpPr>
        <p:spPr>
          <a:xfrm rot="5636147">
            <a:off x="2054753" y="4100460"/>
            <a:ext cx="952529" cy="929899"/>
          </a:xfrm>
          <a:prstGeom prst="quadArrow">
            <a:avLst/>
          </a:prstGeom>
          <a:pattFill prst="ltHorz">
            <a:fgClr>
              <a:srgbClr val="FFFF00"/>
            </a:fgClr>
            <a:bgClr>
              <a:schemeClr val="accent6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Quad Arrow 39"/>
          <p:cNvSpPr/>
          <p:nvPr/>
        </p:nvSpPr>
        <p:spPr>
          <a:xfrm rot="5636147">
            <a:off x="304862" y="4099728"/>
            <a:ext cx="952529" cy="929899"/>
          </a:xfrm>
          <a:prstGeom prst="quadArrow">
            <a:avLst/>
          </a:prstGeom>
          <a:pattFill prst="ltHorz">
            <a:fgClr>
              <a:srgbClr val="FFFF00"/>
            </a:fgClr>
            <a:bgClr>
              <a:schemeClr val="accent6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&quot;No&quot; Symbol 2"/>
          <p:cNvSpPr/>
          <p:nvPr/>
        </p:nvSpPr>
        <p:spPr>
          <a:xfrm>
            <a:off x="5466339" y="2753845"/>
            <a:ext cx="929850" cy="882897"/>
          </a:xfrm>
          <a:prstGeom prst="noSmoking">
            <a:avLst/>
          </a:prstGeom>
          <a:pattFill prst="smGrid">
            <a:fgClr>
              <a:srgbClr val="008000"/>
            </a:fgClr>
            <a:bgClr>
              <a:schemeClr val="accent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&quot;No&quot; Symbol 41"/>
          <p:cNvSpPr/>
          <p:nvPr/>
        </p:nvSpPr>
        <p:spPr>
          <a:xfrm>
            <a:off x="6607529" y="5285833"/>
            <a:ext cx="929850" cy="882897"/>
          </a:xfrm>
          <a:prstGeom prst="noSmoking">
            <a:avLst/>
          </a:prstGeom>
          <a:pattFill prst="smGrid">
            <a:fgClr>
              <a:srgbClr val="008000"/>
            </a:fgClr>
            <a:bgClr>
              <a:schemeClr val="accent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&quot;No&quot; Symbol 42"/>
          <p:cNvSpPr/>
          <p:nvPr/>
        </p:nvSpPr>
        <p:spPr>
          <a:xfrm rot="16851653">
            <a:off x="6682769" y="4248501"/>
            <a:ext cx="929850" cy="882897"/>
          </a:xfrm>
          <a:prstGeom prst="noSmoking">
            <a:avLst/>
          </a:prstGeom>
          <a:blipFill rotWithShape="1">
            <a:blip r:embed="rId3"/>
            <a:tile tx="0" ty="0" sx="100000" sy="100000" flip="none" algn="tl"/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&quot;No&quot; Symbol 43"/>
          <p:cNvSpPr/>
          <p:nvPr/>
        </p:nvSpPr>
        <p:spPr>
          <a:xfrm>
            <a:off x="7537379" y="3786430"/>
            <a:ext cx="929850" cy="882897"/>
          </a:xfrm>
          <a:prstGeom prst="noSmoking">
            <a:avLst/>
          </a:prstGeom>
          <a:pattFill prst="smGrid">
            <a:fgClr>
              <a:srgbClr val="008000"/>
            </a:fgClr>
            <a:bgClr>
              <a:schemeClr val="accent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&quot;No&quot; Symbol 44"/>
          <p:cNvSpPr/>
          <p:nvPr/>
        </p:nvSpPr>
        <p:spPr>
          <a:xfrm>
            <a:off x="7203914" y="2370677"/>
            <a:ext cx="929850" cy="882897"/>
          </a:xfrm>
          <a:prstGeom prst="noSmoking">
            <a:avLst/>
          </a:prstGeom>
          <a:pattFill prst="smGrid">
            <a:fgClr>
              <a:srgbClr val="008000"/>
            </a:fgClr>
            <a:bgClr>
              <a:schemeClr val="accent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&quot;No&quot; Symbol 45"/>
          <p:cNvSpPr/>
          <p:nvPr/>
        </p:nvSpPr>
        <p:spPr>
          <a:xfrm rot="1913790">
            <a:off x="6575935" y="3194304"/>
            <a:ext cx="929850" cy="882897"/>
          </a:xfrm>
          <a:prstGeom prst="noSmoking">
            <a:avLst/>
          </a:prstGeom>
          <a:pattFill prst="lgConfetti">
            <a:fgClr>
              <a:srgbClr val="FFFF00"/>
            </a:fgClr>
            <a:bgClr>
              <a:srgbClr val="660066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&quot;No&quot; Symbol 46"/>
          <p:cNvSpPr/>
          <p:nvPr/>
        </p:nvSpPr>
        <p:spPr>
          <a:xfrm rot="1913790">
            <a:off x="5472377" y="5004393"/>
            <a:ext cx="929850" cy="882897"/>
          </a:xfrm>
          <a:prstGeom prst="noSmoking">
            <a:avLst/>
          </a:prstGeom>
          <a:pattFill prst="lgConfetti">
            <a:fgClr>
              <a:srgbClr val="FFFF00"/>
            </a:fgClr>
            <a:bgClr>
              <a:srgbClr val="660066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&quot;No&quot; Symbol 47"/>
          <p:cNvSpPr/>
          <p:nvPr/>
        </p:nvSpPr>
        <p:spPr>
          <a:xfrm rot="1913790">
            <a:off x="7960025" y="4634256"/>
            <a:ext cx="929850" cy="882897"/>
          </a:xfrm>
          <a:prstGeom prst="noSmoking">
            <a:avLst/>
          </a:prstGeom>
          <a:pattFill prst="lgConfetti">
            <a:fgClr>
              <a:srgbClr val="FFFF00"/>
            </a:fgClr>
            <a:bgClr>
              <a:srgbClr val="660066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&quot;No&quot; Symbol 48"/>
          <p:cNvSpPr/>
          <p:nvPr/>
        </p:nvSpPr>
        <p:spPr>
          <a:xfrm rot="1913790">
            <a:off x="7783531" y="5532499"/>
            <a:ext cx="929850" cy="882897"/>
          </a:xfrm>
          <a:prstGeom prst="noSmoking">
            <a:avLst/>
          </a:prstGeom>
          <a:pattFill prst="lgConfetti">
            <a:fgClr>
              <a:srgbClr val="FFFF00"/>
            </a:fgClr>
            <a:bgClr>
              <a:srgbClr val="660066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&quot;No&quot; Symbol 49"/>
          <p:cNvSpPr/>
          <p:nvPr/>
        </p:nvSpPr>
        <p:spPr>
          <a:xfrm rot="16851653">
            <a:off x="5410117" y="3866925"/>
            <a:ext cx="929850" cy="882897"/>
          </a:xfrm>
          <a:prstGeom prst="noSmoking">
            <a:avLst/>
          </a:prstGeom>
          <a:blipFill rotWithShape="1">
            <a:blip r:embed="rId3"/>
            <a:tile tx="0" ty="0" sx="100000" sy="100000" flip="none" algn="tl"/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&quot;No&quot; Symbol 54"/>
          <p:cNvSpPr/>
          <p:nvPr/>
        </p:nvSpPr>
        <p:spPr>
          <a:xfrm rot="16851653">
            <a:off x="8002302" y="2827700"/>
            <a:ext cx="929850" cy="882897"/>
          </a:xfrm>
          <a:prstGeom prst="noSmoking">
            <a:avLst/>
          </a:prstGeom>
          <a:blipFill rotWithShape="1">
            <a:blip r:embed="rId3"/>
            <a:tile tx="0" ty="0" sx="100000" sy="100000" flip="none" algn="tl"/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&quot;No&quot; Symbol 55"/>
          <p:cNvSpPr/>
          <p:nvPr/>
        </p:nvSpPr>
        <p:spPr>
          <a:xfrm rot="16851653">
            <a:off x="6276329" y="1987942"/>
            <a:ext cx="929850" cy="882897"/>
          </a:xfrm>
          <a:prstGeom prst="noSmoking">
            <a:avLst/>
          </a:prstGeom>
          <a:blipFill rotWithShape="1">
            <a:blip r:embed="rId3"/>
            <a:tile tx="0" ty="0" sx="100000" sy="100000" flip="none" algn="tl"/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430116" y="1832691"/>
            <a:ext cx="1442638" cy="1370049"/>
          </a:xfrm>
          <a:prstGeom prst="ellipse">
            <a:avLst/>
          </a:prstGeom>
          <a:noFill/>
          <a:ln w="762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12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0236" y="183944"/>
            <a:ext cx="42444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>
                <a:solidFill>
                  <a:srgbClr val="FF0000"/>
                </a:solidFill>
              </a:rPr>
              <a:t>Teacher-Label Condition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4947" y="1024468"/>
            <a:ext cx="411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objects in the yellow circles are </a:t>
            </a:r>
            <a:r>
              <a:rPr lang="en-US" dirty="0" err="1" smtClean="0"/>
              <a:t>wugs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1" name="Quad Arrow 40"/>
          <p:cNvSpPr/>
          <p:nvPr/>
        </p:nvSpPr>
        <p:spPr>
          <a:xfrm rot="19800000">
            <a:off x="555009" y="2546518"/>
            <a:ext cx="952529" cy="929899"/>
          </a:xfrm>
          <a:prstGeom prst="quad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Quad Arrow 41"/>
          <p:cNvSpPr/>
          <p:nvPr/>
        </p:nvSpPr>
        <p:spPr>
          <a:xfrm rot="19800000">
            <a:off x="1446335" y="2296799"/>
            <a:ext cx="952529" cy="929899"/>
          </a:xfrm>
          <a:prstGeom prst="quad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Quad Arrow 42"/>
          <p:cNvSpPr/>
          <p:nvPr/>
        </p:nvSpPr>
        <p:spPr>
          <a:xfrm rot="19800000">
            <a:off x="1149559" y="4299531"/>
            <a:ext cx="952529" cy="929899"/>
          </a:xfrm>
          <a:prstGeom prst="quad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Quad Arrow 43"/>
          <p:cNvSpPr/>
          <p:nvPr/>
        </p:nvSpPr>
        <p:spPr>
          <a:xfrm rot="19800000">
            <a:off x="2483006" y="3187309"/>
            <a:ext cx="952529" cy="929899"/>
          </a:xfrm>
          <a:prstGeom prst="quad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Quad Arrow 44"/>
          <p:cNvSpPr/>
          <p:nvPr/>
        </p:nvSpPr>
        <p:spPr>
          <a:xfrm rot="17760000">
            <a:off x="2820878" y="4967040"/>
            <a:ext cx="952529" cy="929899"/>
          </a:xfrm>
          <a:prstGeom prst="quadArrow">
            <a:avLst/>
          </a:prstGeom>
          <a:blipFill rotWithShape="1">
            <a:blip r:embed="rId2"/>
            <a:tile tx="0" ty="0" sx="100000" sy="100000" flip="none" algn="tl"/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Quad Arrow 45"/>
          <p:cNvSpPr/>
          <p:nvPr/>
        </p:nvSpPr>
        <p:spPr>
          <a:xfrm rot="17760000">
            <a:off x="138413" y="3357999"/>
            <a:ext cx="952529" cy="929899"/>
          </a:xfrm>
          <a:prstGeom prst="quadArrow">
            <a:avLst/>
          </a:prstGeom>
          <a:blipFill rotWithShape="1">
            <a:blip r:embed="rId2"/>
            <a:tile tx="0" ty="0" sx="100000" sy="100000" flip="none" algn="tl"/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Quad Arrow 46"/>
          <p:cNvSpPr/>
          <p:nvPr/>
        </p:nvSpPr>
        <p:spPr>
          <a:xfrm rot="17760000">
            <a:off x="2569300" y="2151108"/>
            <a:ext cx="952529" cy="929899"/>
          </a:xfrm>
          <a:prstGeom prst="quadArrow">
            <a:avLst/>
          </a:prstGeom>
          <a:blipFill rotWithShape="1">
            <a:blip r:embed="rId2"/>
            <a:tile tx="0" ty="0" sx="100000" sy="100000" flip="none" algn="tl"/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Quad Arrow 47"/>
          <p:cNvSpPr/>
          <p:nvPr/>
        </p:nvSpPr>
        <p:spPr>
          <a:xfrm rot="17760000">
            <a:off x="434992" y="5100665"/>
            <a:ext cx="952529" cy="929899"/>
          </a:xfrm>
          <a:prstGeom prst="quadArrow">
            <a:avLst/>
          </a:prstGeom>
          <a:blipFill rotWithShape="1">
            <a:blip r:embed="rId2"/>
            <a:tile tx="0" ty="0" sx="100000" sy="100000" flip="none" algn="tl"/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Quad Arrow 48"/>
          <p:cNvSpPr/>
          <p:nvPr/>
        </p:nvSpPr>
        <p:spPr>
          <a:xfrm rot="5636147">
            <a:off x="1558210" y="4940321"/>
            <a:ext cx="952529" cy="929899"/>
          </a:xfrm>
          <a:prstGeom prst="quadArrow">
            <a:avLst/>
          </a:prstGeom>
          <a:pattFill prst="ltHorz">
            <a:fgClr>
              <a:srgbClr val="FFFF00"/>
            </a:fgClr>
            <a:bgClr>
              <a:schemeClr val="accent6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Quad Arrow 49"/>
          <p:cNvSpPr/>
          <p:nvPr/>
        </p:nvSpPr>
        <p:spPr>
          <a:xfrm rot="5636147">
            <a:off x="3127939" y="3828100"/>
            <a:ext cx="952529" cy="929899"/>
          </a:xfrm>
          <a:prstGeom prst="quadArrow">
            <a:avLst/>
          </a:prstGeom>
          <a:pattFill prst="ltHorz">
            <a:fgClr>
              <a:srgbClr val="FFFF00"/>
            </a:fgClr>
            <a:bgClr>
              <a:schemeClr val="accent6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Quad Arrow 52"/>
          <p:cNvSpPr/>
          <p:nvPr/>
        </p:nvSpPr>
        <p:spPr>
          <a:xfrm rot="5636147">
            <a:off x="1297948" y="3307154"/>
            <a:ext cx="952529" cy="929899"/>
          </a:xfrm>
          <a:prstGeom prst="quadArrow">
            <a:avLst/>
          </a:prstGeom>
          <a:pattFill prst="ltHorz">
            <a:fgClr>
              <a:srgbClr val="FFFF00"/>
            </a:fgClr>
            <a:bgClr>
              <a:schemeClr val="accent6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Quad Arrow 53"/>
          <p:cNvSpPr/>
          <p:nvPr/>
        </p:nvSpPr>
        <p:spPr>
          <a:xfrm rot="5636147">
            <a:off x="2054753" y="4100460"/>
            <a:ext cx="952529" cy="929899"/>
          </a:xfrm>
          <a:prstGeom prst="quadArrow">
            <a:avLst/>
          </a:prstGeom>
          <a:pattFill prst="ltHorz">
            <a:fgClr>
              <a:srgbClr val="FFFF00"/>
            </a:fgClr>
            <a:bgClr>
              <a:schemeClr val="accent6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Quad Arrow 54"/>
          <p:cNvSpPr/>
          <p:nvPr/>
        </p:nvSpPr>
        <p:spPr>
          <a:xfrm rot="5636147">
            <a:off x="304862" y="4099728"/>
            <a:ext cx="952529" cy="929899"/>
          </a:xfrm>
          <a:prstGeom prst="quadArrow">
            <a:avLst/>
          </a:prstGeom>
          <a:pattFill prst="ltHorz">
            <a:fgClr>
              <a:srgbClr val="FFFF00"/>
            </a:fgClr>
            <a:bgClr>
              <a:schemeClr val="accent6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&quot;No&quot; Symbol 55"/>
          <p:cNvSpPr/>
          <p:nvPr/>
        </p:nvSpPr>
        <p:spPr>
          <a:xfrm>
            <a:off x="5466339" y="2753845"/>
            <a:ext cx="929850" cy="882897"/>
          </a:xfrm>
          <a:prstGeom prst="noSmoking">
            <a:avLst/>
          </a:prstGeom>
          <a:pattFill prst="smGrid">
            <a:fgClr>
              <a:srgbClr val="008000"/>
            </a:fgClr>
            <a:bgClr>
              <a:schemeClr val="accent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&quot;No&quot; Symbol 56"/>
          <p:cNvSpPr/>
          <p:nvPr/>
        </p:nvSpPr>
        <p:spPr>
          <a:xfrm>
            <a:off x="6607529" y="5285833"/>
            <a:ext cx="929850" cy="882897"/>
          </a:xfrm>
          <a:prstGeom prst="noSmoking">
            <a:avLst/>
          </a:prstGeom>
          <a:pattFill prst="smGrid">
            <a:fgClr>
              <a:srgbClr val="008000"/>
            </a:fgClr>
            <a:bgClr>
              <a:schemeClr val="accent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&quot;No&quot; Symbol 57"/>
          <p:cNvSpPr/>
          <p:nvPr/>
        </p:nvSpPr>
        <p:spPr>
          <a:xfrm rot="16851653">
            <a:off x="6682769" y="4248501"/>
            <a:ext cx="929850" cy="882897"/>
          </a:xfrm>
          <a:prstGeom prst="noSmoking">
            <a:avLst/>
          </a:prstGeom>
          <a:blipFill rotWithShape="1">
            <a:blip r:embed="rId3"/>
            <a:tile tx="0" ty="0" sx="100000" sy="100000" flip="none" algn="tl"/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&quot;No&quot; Symbol 58"/>
          <p:cNvSpPr/>
          <p:nvPr/>
        </p:nvSpPr>
        <p:spPr>
          <a:xfrm>
            <a:off x="7537379" y="3786430"/>
            <a:ext cx="929850" cy="882897"/>
          </a:xfrm>
          <a:prstGeom prst="noSmoking">
            <a:avLst/>
          </a:prstGeom>
          <a:pattFill prst="smGrid">
            <a:fgClr>
              <a:srgbClr val="008000"/>
            </a:fgClr>
            <a:bgClr>
              <a:schemeClr val="accent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&quot;No&quot; Symbol 59"/>
          <p:cNvSpPr/>
          <p:nvPr/>
        </p:nvSpPr>
        <p:spPr>
          <a:xfrm>
            <a:off x="7203914" y="2370677"/>
            <a:ext cx="929850" cy="882897"/>
          </a:xfrm>
          <a:prstGeom prst="noSmoking">
            <a:avLst/>
          </a:prstGeom>
          <a:pattFill prst="smGrid">
            <a:fgClr>
              <a:srgbClr val="008000"/>
            </a:fgClr>
            <a:bgClr>
              <a:schemeClr val="accent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&quot;No&quot; Symbol 60"/>
          <p:cNvSpPr/>
          <p:nvPr/>
        </p:nvSpPr>
        <p:spPr>
          <a:xfrm rot="1913790">
            <a:off x="6575935" y="3194304"/>
            <a:ext cx="929850" cy="882897"/>
          </a:xfrm>
          <a:prstGeom prst="noSmoking">
            <a:avLst/>
          </a:prstGeom>
          <a:pattFill prst="lgConfetti">
            <a:fgClr>
              <a:srgbClr val="FFFF00"/>
            </a:fgClr>
            <a:bgClr>
              <a:srgbClr val="660066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&quot;No&quot; Symbol 61"/>
          <p:cNvSpPr/>
          <p:nvPr/>
        </p:nvSpPr>
        <p:spPr>
          <a:xfrm rot="1913790">
            <a:off x="5472377" y="5004393"/>
            <a:ext cx="929850" cy="882897"/>
          </a:xfrm>
          <a:prstGeom prst="noSmoking">
            <a:avLst/>
          </a:prstGeom>
          <a:pattFill prst="lgConfetti">
            <a:fgClr>
              <a:srgbClr val="FFFF00"/>
            </a:fgClr>
            <a:bgClr>
              <a:srgbClr val="660066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&quot;No&quot; Symbol 62"/>
          <p:cNvSpPr/>
          <p:nvPr/>
        </p:nvSpPr>
        <p:spPr>
          <a:xfrm rot="1913790">
            <a:off x="7960025" y="4634256"/>
            <a:ext cx="929850" cy="882897"/>
          </a:xfrm>
          <a:prstGeom prst="noSmoking">
            <a:avLst/>
          </a:prstGeom>
          <a:pattFill prst="lgConfetti">
            <a:fgClr>
              <a:srgbClr val="FFFF00"/>
            </a:fgClr>
            <a:bgClr>
              <a:srgbClr val="660066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&quot;No&quot; Symbol 63"/>
          <p:cNvSpPr/>
          <p:nvPr/>
        </p:nvSpPr>
        <p:spPr>
          <a:xfrm rot="1913790">
            <a:off x="7783531" y="5532499"/>
            <a:ext cx="929850" cy="882897"/>
          </a:xfrm>
          <a:prstGeom prst="noSmoking">
            <a:avLst/>
          </a:prstGeom>
          <a:pattFill prst="lgConfetti">
            <a:fgClr>
              <a:srgbClr val="FFFF00"/>
            </a:fgClr>
            <a:bgClr>
              <a:srgbClr val="660066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&quot;No&quot; Symbol 64"/>
          <p:cNvSpPr/>
          <p:nvPr/>
        </p:nvSpPr>
        <p:spPr>
          <a:xfrm rot="16851653">
            <a:off x="5410117" y="3866925"/>
            <a:ext cx="929850" cy="882897"/>
          </a:xfrm>
          <a:prstGeom prst="noSmoking">
            <a:avLst/>
          </a:prstGeom>
          <a:blipFill rotWithShape="1">
            <a:blip r:embed="rId3"/>
            <a:tile tx="0" ty="0" sx="100000" sy="100000" flip="none" algn="tl"/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&quot;No&quot; Symbol 65"/>
          <p:cNvSpPr/>
          <p:nvPr/>
        </p:nvSpPr>
        <p:spPr>
          <a:xfrm rot="16851653">
            <a:off x="8002302" y="2827700"/>
            <a:ext cx="929850" cy="882897"/>
          </a:xfrm>
          <a:prstGeom prst="noSmoking">
            <a:avLst/>
          </a:prstGeom>
          <a:blipFill rotWithShape="1">
            <a:blip r:embed="rId3"/>
            <a:tile tx="0" ty="0" sx="100000" sy="100000" flip="none" algn="tl"/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&quot;No&quot; Symbol 66"/>
          <p:cNvSpPr/>
          <p:nvPr/>
        </p:nvSpPr>
        <p:spPr>
          <a:xfrm rot="16851653">
            <a:off x="6276329" y="1987942"/>
            <a:ext cx="929850" cy="882897"/>
          </a:xfrm>
          <a:prstGeom prst="noSmoking">
            <a:avLst/>
          </a:prstGeom>
          <a:blipFill rotWithShape="1">
            <a:blip r:embed="rId3"/>
            <a:tile tx="0" ty="0" sx="100000" sy="100000" flip="none" algn="tl"/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2362200" y="1864620"/>
            <a:ext cx="1442638" cy="1370049"/>
          </a:xfrm>
          <a:prstGeom prst="ellipse">
            <a:avLst/>
          </a:prstGeom>
          <a:noFill/>
          <a:ln w="762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33568" y="5011132"/>
            <a:ext cx="1442638" cy="1370049"/>
          </a:xfrm>
          <a:prstGeom prst="ellipse">
            <a:avLst/>
          </a:prstGeom>
          <a:noFill/>
          <a:ln w="762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591690" y="4830163"/>
            <a:ext cx="1442638" cy="1370049"/>
          </a:xfrm>
          <a:prstGeom prst="ellipse">
            <a:avLst/>
          </a:prstGeom>
          <a:noFill/>
          <a:ln w="762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68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9890" y="12474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0236" y="183944"/>
            <a:ext cx="545073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>
                <a:solidFill>
                  <a:srgbClr val="FF0000"/>
                </a:solidFill>
              </a:rPr>
              <a:t>Within-Category Generalization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246" y="1689693"/>
            <a:ext cx="7141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likely do you think it is that each of these other objects is also a </a:t>
            </a:r>
            <a:r>
              <a:rPr lang="en-US" dirty="0" err="1" smtClean="0"/>
              <a:t>wug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7" name="Quad Arrow 6"/>
          <p:cNvSpPr/>
          <p:nvPr/>
        </p:nvSpPr>
        <p:spPr>
          <a:xfrm rot="17760000">
            <a:off x="2267269" y="2717208"/>
            <a:ext cx="952529" cy="929899"/>
          </a:xfrm>
          <a:prstGeom prst="quadArrow">
            <a:avLst/>
          </a:prstGeom>
          <a:blipFill rotWithShape="1">
            <a:blip r:embed="rId2"/>
            <a:tile tx="0" ty="0" sx="100000" sy="100000" flip="none" algn="tl"/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Quad Arrow 7"/>
          <p:cNvSpPr/>
          <p:nvPr/>
        </p:nvSpPr>
        <p:spPr>
          <a:xfrm rot="19800000">
            <a:off x="3700627" y="2726114"/>
            <a:ext cx="952529" cy="929899"/>
          </a:xfrm>
          <a:prstGeom prst="quad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&quot;No&quot; Symbol 8"/>
          <p:cNvSpPr/>
          <p:nvPr/>
        </p:nvSpPr>
        <p:spPr>
          <a:xfrm>
            <a:off x="5136042" y="2753845"/>
            <a:ext cx="929850" cy="882897"/>
          </a:xfrm>
          <a:prstGeom prst="noSmoking">
            <a:avLst/>
          </a:prstGeom>
          <a:pattFill prst="smGrid">
            <a:fgClr>
              <a:srgbClr val="008000"/>
            </a:fgClr>
            <a:bgClr>
              <a:schemeClr val="accent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46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9890" y="12474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0236" y="183944"/>
            <a:ext cx="542007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>
                <a:solidFill>
                  <a:srgbClr val="FF0000"/>
                </a:solidFill>
              </a:rPr>
              <a:t>Across-Category Generalization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7265" y="1706734"/>
            <a:ext cx="6724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</a:t>
            </a:r>
            <a:r>
              <a:rPr lang="en-US" dirty="0" err="1" smtClean="0"/>
              <a:t>blicket</a:t>
            </a:r>
            <a:r>
              <a:rPr lang="en-US" dirty="0" smtClean="0"/>
              <a:t>:                   .  How likely do you think it is that these other objects are also </a:t>
            </a:r>
            <a:r>
              <a:rPr lang="en-US" dirty="0" err="1" smtClean="0"/>
              <a:t>blickets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6" name="Pie 5"/>
          <p:cNvSpPr/>
          <p:nvPr/>
        </p:nvSpPr>
        <p:spPr>
          <a:xfrm>
            <a:off x="2721513" y="1247425"/>
            <a:ext cx="827794" cy="799516"/>
          </a:xfrm>
          <a:prstGeom prst="pie">
            <a:avLst/>
          </a:prstGeom>
          <a:pattFill prst="lgCheck">
            <a:fgClr>
              <a:srgbClr val="3366FF"/>
            </a:fgClr>
            <a:bgClr>
              <a:schemeClr val="accent3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Pie 10"/>
          <p:cNvSpPr/>
          <p:nvPr/>
        </p:nvSpPr>
        <p:spPr>
          <a:xfrm>
            <a:off x="1970659" y="2989033"/>
            <a:ext cx="827794" cy="799516"/>
          </a:xfrm>
          <a:prstGeom prst="pie">
            <a:avLst/>
          </a:prstGeom>
          <a:pattFill prst="lgCheck">
            <a:fgClr>
              <a:srgbClr val="3366FF"/>
            </a:fgClr>
            <a:bgClr>
              <a:schemeClr val="accent3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Pie 11"/>
          <p:cNvSpPr/>
          <p:nvPr/>
        </p:nvSpPr>
        <p:spPr>
          <a:xfrm rot="4335075">
            <a:off x="3438457" y="2956949"/>
            <a:ext cx="827794" cy="799516"/>
          </a:xfrm>
          <a:prstGeom prst="pie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ollate 6"/>
          <p:cNvSpPr/>
          <p:nvPr/>
        </p:nvSpPr>
        <p:spPr>
          <a:xfrm>
            <a:off x="5352308" y="2989033"/>
            <a:ext cx="673878" cy="799516"/>
          </a:xfrm>
          <a:prstGeom prst="flowChartCollate">
            <a:avLst/>
          </a:prstGeom>
          <a:blipFill rotWithShape="1">
            <a:blip r:embed="rId2"/>
            <a:tile tx="0" ty="0" sx="100000" sy="100000" flip="none" algn="tl"/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297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0236" y="183944"/>
            <a:ext cx="47935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>
                <a:solidFill>
                  <a:srgbClr val="FF0000"/>
                </a:solidFill>
              </a:rPr>
              <a:t>Learner-No-Label Condition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68994" y="1214951"/>
            <a:ext cx="6933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on </a:t>
            </a:r>
            <a:r>
              <a:rPr lang="en-US" dirty="0" smtClean="0"/>
              <a:t>two </a:t>
            </a:r>
            <a:r>
              <a:rPr lang="en-US" dirty="0" smtClean="0"/>
              <a:t>objects </a:t>
            </a:r>
            <a:r>
              <a:rPr lang="en-US" dirty="0" smtClean="0"/>
              <a:t>that go together with the object in the yellow circle.</a:t>
            </a:r>
            <a:endParaRPr lang="en-US" dirty="0"/>
          </a:p>
        </p:txBody>
      </p:sp>
      <p:sp>
        <p:nvSpPr>
          <p:cNvPr id="2" name="Quad Arrow 1"/>
          <p:cNvSpPr/>
          <p:nvPr/>
        </p:nvSpPr>
        <p:spPr>
          <a:xfrm rot="19800000">
            <a:off x="555009" y="2546518"/>
            <a:ext cx="952529" cy="929899"/>
          </a:xfrm>
          <a:prstGeom prst="quad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Quad Arrow 24"/>
          <p:cNvSpPr/>
          <p:nvPr/>
        </p:nvSpPr>
        <p:spPr>
          <a:xfrm rot="19800000">
            <a:off x="1446335" y="2296799"/>
            <a:ext cx="952529" cy="929899"/>
          </a:xfrm>
          <a:prstGeom prst="quad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Quad Arrow 25"/>
          <p:cNvSpPr/>
          <p:nvPr/>
        </p:nvSpPr>
        <p:spPr>
          <a:xfrm rot="19800000">
            <a:off x="1149559" y="4299531"/>
            <a:ext cx="952529" cy="929899"/>
          </a:xfrm>
          <a:prstGeom prst="quad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Quad Arrow 28"/>
          <p:cNvSpPr/>
          <p:nvPr/>
        </p:nvSpPr>
        <p:spPr>
          <a:xfrm rot="19800000">
            <a:off x="2483006" y="3187309"/>
            <a:ext cx="952529" cy="929899"/>
          </a:xfrm>
          <a:prstGeom prst="quad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Quad Arrow 30"/>
          <p:cNvSpPr/>
          <p:nvPr/>
        </p:nvSpPr>
        <p:spPr>
          <a:xfrm rot="17760000">
            <a:off x="2501264" y="4815492"/>
            <a:ext cx="952529" cy="929899"/>
          </a:xfrm>
          <a:prstGeom prst="quadArrow">
            <a:avLst/>
          </a:prstGeom>
          <a:blipFill rotWithShape="1">
            <a:blip r:embed="rId2"/>
            <a:tile tx="0" ty="0" sx="100000" sy="100000" flip="none" algn="tl"/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Quad Arrow 32"/>
          <p:cNvSpPr/>
          <p:nvPr/>
        </p:nvSpPr>
        <p:spPr>
          <a:xfrm rot="17760000">
            <a:off x="138413" y="3357999"/>
            <a:ext cx="952529" cy="929899"/>
          </a:xfrm>
          <a:prstGeom prst="quadArrow">
            <a:avLst/>
          </a:prstGeom>
          <a:blipFill rotWithShape="1">
            <a:blip r:embed="rId2"/>
            <a:tile tx="0" ty="0" sx="100000" sy="100000" flip="none" algn="tl"/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33"/>
          <p:cNvSpPr/>
          <p:nvPr/>
        </p:nvSpPr>
        <p:spPr>
          <a:xfrm rot="17760000">
            <a:off x="2610455" y="2094230"/>
            <a:ext cx="952529" cy="929899"/>
          </a:xfrm>
          <a:prstGeom prst="quadArrow">
            <a:avLst/>
          </a:prstGeom>
          <a:blipFill rotWithShape="1">
            <a:blip r:embed="rId2"/>
            <a:tile tx="0" ty="0" sx="100000" sy="100000" flip="none" algn="tl"/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Quad Arrow 34"/>
          <p:cNvSpPr/>
          <p:nvPr/>
        </p:nvSpPr>
        <p:spPr>
          <a:xfrm rot="17760000">
            <a:off x="434992" y="5100665"/>
            <a:ext cx="952529" cy="929899"/>
          </a:xfrm>
          <a:prstGeom prst="quadArrow">
            <a:avLst/>
          </a:prstGeom>
          <a:blipFill rotWithShape="1">
            <a:blip r:embed="rId2"/>
            <a:tile tx="0" ty="0" sx="100000" sy="100000" flip="none" algn="tl"/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Quad Arrow 35"/>
          <p:cNvSpPr/>
          <p:nvPr/>
        </p:nvSpPr>
        <p:spPr>
          <a:xfrm rot="5636147">
            <a:off x="1558210" y="4940321"/>
            <a:ext cx="952529" cy="929899"/>
          </a:xfrm>
          <a:prstGeom prst="quadArrow">
            <a:avLst/>
          </a:prstGeom>
          <a:pattFill prst="ltHorz">
            <a:fgClr>
              <a:srgbClr val="FFFF00"/>
            </a:fgClr>
            <a:bgClr>
              <a:schemeClr val="accent6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Quad Arrow 36"/>
          <p:cNvSpPr/>
          <p:nvPr/>
        </p:nvSpPr>
        <p:spPr>
          <a:xfrm rot="5636147">
            <a:off x="3127939" y="3828100"/>
            <a:ext cx="952529" cy="929899"/>
          </a:xfrm>
          <a:prstGeom prst="quadArrow">
            <a:avLst/>
          </a:prstGeom>
          <a:pattFill prst="ltHorz">
            <a:fgClr>
              <a:srgbClr val="FFFF00"/>
            </a:fgClr>
            <a:bgClr>
              <a:schemeClr val="accent6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Quad Arrow 37"/>
          <p:cNvSpPr/>
          <p:nvPr/>
        </p:nvSpPr>
        <p:spPr>
          <a:xfrm rot="5636147">
            <a:off x="1297948" y="3307154"/>
            <a:ext cx="952529" cy="929899"/>
          </a:xfrm>
          <a:prstGeom prst="quadArrow">
            <a:avLst/>
          </a:prstGeom>
          <a:pattFill prst="ltHorz">
            <a:fgClr>
              <a:srgbClr val="FFFF00"/>
            </a:fgClr>
            <a:bgClr>
              <a:schemeClr val="accent6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Quad Arrow 38"/>
          <p:cNvSpPr/>
          <p:nvPr/>
        </p:nvSpPr>
        <p:spPr>
          <a:xfrm rot="5636147">
            <a:off x="2054753" y="4100460"/>
            <a:ext cx="952529" cy="929899"/>
          </a:xfrm>
          <a:prstGeom prst="quadArrow">
            <a:avLst/>
          </a:prstGeom>
          <a:pattFill prst="ltHorz">
            <a:fgClr>
              <a:srgbClr val="FFFF00"/>
            </a:fgClr>
            <a:bgClr>
              <a:schemeClr val="accent6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Quad Arrow 39"/>
          <p:cNvSpPr/>
          <p:nvPr/>
        </p:nvSpPr>
        <p:spPr>
          <a:xfrm rot="5636147">
            <a:off x="304862" y="4099728"/>
            <a:ext cx="952529" cy="929899"/>
          </a:xfrm>
          <a:prstGeom prst="quadArrow">
            <a:avLst/>
          </a:prstGeom>
          <a:pattFill prst="ltHorz">
            <a:fgClr>
              <a:srgbClr val="FFFF00"/>
            </a:fgClr>
            <a:bgClr>
              <a:schemeClr val="accent6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&quot;No&quot; Symbol 2"/>
          <p:cNvSpPr/>
          <p:nvPr/>
        </p:nvSpPr>
        <p:spPr>
          <a:xfrm>
            <a:off x="5466339" y="2753845"/>
            <a:ext cx="929850" cy="882897"/>
          </a:xfrm>
          <a:prstGeom prst="noSmoking">
            <a:avLst/>
          </a:prstGeom>
          <a:pattFill prst="smGrid">
            <a:fgClr>
              <a:srgbClr val="008000"/>
            </a:fgClr>
            <a:bgClr>
              <a:schemeClr val="accent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&quot;No&quot; Symbol 41"/>
          <p:cNvSpPr/>
          <p:nvPr/>
        </p:nvSpPr>
        <p:spPr>
          <a:xfrm>
            <a:off x="6607529" y="5285833"/>
            <a:ext cx="929850" cy="882897"/>
          </a:xfrm>
          <a:prstGeom prst="noSmoking">
            <a:avLst/>
          </a:prstGeom>
          <a:pattFill prst="smGrid">
            <a:fgClr>
              <a:srgbClr val="008000"/>
            </a:fgClr>
            <a:bgClr>
              <a:schemeClr val="accent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&quot;No&quot; Symbol 42"/>
          <p:cNvSpPr/>
          <p:nvPr/>
        </p:nvSpPr>
        <p:spPr>
          <a:xfrm rot="16851653">
            <a:off x="6682769" y="4248501"/>
            <a:ext cx="929850" cy="882897"/>
          </a:xfrm>
          <a:prstGeom prst="noSmoking">
            <a:avLst/>
          </a:prstGeom>
          <a:blipFill rotWithShape="1">
            <a:blip r:embed="rId3"/>
            <a:tile tx="0" ty="0" sx="100000" sy="100000" flip="none" algn="tl"/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&quot;No&quot; Symbol 43"/>
          <p:cNvSpPr/>
          <p:nvPr/>
        </p:nvSpPr>
        <p:spPr>
          <a:xfrm>
            <a:off x="7537379" y="3786430"/>
            <a:ext cx="929850" cy="882897"/>
          </a:xfrm>
          <a:prstGeom prst="noSmoking">
            <a:avLst/>
          </a:prstGeom>
          <a:pattFill prst="smGrid">
            <a:fgClr>
              <a:srgbClr val="008000"/>
            </a:fgClr>
            <a:bgClr>
              <a:schemeClr val="accent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&quot;No&quot; Symbol 44"/>
          <p:cNvSpPr/>
          <p:nvPr/>
        </p:nvSpPr>
        <p:spPr>
          <a:xfrm>
            <a:off x="7203914" y="2370677"/>
            <a:ext cx="929850" cy="882897"/>
          </a:xfrm>
          <a:prstGeom prst="noSmoking">
            <a:avLst/>
          </a:prstGeom>
          <a:pattFill prst="smGrid">
            <a:fgClr>
              <a:srgbClr val="008000"/>
            </a:fgClr>
            <a:bgClr>
              <a:schemeClr val="accent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&quot;No&quot; Symbol 45"/>
          <p:cNvSpPr/>
          <p:nvPr/>
        </p:nvSpPr>
        <p:spPr>
          <a:xfrm rot="1913790">
            <a:off x="6575935" y="3194304"/>
            <a:ext cx="929850" cy="882897"/>
          </a:xfrm>
          <a:prstGeom prst="noSmoking">
            <a:avLst/>
          </a:prstGeom>
          <a:pattFill prst="lgConfetti">
            <a:fgClr>
              <a:srgbClr val="FFFF00"/>
            </a:fgClr>
            <a:bgClr>
              <a:srgbClr val="660066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&quot;No&quot; Symbol 46"/>
          <p:cNvSpPr/>
          <p:nvPr/>
        </p:nvSpPr>
        <p:spPr>
          <a:xfrm rot="1913790">
            <a:off x="5472377" y="5004393"/>
            <a:ext cx="929850" cy="882897"/>
          </a:xfrm>
          <a:prstGeom prst="noSmoking">
            <a:avLst/>
          </a:prstGeom>
          <a:pattFill prst="lgConfetti">
            <a:fgClr>
              <a:srgbClr val="FFFF00"/>
            </a:fgClr>
            <a:bgClr>
              <a:srgbClr val="660066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&quot;No&quot; Symbol 47"/>
          <p:cNvSpPr/>
          <p:nvPr/>
        </p:nvSpPr>
        <p:spPr>
          <a:xfrm rot="1913790">
            <a:off x="7960025" y="4634256"/>
            <a:ext cx="929850" cy="882897"/>
          </a:xfrm>
          <a:prstGeom prst="noSmoking">
            <a:avLst/>
          </a:prstGeom>
          <a:pattFill prst="lgConfetti">
            <a:fgClr>
              <a:srgbClr val="FFFF00"/>
            </a:fgClr>
            <a:bgClr>
              <a:srgbClr val="660066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&quot;No&quot; Symbol 48"/>
          <p:cNvSpPr/>
          <p:nvPr/>
        </p:nvSpPr>
        <p:spPr>
          <a:xfrm rot="1913790">
            <a:off x="7783531" y="5532499"/>
            <a:ext cx="929850" cy="882897"/>
          </a:xfrm>
          <a:prstGeom prst="noSmoking">
            <a:avLst/>
          </a:prstGeom>
          <a:pattFill prst="lgConfetti">
            <a:fgClr>
              <a:srgbClr val="FFFF00"/>
            </a:fgClr>
            <a:bgClr>
              <a:srgbClr val="660066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&quot;No&quot; Symbol 49"/>
          <p:cNvSpPr/>
          <p:nvPr/>
        </p:nvSpPr>
        <p:spPr>
          <a:xfrm rot="16851653">
            <a:off x="5410117" y="3866925"/>
            <a:ext cx="929850" cy="882897"/>
          </a:xfrm>
          <a:prstGeom prst="noSmoking">
            <a:avLst/>
          </a:prstGeom>
          <a:blipFill rotWithShape="1">
            <a:blip r:embed="rId3"/>
            <a:tile tx="0" ty="0" sx="100000" sy="100000" flip="none" algn="tl"/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&quot;No&quot; Symbol 54"/>
          <p:cNvSpPr/>
          <p:nvPr/>
        </p:nvSpPr>
        <p:spPr>
          <a:xfrm rot="16851653">
            <a:off x="8002302" y="2827700"/>
            <a:ext cx="929850" cy="882897"/>
          </a:xfrm>
          <a:prstGeom prst="noSmoking">
            <a:avLst/>
          </a:prstGeom>
          <a:blipFill rotWithShape="1">
            <a:blip r:embed="rId3"/>
            <a:tile tx="0" ty="0" sx="100000" sy="100000" flip="none" algn="tl"/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&quot;No&quot; Symbol 55"/>
          <p:cNvSpPr/>
          <p:nvPr/>
        </p:nvSpPr>
        <p:spPr>
          <a:xfrm rot="16851653">
            <a:off x="6276329" y="1987942"/>
            <a:ext cx="929850" cy="882897"/>
          </a:xfrm>
          <a:prstGeom prst="noSmoking">
            <a:avLst/>
          </a:prstGeom>
          <a:blipFill rotWithShape="1">
            <a:blip r:embed="rId3"/>
            <a:tile tx="0" ty="0" sx="100000" sy="100000" flip="none" algn="tl"/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430116" y="1832691"/>
            <a:ext cx="1442638" cy="1370049"/>
          </a:xfrm>
          <a:prstGeom prst="ellipse">
            <a:avLst/>
          </a:prstGeom>
          <a:noFill/>
          <a:ln w="762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26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0236" y="183944"/>
            <a:ext cx="485140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>
                <a:solidFill>
                  <a:srgbClr val="FF0000"/>
                </a:solidFill>
              </a:rPr>
              <a:t>Teacher-No-Label Condition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4947" y="1024468"/>
            <a:ext cx="436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objects in </a:t>
            </a:r>
            <a:r>
              <a:rPr lang="en-US" dirty="0" smtClean="0"/>
              <a:t>the </a:t>
            </a:r>
            <a:r>
              <a:rPr lang="en-US" dirty="0" smtClean="0"/>
              <a:t>yellow circles go together.</a:t>
            </a:r>
            <a:endParaRPr lang="en-US" dirty="0"/>
          </a:p>
        </p:txBody>
      </p:sp>
      <p:sp>
        <p:nvSpPr>
          <p:cNvPr id="41" name="Quad Arrow 40"/>
          <p:cNvSpPr/>
          <p:nvPr/>
        </p:nvSpPr>
        <p:spPr>
          <a:xfrm rot="19800000">
            <a:off x="555009" y="2546518"/>
            <a:ext cx="952529" cy="929899"/>
          </a:xfrm>
          <a:prstGeom prst="quad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Quad Arrow 41"/>
          <p:cNvSpPr/>
          <p:nvPr/>
        </p:nvSpPr>
        <p:spPr>
          <a:xfrm rot="19800000">
            <a:off x="1446335" y="2296799"/>
            <a:ext cx="952529" cy="929899"/>
          </a:xfrm>
          <a:prstGeom prst="quad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Quad Arrow 42"/>
          <p:cNvSpPr/>
          <p:nvPr/>
        </p:nvSpPr>
        <p:spPr>
          <a:xfrm rot="19800000">
            <a:off x="1149559" y="4299531"/>
            <a:ext cx="952529" cy="929899"/>
          </a:xfrm>
          <a:prstGeom prst="quad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Quad Arrow 43"/>
          <p:cNvSpPr/>
          <p:nvPr/>
        </p:nvSpPr>
        <p:spPr>
          <a:xfrm rot="19800000">
            <a:off x="2483006" y="3187309"/>
            <a:ext cx="952529" cy="929899"/>
          </a:xfrm>
          <a:prstGeom prst="quad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Quad Arrow 44"/>
          <p:cNvSpPr/>
          <p:nvPr/>
        </p:nvSpPr>
        <p:spPr>
          <a:xfrm rot="17760000">
            <a:off x="2820878" y="4967040"/>
            <a:ext cx="952529" cy="929899"/>
          </a:xfrm>
          <a:prstGeom prst="quadArrow">
            <a:avLst/>
          </a:prstGeom>
          <a:blipFill rotWithShape="1">
            <a:blip r:embed="rId3"/>
            <a:tile tx="0" ty="0" sx="100000" sy="100000" flip="none" algn="tl"/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Quad Arrow 45"/>
          <p:cNvSpPr/>
          <p:nvPr/>
        </p:nvSpPr>
        <p:spPr>
          <a:xfrm rot="17760000">
            <a:off x="138413" y="3357999"/>
            <a:ext cx="952529" cy="929899"/>
          </a:xfrm>
          <a:prstGeom prst="quadArrow">
            <a:avLst/>
          </a:prstGeom>
          <a:blipFill rotWithShape="1">
            <a:blip r:embed="rId3"/>
            <a:tile tx="0" ty="0" sx="100000" sy="100000" flip="none" algn="tl"/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Quad Arrow 46"/>
          <p:cNvSpPr/>
          <p:nvPr/>
        </p:nvSpPr>
        <p:spPr>
          <a:xfrm rot="17760000">
            <a:off x="2569300" y="2151108"/>
            <a:ext cx="952529" cy="929899"/>
          </a:xfrm>
          <a:prstGeom prst="quadArrow">
            <a:avLst/>
          </a:prstGeom>
          <a:blipFill rotWithShape="1">
            <a:blip r:embed="rId3"/>
            <a:tile tx="0" ty="0" sx="100000" sy="100000" flip="none" algn="tl"/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Quad Arrow 47"/>
          <p:cNvSpPr/>
          <p:nvPr/>
        </p:nvSpPr>
        <p:spPr>
          <a:xfrm rot="17760000">
            <a:off x="434992" y="5100665"/>
            <a:ext cx="952529" cy="929899"/>
          </a:xfrm>
          <a:prstGeom prst="quadArrow">
            <a:avLst/>
          </a:prstGeom>
          <a:blipFill rotWithShape="1">
            <a:blip r:embed="rId3"/>
            <a:tile tx="0" ty="0" sx="100000" sy="100000" flip="none" algn="tl"/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Quad Arrow 48"/>
          <p:cNvSpPr/>
          <p:nvPr/>
        </p:nvSpPr>
        <p:spPr>
          <a:xfrm rot="5636147">
            <a:off x="1558210" y="4940321"/>
            <a:ext cx="952529" cy="929899"/>
          </a:xfrm>
          <a:prstGeom prst="quadArrow">
            <a:avLst/>
          </a:prstGeom>
          <a:pattFill prst="ltHorz">
            <a:fgClr>
              <a:srgbClr val="FFFF00"/>
            </a:fgClr>
            <a:bgClr>
              <a:schemeClr val="accent6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Quad Arrow 49"/>
          <p:cNvSpPr/>
          <p:nvPr/>
        </p:nvSpPr>
        <p:spPr>
          <a:xfrm rot="5636147">
            <a:off x="3127939" y="3828100"/>
            <a:ext cx="952529" cy="929899"/>
          </a:xfrm>
          <a:prstGeom prst="quadArrow">
            <a:avLst/>
          </a:prstGeom>
          <a:pattFill prst="ltHorz">
            <a:fgClr>
              <a:srgbClr val="FFFF00"/>
            </a:fgClr>
            <a:bgClr>
              <a:schemeClr val="accent6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Quad Arrow 52"/>
          <p:cNvSpPr/>
          <p:nvPr/>
        </p:nvSpPr>
        <p:spPr>
          <a:xfrm rot="5636147">
            <a:off x="1297948" y="3307154"/>
            <a:ext cx="952529" cy="929899"/>
          </a:xfrm>
          <a:prstGeom prst="quadArrow">
            <a:avLst/>
          </a:prstGeom>
          <a:pattFill prst="ltHorz">
            <a:fgClr>
              <a:srgbClr val="FFFF00"/>
            </a:fgClr>
            <a:bgClr>
              <a:schemeClr val="accent6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Quad Arrow 53"/>
          <p:cNvSpPr/>
          <p:nvPr/>
        </p:nvSpPr>
        <p:spPr>
          <a:xfrm rot="5636147">
            <a:off x="2054753" y="4100460"/>
            <a:ext cx="952529" cy="929899"/>
          </a:xfrm>
          <a:prstGeom prst="quadArrow">
            <a:avLst/>
          </a:prstGeom>
          <a:pattFill prst="ltHorz">
            <a:fgClr>
              <a:srgbClr val="FFFF00"/>
            </a:fgClr>
            <a:bgClr>
              <a:schemeClr val="accent6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Quad Arrow 54"/>
          <p:cNvSpPr/>
          <p:nvPr/>
        </p:nvSpPr>
        <p:spPr>
          <a:xfrm rot="5636147">
            <a:off x="304862" y="4099728"/>
            <a:ext cx="952529" cy="929899"/>
          </a:xfrm>
          <a:prstGeom prst="quadArrow">
            <a:avLst/>
          </a:prstGeom>
          <a:pattFill prst="ltHorz">
            <a:fgClr>
              <a:srgbClr val="FFFF00"/>
            </a:fgClr>
            <a:bgClr>
              <a:schemeClr val="accent6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&quot;No&quot; Symbol 55"/>
          <p:cNvSpPr/>
          <p:nvPr/>
        </p:nvSpPr>
        <p:spPr>
          <a:xfrm>
            <a:off x="5466339" y="2753845"/>
            <a:ext cx="929850" cy="882897"/>
          </a:xfrm>
          <a:prstGeom prst="noSmoking">
            <a:avLst/>
          </a:prstGeom>
          <a:pattFill prst="smGrid">
            <a:fgClr>
              <a:srgbClr val="008000"/>
            </a:fgClr>
            <a:bgClr>
              <a:schemeClr val="accent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&quot;No&quot; Symbol 56"/>
          <p:cNvSpPr/>
          <p:nvPr/>
        </p:nvSpPr>
        <p:spPr>
          <a:xfrm>
            <a:off x="6607529" y="5285833"/>
            <a:ext cx="929850" cy="882897"/>
          </a:xfrm>
          <a:prstGeom prst="noSmoking">
            <a:avLst/>
          </a:prstGeom>
          <a:pattFill prst="smGrid">
            <a:fgClr>
              <a:srgbClr val="008000"/>
            </a:fgClr>
            <a:bgClr>
              <a:schemeClr val="accent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&quot;No&quot; Symbol 57"/>
          <p:cNvSpPr/>
          <p:nvPr/>
        </p:nvSpPr>
        <p:spPr>
          <a:xfrm rot="16851653">
            <a:off x="6682769" y="4248501"/>
            <a:ext cx="929850" cy="882897"/>
          </a:xfrm>
          <a:prstGeom prst="noSmoking">
            <a:avLst/>
          </a:prstGeom>
          <a:blipFill rotWithShape="1">
            <a:blip r:embed="rId4"/>
            <a:tile tx="0" ty="0" sx="100000" sy="100000" flip="none" algn="tl"/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&quot;No&quot; Symbol 58"/>
          <p:cNvSpPr/>
          <p:nvPr/>
        </p:nvSpPr>
        <p:spPr>
          <a:xfrm>
            <a:off x="7537379" y="3786430"/>
            <a:ext cx="929850" cy="882897"/>
          </a:xfrm>
          <a:prstGeom prst="noSmoking">
            <a:avLst/>
          </a:prstGeom>
          <a:pattFill prst="smGrid">
            <a:fgClr>
              <a:srgbClr val="008000"/>
            </a:fgClr>
            <a:bgClr>
              <a:schemeClr val="accent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&quot;No&quot; Symbol 59"/>
          <p:cNvSpPr/>
          <p:nvPr/>
        </p:nvSpPr>
        <p:spPr>
          <a:xfrm>
            <a:off x="7203914" y="2370677"/>
            <a:ext cx="929850" cy="882897"/>
          </a:xfrm>
          <a:prstGeom prst="noSmoking">
            <a:avLst/>
          </a:prstGeom>
          <a:pattFill prst="smGrid">
            <a:fgClr>
              <a:srgbClr val="008000"/>
            </a:fgClr>
            <a:bgClr>
              <a:schemeClr val="accent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&quot;No&quot; Symbol 60"/>
          <p:cNvSpPr/>
          <p:nvPr/>
        </p:nvSpPr>
        <p:spPr>
          <a:xfrm rot="1913790">
            <a:off x="6575935" y="3194304"/>
            <a:ext cx="929850" cy="882897"/>
          </a:xfrm>
          <a:prstGeom prst="noSmoking">
            <a:avLst/>
          </a:prstGeom>
          <a:pattFill prst="lgConfetti">
            <a:fgClr>
              <a:srgbClr val="FFFF00"/>
            </a:fgClr>
            <a:bgClr>
              <a:srgbClr val="660066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&quot;No&quot; Symbol 61"/>
          <p:cNvSpPr/>
          <p:nvPr/>
        </p:nvSpPr>
        <p:spPr>
          <a:xfrm rot="1913790">
            <a:off x="5472377" y="5004393"/>
            <a:ext cx="929850" cy="882897"/>
          </a:xfrm>
          <a:prstGeom prst="noSmoking">
            <a:avLst/>
          </a:prstGeom>
          <a:pattFill prst="lgConfetti">
            <a:fgClr>
              <a:srgbClr val="FFFF00"/>
            </a:fgClr>
            <a:bgClr>
              <a:srgbClr val="660066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&quot;No&quot; Symbol 62"/>
          <p:cNvSpPr/>
          <p:nvPr/>
        </p:nvSpPr>
        <p:spPr>
          <a:xfrm rot="1913790">
            <a:off x="7960025" y="4634256"/>
            <a:ext cx="929850" cy="882897"/>
          </a:xfrm>
          <a:prstGeom prst="noSmoking">
            <a:avLst/>
          </a:prstGeom>
          <a:pattFill prst="lgConfetti">
            <a:fgClr>
              <a:srgbClr val="FFFF00"/>
            </a:fgClr>
            <a:bgClr>
              <a:srgbClr val="660066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&quot;No&quot; Symbol 63"/>
          <p:cNvSpPr/>
          <p:nvPr/>
        </p:nvSpPr>
        <p:spPr>
          <a:xfrm rot="1913790">
            <a:off x="7783531" y="5532499"/>
            <a:ext cx="929850" cy="882897"/>
          </a:xfrm>
          <a:prstGeom prst="noSmoking">
            <a:avLst/>
          </a:prstGeom>
          <a:pattFill prst="lgConfetti">
            <a:fgClr>
              <a:srgbClr val="FFFF00"/>
            </a:fgClr>
            <a:bgClr>
              <a:srgbClr val="660066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&quot;No&quot; Symbol 64"/>
          <p:cNvSpPr/>
          <p:nvPr/>
        </p:nvSpPr>
        <p:spPr>
          <a:xfrm rot="16851653">
            <a:off x="5410117" y="3866925"/>
            <a:ext cx="929850" cy="882897"/>
          </a:xfrm>
          <a:prstGeom prst="noSmoking">
            <a:avLst/>
          </a:prstGeom>
          <a:blipFill rotWithShape="1">
            <a:blip r:embed="rId4"/>
            <a:tile tx="0" ty="0" sx="100000" sy="100000" flip="none" algn="tl"/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&quot;No&quot; Symbol 65"/>
          <p:cNvSpPr/>
          <p:nvPr/>
        </p:nvSpPr>
        <p:spPr>
          <a:xfrm rot="16851653">
            <a:off x="8002302" y="2827700"/>
            <a:ext cx="929850" cy="882897"/>
          </a:xfrm>
          <a:prstGeom prst="noSmoking">
            <a:avLst/>
          </a:prstGeom>
          <a:blipFill rotWithShape="1">
            <a:blip r:embed="rId4"/>
            <a:tile tx="0" ty="0" sx="100000" sy="100000" flip="none" algn="tl"/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&quot;No&quot; Symbol 66"/>
          <p:cNvSpPr/>
          <p:nvPr/>
        </p:nvSpPr>
        <p:spPr>
          <a:xfrm rot="16851653">
            <a:off x="6276329" y="1987942"/>
            <a:ext cx="929850" cy="882897"/>
          </a:xfrm>
          <a:prstGeom prst="noSmoking">
            <a:avLst/>
          </a:prstGeom>
          <a:blipFill rotWithShape="1">
            <a:blip r:embed="rId4"/>
            <a:tile tx="0" ty="0" sx="100000" sy="100000" flip="none" algn="tl"/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2362200" y="1864620"/>
            <a:ext cx="1442638" cy="1370049"/>
          </a:xfrm>
          <a:prstGeom prst="ellipse">
            <a:avLst/>
          </a:prstGeom>
          <a:noFill/>
          <a:ln w="762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33568" y="5011132"/>
            <a:ext cx="1442638" cy="1370049"/>
          </a:xfrm>
          <a:prstGeom prst="ellipse">
            <a:avLst/>
          </a:prstGeom>
          <a:noFill/>
          <a:ln w="762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591690" y="4830163"/>
            <a:ext cx="1442638" cy="1370049"/>
          </a:xfrm>
          <a:prstGeom prst="ellipse">
            <a:avLst/>
          </a:prstGeom>
          <a:noFill/>
          <a:ln w="762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21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9890" y="12474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0236" y="183944"/>
            <a:ext cx="545073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>
                <a:solidFill>
                  <a:srgbClr val="FF0000"/>
                </a:solidFill>
              </a:rPr>
              <a:t>Within-Category Generalization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246" y="1689693"/>
            <a:ext cx="776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likely do you think it is that each of these objects also goes with                    ?</a:t>
            </a:r>
            <a:endParaRPr lang="en-US" dirty="0"/>
          </a:p>
        </p:txBody>
      </p:sp>
      <p:sp>
        <p:nvSpPr>
          <p:cNvPr id="7" name="Quad Arrow 6"/>
          <p:cNvSpPr/>
          <p:nvPr/>
        </p:nvSpPr>
        <p:spPr>
          <a:xfrm rot="17760000">
            <a:off x="2267269" y="2717208"/>
            <a:ext cx="952529" cy="929899"/>
          </a:xfrm>
          <a:prstGeom prst="quadArrow">
            <a:avLst/>
          </a:prstGeom>
          <a:blipFill rotWithShape="1">
            <a:blip r:embed="rId2"/>
            <a:tile tx="0" ty="0" sx="100000" sy="100000" flip="none" algn="tl"/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Quad Arrow 7"/>
          <p:cNvSpPr/>
          <p:nvPr/>
        </p:nvSpPr>
        <p:spPr>
          <a:xfrm rot="19800000">
            <a:off x="3700627" y="2726114"/>
            <a:ext cx="952529" cy="929899"/>
          </a:xfrm>
          <a:prstGeom prst="quad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&quot;No&quot; Symbol 8"/>
          <p:cNvSpPr/>
          <p:nvPr/>
        </p:nvSpPr>
        <p:spPr>
          <a:xfrm>
            <a:off x="5136042" y="2753845"/>
            <a:ext cx="929850" cy="882897"/>
          </a:xfrm>
          <a:prstGeom prst="noSmoking">
            <a:avLst/>
          </a:prstGeom>
          <a:pattFill prst="smGrid">
            <a:fgClr>
              <a:srgbClr val="008000"/>
            </a:fgClr>
            <a:bgClr>
              <a:schemeClr val="accent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Quad Arrow 9"/>
          <p:cNvSpPr/>
          <p:nvPr/>
        </p:nvSpPr>
        <p:spPr>
          <a:xfrm rot="17760000">
            <a:off x="7558843" y="1453438"/>
            <a:ext cx="952529" cy="929899"/>
          </a:xfrm>
          <a:prstGeom prst="quadArrow">
            <a:avLst/>
          </a:prstGeom>
          <a:blipFill rotWithShape="1">
            <a:blip r:embed="rId2"/>
            <a:tile tx="0" ty="0" sx="100000" sy="100000" flip="none" algn="tl"/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55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9890" y="12474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0236" y="183944"/>
            <a:ext cx="542007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>
                <a:solidFill>
                  <a:srgbClr val="FF0000"/>
                </a:solidFill>
              </a:rPr>
              <a:t>Across-Category Generalization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7265" y="1706734"/>
            <a:ext cx="6724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is a new object:                   .  How likely do you think that the objects below go together with this object?</a:t>
            </a:r>
            <a:endParaRPr lang="en-US" dirty="0"/>
          </a:p>
        </p:txBody>
      </p:sp>
      <p:sp>
        <p:nvSpPr>
          <p:cNvPr id="6" name="Pie 5"/>
          <p:cNvSpPr/>
          <p:nvPr/>
        </p:nvSpPr>
        <p:spPr>
          <a:xfrm>
            <a:off x="3175354" y="1247425"/>
            <a:ext cx="827794" cy="799516"/>
          </a:xfrm>
          <a:prstGeom prst="pie">
            <a:avLst/>
          </a:prstGeom>
          <a:pattFill prst="lgCheck">
            <a:fgClr>
              <a:srgbClr val="3366FF"/>
            </a:fgClr>
            <a:bgClr>
              <a:schemeClr val="accent3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Pie 10"/>
          <p:cNvSpPr/>
          <p:nvPr/>
        </p:nvSpPr>
        <p:spPr>
          <a:xfrm>
            <a:off x="1970659" y="2989033"/>
            <a:ext cx="827794" cy="799516"/>
          </a:xfrm>
          <a:prstGeom prst="pie">
            <a:avLst/>
          </a:prstGeom>
          <a:pattFill prst="lgCheck">
            <a:fgClr>
              <a:srgbClr val="3366FF"/>
            </a:fgClr>
            <a:bgClr>
              <a:schemeClr val="accent3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Pie 11"/>
          <p:cNvSpPr/>
          <p:nvPr/>
        </p:nvSpPr>
        <p:spPr>
          <a:xfrm rot="4335075">
            <a:off x="3438457" y="2956949"/>
            <a:ext cx="827794" cy="799516"/>
          </a:xfrm>
          <a:prstGeom prst="pie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ollate 6"/>
          <p:cNvSpPr/>
          <p:nvPr/>
        </p:nvSpPr>
        <p:spPr>
          <a:xfrm>
            <a:off x="5352308" y="2989033"/>
            <a:ext cx="673878" cy="799516"/>
          </a:xfrm>
          <a:prstGeom prst="flowChartCollate">
            <a:avLst/>
          </a:prstGeom>
          <a:blipFill rotWithShape="1">
            <a:blip r:embed="rId2"/>
            <a:tile tx="0" ty="0" sx="100000" sy="100000" flip="none" algn="tl"/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49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</TotalTime>
  <Words>323</Words>
  <Application>Microsoft Macintosh PowerPoint</Application>
  <PresentationFormat>On-screen Show (4:3)</PresentationFormat>
  <Paragraphs>59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Lewis</dc:creator>
  <cp:lastModifiedBy>Molly Lewis</cp:lastModifiedBy>
  <cp:revision>21</cp:revision>
  <dcterms:created xsi:type="dcterms:W3CDTF">2012-02-29T18:42:53Z</dcterms:created>
  <dcterms:modified xsi:type="dcterms:W3CDTF">2012-03-02T05:32:43Z</dcterms:modified>
</cp:coreProperties>
</file>