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8" r:id="rId4"/>
    <p:sldId id="270" r:id="rId5"/>
    <p:sldId id="259" r:id="rId6"/>
    <p:sldId id="272" r:id="rId7"/>
    <p:sldId id="271" r:id="rId8"/>
    <p:sldId id="260" r:id="rId9"/>
    <p:sldId id="274" r:id="rId10"/>
    <p:sldId id="264" r:id="rId11"/>
    <p:sldId id="266" r:id="rId12"/>
    <p:sldId id="267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40" autoAdjust="0"/>
  </p:normalViewPr>
  <p:slideViewPr>
    <p:cSldViewPr snapToGrid="0" snapToObjects="1">
      <p:cViewPr>
        <p:scale>
          <a:sx n="81" d="100"/>
          <a:sy n="81" d="100"/>
        </p:scale>
        <p:origin x="-124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106CD-3D36-3646-BE76-C3AAE7E83746}" type="datetimeFigureOut">
              <a:rPr lang="en-US" smtClean="0"/>
              <a:t>3/26/13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6F9E3-9CE1-C24D-A0E4-B1632A3AB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- </a:t>
            </a:r>
            <a:r>
              <a:rPr lang="pl-PL" dirty="0" err="1" smtClean="0"/>
              <a:t>Generalization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:</a:t>
            </a:r>
          </a:p>
          <a:p>
            <a:r>
              <a:rPr lang="pl-PL" sz="1600" dirty="0" smtClean="0"/>
              <a:t>	</a:t>
            </a:r>
            <a:r>
              <a:rPr lang="pl-PL" sz="1800" dirty="0" smtClean="0"/>
              <a:t>- </a:t>
            </a:r>
            <a:r>
              <a:rPr lang="pl-PL" sz="1800" dirty="0" err="1" smtClean="0"/>
              <a:t>proper</a:t>
            </a:r>
            <a:r>
              <a:rPr lang="pl-PL" sz="1800" dirty="0" smtClean="0"/>
              <a:t>:</a:t>
            </a:r>
            <a:r>
              <a:rPr lang="pl-PL" sz="1800" baseline="0" dirty="0" smtClean="0"/>
              <a:t> no to </a:t>
            </a:r>
            <a:r>
              <a:rPr lang="pl-PL" sz="1800" baseline="0" dirty="0" err="1" smtClean="0"/>
              <a:t>at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least</a:t>
            </a:r>
            <a:r>
              <a:rPr lang="pl-PL" sz="1800" baseline="0" dirty="0" smtClean="0"/>
              <a:t> one </a:t>
            </a:r>
            <a:r>
              <a:rPr lang="pl-PL" sz="1800" baseline="0" dirty="0" err="1" smtClean="0"/>
              <a:t>sub</a:t>
            </a:r>
            <a:r>
              <a:rPr lang="pl-PL" sz="1800" baseline="0" dirty="0" smtClean="0"/>
              <a:t>, no to </a:t>
            </a:r>
            <a:r>
              <a:rPr lang="pl-PL" sz="1800" baseline="0" dirty="0" err="1" smtClean="0"/>
              <a:t>basic</a:t>
            </a:r>
            <a:r>
              <a:rPr lang="pl-PL" sz="1800" baseline="0" dirty="0" smtClean="0"/>
              <a:t> </a:t>
            </a:r>
          </a:p>
          <a:p>
            <a:r>
              <a:rPr lang="pl-PL" sz="2000" baseline="0" dirty="0" smtClean="0"/>
              <a:t>	- </a:t>
            </a:r>
            <a:r>
              <a:rPr lang="pl-PL" sz="2000" baseline="0" dirty="0" err="1" smtClean="0"/>
              <a:t>sub</a:t>
            </a:r>
            <a:r>
              <a:rPr lang="pl-PL" sz="2000" baseline="0" dirty="0" smtClean="0"/>
              <a:t>: </a:t>
            </a:r>
            <a:r>
              <a:rPr lang="pl-PL" sz="2000" baseline="0" dirty="0" err="1" smtClean="0"/>
              <a:t>yes</a:t>
            </a:r>
            <a:r>
              <a:rPr lang="pl-PL" sz="2000" baseline="0" dirty="0" smtClean="0"/>
              <a:t> to </a:t>
            </a:r>
            <a:r>
              <a:rPr lang="pl-PL" sz="2000" baseline="0" dirty="0" err="1" smtClean="0"/>
              <a:t>both</a:t>
            </a:r>
            <a:r>
              <a:rPr lang="pl-PL" sz="2000" baseline="0" dirty="0" smtClean="0"/>
              <a:t> </a:t>
            </a:r>
            <a:r>
              <a:rPr lang="pl-PL" sz="2000" baseline="0" dirty="0" err="1" smtClean="0"/>
              <a:t>sub</a:t>
            </a:r>
            <a:r>
              <a:rPr lang="pl-PL" sz="2000" baseline="0" dirty="0" smtClean="0"/>
              <a:t>, no to </a:t>
            </a:r>
            <a:r>
              <a:rPr lang="pl-PL" sz="2000" baseline="0" dirty="0" err="1" smtClean="0"/>
              <a:t>both</a:t>
            </a:r>
            <a:r>
              <a:rPr lang="pl-PL" sz="2000" baseline="0" dirty="0" smtClean="0"/>
              <a:t> </a:t>
            </a:r>
            <a:r>
              <a:rPr lang="pl-PL" sz="2000" baseline="0" dirty="0" err="1" smtClean="0"/>
              <a:t>basic</a:t>
            </a:r>
            <a:endParaRPr lang="pl-PL" sz="2000" baseline="0" dirty="0" smtClean="0"/>
          </a:p>
          <a:p>
            <a:r>
              <a:rPr lang="pl-PL" sz="2000" baseline="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pl-PL" sz="2000" baseline="0" dirty="0" err="1" smtClean="0">
                <a:solidFill>
                  <a:schemeClr val="accent1">
                    <a:lumMod val="75000"/>
                  </a:schemeClr>
                </a:solidFill>
              </a:rPr>
              <a:t>basic</a:t>
            </a:r>
            <a:r>
              <a:rPr lang="pl-PL" sz="2000" baseline="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l-PL" sz="2000" baseline="0" dirty="0" err="1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r>
              <a:rPr lang="pl-PL" sz="2000" baseline="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pl-PL" sz="2000" baseline="0" dirty="0" err="1" smtClean="0">
                <a:solidFill>
                  <a:schemeClr val="accent1">
                    <a:lumMod val="75000"/>
                  </a:schemeClr>
                </a:solidFill>
              </a:rPr>
              <a:t>both</a:t>
            </a:r>
            <a:r>
              <a:rPr lang="pl-PL" sz="2000" baseline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000" baseline="0" dirty="0" err="1" smtClean="0">
                <a:solidFill>
                  <a:schemeClr val="accent1">
                    <a:lumMod val="75000"/>
                  </a:schemeClr>
                </a:solidFill>
              </a:rPr>
              <a:t>sub</a:t>
            </a:r>
            <a:r>
              <a:rPr lang="pl-PL" sz="2000" baseline="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l-PL" sz="2000" baseline="0" dirty="0" err="1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r>
              <a:rPr lang="pl-PL" sz="2000" baseline="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pl-PL" sz="2000" baseline="0" dirty="0" err="1" smtClean="0">
                <a:solidFill>
                  <a:schemeClr val="accent1">
                    <a:lumMod val="75000"/>
                  </a:schemeClr>
                </a:solidFill>
              </a:rPr>
              <a:t>at</a:t>
            </a:r>
            <a:r>
              <a:rPr lang="pl-PL" sz="2000" baseline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000" baseline="0" dirty="0" err="1" smtClean="0">
                <a:solidFill>
                  <a:schemeClr val="accent1">
                    <a:lumMod val="75000"/>
                  </a:schemeClr>
                </a:solidFill>
              </a:rPr>
              <a:t>least</a:t>
            </a:r>
            <a:r>
              <a:rPr lang="pl-PL" sz="2000" baseline="0" dirty="0" smtClean="0">
                <a:solidFill>
                  <a:schemeClr val="accent1">
                    <a:lumMod val="75000"/>
                  </a:schemeClr>
                </a:solidFill>
              </a:rPr>
              <a:t> one </a:t>
            </a:r>
            <a:r>
              <a:rPr lang="pl-PL" sz="2000" baseline="0" dirty="0" err="1" smtClean="0">
                <a:solidFill>
                  <a:schemeClr val="accent1">
                    <a:lumMod val="75000"/>
                  </a:schemeClr>
                </a:solidFill>
              </a:rPr>
              <a:t>basic</a:t>
            </a:r>
            <a:endParaRPr lang="pl-PL" sz="2000" baseline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000" baseline="0" dirty="0" err="1" smtClean="0">
                <a:solidFill>
                  <a:schemeClr val="accent1">
                    <a:lumMod val="75000"/>
                  </a:schemeClr>
                </a:solidFill>
              </a:rPr>
              <a:t>Bootstrapped</a:t>
            </a:r>
            <a:r>
              <a:rPr lang="pl-PL" sz="2000" baseline="0" dirty="0" smtClean="0">
                <a:solidFill>
                  <a:schemeClr val="accent1">
                    <a:lumMod val="75000"/>
                  </a:schemeClr>
                </a:solidFill>
              </a:rPr>
              <a:t> 95% CI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297 </a:t>
            </a:r>
            <a:r>
              <a:rPr lang="pl-PL" baseline="0" dirty="0" err="1" smtClean="0"/>
              <a:t>subjects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total</a:t>
            </a:r>
            <a:r>
              <a:rPr lang="pl-PL" baseline="0" dirty="0" smtClean="0"/>
              <a:t> (26 </a:t>
            </a:r>
            <a:r>
              <a:rPr lang="pl-PL" baseline="0" dirty="0" err="1" smtClean="0"/>
              <a:t>thrown</a:t>
            </a:r>
            <a:r>
              <a:rPr lang="pl-PL" baseline="0" dirty="0" smtClean="0"/>
              <a:t> out)</a:t>
            </a:r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22 </a:t>
            </a:r>
            <a:r>
              <a:rPr lang="pl-PL" baseline="0" dirty="0" err="1" smtClean="0"/>
              <a:t>learners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thrown</a:t>
            </a:r>
            <a:r>
              <a:rPr lang="pl-PL" baseline="0" dirty="0" smtClean="0"/>
              <a:t> out for not </a:t>
            </a:r>
            <a:r>
              <a:rPr lang="pl-PL" baseline="0" dirty="0" err="1" smtClean="0"/>
              <a:t>clicking</a:t>
            </a:r>
            <a:r>
              <a:rPr lang="pl-PL" baseline="0" dirty="0" smtClean="0"/>
              <a:t> on </a:t>
            </a:r>
            <a:r>
              <a:rPr lang="pl-PL" baseline="0" dirty="0" err="1" smtClean="0"/>
              <a:t>correct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object</a:t>
            </a:r>
            <a:endParaRPr lang="pl-PL" baseline="0" dirty="0" smtClean="0"/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2 </a:t>
            </a:r>
            <a:r>
              <a:rPr lang="pl-PL" baseline="0" dirty="0" err="1" smtClean="0"/>
              <a:t>thrown</a:t>
            </a:r>
            <a:r>
              <a:rPr lang="pl-PL" baseline="0" dirty="0" smtClean="0"/>
              <a:t> out for </a:t>
            </a:r>
            <a:r>
              <a:rPr lang="pl-PL" baseline="0" dirty="0" err="1" smtClean="0"/>
              <a:t>answering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check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question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incorrectly</a:t>
            </a:r>
            <a:endParaRPr lang="pl-PL" baseline="0" dirty="0" smtClean="0"/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2 </a:t>
            </a:r>
            <a:r>
              <a:rPr lang="pl-PL" baseline="0" dirty="0" err="1" smtClean="0"/>
              <a:t>trown</a:t>
            </a:r>
            <a:r>
              <a:rPr lang="pl-PL" baseline="0" dirty="0" smtClean="0"/>
              <a:t> out for not </a:t>
            </a:r>
            <a:r>
              <a:rPr lang="pl-PL" baseline="0" dirty="0" err="1" smtClean="0"/>
              <a:t>answering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check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question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correctly</a:t>
            </a:r>
            <a:endParaRPr lang="pl-PL" baseline="0" dirty="0" smtClean="0"/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(8 out of 350 </a:t>
            </a:r>
            <a:r>
              <a:rPr lang="pl-PL" baseline="0" dirty="0" err="1" smtClean="0"/>
              <a:t>did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twice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experiments</a:t>
            </a:r>
            <a:r>
              <a:rPr lang="pl-PL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(45 out of 350 in </a:t>
            </a:r>
            <a:r>
              <a:rPr lang="pl-PL" baseline="0" dirty="0" err="1" smtClean="0"/>
              <a:t>nolabel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condition</a:t>
            </a:r>
            <a:r>
              <a:rPr lang="pl-PL" baseline="0" dirty="0" smtClean="0"/>
              <a:t>)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F9E3-9CE1-C24D-A0E4-B1632A3AB1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baseline="0" dirty="0" smtClean="0"/>
              <a:t>150 </a:t>
            </a:r>
            <a:r>
              <a:rPr lang="pl-PL" baseline="0" dirty="0" err="1" smtClean="0"/>
              <a:t>subjects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total</a:t>
            </a:r>
            <a:r>
              <a:rPr lang="pl-PL" baseline="0" dirty="0" smtClean="0"/>
              <a:t> (32 </a:t>
            </a:r>
            <a:r>
              <a:rPr lang="pl-PL" baseline="0" dirty="0" err="1" smtClean="0"/>
              <a:t>thrown</a:t>
            </a:r>
            <a:r>
              <a:rPr lang="pl-PL" baseline="0" dirty="0" smtClean="0"/>
              <a:t> out)</a:t>
            </a:r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22 </a:t>
            </a:r>
            <a:r>
              <a:rPr lang="pl-PL" baseline="0" dirty="0" err="1" smtClean="0"/>
              <a:t>learners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thrown</a:t>
            </a:r>
            <a:r>
              <a:rPr lang="pl-PL" baseline="0" dirty="0" smtClean="0"/>
              <a:t> out for not </a:t>
            </a:r>
            <a:r>
              <a:rPr lang="pl-PL" baseline="0" dirty="0" err="1" smtClean="0"/>
              <a:t>clicking</a:t>
            </a:r>
            <a:r>
              <a:rPr lang="pl-PL" baseline="0" dirty="0" smtClean="0"/>
              <a:t> on </a:t>
            </a:r>
            <a:r>
              <a:rPr lang="pl-PL" baseline="0" dirty="0" err="1" smtClean="0"/>
              <a:t>correct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object</a:t>
            </a:r>
            <a:endParaRPr lang="pl-PL" baseline="0" dirty="0" smtClean="0"/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5 </a:t>
            </a:r>
            <a:r>
              <a:rPr lang="pl-PL" baseline="0" dirty="0" err="1" smtClean="0"/>
              <a:t>thrown</a:t>
            </a:r>
            <a:r>
              <a:rPr lang="pl-PL" baseline="0" dirty="0" smtClean="0"/>
              <a:t> out for </a:t>
            </a:r>
            <a:r>
              <a:rPr lang="pl-PL" baseline="0" dirty="0" err="1" smtClean="0"/>
              <a:t>answering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check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question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incorrectly</a:t>
            </a:r>
            <a:endParaRPr lang="pl-PL" baseline="0" dirty="0" smtClean="0"/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5 </a:t>
            </a:r>
            <a:r>
              <a:rPr lang="pl-PL" baseline="0" dirty="0" err="1" smtClean="0"/>
              <a:t>thrown</a:t>
            </a:r>
            <a:r>
              <a:rPr lang="pl-PL" baseline="0" dirty="0" smtClean="0"/>
              <a:t> out for not </a:t>
            </a:r>
            <a:r>
              <a:rPr lang="pl-PL" baseline="0" dirty="0" err="1" smtClean="0"/>
              <a:t>answering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check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question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correctly</a:t>
            </a:r>
            <a:endParaRPr lang="pl-PL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F9E3-9CE1-C24D-A0E4-B1632A3AB1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7BFBA-F05A-5E42-A5FB-5277A5C3F527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7F60-1201-CB4C-A43C-96F7952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5" Type="http://schemas.openxmlformats.org/officeDocument/2006/relationships/image" Target="../media/image14.tiff"/><Relationship Id="rId6" Type="http://schemas.openxmlformats.org/officeDocument/2006/relationships/image" Target="../media/image15.tiff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ngcog.stanford.edu/expts/MLL/wug/wug5/wug5_teacher.html" TargetMode="External"/><Relationship Id="rId3" Type="http://schemas.openxmlformats.org/officeDocument/2006/relationships/hyperlink" Target="file://localhost/Documents/GRADUATE_SCHOOL/Projects/Wug/JavaScript/wug5/wug5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ngcog.stanford.edu/expts/MLL/wug/wug6/wug6_teacher.html" TargetMode="External"/><Relationship Id="rId3" Type="http://schemas.openxmlformats.org/officeDocument/2006/relationships/hyperlink" Target="http://langcog.stanford.edu/expts/MLL/wug/wug6/wug6_learne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entury"/>
                <a:cs typeface="Century"/>
              </a:rPr>
              <a:t>Xu</a:t>
            </a:r>
            <a:r>
              <a:rPr lang="en-US" dirty="0" smtClean="0">
                <a:latin typeface="Century"/>
                <a:cs typeface="Century"/>
              </a:rPr>
              <a:t> and </a:t>
            </a:r>
            <a:r>
              <a:rPr lang="en-US" dirty="0" err="1" smtClean="0">
                <a:latin typeface="Century"/>
                <a:cs typeface="Century"/>
              </a:rPr>
              <a:t>Tenenbaum</a:t>
            </a:r>
            <a:r>
              <a:rPr lang="en-US" dirty="0" smtClean="0">
                <a:latin typeface="Century"/>
                <a:cs typeface="Century"/>
              </a:rPr>
              <a:t> 2007a Replication Summary</a:t>
            </a:r>
            <a:endParaRPr lang="en-US" dirty="0">
              <a:latin typeface="Century"/>
              <a:cs typeface="Centu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"/>
                <a:cs typeface="Century"/>
              </a:rPr>
              <a:t>23 October 2012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2788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2" y="71614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Thank </a:t>
            </a:r>
            <a:r>
              <a:rPr lang="en-US" sz="1200" dirty="0">
                <a:latin typeface="Century"/>
                <a:cs typeface="Century"/>
              </a:rPr>
              <a:t>you for participating in this </a:t>
            </a:r>
            <a:r>
              <a:rPr lang="en-US" sz="1200" dirty="0" smtClean="0">
                <a:latin typeface="Century"/>
                <a:cs typeface="Century"/>
              </a:rPr>
              <a:t>study. We’re </a:t>
            </a:r>
            <a:r>
              <a:rPr lang="en-US" sz="1200" dirty="0">
                <a:latin typeface="Century"/>
                <a:cs typeface="Century"/>
              </a:rPr>
              <a:t>going to play a game that was initially designed for preschoolers</a:t>
            </a:r>
            <a:r>
              <a:rPr lang="en-US" sz="1200" dirty="0" smtClean="0">
                <a:latin typeface="Century"/>
                <a:cs typeface="Century"/>
              </a:rPr>
              <a:t>, so it </a:t>
            </a:r>
            <a:r>
              <a:rPr lang="en-US" sz="1200" dirty="0">
                <a:latin typeface="Century"/>
                <a:cs typeface="Century"/>
              </a:rPr>
              <a:t>may seem a little silly, but just play along. Are you ready to begin</a:t>
            </a:r>
            <a:r>
              <a:rPr lang="en-US" sz="1200" dirty="0" smtClean="0">
                <a:latin typeface="Century"/>
                <a:cs typeface="Century"/>
              </a:rPr>
              <a:t>?</a:t>
            </a:r>
          </a:p>
          <a:p>
            <a:pPr marL="0" indent="0">
              <a:buNone/>
            </a:pPr>
            <a:endParaRPr lang="en-US" sz="1200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FF0000"/>
                </a:solidFill>
                <a:latin typeface="Century"/>
                <a:cs typeface="Century"/>
              </a:rPr>
              <a:t>Training #1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entury"/>
                <a:cs typeface="Century"/>
              </a:rPr>
              <a:t>(a) teacher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See </a:t>
            </a:r>
            <a:r>
              <a:rPr lang="en-US" sz="1200" dirty="0">
                <a:latin typeface="Century"/>
                <a:cs typeface="Century"/>
              </a:rPr>
              <a:t>this? </a:t>
            </a:r>
            <a:r>
              <a:rPr lang="en-US" sz="1200" dirty="0" smtClean="0">
                <a:latin typeface="Century"/>
                <a:cs typeface="Century"/>
              </a:rPr>
              <a:t>It’s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 </a:t>
            </a:r>
            <a:r>
              <a:rPr lang="en-US" sz="1200" dirty="0" smtClean="0">
                <a:latin typeface="Century"/>
                <a:cs typeface="Century"/>
              </a:rPr>
              <a:t>’.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See </a:t>
            </a:r>
            <a:r>
              <a:rPr lang="en-US" sz="1200" dirty="0">
                <a:latin typeface="Century"/>
                <a:cs typeface="Century"/>
              </a:rPr>
              <a:t>this one? </a:t>
            </a:r>
            <a:r>
              <a:rPr lang="en-US" sz="1200" dirty="0" smtClean="0">
                <a:latin typeface="Century"/>
                <a:cs typeface="Century"/>
              </a:rPr>
              <a:t>It’s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.</a:t>
            </a:r>
            <a:endParaRPr lang="en-US" sz="1200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See </a:t>
            </a:r>
            <a:r>
              <a:rPr lang="en-US" sz="1200" dirty="0">
                <a:latin typeface="Century"/>
                <a:cs typeface="Century"/>
              </a:rPr>
              <a:t>this one? </a:t>
            </a:r>
            <a:r>
              <a:rPr lang="en-US" sz="1200" dirty="0" smtClean="0">
                <a:latin typeface="Century"/>
                <a:cs typeface="Century"/>
              </a:rPr>
              <a:t>It’s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 </a:t>
            </a:r>
            <a:r>
              <a:rPr lang="en-US" sz="1200" dirty="0" smtClean="0">
                <a:latin typeface="Century"/>
                <a:cs typeface="Century"/>
              </a:rPr>
              <a:t>’.</a:t>
            </a:r>
            <a:endParaRPr lang="is-I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Thank </a:t>
            </a:r>
            <a:r>
              <a:rPr lang="en-US" sz="1200" dirty="0">
                <a:latin typeface="Century"/>
                <a:cs typeface="Century"/>
              </a:rPr>
              <a:t>you for paying attention. Would you like to choose a sticker</a:t>
            </a:r>
            <a:r>
              <a:rPr lang="en-US" sz="1200" dirty="0" smtClean="0">
                <a:latin typeface="Century"/>
                <a:cs typeface="Century"/>
              </a:rPr>
              <a:t>?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(b) learner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See </a:t>
            </a:r>
            <a:r>
              <a:rPr lang="en-US" sz="1200" dirty="0">
                <a:latin typeface="Century"/>
                <a:cs typeface="Century"/>
              </a:rPr>
              <a:t>this? </a:t>
            </a:r>
            <a:r>
              <a:rPr lang="en-US" sz="1200" dirty="0" smtClean="0">
                <a:latin typeface="Century"/>
                <a:cs typeface="Century"/>
              </a:rPr>
              <a:t>It’s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.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Can </a:t>
            </a:r>
            <a:r>
              <a:rPr lang="en-US" sz="1200" dirty="0">
                <a:latin typeface="Century"/>
                <a:cs typeface="Century"/>
              </a:rPr>
              <a:t>you point to two other ' </a:t>
            </a:r>
            <a:r>
              <a:rPr lang="en-US" sz="1200" dirty="0" err="1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 's</a:t>
            </a:r>
            <a:r>
              <a:rPr lang="en-US" sz="1200" dirty="0" smtClean="0">
                <a:latin typeface="Century"/>
                <a:cs typeface="Century"/>
              </a:rPr>
              <a:t>? If </a:t>
            </a:r>
            <a:r>
              <a:rPr lang="en-US" sz="1200" dirty="0">
                <a:latin typeface="Century"/>
                <a:cs typeface="Century"/>
              </a:rPr>
              <a:t>you get both of them right you get a sticker</a:t>
            </a:r>
            <a:r>
              <a:rPr lang="en-US" sz="1200" dirty="0" smtClean="0">
                <a:latin typeface="Century"/>
                <a:cs typeface="Century"/>
              </a:rPr>
              <a:t>!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You’re </a:t>
            </a:r>
            <a:r>
              <a:rPr lang="en-US" sz="1200" dirty="0">
                <a:latin typeface="Century"/>
                <a:cs typeface="Century"/>
              </a:rPr>
              <a:t>correct</a:t>
            </a:r>
            <a:r>
              <a:rPr lang="en-US" sz="1200" dirty="0" smtClean="0">
                <a:latin typeface="Century"/>
                <a:cs typeface="Century"/>
              </a:rPr>
              <a:t>!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You’re </a:t>
            </a:r>
            <a:r>
              <a:rPr lang="en-US" sz="1200" dirty="0">
                <a:latin typeface="Century"/>
                <a:cs typeface="Century"/>
              </a:rPr>
              <a:t>correct! Would you like to choose a sticker</a:t>
            </a:r>
            <a:r>
              <a:rPr lang="en-US" sz="1200" dirty="0" smtClean="0">
                <a:latin typeface="Century"/>
                <a:cs typeface="Century"/>
              </a:rPr>
              <a:t>?</a:t>
            </a:r>
            <a:endParaRPr lang="is-I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is-IS" sz="1200" dirty="0">
                <a:latin typeface="Century"/>
                <a:cs typeface="Century"/>
              </a:rPr>
              <a:t> </a:t>
            </a:r>
            <a:endParaRPr lang="is-IS" sz="1200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is-IS" sz="1200" u="sng" dirty="0" smtClean="0">
                <a:solidFill>
                  <a:srgbClr val="FF0000"/>
                </a:solidFill>
                <a:latin typeface="Century"/>
                <a:cs typeface="Century"/>
              </a:rPr>
              <a:t>Testing #1</a:t>
            </a:r>
            <a:r>
              <a:rPr lang="is-IS" sz="1200" dirty="0" smtClean="0">
                <a:solidFill>
                  <a:srgbClr val="FF0000"/>
                </a:solidFill>
                <a:latin typeface="Century"/>
                <a:cs typeface="Century"/>
              </a:rPr>
              <a:t>	</a:t>
            </a:r>
            <a:r>
              <a:rPr lang="is-IS" sz="1200" u="sng" dirty="0" smtClean="0">
                <a:solidFill>
                  <a:srgbClr val="FF0000"/>
                </a:solidFill>
                <a:latin typeface="Century"/>
                <a:cs typeface="Century"/>
              </a:rPr>
              <a:t>  </a:t>
            </a:r>
            <a:endParaRPr lang="is-IS" sz="1200" u="sng" dirty="0">
              <a:solidFill>
                <a:srgbClr val="FF0000"/>
              </a:solidFill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Alright, now I’m going to ask you some questions about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 's. Are you ready?’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&lt;point to subordinate&gt; </a:t>
            </a:r>
            <a:r>
              <a:rPr lang="en-US" sz="1200" dirty="0" smtClean="0">
                <a:latin typeface="Century"/>
                <a:cs typeface="Century"/>
              </a:rPr>
              <a:t>Is this a ‘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?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entury"/>
                <a:cs typeface="Century"/>
              </a:rPr>
              <a:t>point to </a:t>
            </a:r>
            <a:r>
              <a:rPr lang="en-US" sz="1200" dirty="0" err="1" smtClean="0">
                <a:solidFill>
                  <a:srgbClr val="FF0000"/>
                </a:solidFill>
                <a:latin typeface="Century"/>
                <a:cs typeface="Century"/>
              </a:rPr>
              <a:t>nonmatch</a:t>
            </a: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 (check)&gt; </a:t>
            </a:r>
            <a:r>
              <a:rPr lang="en-US" sz="1200" dirty="0" smtClean="0">
                <a:latin typeface="Century"/>
                <a:cs typeface="Century"/>
              </a:rPr>
              <a:t>Is </a:t>
            </a:r>
            <a:r>
              <a:rPr lang="en-US" sz="1200" dirty="0">
                <a:latin typeface="Century"/>
                <a:cs typeface="Century"/>
              </a:rPr>
              <a:t>this 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?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entury"/>
                <a:cs typeface="Century"/>
              </a:rPr>
              <a:t>point </a:t>
            </a: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to basic&gt; </a:t>
            </a:r>
            <a:r>
              <a:rPr lang="en-US" sz="1200" dirty="0" smtClean="0">
                <a:latin typeface="Century"/>
                <a:cs typeface="Century"/>
              </a:rPr>
              <a:t>Is this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 ?</a:t>
            </a:r>
            <a:endParaRPr lang="en-US" sz="1200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entury"/>
                <a:cs typeface="Century"/>
              </a:rPr>
              <a:t>&lt;point to </a:t>
            </a: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subordinate&gt; </a:t>
            </a:r>
            <a:r>
              <a:rPr lang="en-US" sz="1200" dirty="0" smtClean="0">
                <a:latin typeface="Century"/>
                <a:cs typeface="Century"/>
              </a:rPr>
              <a:t>Is this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?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entury"/>
                <a:cs typeface="Century"/>
              </a:rPr>
              <a:t>&lt;point to basic&gt; </a:t>
            </a: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 </a:t>
            </a:r>
            <a:r>
              <a:rPr lang="en-US" sz="1200" dirty="0" smtClean="0">
                <a:latin typeface="Century"/>
                <a:cs typeface="Century"/>
              </a:rPr>
              <a:t>Is </a:t>
            </a:r>
            <a:r>
              <a:rPr lang="en-US" sz="1200" dirty="0">
                <a:latin typeface="Century"/>
                <a:cs typeface="Century"/>
              </a:rPr>
              <a:t>this 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?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>
                <a:latin typeface="Century"/>
                <a:cs typeface="Century"/>
              </a:rPr>
              <a:t> 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Alright</a:t>
            </a:r>
            <a:r>
              <a:rPr lang="en-US" sz="1200" dirty="0">
                <a:latin typeface="Century"/>
                <a:cs typeface="Century"/>
              </a:rPr>
              <a:t>, now </a:t>
            </a:r>
            <a:r>
              <a:rPr lang="en-US" sz="1200" dirty="0" smtClean="0">
                <a:latin typeface="Century"/>
                <a:cs typeface="Century"/>
              </a:rPr>
              <a:t>I’m </a:t>
            </a:r>
            <a:r>
              <a:rPr lang="en-US" sz="1200" dirty="0">
                <a:latin typeface="Century"/>
                <a:cs typeface="Century"/>
              </a:rPr>
              <a:t>going to show you some new shapes. Are you ready</a:t>
            </a:r>
            <a:r>
              <a:rPr lang="en-US" sz="1200" dirty="0" smtClean="0">
                <a:latin typeface="Century"/>
                <a:cs typeface="Century"/>
              </a:rPr>
              <a:t>?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&lt;repeat training and testing&gt;</a:t>
            </a:r>
            <a:endParaRPr lang="en-US" sz="1200" dirty="0">
              <a:solidFill>
                <a:srgbClr val="FF0000"/>
              </a:solidFill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All </a:t>
            </a:r>
            <a:r>
              <a:rPr lang="en-US" sz="1200" dirty="0">
                <a:latin typeface="Century"/>
                <a:cs typeface="Century"/>
              </a:rPr>
              <a:t>done! Thank you for participating</a:t>
            </a:r>
            <a:r>
              <a:rPr lang="en-US" sz="1200" dirty="0" smtClean="0">
                <a:latin typeface="Century"/>
                <a:cs typeface="Century"/>
              </a:rPr>
              <a:t>!</a:t>
            </a:r>
            <a:endParaRPr lang="en-US" sz="1200" dirty="0">
              <a:latin typeface="Century"/>
              <a:cs typeface="Century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85" y="93557"/>
            <a:ext cx="2783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entury"/>
                <a:cs typeface="Century"/>
              </a:rPr>
              <a:t>In lab script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366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Quad Arrow 5"/>
          <p:cNvSpPr>
            <a:spLocks noChangeAspect="1"/>
          </p:cNvSpPr>
          <p:nvPr/>
        </p:nvSpPr>
        <p:spPr>
          <a:xfrm rot="19800000">
            <a:off x="5491866" y="4654091"/>
            <a:ext cx="936653" cy="914400"/>
          </a:xfrm>
          <a:prstGeom prst="quadArrow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Quad Arrow 10"/>
          <p:cNvSpPr/>
          <p:nvPr/>
        </p:nvSpPr>
        <p:spPr>
          <a:xfrm rot="19800000">
            <a:off x="4768024" y="2913694"/>
            <a:ext cx="952529" cy="960119"/>
          </a:xfrm>
          <a:prstGeom prst="quadArrow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Quad Arrow 11"/>
          <p:cNvSpPr>
            <a:spLocks noChangeAspect="1"/>
          </p:cNvSpPr>
          <p:nvPr/>
        </p:nvSpPr>
        <p:spPr>
          <a:xfrm rot="19800000">
            <a:off x="3045317" y="2236957"/>
            <a:ext cx="1030319" cy="1005840"/>
          </a:xfrm>
          <a:prstGeom prst="quadArrow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Quad Arrow 12"/>
          <p:cNvSpPr>
            <a:spLocks noChangeAspect="1"/>
          </p:cNvSpPr>
          <p:nvPr/>
        </p:nvSpPr>
        <p:spPr>
          <a:xfrm rot="19800000">
            <a:off x="4649220" y="1828574"/>
            <a:ext cx="842988" cy="822960"/>
          </a:xfrm>
          <a:prstGeom prst="quadArrow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Quad Arrow 13"/>
          <p:cNvSpPr>
            <a:spLocks noChangeAspect="1"/>
          </p:cNvSpPr>
          <p:nvPr/>
        </p:nvSpPr>
        <p:spPr>
          <a:xfrm rot="19800000">
            <a:off x="4146890" y="4983587"/>
            <a:ext cx="889821" cy="868680"/>
          </a:xfrm>
          <a:prstGeom prst="quadArrow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 noChangeAspect="1"/>
          </p:cNvSpPr>
          <p:nvPr/>
        </p:nvSpPr>
        <p:spPr>
          <a:xfrm rot="20700000">
            <a:off x="2641703" y="1215753"/>
            <a:ext cx="936653" cy="914400"/>
          </a:xfrm>
          <a:prstGeom prst="quadArrow">
            <a:avLst/>
          </a:prstGeom>
          <a:pattFill prst="lgConfetti">
            <a:fgClr>
              <a:srgbClr val="0000FF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>
            <a:spLocks noChangeAspect="1"/>
          </p:cNvSpPr>
          <p:nvPr/>
        </p:nvSpPr>
        <p:spPr>
          <a:xfrm rot="20700000">
            <a:off x="3788224" y="3245722"/>
            <a:ext cx="983485" cy="960119"/>
          </a:xfrm>
          <a:prstGeom prst="quadArrow">
            <a:avLst/>
          </a:prstGeom>
          <a:pattFill prst="lgConfetti">
            <a:fgClr>
              <a:srgbClr val="000090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Quad Arrow 16"/>
          <p:cNvSpPr>
            <a:spLocks noChangeAspect="1"/>
          </p:cNvSpPr>
          <p:nvPr/>
        </p:nvSpPr>
        <p:spPr>
          <a:xfrm rot="20700000">
            <a:off x="6249445" y="3127033"/>
            <a:ext cx="1030319" cy="1005840"/>
          </a:xfrm>
          <a:prstGeom prst="quadArrow">
            <a:avLst/>
          </a:prstGeom>
          <a:pattFill prst="lgConfetti">
            <a:fgClr>
              <a:srgbClr val="00009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Quad Arrow 17"/>
          <p:cNvSpPr>
            <a:spLocks noChangeAspect="1"/>
          </p:cNvSpPr>
          <p:nvPr/>
        </p:nvSpPr>
        <p:spPr>
          <a:xfrm rot="20700000">
            <a:off x="2688896" y="4142258"/>
            <a:ext cx="889821" cy="868680"/>
          </a:xfrm>
          <a:prstGeom prst="quadArrow">
            <a:avLst/>
          </a:prstGeom>
          <a:pattFill prst="lgConfetti">
            <a:fgClr>
              <a:srgbClr val="3366FF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Quad Arrow 18"/>
          <p:cNvSpPr>
            <a:spLocks noChangeAspect="1"/>
          </p:cNvSpPr>
          <p:nvPr/>
        </p:nvSpPr>
        <p:spPr>
          <a:xfrm rot="20700000">
            <a:off x="4597205" y="4012271"/>
            <a:ext cx="889821" cy="868680"/>
          </a:xfrm>
          <a:prstGeom prst="quadArrow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Quad Arrow 19"/>
          <p:cNvSpPr>
            <a:spLocks noChangeAspect="1"/>
          </p:cNvSpPr>
          <p:nvPr/>
        </p:nvSpPr>
        <p:spPr>
          <a:xfrm rot="600000">
            <a:off x="6787526" y="4489214"/>
            <a:ext cx="936653" cy="914400"/>
          </a:xfrm>
          <a:prstGeom prst="quadArrow">
            <a:avLst/>
          </a:prstGeom>
          <a:pattFill prst="wdDnDiag">
            <a:fgClr>
              <a:srgbClr val="FFFF0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ad Arrow 20"/>
          <p:cNvSpPr>
            <a:spLocks noChangeAspect="1"/>
          </p:cNvSpPr>
          <p:nvPr/>
        </p:nvSpPr>
        <p:spPr>
          <a:xfrm rot="600000">
            <a:off x="1686715" y="2459889"/>
            <a:ext cx="1030319" cy="1005840"/>
          </a:xfrm>
          <a:prstGeom prst="quadArrow">
            <a:avLst/>
          </a:prstGeom>
          <a:pattFill prst="wdDnDiag">
            <a:fgClr>
              <a:srgbClr val="FBFD0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Quad Arrow 22"/>
          <p:cNvSpPr>
            <a:spLocks noChangeAspect="1"/>
          </p:cNvSpPr>
          <p:nvPr/>
        </p:nvSpPr>
        <p:spPr>
          <a:xfrm rot="600000">
            <a:off x="3744636" y="1107416"/>
            <a:ext cx="889821" cy="86868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Quad Arrow 23"/>
          <p:cNvSpPr>
            <a:spLocks noChangeAspect="1"/>
          </p:cNvSpPr>
          <p:nvPr/>
        </p:nvSpPr>
        <p:spPr>
          <a:xfrm rot="600000">
            <a:off x="5645090" y="1664682"/>
            <a:ext cx="983485" cy="960119"/>
          </a:xfrm>
          <a:prstGeom prst="quadArrow">
            <a:avLst/>
          </a:prstGeom>
          <a:pattFill prst="wdDnDiag">
            <a:fgClr>
              <a:srgbClr val="CACB0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Quad Arrow 24"/>
          <p:cNvSpPr>
            <a:spLocks noChangeAspect="1"/>
          </p:cNvSpPr>
          <p:nvPr/>
        </p:nvSpPr>
        <p:spPr>
          <a:xfrm rot="600000">
            <a:off x="3081288" y="5126631"/>
            <a:ext cx="842988" cy="82296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3554" y="28223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&quot;No&quot; Symbol 21"/>
          <p:cNvSpPr/>
          <p:nvPr/>
        </p:nvSpPr>
        <p:spPr>
          <a:xfrm rot="5400000">
            <a:off x="1749875" y="1853033"/>
            <a:ext cx="929850" cy="914400"/>
          </a:xfrm>
          <a:prstGeom prst="noSmoking">
            <a:avLst/>
          </a:prstGeom>
          <a:pattFill prst="lgGrid">
            <a:fgClr>
              <a:schemeClr val="accent6"/>
            </a:fgClr>
            <a:bgClr>
              <a:schemeClr val="accent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 rot="5400000">
            <a:off x="5773637" y="3338894"/>
            <a:ext cx="978408" cy="960119"/>
          </a:xfrm>
          <a:prstGeom prst="noSmoking">
            <a:avLst/>
          </a:prstGeom>
          <a:pattFill prst="lgGrid">
            <a:fgClr>
              <a:srgbClr val="E7621D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&quot; Symbol 26"/>
          <p:cNvSpPr/>
          <p:nvPr/>
        </p:nvSpPr>
        <p:spPr>
          <a:xfrm rot="5400000">
            <a:off x="4743672" y="1217199"/>
            <a:ext cx="1024128" cy="100584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&quot; Symbol 27"/>
          <p:cNvSpPr/>
          <p:nvPr/>
        </p:nvSpPr>
        <p:spPr>
          <a:xfrm rot="5400000">
            <a:off x="7513234" y="3451678"/>
            <a:ext cx="886968" cy="86868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&quot;No&quot; Symbol 28"/>
          <p:cNvSpPr/>
          <p:nvPr/>
        </p:nvSpPr>
        <p:spPr>
          <a:xfrm rot="5400000">
            <a:off x="2021419" y="5044474"/>
            <a:ext cx="841248" cy="822960"/>
          </a:xfrm>
          <a:prstGeom prst="noSmoking">
            <a:avLst/>
          </a:prstGeom>
          <a:pattFill prst="lgGrid">
            <a:fgClr>
              <a:srgbClr val="FF6600"/>
            </a:fgClr>
            <a:bgClr>
              <a:schemeClr val="accent1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&quot;No&quot; Symbol 29"/>
          <p:cNvSpPr/>
          <p:nvPr/>
        </p:nvSpPr>
        <p:spPr>
          <a:xfrm rot="9125699">
            <a:off x="5891389" y="1957785"/>
            <a:ext cx="929850" cy="91440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FBFD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 rot="9125699">
            <a:off x="4301381" y="3139921"/>
            <a:ext cx="978408" cy="960119"/>
          </a:xfrm>
          <a:prstGeom prst="noSmoking">
            <a:avLst/>
          </a:prstGeom>
          <a:pattFill prst="sphere">
            <a:fgClr>
              <a:schemeClr val="tx1">
                <a:lumMod val="65000"/>
                <a:lumOff val="35000"/>
              </a:schemeClr>
            </a:fgClr>
            <a:bgClr>
              <a:srgbClr val="E0E1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 rot="9125699">
            <a:off x="3792585" y="4819490"/>
            <a:ext cx="1024128" cy="100584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A8AA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 rot="9125699">
            <a:off x="6685100" y="4430224"/>
            <a:ext cx="886968" cy="868680"/>
          </a:xfrm>
          <a:prstGeom prst="noSmoking">
            <a:avLst/>
          </a:prstGeom>
          <a:pattFill prst="sphere">
            <a:fgClr>
              <a:schemeClr val="bg1">
                <a:lumMod val="50000"/>
              </a:schemeClr>
            </a:fgClr>
            <a:bgClr>
              <a:srgbClr val="F5FB1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&quot;No&quot; Symbol 33"/>
          <p:cNvSpPr/>
          <p:nvPr/>
        </p:nvSpPr>
        <p:spPr>
          <a:xfrm rot="9125699">
            <a:off x="2815667" y="1250030"/>
            <a:ext cx="841248" cy="822960"/>
          </a:xfrm>
          <a:prstGeom prst="noSmoking">
            <a:avLst/>
          </a:prstGeom>
          <a:pattFill prst="sphere">
            <a:fgClr>
              <a:schemeClr val="tx1"/>
            </a:fgClr>
            <a:bgClr>
              <a:srgbClr val="9FA3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&quot;No&quot; Symbol 36"/>
          <p:cNvSpPr/>
          <p:nvPr/>
        </p:nvSpPr>
        <p:spPr>
          <a:xfrm rot="19800000">
            <a:off x="7294896" y="1891329"/>
            <a:ext cx="929850" cy="914400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 rot="19800000">
            <a:off x="2980695" y="3408768"/>
            <a:ext cx="978408" cy="960119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&quot;No&quot; Symbol 38"/>
          <p:cNvSpPr/>
          <p:nvPr/>
        </p:nvSpPr>
        <p:spPr>
          <a:xfrm rot="19800000">
            <a:off x="3621527" y="1958164"/>
            <a:ext cx="1024128" cy="1005840"/>
          </a:xfrm>
          <a:prstGeom prst="noSmoking">
            <a:avLst/>
          </a:prstGeom>
          <a:pattFill prst="pct5">
            <a:fgClr>
              <a:schemeClr val="bg1">
                <a:lumMod val="50000"/>
              </a:schemeClr>
            </a:fgClr>
            <a:bgClr>
              <a:srgbClr val="FA780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&quot;No&quot; Symbol 39"/>
          <p:cNvSpPr/>
          <p:nvPr/>
        </p:nvSpPr>
        <p:spPr>
          <a:xfrm rot="19800000">
            <a:off x="1336975" y="3606086"/>
            <a:ext cx="886968" cy="868680"/>
          </a:xfrm>
          <a:prstGeom prst="noSmoking">
            <a:avLst/>
          </a:prstGeom>
          <a:pattFill prst="pct5">
            <a:fgClr>
              <a:srgbClr val="C2C2C2"/>
            </a:fgClr>
            <a:bgClr>
              <a:srgbClr val="D27F3C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&quot;No&quot; Symbol 40"/>
          <p:cNvSpPr/>
          <p:nvPr/>
        </p:nvSpPr>
        <p:spPr>
          <a:xfrm rot="19800000">
            <a:off x="5310851" y="4623850"/>
            <a:ext cx="841248" cy="822960"/>
          </a:xfrm>
          <a:prstGeom prst="noSmoking">
            <a:avLst/>
          </a:prstGeom>
          <a:pattFill prst="pct5">
            <a:fgClr>
              <a:srgbClr val="008000"/>
            </a:fgClr>
            <a:bgClr>
              <a:srgbClr val="F768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554" y="2822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494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llate 24"/>
          <p:cNvSpPr>
            <a:spLocks noChangeAspect="1"/>
          </p:cNvSpPr>
          <p:nvPr/>
        </p:nvSpPr>
        <p:spPr>
          <a:xfrm rot="21041968">
            <a:off x="793425" y="1565094"/>
            <a:ext cx="782736" cy="822960"/>
          </a:xfrm>
          <a:prstGeom prst="flowChartCollate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llate 25"/>
          <p:cNvSpPr>
            <a:spLocks noChangeAspect="1"/>
          </p:cNvSpPr>
          <p:nvPr/>
        </p:nvSpPr>
        <p:spPr>
          <a:xfrm rot="21041968">
            <a:off x="6394265" y="3736433"/>
            <a:ext cx="956678" cy="1005840"/>
          </a:xfrm>
          <a:prstGeom prst="flowChartCollate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late 26"/>
          <p:cNvSpPr>
            <a:spLocks noChangeAspect="1"/>
          </p:cNvSpPr>
          <p:nvPr/>
        </p:nvSpPr>
        <p:spPr>
          <a:xfrm rot="21041968">
            <a:off x="1866338" y="2648889"/>
            <a:ext cx="913191" cy="960119"/>
          </a:xfrm>
          <a:prstGeom prst="flowChartCollat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late 28"/>
          <p:cNvSpPr>
            <a:spLocks noChangeAspect="1"/>
          </p:cNvSpPr>
          <p:nvPr/>
        </p:nvSpPr>
        <p:spPr>
          <a:xfrm rot="21041968">
            <a:off x="3227364" y="5009966"/>
            <a:ext cx="826222" cy="868680"/>
          </a:xfrm>
          <a:prstGeom prst="flowChartCollate">
            <a:avLst/>
          </a:prstGeom>
          <a:blipFill rotWithShape="1"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llate 29"/>
          <p:cNvSpPr/>
          <p:nvPr/>
        </p:nvSpPr>
        <p:spPr>
          <a:xfrm rot="21041968">
            <a:off x="4758329" y="2290684"/>
            <a:ext cx="869707" cy="914400"/>
          </a:xfrm>
          <a:prstGeom prst="flowChartCollate">
            <a:avLst/>
          </a:prstGeom>
          <a:blipFill rotWithShape="1">
            <a:blip r:embed="rId6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late 30"/>
          <p:cNvSpPr/>
          <p:nvPr/>
        </p:nvSpPr>
        <p:spPr>
          <a:xfrm rot="1678520">
            <a:off x="4957646" y="5099473"/>
            <a:ext cx="869707" cy="91440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C85C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llate 31"/>
          <p:cNvSpPr>
            <a:spLocks noChangeAspect="1"/>
          </p:cNvSpPr>
          <p:nvPr/>
        </p:nvSpPr>
        <p:spPr>
          <a:xfrm rot="1678520">
            <a:off x="7052628" y="2577922"/>
            <a:ext cx="956678" cy="100584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E2AF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llate 32"/>
          <p:cNvSpPr>
            <a:spLocks noChangeAspect="1"/>
          </p:cNvSpPr>
          <p:nvPr/>
        </p:nvSpPr>
        <p:spPr>
          <a:xfrm rot="1678520">
            <a:off x="3812315" y="3593997"/>
            <a:ext cx="913191" cy="960119"/>
          </a:xfrm>
          <a:prstGeom prst="flowChartCollate">
            <a:avLst/>
          </a:prstGeom>
          <a:pattFill prst="dashHorz">
            <a:fgClr>
              <a:schemeClr val="bg1">
                <a:lumMod val="85000"/>
              </a:schemeClr>
            </a:fgClr>
            <a:bgClr>
              <a:srgbClr val="FC68CE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late 33"/>
          <p:cNvSpPr>
            <a:spLocks noChangeAspect="1"/>
          </p:cNvSpPr>
          <p:nvPr/>
        </p:nvSpPr>
        <p:spPr>
          <a:xfrm rot="1678520">
            <a:off x="3227365" y="2555339"/>
            <a:ext cx="826222" cy="86868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BE0CC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ollate 36"/>
          <p:cNvSpPr>
            <a:spLocks noChangeAspect="1"/>
          </p:cNvSpPr>
          <p:nvPr/>
        </p:nvSpPr>
        <p:spPr>
          <a:xfrm rot="1678520">
            <a:off x="3863964" y="1088954"/>
            <a:ext cx="782736" cy="82296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DD358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ollate 38"/>
          <p:cNvSpPr/>
          <p:nvPr/>
        </p:nvSpPr>
        <p:spPr>
          <a:xfrm rot="3727716">
            <a:off x="6017467" y="1955103"/>
            <a:ext cx="869707" cy="914400"/>
          </a:xfrm>
          <a:prstGeom prst="flowChartCollate">
            <a:avLst/>
          </a:prstGeom>
          <a:blipFill rotWithShape="1">
            <a:blip r:embed="rId7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llate 39"/>
          <p:cNvSpPr>
            <a:spLocks noChangeAspect="1"/>
          </p:cNvSpPr>
          <p:nvPr/>
        </p:nvSpPr>
        <p:spPr>
          <a:xfrm rot="3727716">
            <a:off x="1925354" y="4171058"/>
            <a:ext cx="956678" cy="1005840"/>
          </a:xfrm>
          <a:prstGeom prst="flowChartCollate">
            <a:avLst/>
          </a:prstGeom>
          <a:blipFill dpi="0" rotWithShape="1">
            <a:blip r:embed="rId7">
              <a:alphaModFix amt="50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late 40"/>
          <p:cNvSpPr>
            <a:spLocks noChangeAspect="1"/>
          </p:cNvSpPr>
          <p:nvPr/>
        </p:nvSpPr>
        <p:spPr>
          <a:xfrm rot="3727716">
            <a:off x="2271061" y="1424112"/>
            <a:ext cx="913191" cy="960119"/>
          </a:xfrm>
          <a:prstGeom prst="flowChartCollate">
            <a:avLst/>
          </a:prstGeom>
          <a:blipFill dpi="0" rotWithShape="1">
            <a:blip r:embed="rId7">
              <a:alphaModFix amt="76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ollate 50"/>
          <p:cNvSpPr>
            <a:spLocks noChangeAspect="1"/>
          </p:cNvSpPr>
          <p:nvPr/>
        </p:nvSpPr>
        <p:spPr>
          <a:xfrm rot="3727716">
            <a:off x="5156505" y="3810389"/>
            <a:ext cx="826222" cy="868680"/>
          </a:xfrm>
          <a:prstGeom prst="flowChartCollate">
            <a:avLst/>
          </a:prstGeom>
          <a:blipFill dpi="0" rotWithShape="1">
            <a:blip r:embed="rId7">
              <a:alphaModFix amt="82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ollate 51"/>
          <p:cNvSpPr>
            <a:spLocks noChangeAspect="1"/>
          </p:cNvSpPr>
          <p:nvPr/>
        </p:nvSpPr>
        <p:spPr>
          <a:xfrm rot="3727716">
            <a:off x="5147877" y="864638"/>
            <a:ext cx="782736" cy="822960"/>
          </a:xfrm>
          <a:prstGeom prst="flowChartCollate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554" y="2822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4030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/>
          <p:cNvSpPr/>
          <p:nvPr/>
        </p:nvSpPr>
        <p:spPr>
          <a:xfrm>
            <a:off x="5714922" y="2328042"/>
            <a:ext cx="938731" cy="91440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>
            <a:spLocks noChangeAspect="1"/>
          </p:cNvSpPr>
          <p:nvPr/>
        </p:nvSpPr>
        <p:spPr>
          <a:xfrm>
            <a:off x="3312657" y="2475551"/>
            <a:ext cx="985667" cy="960119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>
            <a:spLocks noChangeAspect="1"/>
          </p:cNvSpPr>
          <p:nvPr/>
        </p:nvSpPr>
        <p:spPr>
          <a:xfrm>
            <a:off x="1700268" y="3669708"/>
            <a:ext cx="1032605" cy="1005840"/>
          </a:xfrm>
          <a:prstGeom prst="teardrop">
            <a:avLst>
              <a:gd name="adj" fmla="val 129412"/>
            </a:avLst>
          </a:prstGeom>
          <a:pattFill prst="lgCheck">
            <a:fgClr>
              <a:srgbClr val="A600A9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>
            <a:spLocks noChangeAspect="1"/>
          </p:cNvSpPr>
          <p:nvPr/>
        </p:nvSpPr>
        <p:spPr>
          <a:xfrm>
            <a:off x="1985574" y="873557"/>
            <a:ext cx="891795" cy="86868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ardrop 34"/>
          <p:cNvSpPr>
            <a:spLocks noChangeAspect="1"/>
          </p:cNvSpPr>
          <p:nvPr/>
        </p:nvSpPr>
        <p:spPr>
          <a:xfrm>
            <a:off x="4870065" y="4414445"/>
            <a:ext cx="844858" cy="822960"/>
          </a:xfrm>
          <a:prstGeom prst="teardrop">
            <a:avLst>
              <a:gd name="adj" fmla="val 129412"/>
            </a:avLst>
          </a:prstGeom>
          <a:pattFill prst="lgCheck">
            <a:fgClr>
              <a:srgbClr val="B600B9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ardrop 35"/>
          <p:cNvSpPr/>
          <p:nvPr/>
        </p:nvSpPr>
        <p:spPr>
          <a:xfrm rot="19800000">
            <a:off x="5714922" y="1091006"/>
            <a:ext cx="938731" cy="914400"/>
          </a:xfrm>
          <a:prstGeom prst="teardrop">
            <a:avLst>
              <a:gd name="adj" fmla="val 129412"/>
            </a:avLst>
          </a:prstGeom>
          <a:blipFill rotWithShape="1">
            <a:blip r:embed="rId2"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ardrop 41"/>
          <p:cNvSpPr/>
          <p:nvPr/>
        </p:nvSpPr>
        <p:spPr>
          <a:xfrm rot="19800000">
            <a:off x="6656384" y="2955609"/>
            <a:ext cx="938731" cy="960119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65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/>
          <p:cNvSpPr>
            <a:spLocks noChangeAspect="1"/>
          </p:cNvSpPr>
          <p:nvPr/>
        </p:nvSpPr>
        <p:spPr>
          <a:xfrm rot="19800000">
            <a:off x="4500030" y="2976015"/>
            <a:ext cx="1032604" cy="100584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>
            <a:spLocks noChangeAspect="1"/>
          </p:cNvSpPr>
          <p:nvPr/>
        </p:nvSpPr>
        <p:spPr>
          <a:xfrm rot="19800000">
            <a:off x="6207757" y="4885445"/>
            <a:ext cx="891794" cy="86868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79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>
            <a:spLocks noChangeAspect="1"/>
          </p:cNvSpPr>
          <p:nvPr/>
        </p:nvSpPr>
        <p:spPr>
          <a:xfrm rot="19800000">
            <a:off x="741811" y="2334922"/>
            <a:ext cx="844857" cy="822960"/>
          </a:xfrm>
          <a:prstGeom prst="teardrop">
            <a:avLst>
              <a:gd name="adj" fmla="val 129412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ardrop 45"/>
          <p:cNvSpPr/>
          <p:nvPr/>
        </p:nvSpPr>
        <p:spPr>
          <a:xfrm rot="2438886">
            <a:off x="3732734" y="1068996"/>
            <a:ext cx="938731" cy="914400"/>
          </a:xfrm>
          <a:prstGeom prst="teardrop">
            <a:avLst>
              <a:gd name="adj" fmla="val 129412"/>
            </a:avLst>
          </a:prstGeom>
          <a:pattFill prst="wdUpDiag">
            <a:fgClr>
              <a:srgbClr val="33FF0B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ardrop 46"/>
          <p:cNvSpPr>
            <a:spLocks noChangeAspect="1"/>
          </p:cNvSpPr>
          <p:nvPr/>
        </p:nvSpPr>
        <p:spPr>
          <a:xfrm rot="2438886">
            <a:off x="3379643" y="5075198"/>
            <a:ext cx="985667" cy="960119"/>
          </a:xfrm>
          <a:prstGeom prst="teardrop">
            <a:avLst>
              <a:gd name="adj" fmla="val 129412"/>
            </a:avLst>
          </a:prstGeom>
          <a:pattFill prst="wdUpDiag">
            <a:fgClr>
              <a:srgbClr val="27D0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ardrop 47"/>
          <p:cNvSpPr>
            <a:spLocks noChangeAspect="1"/>
          </p:cNvSpPr>
          <p:nvPr/>
        </p:nvSpPr>
        <p:spPr>
          <a:xfrm rot="2438886">
            <a:off x="7022407" y="958013"/>
            <a:ext cx="1032604" cy="1005840"/>
          </a:xfrm>
          <a:prstGeom prst="teardrop">
            <a:avLst>
              <a:gd name="adj" fmla="val 129412"/>
            </a:avLst>
          </a:prstGeom>
          <a:pattFill prst="wdUpDiag">
            <a:fgClr>
              <a:srgbClr val="1D9D06"/>
            </a:fgClr>
            <a:bgClr>
              <a:schemeClr val="bg2">
                <a:lumMod val="90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ardrop 48"/>
          <p:cNvSpPr>
            <a:spLocks noChangeAspect="1"/>
          </p:cNvSpPr>
          <p:nvPr/>
        </p:nvSpPr>
        <p:spPr>
          <a:xfrm rot="2438886">
            <a:off x="3052719" y="3820859"/>
            <a:ext cx="891794" cy="868680"/>
          </a:xfrm>
          <a:prstGeom prst="teardrop">
            <a:avLst>
              <a:gd name="adj" fmla="val 129412"/>
            </a:avLst>
          </a:prstGeom>
          <a:pattFill prst="wdUpDiag">
            <a:fgClr>
              <a:srgbClr val="178504"/>
            </a:fgClr>
            <a:bgClr>
              <a:schemeClr val="bg1">
                <a:lumMod val="9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/>
          <p:cNvSpPr>
            <a:spLocks noChangeAspect="1"/>
          </p:cNvSpPr>
          <p:nvPr/>
        </p:nvSpPr>
        <p:spPr>
          <a:xfrm rot="2438886">
            <a:off x="1866390" y="2064071"/>
            <a:ext cx="844858" cy="822960"/>
          </a:xfrm>
          <a:prstGeom prst="teardrop">
            <a:avLst>
              <a:gd name="adj" fmla="val 129412"/>
            </a:avLst>
          </a:prstGeom>
          <a:pattFill prst="wdUpDiag">
            <a:fgClr>
              <a:srgbClr val="29DC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3554" y="282239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5365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labRep (N=33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8" y="172479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1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1 at 7.30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4467"/>
          <a:stretch/>
        </p:blipFill>
        <p:spPr>
          <a:xfrm>
            <a:off x="2170443" y="905271"/>
            <a:ext cx="5241221" cy="55728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6976" y="258940"/>
            <a:ext cx="6847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Century"/>
                <a:cs typeface="Century"/>
              </a:rPr>
              <a:t>Xu</a:t>
            </a:r>
            <a:r>
              <a:rPr lang="en-US" sz="3600" dirty="0" smtClean="0">
                <a:latin typeface="Century"/>
                <a:cs typeface="Century"/>
              </a:rPr>
              <a:t> and </a:t>
            </a:r>
            <a:r>
              <a:rPr lang="en-US" sz="3600" dirty="0" err="1" smtClean="0">
                <a:latin typeface="Century"/>
                <a:cs typeface="Century"/>
              </a:rPr>
              <a:t>Tenenbaum</a:t>
            </a:r>
            <a:r>
              <a:rPr lang="en-US" sz="3600" dirty="0" smtClean="0">
                <a:latin typeface="Century"/>
                <a:cs typeface="Century"/>
              </a:rPr>
              <a:t> 2007a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78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47" y="150612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entury"/>
                <a:cs typeface="Century"/>
              </a:rPr>
              <a:t>Online Replication 1</a:t>
            </a:r>
          </a:p>
          <a:p>
            <a:pPr lvl="1"/>
            <a:r>
              <a:rPr lang="en-US" dirty="0" smtClean="0">
                <a:latin typeface="Century"/>
                <a:cs typeface="Century"/>
              </a:rPr>
              <a:t>Method</a:t>
            </a:r>
          </a:p>
          <a:p>
            <a:pPr lvl="1"/>
            <a:r>
              <a:rPr lang="en-US" dirty="0" smtClean="0">
                <a:latin typeface="Century"/>
                <a:cs typeface="Century"/>
              </a:rPr>
              <a:t>Results (N=271)</a:t>
            </a:r>
          </a:p>
          <a:p>
            <a:r>
              <a:rPr lang="en-US" dirty="0" smtClean="0">
                <a:latin typeface="Century"/>
                <a:cs typeface="Century"/>
              </a:rPr>
              <a:t>Online Replication 2</a:t>
            </a:r>
          </a:p>
          <a:p>
            <a:pPr lvl="1"/>
            <a:r>
              <a:rPr lang="en-US" dirty="0" smtClean="0">
                <a:latin typeface="Century"/>
                <a:cs typeface="Century"/>
              </a:rPr>
              <a:t>Method </a:t>
            </a:r>
          </a:p>
          <a:p>
            <a:pPr lvl="1"/>
            <a:r>
              <a:rPr lang="en-US" dirty="0" smtClean="0">
                <a:latin typeface="Century"/>
                <a:cs typeface="Century"/>
              </a:rPr>
              <a:t>Results (N = 118)</a:t>
            </a:r>
          </a:p>
          <a:p>
            <a:r>
              <a:rPr lang="en-US" dirty="0" smtClean="0">
                <a:latin typeface="Century"/>
                <a:cs typeface="Century"/>
              </a:rPr>
              <a:t>In lab Replication </a:t>
            </a:r>
          </a:p>
          <a:p>
            <a:pPr lvl="1"/>
            <a:r>
              <a:rPr lang="en-US" dirty="0" smtClean="0">
                <a:latin typeface="Century"/>
                <a:cs typeface="Century"/>
              </a:rPr>
              <a:t>Method</a:t>
            </a:r>
          </a:p>
          <a:p>
            <a:pPr lvl="1"/>
            <a:r>
              <a:rPr lang="en-US" dirty="0" smtClean="0">
                <a:latin typeface="Century"/>
                <a:cs typeface="Century"/>
              </a:rPr>
              <a:t>Results (N = 33)</a:t>
            </a:r>
            <a:endParaRPr lang="en-US" dirty="0">
              <a:latin typeface="Century"/>
              <a:cs typeface="Century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entury"/>
                <a:cs typeface="Century"/>
              </a:rPr>
              <a:t>Overview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04392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/>
                <a:cs typeface="Century"/>
              </a:rPr>
              <a:t>Online Replication #1</a:t>
            </a:r>
            <a:endParaRPr lang="en-US" dirty="0">
              <a:latin typeface="Century"/>
              <a:cs typeface="Centu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  <a:hlinkClick r:id="rId2"/>
              </a:rPr>
              <a:t>Teacher Method</a:t>
            </a:r>
            <a:endParaRPr lang="en-US" dirty="0" smtClean="0">
              <a:latin typeface="Century"/>
              <a:cs typeface="Century"/>
              <a:hlinkClick r:id="rId3" action="ppaction://hlinkfile"/>
            </a:endParaRPr>
          </a:p>
          <a:p>
            <a:pPr marL="0" indent="0">
              <a:buNone/>
            </a:pPr>
            <a:endParaRPr lang="en-US" dirty="0" smtClean="0">
              <a:latin typeface="Century"/>
              <a:cs typeface="Century"/>
              <a:hlinkClick r:id="rId3" action="ppaction://hlinkfile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  <a:hlinkClick r:id="rId3" action="ppaction://hlinkfile"/>
              </a:rPr>
              <a:t>Learner Method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  <a:hlinkClick r:id="rId3" action="ppaction://hlinkfile"/>
            </a:endParaRPr>
          </a:p>
          <a:p>
            <a:pPr marL="0" indent="0">
              <a:buNone/>
            </a:pPr>
            <a:endParaRPr lang="en-US" dirty="0" smtClean="0">
              <a:latin typeface="Century"/>
              <a:cs typeface="Century"/>
              <a:hlinkClick r:id="rId3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39991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ug2-5learner(N=271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70" y="18815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4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ug2-5(N=271)-BY ITE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88" y="141119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9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/>
                <a:cs typeface="Century"/>
              </a:rPr>
              <a:t>Online Replication #2</a:t>
            </a:r>
            <a:endParaRPr lang="en-US" dirty="0">
              <a:latin typeface="Century"/>
              <a:cs typeface="Centu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Changes to method:</a:t>
            </a:r>
          </a:p>
          <a:p>
            <a:pPr lvl="1"/>
            <a:r>
              <a:rPr lang="en-US" dirty="0">
                <a:latin typeface="Century"/>
                <a:cs typeface="Century"/>
              </a:rPr>
              <a:t>Picture of teacher</a:t>
            </a:r>
          </a:p>
          <a:p>
            <a:pPr lvl="1"/>
            <a:r>
              <a:rPr lang="en-US" dirty="0">
                <a:latin typeface="Century"/>
                <a:cs typeface="Century"/>
              </a:rPr>
              <a:t>Introduce teacher</a:t>
            </a:r>
          </a:p>
          <a:p>
            <a:pPr lvl="1"/>
            <a:r>
              <a:rPr lang="en-US" dirty="0">
                <a:latin typeface="Century"/>
                <a:cs typeface="Century"/>
              </a:rPr>
              <a:t>Add </a:t>
            </a:r>
            <a:r>
              <a:rPr lang="en-US" dirty="0" smtClean="0">
                <a:latin typeface="Century"/>
                <a:cs typeface="Century"/>
              </a:rPr>
              <a:t>proper trials</a:t>
            </a:r>
            <a:endParaRPr lang="en-US" dirty="0">
              <a:latin typeface="Century"/>
              <a:cs typeface="Century"/>
            </a:endParaRPr>
          </a:p>
          <a:p>
            <a:pPr lvl="1"/>
            <a:r>
              <a:rPr lang="en-US" dirty="0" smtClean="0">
                <a:latin typeface="Century"/>
                <a:cs typeface="Century"/>
              </a:rPr>
              <a:t>Randomize order</a:t>
            </a:r>
          </a:p>
          <a:p>
            <a:pPr lvl="1"/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>
                <a:latin typeface="Century"/>
                <a:cs typeface="Century"/>
                <a:hlinkClick r:id="rId2"/>
              </a:rPr>
              <a:t>Teacher </a:t>
            </a:r>
            <a:r>
              <a:rPr lang="en-US" dirty="0" smtClean="0">
                <a:latin typeface="Century"/>
                <a:cs typeface="Century"/>
                <a:hlinkClick r:id="rId2"/>
              </a:rPr>
              <a:t>Method</a:t>
            </a: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  <a:hlinkClick r:id="rId3"/>
              </a:rPr>
              <a:t>Learner Method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70730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ug6 (N=118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8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ug6(N=118)-BY ITE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09" y="4572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9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267</Words>
  <Application>Microsoft Macintosh PowerPoint</Application>
  <PresentationFormat>On-screen Show (4:3)</PresentationFormat>
  <Paragraphs>74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Xu and Tenenbaum 2007a Replication Summary</vt:lpstr>
      <vt:lpstr>PowerPoint Presentation</vt:lpstr>
      <vt:lpstr>Overview</vt:lpstr>
      <vt:lpstr>Online Replication #1</vt:lpstr>
      <vt:lpstr>PowerPoint Presentation</vt:lpstr>
      <vt:lpstr>PowerPoint Presentation</vt:lpstr>
      <vt:lpstr>Online Replication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Xu and Tenenbaum 2007b Replication Summary</dc:title>
  <dc:creator>Molly</dc:creator>
  <cp:lastModifiedBy>Molly</cp:lastModifiedBy>
  <cp:revision>32</cp:revision>
  <dcterms:created xsi:type="dcterms:W3CDTF">2012-10-21T22:53:13Z</dcterms:created>
  <dcterms:modified xsi:type="dcterms:W3CDTF">2013-03-27T16:28:55Z</dcterms:modified>
</cp:coreProperties>
</file>