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dvent Pro SemiBold"/>
      <p:regular r:id="rId13"/>
      <p:bold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hareTec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ecfc125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ecfc125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becfc125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becfc125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ecfc125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ecfc125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ecfc125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ecfc125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ecfc1251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ecfc125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ecfc125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ecfc125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561650" y="1545438"/>
            <a:ext cx="60207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E TÉCNICAS DA LINGUAGEM #1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</a:t>
            </a:r>
            <a:r>
              <a:rPr lang="en">
                <a:solidFill>
                  <a:srgbClr val="00CFCC"/>
                </a:solidFill>
              </a:rPr>
              <a:t>base de dados</a:t>
            </a:r>
            <a:r>
              <a:rPr lang="en"/>
              <a:t> e </a:t>
            </a:r>
            <a:r>
              <a:rPr lang="en">
                <a:solidFill>
                  <a:schemeClr val="accent2"/>
                </a:solidFill>
              </a:rPr>
              <a:t>tabelas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CFCC"/>
                </a:solidFill>
              </a:rPr>
              <a:t>CREATE </a:t>
            </a:r>
            <a:r>
              <a:rPr lang="en">
                <a:solidFill>
                  <a:schemeClr val="accent2"/>
                </a:solidFill>
              </a:rPr>
              <a:t>DATABASE </a:t>
            </a:r>
            <a:r>
              <a:rPr lang="en"/>
              <a:t>‘nome da base’;</a:t>
            </a:r>
            <a:endParaRPr/>
          </a:p>
        </p:txBody>
      </p:sp>
      <p:sp>
        <p:nvSpPr>
          <p:cNvPr id="461" name="Google Shape;461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462" name="Google Shape;462;p24"/>
          <p:cNvSpPr txBox="1"/>
          <p:nvPr/>
        </p:nvSpPr>
        <p:spPr>
          <a:xfrm>
            <a:off x="618825" y="3194100"/>
            <a:ext cx="63231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CREATE TABLE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‘nome da tabela’ (‘Coluna 1’ ‘Parametros’,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‘Coluna 2’ ‘Parametros’)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63" name="Google Shape;4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75" y="2532263"/>
            <a:ext cx="4680849" cy="4490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4" name="Google Shape;4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5" y="4042951"/>
            <a:ext cx="6212524" cy="8074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Insere valores às tabelas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CFCC"/>
                </a:solidFill>
              </a:rPr>
              <a:t>INSERT </a:t>
            </a:r>
            <a:r>
              <a:rPr lang="en">
                <a:solidFill>
                  <a:schemeClr val="accent2"/>
                </a:solidFill>
              </a:rPr>
              <a:t>INTO </a:t>
            </a:r>
            <a:r>
              <a:rPr lang="en"/>
              <a:t>‘nome da tabela’ </a:t>
            </a:r>
            <a:r>
              <a:rPr lang="en">
                <a:solidFill>
                  <a:srgbClr val="00CFCC"/>
                </a:solidFill>
              </a:rPr>
              <a:t>VALUES </a:t>
            </a:r>
            <a:r>
              <a:rPr lang="en"/>
              <a:t>(‘Valores’);</a:t>
            </a:r>
            <a:endParaRPr/>
          </a:p>
        </p:txBody>
      </p:sp>
      <p:sp>
        <p:nvSpPr>
          <p:cNvPr id="470" name="Google Shape;470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INTO</a:t>
            </a:r>
            <a:endParaRPr/>
          </a:p>
        </p:txBody>
      </p:sp>
      <p:pic>
        <p:nvPicPr>
          <p:cNvPr id="471" name="Google Shape;4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75" y="2491850"/>
            <a:ext cx="4727700" cy="105965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 o(s) valor(es) da(s) tabela(s)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CFCC"/>
                </a:solidFill>
              </a:rPr>
              <a:t>UPDATE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‘nome da tabela’ </a:t>
            </a:r>
            <a:r>
              <a:rPr lang="en">
                <a:solidFill>
                  <a:srgbClr val="00CFCC"/>
                </a:solidFill>
              </a:rPr>
              <a:t>SET </a:t>
            </a:r>
            <a:r>
              <a:rPr lang="en"/>
              <a:t>‘Coluna’ </a:t>
            </a:r>
            <a:r>
              <a:rPr lang="en">
                <a:solidFill>
                  <a:schemeClr val="accent2"/>
                </a:solidFill>
              </a:rPr>
              <a:t>WHERE</a:t>
            </a:r>
            <a:r>
              <a:rPr lang="en"/>
              <a:t> ‘Condição’;</a:t>
            </a:r>
            <a:endParaRPr/>
          </a:p>
        </p:txBody>
      </p:sp>
      <p:sp>
        <p:nvSpPr>
          <p:cNvPr id="477" name="Google Shape;477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id="478" name="Google Shape;4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63" y="2631625"/>
            <a:ext cx="7983874" cy="3582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9" name="Google Shape;479;p26"/>
          <p:cNvSpPr txBox="1"/>
          <p:nvPr/>
        </p:nvSpPr>
        <p:spPr>
          <a:xfrm>
            <a:off x="597375" y="3204500"/>
            <a:ext cx="61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Devemos nos atentar no uso de condições (</a:t>
            </a:r>
            <a:r>
              <a:rPr lang="en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WHERE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), pois, caso não sejam informadas, todos os registros da coluna serão atualizados.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Deleta o(s) valor(es) da(s) tabela(s)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CFCC"/>
                </a:solidFill>
              </a:rPr>
              <a:t>DELETE FROM  </a:t>
            </a:r>
            <a:r>
              <a:rPr lang="en"/>
              <a:t>‘nome da tabela’ </a:t>
            </a:r>
            <a:r>
              <a:rPr lang="en">
                <a:solidFill>
                  <a:schemeClr val="accent2"/>
                </a:solidFill>
              </a:rPr>
              <a:t>WHERE</a:t>
            </a:r>
            <a:r>
              <a:rPr lang="en"/>
              <a:t> ‘Condição’;</a:t>
            </a:r>
            <a:endParaRPr/>
          </a:p>
        </p:txBody>
      </p:sp>
      <p:sp>
        <p:nvSpPr>
          <p:cNvPr id="485" name="Google Shape;485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486" name="Google Shape;486;p27"/>
          <p:cNvSpPr txBox="1"/>
          <p:nvPr/>
        </p:nvSpPr>
        <p:spPr>
          <a:xfrm>
            <a:off x="597375" y="3167475"/>
            <a:ext cx="61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Devemos nos atentar no uso de condições (</a:t>
            </a:r>
            <a:r>
              <a:rPr lang="en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WHERE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), pois, caso não sejam informadas, todos os registros serão deletados.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7" name="Google Shape;4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587553"/>
            <a:ext cx="6816075" cy="4067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Adiciona, deleta ou altera(modifica) colunas na tabela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CFCC"/>
                </a:solidFill>
              </a:rPr>
              <a:t>ALTER TABLE  </a:t>
            </a:r>
            <a:r>
              <a:rPr lang="en"/>
              <a:t>‘nome da tabela’ </a:t>
            </a:r>
            <a:r>
              <a:rPr lang="en">
                <a:solidFill>
                  <a:schemeClr val="accent2"/>
                </a:solidFill>
              </a:rPr>
              <a:t>ADD </a:t>
            </a:r>
            <a:r>
              <a:rPr lang="en"/>
              <a:t>‘Coluna’ ‘Parametros’;</a:t>
            </a:r>
            <a:endParaRPr/>
          </a:p>
        </p:txBody>
      </p:sp>
      <p:sp>
        <p:nvSpPr>
          <p:cNvPr id="493" name="Google Shape;493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</a:t>
            </a:r>
            <a:endParaRPr/>
          </a:p>
        </p:txBody>
      </p:sp>
      <p:pic>
        <p:nvPicPr>
          <p:cNvPr id="494" name="Google Shape;4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532800"/>
            <a:ext cx="7129725" cy="4557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5" name="Google Shape;495;p28"/>
          <p:cNvSpPr txBox="1"/>
          <p:nvPr/>
        </p:nvSpPr>
        <p:spPr>
          <a:xfrm>
            <a:off x="597375" y="4299800"/>
            <a:ext cx="71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ALTER TABLE 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‘nome da tabela’ </a:t>
            </a:r>
            <a:r>
              <a:rPr lang="en" sz="1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DROP COLUMN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‘Coluna’;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618825" y="3223700"/>
            <a:ext cx="59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ALTER TABLE 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‘nome da tabela’ </a:t>
            </a:r>
            <a:r>
              <a:rPr lang="en" sz="1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MODIFY COLUMN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‘Coluna’ ‘Parametros’;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7" name="Google Shape;4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5" y="3751325"/>
            <a:ext cx="7866901" cy="29183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Adiciona, deleta ou altera(modifica) colunas na tabela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CFCC"/>
                </a:solidFill>
              </a:rPr>
              <a:t>ALTER TABLE  </a:t>
            </a:r>
            <a:r>
              <a:rPr lang="en"/>
              <a:t>‘nome da tabela’ </a:t>
            </a:r>
            <a:r>
              <a:rPr lang="en">
                <a:solidFill>
                  <a:schemeClr val="accent2"/>
                </a:solidFill>
              </a:rPr>
              <a:t>DROP COLUMN </a:t>
            </a:r>
            <a:r>
              <a:rPr lang="en"/>
              <a:t>‘Coluna’;</a:t>
            </a:r>
            <a:endParaRPr/>
          </a:p>
        </p:txBody>
      </p:sp>
      <p:sp>
        <p:nvSpPr>
          <p:cNvPr id="503" name="Google Shape;503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</a:t>
            </a:r>
            <a:endParaRPr/>
          </a:p>
        </p:txBody>
      </p:sp>
      <p:pic>
        <p:nvPicPr>
          <p:cNvPr id="504" name="Google Shape;5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516025"/>
            <a:ext cx="6582075" cy="3434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os dados da tabela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CFCC"/>
                </a:solidFill>
              </a:rPr>
              <a:t>SELECT </a:t>
            </a:r>
            <a:r>
              <a:rPr lang="en"/>
              <a:t>‘Coluna’</a:t>
            </a:r>
            <a:r>
              <a:rPr lang="en">
                <a:solidFill>
                  <a:srgbClr val="00CFCC"/>
                </a:solidFill>
              </a:rPr>
              <a:t> FROM  </a:t>
            </a:r>
            <a:r>
              <a:rPr lang="en"/>
              <a:t>‘nome da tabela’;</a:t>
            </a:r>
            <a:endParaRPr/>
          </a:p>
        </p:txBody>
      </p:sp>
      <p:sp>
        <p:nvSpPr>
          <p:cNvPr id="510" name="Google Shape;510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pic>
        <p:nvPicPr>
          <p:cNvPr id="511" name="Google Shape;5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504372"/>
            <a:ext cx="4687500" cy="371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2" name="Google Shape;512;p30"/>
          <p:cNvSpPr txBox="1"/>
          <p:nvPr/>
        </p:nvSpPr>
        <p:spPr>
          <a:xfrm>
            <a:off x="597375" y="3115675"/>
            <a:ext cx="61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Podemos utilizar o </a:t>
            </a:r>
            <a:r>
              <a:rPr lang="en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*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para que o comando retorne todas as colunas da tabela.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3" name="Google Shape;5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5" y="3830575"/>
            <a:ext cx="3903025" cy="3252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