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dvent Pro SemiBold"/>
      <p:regular r:id="rId11"/>
      <p:bold r:id="rId12"/>
    </p:embeddedFont>
    <p:embeddedFont>
      <p:font typeface="Fira Sans Extra Condensed Medium"/>
      <p:regular r:id="rId13"/>
      <p:bold r:id="rId14"/>
      <p:italic r:id="rId15"/>
      <p:boldItalic r:id="rId16"/>
    </p:embeddedFont>
    <p:embeddedFont>
      <p:font typeface="Fira Sans Condensed Medium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Share Tec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BFDB7D-5AB4-4807-BBD2-0A7737185058}">
  <a:tblStyle styleId="{15BFDB7D-5AB4-4807-BBD2-0A7737185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Italic.fntdata"/><Relationship Id="rId11" Type="http://schemas.openxmlformats.org/officeDocument/2006/relationships/font" Target="fonts/AdventProSemiBold-regular.fntdata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FiraSansExtraCondensedMedium-regular.fntdata"/><Relationship Id="rId12" Type="http://schemas.openxmlformats.org/officeDocument/2006/relationships/font" Target="fonts/AdventProSemiBold-bold.fntdata"/><Relationship Id="rId23" Type="http://schemas.openxmlformats.org/officeDocument/2006/relationships/font" Target="fonts/ShareTec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schemas.openxmlformats.org/officeDocument/2006/relationships/font" Target="fonts/FiraSansCondensedMedium-regular.fntdata"/><Relationship Id="rId16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CondensedMedium-italic.fntdata"/><Relationship Id="rId6" Type="http://schemas.openxmlformats.org/officeDocument/2006/relationships/slide" Target="slides/slide1.xml"/><Relationship Id="rId18" Type="http://schemas.openxmlformats.org/officeDocument/2006/relationships/font" Target="fonts/FiraSans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ecfc125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ecfc125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ecfc125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becfc125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ecfc125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ecfc125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561650" y="1545438"/>
            <a:ext cx="60207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VARIÁVEIS MAIS COMUNS (SQL)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597375" y="1063525"/>
            <a:ext cx="7866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padrão é iniciado como </a:t>
            </a:r>
            <a:r>
              <a:rPr lang="en">
                <a:solidFill>
                  <a:srgbClr val="00CFCC"/>
                </a:solidFill>
              </a:rPr>
              <a:t>NULL</a:t>
            </a:r>
            <a:r>
              <a:rPr lang="en"/>
              <a:t>, e pode receber tanto </a:t>
            </a:r>
            <a:r>
              <a:rPr lang="en">
                <a:solidFill>
                  <a:srgbClr val="00CFCC"/>
                </a:solidFill>
              </a:rPr>
              <a:t>1</a:t>
            </a:r>
            <a:r>
              <a:rPr lang="en"/>
              <a:t> ou </a:t>
            </a:r>
            <a:r>
              <a:rPr lang="en">
                <a:solidFill>
                  <a:srgbClr val="00CFCC"/>
                </a:solidFill>
              </a:rPr>
              <a:t>0</a:t>
            </a:r>
            <a:r>
              <a:rPr lang="en"/>
              <a:t>. O valor </a:t>
            </a:r>
            <a:r>
              <a:rPr lang="en">
                <a:solidFill>
                  <a:srgbClr val="00CFCC"/>
                </a:solidFill>
              </a:rPr>
              <a:t>0</a:t>
            </a:r>
            <a:r>
              <a:rPr lang="en"/>
              <a:t> pode representar o valor lógico </a:t>
            </a:r>
            <a:r>
              <a:rPr lang="en">
                <a:solidFill>
                  <a:srgbClr val="00CFCC"/>
                </a:solidFill>
              </a:rPr>
              <a:t>FALSE</a:t>
            </a:r>
            <a:r>
              <a:rPr lang="en"/>
              <a:t>, enquanto o valor </a:t>
            </a:r>
            <a:r>
              <a:rPr lang="en">
                <a:solidFill>
                  <a:srgbClr val="00CFCC"/>
                </a:solidFill>
              </a:rPr>
              <a:t>1</a:t>
            </a:r>
            <a:r>
              <a:rPr lang="en"/>
              <a:t> pode representar o valor lógico </a:t>
            </a:r>
            <a:r>
              <a:rPr lang="en">
                <a:solidFill>
                  <a:srgbClr val="00CFCC"/>
                </a:solidFill>
              </a:rPr>
              <a:t>TRUE</a:t>
            </a:r>
            <a:r>
              <a:rPr lang="en"/>
              <a:t>. Na prática, qualquer valor numérico atribuído a um campo BIT que não seja </a:t>
            </a:r>
            <a:r>
              <a:rPr lang="en">
                <a:solidFill>
                  <a:srgbClr val="00CFCC"/>
                </a:solidFill>
              </a:rPr>
              <a:t>0</a:t>
            </a:r>
            <a:r>
              <a:rPr lang="en"/>
              <a:t> será avaliado como </a:t>
            </a:r>
            <a:r>
              <a:rPr lang="en">
                <a:solidFill>
                  <a:srgbClr val="00CFCC"/>
                </a:solidFill>
              </a:rPr>
              <a:t>1</a:t>
            </a:r>
            <a:r>
              <a:rPr lang="en"/>
              <a:t> (ou seja, </a:t>
            </a:r>
            <a:r>
              <a:rPr lang="en">
                <a:solidFill>
                  <a:srgbClr val="00CFCC"/>
                </a:solidFill>
              </a:rPr>
              <a:t>TRUE</a:t>
            </a:r>
            <a:r>
              <a:rPr lang="en"/>
              <a:t>).</a:t>
            </a:r>
            <a:endParaRPr/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BOOLEANOS</a:t>
            </a:r>
            <a:endParaRPr/>
          </a:p>
        </p:txBody>
      </p:sp>
      <p:graphicFrame>
        <p:nvGraphicFramePr>
          <p:cNvPr id="462" name="Google Shape;462;p24"/>
          <p:cNvGraphicFramePr/>
          <p:nvPr/>
        </p:nvGraphicFramePr>
        <p:xfrm>
          <a:off x="704800" y="1896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{15BFDB7D-5AB4-4807-BBD2-0A7737185058}</a:tableStyleId>
              </a:tblPr>
              <a:tblGrid>
                <a:gridCol w="855425"/>
                <a:gridCol w="7446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Váriável</a:t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Valor</a:t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FALSE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TRUE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3" name="Google Shape;463;p24"/>
          <p:cNvSpPr txBox="1"/>
          <p:nvPr/>
        </p:nvSpPr>
        <p:spPr>
          <a:xfrm>
            <a:off x="618825" y="3605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Exemplo: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64" name="Google Shape;464;p24"/>
          <p:cNvGrpSpPr/>
          <p:nvPr/>
        </p:nvGrpSpPr>
        <p:grpSpPr>
          <a:xfrm>
            <a:off x="704800" y="4029550"/>
            <a:ext cx="4521700" cy="611975"/>
            <a:chOff x="704800" y="4029550"/>
            <a:chExt cx="4521700" cy="611975"/>
          </a:xfrm>
        </p:grpSpPr>
        <p:pic>
          <p:nvPicPr>
            <p:cNvPr id="465" name="Google Shape;465;p24"/>
            <p:cNvPicPr preferRelativeResize="0"/>
            <p:nvPr/>
          </p:nvPicPr>
          <p:blipFill rotWithShape="1">
            <a:blip r:embed="rId3">
              <a:alphaModFix/>
            </a:blip>
            <a:srcRect b="5891" l="1127" r="0" t="0"/>
            <a:stretch/>
          </p:blipFill>
          <p:spPr>
            <a:xfrm>
              <a:off x="704800" y="4029550"/>
              <a:ext cx="4521700" cy="611975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66" name="Google Shape;466;p24"/>
            <p:cNvSpPr/>
            <p:nvPr/>
          </p:nvSpPr>
          <p:spPr>
            <a:xfrm>
              <a:off x="5110900" y="4432925"/>
              <a:ext cx="71700" cy="65100"/>
            </a:xfrm>
            <a:prstGeom prst="rect">
              <a:avLst/>
            </a:prstGeom>
            <a:solidFill>
              <a:srgbClr val="112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tipo </a:t>
            </a:r>
            <a:r>
              <a:rPr lang="en">
                <a:solidFill>
                  <a:schemeClr val="accent5"/>
                </a:solidFill>
              </a:rPr>
              <a:t>CHAR</a:t>
            </a:r>
            <a:r>
              <a:rPr lang="en"/>
              <a:t> possui um tamanho fixo, ou seja, permite inserir até uma quantidade fixa de </a:t>
            </a:r>
            <a:r>
              <a:rPr lang="en"/>
              <a:t>caracteres</a:t>
            </a:r>
            <a:r>
              <a:rPr lang="en"/>
              <a:t> e sempre ocupa todo o espaço reservado na memória.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Os tipos </a:t>
            </a:r>
            <a:r>
              <a:rPr lang="en">
                <a:solidFill>
                  <a:srgbClr val="00CFCC"/>
                </a:solidFill>
              </a:rPr>
              <a:t>VARCHAR </a:t>
            </a:r>
            <a:r>
              <a:rPr lang="en"/>
              <a:t>ou</a:t>
            </a:r>
            <a:r>
              <a:rPr lang="en"/>
              <a:t> </a:t>
            </a:r>
            <a:r>
              <a:rPr lang="en">
                <a:solidFill>
                  <a:srgbClr val="00CFCC"/>
                </a:solidFill>
              </a:rPr>
              <a:t>NVARCHAR </a:t>
            </a:r>
            <a:r>
              <a:rPr lang="en"/>
              <a:t>permite inserir até a quantidade que for definida, porém só usa o espaço que for preenchido.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CARACTERES</a:t>
            </a:r>
            <a:endParaRPr/>
          </a:p>
        </p:txBody>
      </p:sp>
      <p:pic>
        <p:nvPicPr>
          <p:cNvPr id="473" name="Google Shape;4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840598"/>
            <a:ext cx="7845450" cy="65837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tipo </a:t>
            </a:r>
            <a:r>
              <a:rPr lang="en">
                <a:solidFill>
                  <a:srgbClr val="00CFCC"/>
                </a:solidFill>
              </a:rPr>
              <a:t>INT </a:t>
            </a:r>
            <a:r>
              <a:rPr lang="en"/>
              <a:t>armazena apenas números exatos. Já o </a:t>
            </a:r>
            <a:r>
              <a:rPr lang="en">
                <a:solidFill>
                  <a:srgbClr val="00CFCC"/>
                </a:solidFill>
              </a:rPr>
              <a:t>NUMERIC </a:t>
            </a:r>
            <a:r>
              <a:rPr lang="en"/>
              <a:t>e </a:t>
            </a:r>
            <a:r>
              <a:rPr lang="en">
                <a:solidFill>
                  <a:srgbClr val="00CFCC"/>
                </a:solidFill>
              </a:rPr>
              <a:t>DECIMAL </a:t>
            </a:r>
            <a:r>
              <a:rPr lang="en"/>
              <a:t>são considerados valores exatos, porém permitem valores fracionados e que você informe a precisão. Exemplo: </a:t>
            </a:r>
            <a:r>
              <a:rPr lang="en">
                <a:solidFill>
                  <a:srgbClr val="00CFCC"/>
                </a:solidFill>
              </a:rPr>
              <a:t>NUMERIC</a:t>
            </a:r>
            <a:r>
              <a:rPr lang="en"/>
              <a:t>(‘Tamanho’,’Numero de casas decimais’).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os tipos </a:t>
            </a:r>
            <a:r>
              <a:rPr lang="en">
                <a:solidFill>
                  <a:srgbClr val="00CFCC"/>
                </a:solidFill>
              </a:rPr>
              <a:t>FLOAT </a:t>
            </a:r>
            <a:r>
              <a:rPr lang="en"/>
              <a:t>e </a:t>
            </a:r>
            <a:r>
              <a:rPr lang="en">
                <a:solidFill>
                  <a:srgbClr val="00CFCC"/>
                </a:solidFill>
              </a:rPr>
              <a:t>REAL </a:t>
            </a:r>
            <a:r>
              <a:rPr lang="en"/>
              <a:t>são considerados números fracionados e possuem </a:t>
            </a:r>
            <a:r>
              <a:rPr lang="en"/>
              <a:t>precisão</a:t>
            </a:r>
            <a:r>
              <a:rPr lang="en"/>
              <a:t> aproximada de 15 dígitos.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Exemplo:</a:t>
            </a:r>
            <a:endParaRPr/>
          </a:p>
        </p:txBody>
      </p:sp>
      <p:sp>
        <p:nvSpPr>
          <p:cNvPr id="479" name="Google Shape;479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NUMÉRICOS</a:t>
            </a:r>
            <a:endParaRPr/>
          </a:p>
        </p:txBody>
      </p:sp>
      <p:pic>
        <p:nvPicPr>
          <p:cNvPr id="480" name="Google Shape;4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882350"/>
            <a:ext cx="7845449" cy="90097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 txBox="1"/>
          <p:nvPr>
            <p:ph idx="1" type="body"/>
          </p:nvPr>
        </p:nvSpPr>
        <p:spPr>
          <a:xfrm>
            <a:off x="597375" y="1063525"/>
            <a:ext cx="7866900" cy="2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Armazena valores temporais</a:t>
            </a:r>
            <a:r>
              <a:rPr lang="en"/>
              <a:t> e são definidos por: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DATE</a:t>
            </a:r>
            <a:r>
              <a:rPr lang="en"/>
              <a:t>: Apenas data no formato (aaaa/mm/dd);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TIME</a:t>
            </a:r>
            <a:r>
              <a:rPr lang="en"/>
              <a:t>: Apenas tempo no formato (hh:mm:sssssss);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DATEANDTIME</a:t>
            </a:r>
            <a:r>
              <a:rPr lang="en"/>
              <a:t>: Data e Tempo no formato (aaaa/mm/dd:hh:mm:ss);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DATEANDTIME2</a:t>
            </a:r>
            <a:r>
              <a:rPr lang="en"/>
              <a:t>: Data e tempo com a inclusão dos milissegundos (aaaa/mm/dd:hh:mm:sssssss).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86" name="Google Shape;486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TEMPORAIS</a:t>
            </a:r>
            <a:endParaRPr/>
          </a:p>
        </p:txBody>
      </p:sp>
      <p:graphicFrame>
        <p:nvGraphicFramePr>
          <p:cNvPr id="487" name="Google Shape;487;p27"/>
          <p:cNvGraphicFramePr/>
          <p:nvPr/>
        </p:nvGraphicFramePr>
        <p:xfrm>
          <a:off x="618825" y="332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{15BFDB7D-5AB4-4807-BBD2-0A7737185058}</a:tableStyleId>
              </a:tblPr>
              <a:tblGrid>
                <a:gridCol w="1317225"/>
                <a:gridCol w="1146600"/>
              </a:tblGrid>
              <a:tr h="22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Valor</a:t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Descrição</a:t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Ano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Mês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Dia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Google Shape;488;p27"/>
          <p:cNvGraphicFramePr/>
          <p:nvPr/>
        </p:nvGraphicFramePr>
        <p:xfrm>
          <a:off x="3298913" y="332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{15BFDB7D-5AB4-4807-BBD2-0A7737185058}</a:tableStyleId>
              </a:tblPr>
              <a:tblGrid>
                <a:gridCol w="1931050"/>
                <a:gridCol w="298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Valor</a:t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Descrição</a:t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Hora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Minutos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Segundos ou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Milisegundos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