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330" r:id="rId3"/>
    <p:sldId id="343" r:id="rId4"/>
    <p:sldId id="344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33" r:id="rId17"/>
    <p:sldId id="332" r:id="rId18"/>
    <p:sldId id="334" r:id="rId19"/>
    <p:sldId id="338" r:id="rId20"/>
    <p:sldId id="335" r:id="rId21"/>
    <p:sldId id="336" r:id="rId22"/>
    <p:sldId id="339" r:id="rId23"/>
    <p:sldId id="337" r:id="rId24"/>
    <p:sldId id="340" r:id="rId25"/>
    <p:sldId id="341" r:id="rId26"/>
    <p:sldId id="361" r:id="rId27"/>
    <p:sldId id="342" r:id="rId28"/>
    <p:sldId id="315" r:id="rId29"/>
    <p:sldId id="358" r:id="rId30"/>
    <p:sldId id="360" r:id="rId31"/>
    <p:sldId id="35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37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8046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09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714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953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4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34E6425-0181-43F2-84FC-787E803FD2F8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36899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4905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78367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932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16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6E86A4C-8E40-4F87-A4F0-01A0687C5742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789435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5E72C73-2D91-4E12-BA25-F0AA0C03599B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10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881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42930" y="695065"/>
            <a:ext cx="8187071" cy="4064627"/>
          </a:xfrm>
        </p:spPr>
        <p:txBody>
          <a:bodyPr/>
          <a:lstStyle/>
          <a:p>
            <a:r>
              <a:rPr lang="pt-BR" dirty="0"/>
              <a:t>Aula 02 - Algoritmos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r>
              <a:rPr lang="pt-BR" dirty="0" smtClean="0"/>
              <a:t>Soraia lúcia da silva</a:t>
            </a:r>
          </a:p>
          <a:p>
            <a:pPr algn="r"/>
            <a:r>
              <a:rPr lang="pt-BR" dirty="0" err="1" smtClean="0"/>
              <a:t>pUc</a:t>
            </a:r>
            <a:r>
              <a:rPr lang="pt-BR" dirty="0" smtClean="0"/>
              <a:t> minas</a:t>
            </a:r>
          </a:p>
          <a:p>
            <a:pPr algn="r"/>
            <a:r>
              <a:rPr lang="pt-BR" dirty="0" smtClean="0"/>
              <a:t>Algoritmos e técnicas de programação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8679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 - 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900" b="1" dirty="0" smtClean="0">
                <a:solidFill>
                  <a:schemeClr val="tx1"/>
                </a:solidFill>
              </a:rPr>
              <a:t>Entrada</a:t>
            </a:r>
          </a:p>
          <a:p>
            <a:pPr lvl="1"/>
            <a:r>
              <a:rPr lang="pt-BR" sz="2900" dirty="0">
                <a:solidFill>
                  <a:schemeClr val="tx1"/>
                </a:solidFill>
              </a:rPr>
              <a:t>Escada, </a:t>
            </a:r>
            <a:r>
              <a:rPr lang="pt-BR" sz="2900" dirty="0" smtClean="0">
                <a:solidFill>
                  <a:schemeClr val="tx1"/>
                </a:solidFill>
              </a:rPr>
              <a:t>lâmpada nova</a:t>
            </a:r>
          </a:p>
          <a:p>
            <a:r>
              <a:rPr lang="pt-BR" sz="2900" b="1" dirty="0" smtClean="0">
                <a:solidFill>
                  <a:schemeClr val="tx1"/>
                </a:solidFill>
              </a:rPr>
              <a:t>Processamento</a:t>
            </a:r>
          </a:p>
          <a:p>
            <a:pPr lvl="1"/>
            <a:r>
              <a:rPr lang="pt-BR" sz="2900" dirty="0">
                <a:solidFill>
                  <a:schemeClr val="tx1"/>
                </a:solidFill>
              </a:rPr>
              <a:t>Pegue a escada</a:t>
            </a:r>
            <a:r>
              <a:rPr lang="pt-BR" sz="2900" dirty="0" smtClean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pt-BR" sz="2900" dirty="0">
                <a:solidFill>
                  <a:schemeClr val="tx1"/>
                </a:solidFill>
              </a:rPr>
              <a:t>Coloque-a abaixo da </a:t>
            </a:r>
            <a:r>
              <a:rPr lang="pt-BR" sz="2900" dirty="0" smtClean="0">
                <a:solidFill>
                  <a:schemeClr val="tx1"/>
                </a:solidFill>
              </a:rPr>
              <a:t>lâmpada </a:t>
            </a:r>
            <a:r>
              <a:rPr lang="pt-BR" sz="2900" dirty="0">
                <a:solidFill>
                  <a:schemeClr val="tx1"/>
                </a:solidFill>
              </a:rPr>
              <a:t>queimada</a:t>
            </a:r>
            <a:r>
              <a:rPr lang="pt-BR" sz="2900" dirty="0" smtClean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pt-BR" sz="2900" dirty="0">
                <a:solidFill>
                  <a:schemeClr val="tx1"/>
                </a:solidFill>
              </a:rPr>
              <a:t>Pegue uma </a:t>
            </a:r>
            <a:r>
              <a:rPr lang="pt-BR" sz="2900" dirty="0" smtClean="0">
                <a:solidFill>
                  <a:schemeClr val="tx1"/>
                </a:solidFill>
              </a:rPr>
              <a:t>lâmpada </a:t>
            </a:r>
            <a:r>
              <a:rPr lang="pt-BR" sz="2900" dirty="0">
                <a:solidFill>
                  <a:schemeClr val="tx1"/>
                </a:solidFill>
              </a:rPr>
              <a:t>nova</a:t>
            </a:r>
            <a:r>
              <a:rPr lang="pt-BR" sz="2900" dirty="0" smtClean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pt-BR" sz="2900" dirty="0">
                <a:solidFill>
                  <a:schemeClr val="tx1"/>
                </a:solidFill>
              </a:rPr>
              <a:t>Suba na escada;</a:t>
            </a:r>
            <a:endParaRPr lang="pt-BR" sz="2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394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 - 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891" y="1874517"/>
            <a:ext cx="8890383" cy="3405414"/>
          </a:xfrm>
        </p:spPr>
        <p:txBody>
          <a:bodyPr>
            <a:noAutofit/>
          </a:bodyPr>
          <a:lstStyle/>
          <a:p>
            <a:r>
              <a:rPr lang="pt-BR" sz="2900" b="1" dirty="0" smtClean="0">
                <a:solidFill>
                  <a:schemeClr val="tx1"/>
                </a:solidFill>
              </a:rPr>
              <a:t>Entrada</a:t>
            </a:r>
          </a:p>
          <a:p>
            <a:pPr lvl="1"/>
            <a:r>
              <a:rPr lang="pt-BR" sz="2900" dirty="0">
                <a:solidFill>
                  <a:schemeClr val="tx1"/>
                </a:solidFill>
              </a:rPr>
              <a:t>Escada, </a:t>
            </a:r>
            <a:r>
              <a:rPr lang="pt-BR" sz="2900" dirty="0" smtClean="0">
                <a:solidFill>
                  <a:schemeClr val="tx1"/>
                </a:solidFill>
              </a:rPr>
              <a:t>lâmpada nova</a:t>
            </a:r>
          </a:p>
          <a:p>
            <a:r>
              <a:rPr lang="pt-BR" sz="2900" b="1" dirty="0" smtClean="0">
                <a:solidFill>
                  <a:schemeClr val="tx1"/>
                </a:solidFill>
              </a:rPr>
              <a:t>Processamento</a:t>
            </a:r>
          </a:p>
          <a:p>
            <a:pPr lvl="1"/>
            <a:r>
              <a:rPr lang="pt-BR" sz="2900" dirty="0">
                <a:solidFill>
                  <a:schemeClr val="tx1"/>
                </a:solidFill>
              </a:rPr>
              <a:t>Pegue a escada</a:t>
            </a:r>
            <a:r>
              <a:rPr lang="pt-BR" sz="2900" dirty="0" smtClean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pt-BR" sz="2900" dirty="0">
                <a:solidFill>
                  <a:schemeClr val="tx1"/>
                </a:solidFill>
              </a:rPr>
              <a:t>Coloque-a abaixo da </a:t>
            </a:r>
            <a:r>
              <a:rPr lang="pt-BR" sz="2900" dirty="0" smtClean="0">
                <a:solidFill>
                  <a:schemeClr val="tx1"/>
                </a:solidFill>
              </a:rPr>
              <a:t>lâmpada </a:t>
            </a:r>
            <a:r>
              <a:rPr lang="pt-BR" sz="2900" dirty="0">
                <a:solidFill>
                  <a:schemeClr val="tx1"/>
                </a:solidFill>
              </a:rPr>
              <a:t>queimada</a:t>
            </a:r>
            <a:r>
              <a:rPr lang="pt-BR" sz="2900" dirty="0" smtClean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pt-BR" sz="2900" dirty="0">
                <a:solidFill>
                  <a:schemeClr val="tx1"/>
                </a:solidFill>
              </a:rPr>
              <a:t>Pegue uma </a:t>
            </a:r>
            <a:r>
              <a:rPr lang="pt-BR" sz="2900" dirty="0" smtClean="0">
                <a:solidFill>
                  <a:schemeClr val="tx1"/>
                </a:solidFill>
              </a:rPr>
              <a:t>lâmpada </a:t>
            </a:r>
            <a:r>
              <a:rPr lang="pt-BR" sz="2900" dirty="0">
                <a:solidFill>
                  <a:schemeClr val="tx1"/>
                </a:solidFill>
              </a:rPr>
              <a:t>nova</a:t>
            </a:r>
            <a:r>
              <a:rPr lang="pt-BR" sz="2900" dirty="0" smtClean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pt-BR" sz="2900" dirty="0">
                <a:solidFill>
                  <a:schemeClr val="tx1"/>
                </a:solidFill>
              </a:rPr>
              <a:t>Suba na escada</a:t>
            </a:r>
            <a:r>
              <a:rPr lang="pt-BR" sz="2900" dirty="0" smtClean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pt-BR" sz="2900" dirty="0">
                <a:solidFill>
                  <a:schemeClr val="tx1"/>
                </a:solidFill>
              </a:rPr>
              <a:t>Retire a </a:t>
            </a:r>
            <a:r>
              <a:rPr lang="pt-BR" sz="2900" dirty="0" smtClean="0">
                <a:solidFill>
                  <a:schemeClr val="tx1"/>
                </a:solidFill>
              </a:rPr>
              <a:t>lâmpada </a:t>
            </a:r>
            <a:r>
              <a:rPr lang="pt-BR" sz="2900" dirty="0">
                <a:solidFill>
                  <a:schemeClr val="tx1"/>
                </a:solidFill>
              </a:rPr>
              <a:t>velha;</a:t>
            </a:r>
            <a:endParaRPr lang="pt-BR" sz="2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412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 - 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1678" y="1493157"/>
            <a:ext cx="8955697" cy="3731986"/>
          </a:xfrm>
        </p:spPr>
        <p:txBody>
          <a:bodyPr>
            <a:noAutofit/>
          </a:bodyPr>
          <a:lstStyle/>
          <a:p>
            <a:r>
              <a:rPr lang="pt-BR" sz="2900" b="1" dirty="0" smtClean="0">
                <a:solidFill>
                  <a:schemeClr val="tx1"/>
                </a:solidFill>
              </a:rPr>
              <a:t>Entrada</a:t>
            </a:r>
          </a:p>
          <a:p>
            <a:pPr lvl="1"/>
            <a:r>
              <a:rPr lang="pt-BR" sz="2900" dirty="0">
                <a:solidFill>
                  <a:schemeClr val="tx1"/>
                </a:solidFill>
              </a:rPr>
              <a:t>Escada, </a:t>
            </a:r>
            <a:r>
              <a:rPr lang="pt-BR" sz="2900" dirty="0" smtClean="0">
                <a:solidFill>
                  <a:schemeClr val="tx1"/>
                </a:solidFill>
              </a:rPr>
              <a:t>lâmpada nova</a:t>
            </a:r>
          </a:p>
          <a:p>
            <a:r>
              <a:rPr lang="pt-BR" sz="2900" b="1" dirty="0" smtClean="0">
                <a:solidFill>
                  <a:schemeClr val="tx1"/>
                </a:solidFill>
              </a:rPr>
              <a:t>Processamento</a:t>
            </a:r>
          </a:p>
          <a:p>
            <a:pPr lvl="1"/>
            <a:r>
              <a:rPr lang="pt-BR" sz="2900" dirty="0">
                <a:solidFill>
                  <a:schemeClr val="tx1"/>
                </a:solidFill>
              </a:rPr>
              <a:t>Pegue a escada</a:t>
            </a:r>
            <a:r>
              <a:rPr lang="pt-BR" sz="2900" dirty="0" smtClean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pt-BR" sz="2900" dirty="0">
                <a:solidFill>
                  <a:schemeClr val="tx1"/>
                </a:solidFill>
              </a:rPr>
              <a:t>Coloque-a abaixo da </a:t>
            </a:r>
            <a:r>
              <a:rPr lang="pt-BR" sz="2900" dirty="0" smtClean="0">
                <a:solidFill>
                  <a:schemeClr val="tx1"/>
                </a:solidFill>
              </a:rPr>
              <a:t>lâmpada </a:t>
            </a:r>
            <a:r>
              <a:rPr lang="pt-BR" sz="2900" dirty="0">
                <a:solidFill>
                  <a:schemeClr val="tx1"/>
                </a:solidFill>
              </a:rPr>
              <a:t>queimada</a:t>
            </a:r>
            <a:r>
              <a:rPr lang="pt-BR" sz="2900" dirty="0" smtClean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pt-BR" sz="2900" dirty="0">
                <a:solidFill>
                  <a:schemeClr val="tx1"/>
                </a:solidFill>
              </a:rPr>
              <a:t>Pegue uma </a:t>
            </a:r>
            <a:r>
              <a:rPr lang="pt-BR" sz="2900" dirty="0" smtClean="0">
                <a:solidFill>
                  <a:schemeClr val="tx1"/>
                </a:solidFill>
              </a:rPr>
              <a:t>lâmpada </a:t>
            </a:r>
            <a:r>
              <a:rPr lang="pt-BR" sz="2900" dirty="0">
                <a:solidFill>
                  <a:schemeClr val="tx1"/>
                </a:solidFill>
              </a:rPr>
              <a:t>nova</a:t>
            </a:r>
            <a:r>
              <a:rPr lang="pt-BR" sz="2900" dirty="0" smtClean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pt-BR" sz="2900" dirty="0">
                <a:solidFill>
                  <a:schemeClr val="tx1"/>
                </a:solidFill>
              </a:rPr>
              <a:t>Suba na escada</a:t>
            </a:r>
            <a:r>
              <a:rPr lang="pt-BR" sz="2900" dirty="0" smtClean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pt-BR" sz="2900" dirty="0">
                <a:solidFill>
                  <a:schemeClr val="tx1"/>
                </a:solidFill>
              </a:rPr>
              <a:t>Retire a </a:t>
            </a:r>
            <a:r>
              <a:rPr lang="pt-BR" sz="2900" dirty="0" smtClean="0">
                <a:solidFill>
                  <a:schemeClr val="tx1"/>
                </a:solidFill>
              </a:rPr>
              <a:t>lâmpada </a:t>
            </a:r>
            <a:r>
              <a:rPr lang="pt-BR" sz="2900" dirty="0">
                <a:solidFill>
                  <a:schemeClr val="tx1"/>
                </a:solidFill>
              </a:rPr>
              <a:t>velha</a:t>
            </a:r>
            <a:r>
              <a:rPr lang="pt-BR" sz="2900" dirty="0" smtClean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pt-BR" sz="2900" dirty="0">
                <a:solidFill>
                  <a:schemeClr val="tx1"/>
                </a:solidFill>
              </a:rPr>
              <a:t>Coloque a </a:t>
            </a:r>
            <a:r>
              <a:rPr lang="pt-BR" sz="2900" dirty="0" smtClean="0">
                <a:solidFill>
                  <a:schemeClr val="tx1"/>
                </a:solidFill>
              </a:rPr>
              <a:t>lâmpada </a:t>
            </a:r>
            <a:r>
              <a:rPr lang="pt-BR" sz="2900" dirty="0">
                <a:solidFill>
                  <a:schemeClr val="tx1"/>
                </a:solidFill>
              </a:rPr>
              <a:t>nova;</a:t>
            </a:r>
            <a:endParaRPr lang="pt-BR" sz="2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296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77804" y="143692"/>
            <a:ext cx="10178322" cy="1492132"/>
          </a:xfrm>
        </p:spPr>
        <p:txBody>
          <a:bodyPr/>
          <a:lstStyle/>
          <a:p>
            <a:r>
              <a:rPr lang="pt-BR" dirty="0" smtClean="0"/>
              <a:t>Algoritmos - 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46394" y="1114333"/>
            <a:ext cx="10209732" cy="5168902"/>
          </a:xfrm>
        </p:spPr>
        <p:txBody>
          <a:bodyPr>
            <a:noAutofit/>
          </a:bodyPr>
          <a:lstStyle/>
          <a:p>
            <a:r>
              <a:rPr lang="pt-BR" sz="2800" b="1" dirty="0" smtClean="0">
                <a:solidFill>
                  <a:schemeClr val="tx1"/>
                </a:solidFill>
              </a:rPr>
              <a:t>Entrada</a:t>
            </a:r>
          </a:p>
          <a:p>
            <a:pPr lvl="1"/>
            <a:r>
              <a:rPr lang="pt-BR" sz="2800" dirty="0">
                <a:solidFill>
                  <a:schemeClr val="tx1"/>
                </a:solidFill>
              </a:rPr>
              <a:t>Escada, </a:t>
            </a:r>
            <a:r>
              <a:rPr lang="pt-BR" sz="2800" dirty="0" smtClean="0">
                <a:solidFill>
                  <a:schemeClr val="tx1"/>
                </a:solidFill>
              </a:rPr>
              <a:t>lâmpada nova</a:t>
            </a:r>
          </a:p>
          <a:p>
            <a:r>
              <a:rPr lang="pt-BR" sz="2800" b="1" dirty="0" smtClean="0">
                <a:solidFill>
                  <a:schemeClr val="tx1"/>
                </a:solidFill>
              </a:rPr>
              <a:t>Processamento</a:t>
            </a:r>
          </a:p>
          <a:p>
            <a:pPr lvl="1"/>
            <a:r>
              <a:rPr lang="pt-BR" sz="2800" dirty="0">
                <a:solidFill>
                  <a:schemeClr val="tx1"/>
                </a:solidFill>
              </a:rPr>
              <a:t>Pegue a escada</a:t>
            </a:r>
            <a:r>
              <a:rPr lang="pt-BR" sz="2800" dirty="0" smtClean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pt-BR" sz="2800" dirty="0">
                <a:solidFill>
                  <a:schemeClr val="tx1"/>
                </a:solidFill>
              </a:rPr>
              <a:t>Coloque-a abaixo da </a:t>
            </a:r>
            <a:r>
              <a:rPr lang="pt-BR" sz="2800" dirty="0" smtClean="0">
                <a:solidFill>
                  <a:schemeClr val="tx1"/>
                </a:solidFill>
              </a:rPr>
              <a:t>lâmpada </a:t>
            </a:r>
            <a:r>
              <a:rPr lang="pt-BR" sz="2800" dirty="0">
                <a:solidFill>
                  <a:schemeClr val="tx1"/>
                </a:solidFill>
              </a:rPr>
              <a:t>queimada</a:t>
            </a:r>
            <a:r>
              <a:rPr lang="pt-BR" sz="2800" dirty="0" smtClean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pt-BR" sz="2800" dirty="0">
                <a:solidFill>
                  <a:schemeClr val="tx1"/>
                </a:solidFill>
              </a:rPr>
              <a:t>Pegue uma </a:t>
            </a:r>
            <a:r>
              <a:rPr lang="pt-BR" sz="2800" dirty="0" smtClean="0">
                <a:solidFill>
                  <a:schemeClr val="tx1"/>
                </a:solidFill>
              </a:rPr>
              <a:t>lâmpada </a:t>
            </a:r>
            <a:r>
              <a:rPr lang="pt-BR" sz="2800" dirty="0">
                <a:solidFill>
                  <a:schemeClr val="tx1"/>
                </a:solidFill>
              </a:rPr>
              <a:t>nova</a:t>
            </a:r>
            <a:r>
              <a:rPr lang="pt-BR" sz="2800" dirty="0" smtClean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pt-BR" sz="2800" dirty="0">
                <a:solidFill>
                  <a:schemeClr val="tx1"/>
                </a:solidFill>
              </a:rPr>
              <a:t>Suba na escada</a:t>
            </a:r>
            <a:r>
              <a:rPr lang="pt-BR" sz="2800" dirty="0" smtClean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pt-BR" sz="2800" dirty="0">
                <a:solidFill>
                  <a:schemeClr val="tx1"/>
                </a:solidFill>
              </a:rPr>
              <a:t>Retire a </a:t>
            </a:r>
            <a:r>
              <a:rPr lang="pt-BR" sz="2800" dirty="0" smtClean="0">
                <a:solidFill>
                  <a:schemeClr val="tx1"/>
                </a:solidFill>
              </a:rPr>
              <a:t>lâmpada </a:t>
            </a:r>
            <a:r>
              <a:rPr lang="pt-BR" sz="2800" dirty="0">
                <a:solidFill>
                  <a:schemeClr val="tx1"/>
                </a:solidFill>
              </a:rPr>
              <a:t>velha</a:t>
            </a:r>
            <a:r>
              <a:rPr lang="pt-BR" sz="2800" dirty="0" smtClean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pt-BR" sz="2800" dirty="0">
                <a:solidFill>
                  <a:schemeClr val="tx1"/>
                </a:solidFill>
              </a:rPr>
              <a:t>Coloque a </a:t>
            </a:r>
            <a:r>
              <a:rPr lang="pt-BR" sz="2800" dirty="0" smtClean="0">
                <a:solidFill>
                  <a:schemeClr val="tx1"/>
                </a:solidFill>
              </a:rPr>
              <a:t>lâmpada </a:t>
            </a:r>
            <a:r>
              <a:rPr lang="pt-BR" sz="2800" dirty="0">
                <a:solidFill>
                  <a:schemeClr val="tx1"/>
                </a:solidFill>
              </a:rPr>
              <a:t>nova</a:t>
            </a:r>
            <a:r>
              <a:rPr lang="pt-BR" sz="2800" dirty="0" smtClean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pt-BR" sz="2800" dirty="0" smtClean="0">
                <a:solidFill>
                  <a:schemeClr val="tx1"/>
                </a:solidFill>
              </a:rPr>
              <a:t>Desça </a:t>
            </a:r>
            <a:r>
              <a:rPr lang="pt-BR" sz="2800" dirty="0">
                <a:solidFill>
                  <a:schemeClr val="tx1"/>
                </a:solidFill>
              </a:rPr>
              <a:t>da </a:t>
            </a:r>
            <a:r>
              <a:rPr lang="pt-BR" sz="2800" dirty="0" smtClean="0">
                <a:solidFill>
                  <a:schemeClr val="tx1"/>
                </a:solidFill>
              </a:rPr>
              <a:t>escada;</a:t>
            </a:r>
            <a:endParaRPr lang="pt-BR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804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 - 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86579" y="1532344"/>
            <a:ext cx="10565490" cy="5325655"/>
          </a:xfrm>
        </p:spPr>
        <p:txBody>
          <a:bodyPr>
            <a:normAutofit fontScale="92500" lnSpcReduction="20000"/>
          </a:bodyPr>
          <a:lstStyle/>
          <a:p>
            <a:r>
              <a:rPr lang="pt-BR" sz="2900" b="1" dirty="0" smtClean="0">
                <a:solidFill>
                  <a:schemeClr val="tx1"/>
                </a:solidFill>
              </a:rPr>
              <a:t>Entrada</a:t>
            </a:r>
          </a:p>
          <a:p>
            <a:pPr lvl="1"/>
            <a:r>
              <a:rPr lang="pt-BR" sz="2900" dirty="0">
                <a:solidFill>
                  <a:schemeClr val="tx1"/>
                </a:solidFill>
              </a:rPr>
              <a:t>Escada, </a:t>
            </a:r>
            <a:r>
              <a:rPr lang="pt-BR" sz="2900" dirty="0" smtClean="0">
                <a:solidFill>
                  <a:schemeClr val="tx1"/>
                </a:solidFill>
              </a:rPr>
              <a:t>lâmpada nova</a:t>
            </a:r>
          </a:p>
          <a:p>
            <a:r>
              <a:rPr lang="pt-BR" sz="2900" b="1" dirty="0" smtClean="0">
                <a:solidFill>
                  <a:schemeClr val="tx1"/>
                </a:solidFill>
              </a:rPr>
              <a:t>Processamento</a:t>
            </a:r>
          </a:p>
          <a:p>
            <a:pPr lvl="1"/>
            <a:r>
              <a:rPr lang="pt-BR" sz="2900" dirty="0">
                <a:solidFill>
                  <a:schemeClr val="tx1"/>
                </a:solidFill>
              </a:rPr>
              <a:t>Pegue a escada</a:t>
            </a:r>
            <a:r>
              <a:rPr lang="pt-BR" sz="2900" dirty="0" smtClean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pt-BR" sz="2900" dirty="0">
                <a:solidFill>
                  <a:schemeClr val="tx1"/>
                </a:solidFill>
              </a:rPr>
              <a:t>Coloque-a abaixo da </a:t>
            </a:r>
            <a:r>
              <a:rPr lang="pt-BR" sz="2900" dirty="0" smtClean="0">
                <a:solidFill>
                  <a:schemeClr val="tx1"/>
                </a:solidFill>
              </a:rPr>
              <a:t>lâmpada </a:t>
            </a:r>
            <a:r>
              <a:rPr lang="pt-BR" sz="2900" dirty="0">
                <a:solidFill>
                  <a:schemeClr val="tx1"/>
                </a:solidFill>
              </a:rPr>
              <a:t>queimada</a:t>
            </a:r>
            <a:r>
              <a:rPr lang="pt-BR" sz="2900" dirty="0" smtClean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pt-BR" sz="2900" dirty="0">
                <a:solidFill>
                  <a:schemeClr val="tx1"/>
                </a:solidFill>
              </a:rPr>
              <a:t>Pegue uma </a:t>
            </a:r>
            <a:r>
              <a:rPr lang="pt-BR" sz="2900" dirty="0" smtClean="0">
                <a:solidFill>
                  <a:schemeClr val="tx1"/>
                </a:solidFill>
              </a:rPr>
              <a:t>lâmpada </a:t>
            </a:r>
            <a:r>
              <a:rPr lang="pt-BR" sz="2900" dirty="0">
                <a:solidFill>
                  <a:schemeClr val="tx1"/>
                </a:solidFill>
              </a:rPr>
              <a:t>nova</a:t>
            </a:r>
            <a:r>
              <a:rPr lang="pt-BR" sz="2900" dirty="0" smtClean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pt-BR" sz="2900" dirty="0">
                <a:solidFill>
                  <a:schemeClr val="tx1"/>
                </a:solidFill>
              </a:rPr>
              <a:t>Suba na escada</a:t>
            </a:r>
            <a:r>
              <a:rPr lang="pt-BR" sz="2900" dirty="0" smtClean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pt-BR" sz="2900" dirty="0">
                <a:solidFill>
                  <a:schemeClr val="tx1"/>
                </a:solidFill>
              </a:rPr>
              <a:t>Retire a </a:t>
            </a:r>
            <a:r>
              <a:rPr lang="pt-BR" sz="2900" dirty="0" smtClean="0">
                <a:solidFill>
                  <a:schemeClr val="tx1"/>
                </a:solidFill>
              </a:rPr>
              <a:t>lâmpada </a:t>
            </a:r>
            <a:r>
              <a:rPr lang="pt-BR" sz="2900" dirty="0">
                <a:solidFill>
                  <a:schemeClr val="tx1"/>
                </a:solidFill>
              </a:rPr>
              <a:t>velha</a:t>
            </a:r>
            <a:r>
              <a:rPr lang="pt-BR" sz="2900" dirty="0" smtClean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pt-BR" sz="2900" dirty="0">
                <a:solidFill>
                  <a:schemeClr val="tx1"/>
                </a:solidFill>
              </a:rPr>
              <a:t>Coloque a </a:t>
            </a:r>
            <a:r>
              <a:rPr lang="pt-BR" sz="2900" dirty="0" smtClean="0">
                <a:solidFill>
                  <a:schemeClr val="tx1"/>
                </a:solidFill>
              </a:rPr>
              <a:t>lâmpada </a:t>
            </a:r>
            <a:r>
              <a:rPr lang="pt-BR" sz="2900" dirty="0">
                <a:solidFill>
                  <a:schemeClr val="tx1"/>
                </a:solidFill>
              </a:rPr>
              <a:t>nova</a:t>
            </a:r>
            <a:r>
              <a:rPr lang="pt-BR" sz="2900" dirty="0" smtClean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pt-BR" sz="2900" dirty="0" smtClean="0">
                <a:solidFill>
                  <a:schemeClr val="tx1"/>
                </a:solidFill>
              </a:rPr>
              <a:t>Desça </a:t>
            </a:r>
            <a:r>
              <a:rPr lang="pt-BR" sz="2900" dirty="0">
                <a:solidFill>
                  <a:schemeClr val="tx1"/>
                </a:solidFill>
              </a:rPr>
              <a:t>da </a:t>
            </a:r>
            <a:r>
              <a:rPr lang="pt-BR" sz="2900" dirty="0" smtClean="0">
                <a:solidFill>
                  <a:schemeClr val="tx1"/>
                </a:solidFill>
              </a:rPr>
              <a:t>escada;</a:t>
            </a:r>
          </a:p>
          <a:p>
            <a:r>
              <a:rPr lang="pt-BR" sz="2900" b="1" dirty="0" smtClean="0">
                <a:solidFill>
                  <a:schemeClr val="tx1"/>
                </a:solidFill>
              </a:rPr>
              <a:t>Saída</a:t>
            </a:r>
          </a:p>
          <a:p>
            <a:endParaRPr lang="pt-BR" sz="2200" b="1" dirty="0"/>
          </a:p>
        </p:txBody>
      </p:sp>
    </p:spTree>
    <p:extLst>
      <p:ext uri="{BB962C8B-B14F-4D97-AF65-F5344CB8AC3E}">
        <p14:creationId xmlns:p14="http://schemas.microsoft.com/office/powerpoint/2010/main" val="3683927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 - 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86580" y="1506218"/>
            <a:ext cx="10447923" cy="5195028"/>
          </a:xfrm>
        </p:spPr>
        <p:txBody>
          <a:bodyPr>
            <a:normAutofit fontScale="85000" lnSpcReduction="20000"/>
          </a:bodyPr>
          <a:lstStyle/>
          <a:p>
            <a:r>
              <a:rPr lang="pt-BR" sz="2700" b="1" dirty="0" smtClean="0">
                <a:solidFill>
                  <a:schemeClr val="tx1"/>
                </a:solidFill>
              </a:rPr>
              <a:t>Entrada</a:t>
            </a:r>
          </a:p>
          <a:p>
            <a:pPr lvl="1"/>
            <a:r>
              <a:rPr lang="pt-BR" sz="2700" dirty="0">
                <a:solidFill>
                  <a:schemeClr val="tx1"/>
                </a:solidFill>
              </a:rPr>
              <a:t>Escada, </a:t>
            </a:r>
            <a:r>
              <a:rPr lang="pt-BR" sz="2700" dirty="0" smtClean="0">
                <a:solidFill>
                  <a:schemeClr val="tx1"/>
                </a:solidFill>
              </a:rPr>
              <a:t>lâmpada nova</a:t>
            </a:r>
          </a:p>
          <a:p>
            <a:r>
              <a:rPr lang="pt-BR" sz="2700" b="1" dirty="0" smtClean="0">
                <a:solidFill>
                  <a:schemeClr val="tx1"/>
                </a:solidFill>
              </a:rPr>
              <a:t>Processamento</a:t>
            </a:r>
          </a:p>
          <a:p>
            <a:pPr lvl="1"/>
            <a:r>
              <a:rPr lang="pt-BR" sz="2700" dirty="0">
                <a:solidFill>
                  <a:schemeClr val="tx1"/>
                </a:solidFill>
              </a:rPr>
              <a:t>Pegue a escada</a:t>
            </a:r>
            <a:r>
              <a:rPr lang="pt-BR" sz="2700" dirty="0" smtClean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pt-BR" sz="2700" dirty="0">
                <a:solidFill>
                  <a:schemeClr val="tx1"/>
                </a:solidFill>
              </a:rPr>
              <a:t>Coloque-a abaixo da </a:t>
            </a:r>
            <a:r>
              <a:rPr lang="pt-BR" sz="2700" dirty="0" smtClean="0">
                <a:solidFill>
                  <a:schemeClr val="tx1"/>
                </a:solidFill>
              </a:rPr>
              <a:t>lâmpada </a:t>
            </a:r>
            <a:r>
              <a:rPr lang="pt-BR" sz="2700" dirty="0">
                <a:solidFill>
                  <a:schemeClr val="tx1"/>
                </a:solidFill>
              </a:rPr>
              <a:t>queimada</a:t>
            </a:r>
            <a:r>
              <a:rPr lang="pt-BR" sz="2700" dirty="0" smtClean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pt-BR" sz="2700" dirty="0">
                <a:solidFill>
                  <a:schemeClr val="tx1"/>
                </a:solidFill>
              </a:rPr>
              <a:t>Pegue uma </a:t>
            </a:r>
            <a:r>
              <a:rPr lang="pt-BR" sz="2700" dirty="0" smtClean="0">
                <a:solidFill>
                  <a:schemeClr val="tx1"/>
                </a:solidFill>
              </a:rPr>
              <a:t>lâmpada </a:t>
            </a:r>
            <a:r>
              <a:rPr lang="pt-BR" sz="2700" dirty="0">
                <a:solidFill>
                  <a:schemeClr val="tx1"/>
                </a:solidFill>
              </a:rPr>
              <a:t>nova</a:t>
            </a:r>
            <a:r>
              <a:rPr lang="pt-BR" sz="2700" dirty="0" smtClean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pt-BR" sz="2700" dirty="0">
                <a:solidFill>
                  <a:schemeClr val="tx1"/>
                </a:solidFill>
              </a:rPr>
              <a:t>Suba na escada</a:t>
            </a:r>
            <a:r>
              <a:rPr lang="pt-BR" sz="2700" dirty="0" smtClean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pt-BR" sz="2700" dirty="0">
                <a:solidFill>
                  <a:schemeClr val="tx1"/>
                </a:solidFill>
              </a:rPr>
              <a:t>Retire a </a:t>
            </a:r>
            <a:r>
              <a:rPr lang="pt-BR" sz="2700" dirty="0" smtClean="0">
                <a:solidFill>
                  <a:schemeClr val="tx1"/>
                </a:solidFill>
              </a:rPr>
              <a:t>lâmpada </a:t>
            </a:r>
            <a:r>
              <a:rPr lang="pt-BR" sz="2700" dirty="0">
                <a:solidFill>
                  <a:schemeClr val="tx1"/>
                </a:solidFill>
              </a:rPr>
              <a:t>velha</a:t>
            </a:r>
            <a:r>
              <a:rPr lang="pt-BR" sz="2700" dirty="0" smtClean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pt-BR" sz="2700" dirty="0">
                <a:solidFill>
                  <a:schemeClr val="tx1"/>
                </a:solidFill>
              </a:rPr>
              <a:t>Coloque a </a:t>
            </a:r>
            <a:r>
              <a:rPr lang="pt-BR" sz="2700" dirty="0" smtClean="0">
                <a:solidFill>
                  <a:schemeClr val="tx1"/>
                </a:solidFill>
              </a:rPr>
              <a:t>lâmpada </a:t>
            </a:r>
            <a:r>
              <a:rPr lang="pt-BR" sz="2700" dirty="0">
                <a:solidFill>
                  <a:schemeClr val="tx1"/>
                </a:solidFill>
              </a:rPr>
              <a:t>nova</a:t>
            </a:r>
            <a:r>
              <a:rPr lang="pt-BR" sz="2700" dirty="0" smtClean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pt-BR" sz="2700" dirty="0" smtClean="0">
                <a:solidFill>
                  <a:schemeClr val="tx1"/>
                </a:solidFill>
              </a:rPr>
              <a:t>Desça </a:t>
            </a:r>
            <a:r>
              <a:rPr lang="pt-BR" sz="2700" dirty="0">
                <a:solidFill>
                  <a:schemeClr val="tx1"/>
                </a:solidFill>
              </a:rPr>
              <a:t>da </a:t>
            </a:r>
            <a:r>
              <a:rPr lang="pt-BR" sz="2700" dirty="0" smtClean="0">
                <a:solidFill>
                  <a:schemeClr val="tx1"/>
                </a:solidFill>
              </a:rPr>
              <a:t>escada;</a:t>
            </a:r>
          </a:p>
          <a:p>
            <a:r>
              <a:rPr lang="pt-BR" sz="2700" b="1" dirty="0" smtClean="0">
                <a:solidFill>
                  <a:schemeClr val="tx1"/>
                </a:solidFill>
              </a:rPr>
              <a:t>Saída</a:t>
            </a:r>
          </a:p>
          <a:p>
            <a:pPr lvl="1"/>
            <a:r>
              <a:rPr lang="pt-BR" sz="2700" dirty="0" smtClean="0">
                <a:solidFill>
                  <a:schemeClr val="tx1"/>
                </a:solidFill>
              </a:rPr>
              <a:t>Lâmpada trocada</a:t>
            </a:r>
          </a:p>
          <a:p>
            <a:endParaRPr lang="pt-BR" sz="2200" b="1" dirty="0"/>
          </a:p>
        </p:txBody>
      </p:sp>
    </p:spTree>
    <p:extLst>
      <p:ext uri="{BB962C8B-B14F-4D97-AF65-F5344CB8AC3E}">
        <p14:creationId xmlns:p14="http://schemas.microsoft.com/office/powerpoint/2010/main" val="4264132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 - características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1376" y="1410789"/>
            <a:ext cx="10998925" cy="5185954"/>
          </a:xfrm>
        </p:spPr>
        <p:txBody>
          <a:bodyPr>
            <a:noAutofit/>
          </a:bodyPr>
          <a:lstStyle/>
          <a:p>
            <a:r>
              <a:rPr lang="pt-BR" sz="2800" dirty="0" smtClean="0">
                <a:solidFill>
                  <a:schemeClr val="tx1"/>
                </a:solidFill>
              </a:rPr>
              <a:t>Finitude:  um </a:t>
            </a:r>
            <a:r>
              <a:rPr lang="pt-BR" sz="2800" dirty="0">
                <a:solidFill>
                  <a:schemeClr val="tx1"/>
                </a:solidFill>
              </a:rPr>
              <a:t>algoritmo deve sempre terminar </a:t>
            </a:r>
            <a:r>
              <a:rPr lang="pt-BR" sz="2800" dirty="0" smtClean="0">
                <a:solidFill>
                  <a:schemeClr val="tx1"/>
                </a:solidFill>
              </a:rPr>
              <a:t>após </a:t>
            </a:r>
            <a:r>
              <a:rPr lang="pt-BR" sz="2800" dirty="0">
                <a:solidFill>
                  <a:schemeClr val="tx1"/>
                </a:solidFill>
              </a:rPr>
              <a:t>um </a:t>
            </a:r>
            <a:r>
              <a:rPr lang="pt-BR" sz="2800" dirty="0" smtClean="0">
                <a:solidFill>
                  <a:schemeClr val="tx1"/>
                </a:solidFill>
              </a:rPr>
              <a:t>número finito de passos</a:t>
            </a:r>
            <a:r>
              <a:rPr lang="pt-BR" sz="2800" dirty="0">
                <a:solidFill>
                  <a:schemeClr val="tx1"/>
                </a:solidFill>
              </a:rPr>
              <a:t>.</a:t>
            </a:r>
          </a:p>
          <a:p>
            <a:r>
              <a:rPr lang="pt-BR" sz="2800" dirty="0" smtClean="0">
                <a:solidFill>
                  <a:schemeClr val="tx1"/>
                </a:solidFill>
              </a:rPr>
              <a:t>Definido: cada </a:t>
            </a:r>
            <a:r>
              <a:rPr lang="pt-BR" sz="2800" dirty="0">
                <a:solidFill>
                  <a:schemeClr val="tx1"/>
                </a:solidFill>
              </a:rPr>
              <a:t>passo de um algoritmo deve ser precisamente </a:t>
            </a:r>
            <a:r>
              <a:rPr lang="pt-BR" sz="2800" dirty="0" smtClean="0">
                <a:solidFill>
                  <a:schemeClr val="tx1"/>
                </a:solidFill>
              </a:rPr>
              <a:t>definido. As ações </a:t>
            </a:r>
            <a:r>
              <a:rPr lang="pt-BR" sz="2800" dirty="0">
                <a:solidFill>
                  <a:schemeClr val="tx1"/>
                </a:solidFill>
              </a:rPr>
              <a:t>devem ser </a:t>
            </a:r>
            <a:r>
              <a:rPr lang="pt-BR" sz="2800" dirty="0" smtClean="0">
                <a:solidFill>
                  <a:schemeClr val="tx1"/>
                </a:solidFill>
              </a:rPr>
              <a:t>definidas </a:t>
            </a:r>
            <a:r>
              <a:rPr lang="pt-BR" sz="2800" dirty="0">
                <a:solidFill>
                  <a:schemeClr val="tx1"/>
                </a:solidFill>
              </a:rPr>
              <a:t>rigorosamente e </a:t>
            </a:r>
            <a:r>
              <a:rPr lang="pt-BR" sz="2800" dirty="0" smtClean="0">
                <a:solidFill>
                  <a:schemeClr val="tx1"/>
                </a:solidFill>
              </a:rPr>
              <a:t>sem ambiguidades</a:t>
            </a:r>
            <a:r>
              <a:rPr lang="pt-BR" sz="2800" dirty="0">
                <a:solidFill>
                  <a:schemeClr val="tx1"/>
                </a:solidFill>
              </a:rPr>
              <a:t>.</a:t>
            </a:r>
          </a:p>
          <a:p>
            <a:r>
              <a:rPr lang="pt-BR" sz="2800" dirty="0" smtClean="0">
                <a:solidFill>
                  <a:schemeClr val="tx1"/>
                </a:solidFill>
              </a:rPr>
              <a:t>Entradas: um </a:t>
            </a:r>
            <a:r>
              <a:rPr lang="pt-BR" sz="2800" dirty="0">
                <a:solidFill>
                  <a:schemeClr val="tx1"/>
                </a:solidFill>
              </a:rPr>
              <a:t>algoritmo deve ter zero ou mais entradas.</a:t>
            </a:r>
          </a:p>
          <a:p>
            <a:r>
              <a:rPr lang="pt-BR" sz="2800" dirty="0" smtClean="0">
                <a:solidFill>
                  <a:schemeClr val="tx1"/>
                </a:solidFill>
              </a:rPr>
              <a:t>Saídas: um </a:t>
            </a:r>
            <a:r>
              <a:rPr lang="pt-BR" sz="2800" dirty="0">
                <a:solidFill>
                  <a:schemeClr val="tx1"/>
                </a:solidFill>
              </a:rPr>
              <a:t>algoritmo deve ter uma ou mais </a:t>
            </a:r>
            <a:r>
              <a:rPr lang="pt-BR" sz="2800" dirty="0" smtClean="0">
                <a:solidFill>
                  <a:schemeClr val="tx1"/>
                </a:solidFill>
              </a:rPr>
              <a:t>saídas.</a:t>
            </a:r>
            <a:endParaRPr lang="pt-BR" sz="2800" dirty="0">
              <a:solidFill>
                <a:schemeClr val="tx1"/>
              </a:solidFill>
            </a:endParaRPr>
          </a:p>
          <a:p>
            <a:r>
              <a:rPr lang="pt-BR" sz="2800" dirty="0" smtClean="0">
                <a:solidFill>
                  <a:schemeClr val="tx1"/>
                </a:solidFill>
              </a:rPr>
              <a:t>Efetividade: um </a:t>
            </a:r>
            <a:r>
              <a:rPr lang="pt-BR" sz="2800" dirty="0">
                <a:solidFill>
                  <a:schemeClr val="tx1"/>
                </a:solidFill>
              </a:rPr>
              <a:t>algoritmo deve ser efetivo</a:t>
            </a:r>
            <a:r>
              <a:rPr lang="pt-BR" sz="2800" dirty="0" smtClean="0">
                <a:solidFill>
                  <a:schemeClr val="tx1"/>
                </a:solidFill>
              </a:rPr>
              <a:t>. Isto significa </a:t>
            </a:r>
            <a:r>
              <a:rPr lang="pt-BR" sz="2800" dirty="0">
                <a:solidFill>
                  <a:schemeClr val="tx1"/>
                </a:solidFill>
              </a:rPr>
              <a:t>que todas as </a:t>
            </a:r>
            <a:r>
              <a:rPr lang="pt-BR" sz="2800" dirty="0" smtClean="0">
                <a:solidFill>
                  <a:schemeClr val="tx1"/>
                </a:solidFill>
              </a:rPr>
              <a:t>operações </a:t>
            </a:r>
            <a:r>
              <a:rPr lang="pt-BR" sz="2800" dirty="0">
                <a:solidFill>
                  <a:schemeClr val="tx1"/>
                </a:solidFill>
              </a:rPr>
              <a:t>devem ser </a:t>
            </a:r>
            <a:r>
              <a:rPr lang="pt-BR" sz="2800" dirty="0" smtClean="0">
                <a:solidFill>
                  <a:schemeClr val="tx1"/>
                </a:solidFill>
              </a:rPr>
              <a:t>suficientemente básicas </a:t>
            </a:r>
            <a:r>
              <a:rPr lang="pt-BR" sz="2800" dirty="0">
                <a:solidFill>
                  <a:schemeClr val="tx1"/>
                </a:solidFill>
              </a:rPr>
              <a:t>de modo que possam ser em </a:t>
            </a:r>
            <a:r>
              <a:rPr lang="pt-BR" sz="2800" dirty="0" smtClean="0">
                <a:solidFill>
                  <a:schemeClr val="tx1"/>
                </a:solidFill>
              </a:rPr>
              <a:t>princípio </a:t>
            </a:r>
            <a:r>
              <a:rPr lang="pt-BR" sz="2800" dirty="0">
                <a:solidFill>
                  <a:schemeClr val="tx1"/>
                </a:solidFill>
              </a:rPr>
              <a:t>executadas </a:t>
            </a:r>
            <a:r>
              <a:rPr lang="pt-BR" sz="2800" dirty="0" smtClean="0">
                <a:solidFill>
                  <a:schemeClr val="tx1"/>
                </a:solidFill>
              </a:rPr>
              <a:t>com precisão </a:t>
            </a:r>
            <a:r>
              <a:rPr lang="pt-BR" sz="2800" dirty="0">
                <a:solidFill>
                  <a:schemeClr val="tx1"/>
                </a:solidFill>
              </a:rPr>
              <a:t>em um tempo </a:t>
            </a:r>
            <a:r>
              <a:rPr lang="pt-BR" sz="2800" dirty="0" smtClean="0">
                <a:solidFill>
                  <a:schemeClr val="tx1"/>
                </a:solidFill>
              </a:rPr>
              <a:t>finito </a:t>
            </a:r>
            <a:r>
              <a:rPr lang="pt-BR" sz="2800" dirty="0">
                <a:solidFill>
                  <a:schemeClr val="tx1"/>
                </a:solidFill>
              </a:rPr>
              <a:t>por um humano usando papel e </a:t>
            </a:r>
            <a:r>
              <a:rPr lang="pt-BR" sz="2800" dirty="0" smtClean="0">
                <a:solidFill>
                  <a:schemeClr val="tx1"/>
                </a:solidFill>
              </a:rPr>
              <a:t>lápis.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18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8828" y="163771"/>
            <a:ext cx="9099389" cy="706964"/>
          </a:xfrm>
        </p:spPr>
        <p:txBody>
          <a:bodyPr>
            <a:normAutofit fontScale="90000"/>
          </a:bodyPr>
          <a:lstStyle/>
          <a:p>
            <a:r>
              <a:rPr lang="pt-BR" dirty="0"/>
              <a:t>Algoritmos </a:t>
            </a:r>
            <a:r>
              <a:rPr lang="pt-BR" dirty="0" smtClean="0"/>
              <a:t>-Etapas do desenvolvimento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53589" y="1763486"/>
            <a:ext cx="10855233" cy="4885507"/>
          </a:xfrm>
        </p:spPr>
        <p:txBody>
          <a:bodyPr>
            <a:noAutofit/>
          </a:bodyPr>
          <a:lstStyle/>
          <a:p>
            <a:r>
              <a:rPr lang="pt-BR" sz="2700" dirty="0" smtClean="0">
                <a:solidFill>
                  <a:schemeClr val="tx1"/>
                </a:solidFill>
              </a:rPr>
              <a:t>Análise</a:t>
            </a:r>
            <a:endParaRPr lang="pt-BR" sz="2700" dirty="0">
              <a:solidFill>
                <a:schemeClr val="tx1"/>
              </a:solidFill>
            </a:endParaRPr>
          </a:p>
          <a:p>
            <a:pPr lvl="1"/>
            <a:r>
              <a:rPr lang="pt-BR" sz="2700" dirty="0">
                <a:solidFill>
                  <a:schemeClr val="tx1"/>
                </a:solidFill>
              </a:rPr>
              <a:t>Nesta etapa estuda-se o enunciado do problema para </a:t>
            </a:r>
            <a:r>
              <a:rPr lang="pt-BR" sz="2700" dirty="0" smtClean="0">
                <a:solidFill>
                  <a:schemeClr val="tx1"/>
                </a:solidFill>
              </a:rPr>
              <a:t>definir a entrada </a:t>
            </a:r>
            <a:r>
              <a:rPr lang="pt-BR" sz="2700" dirty="0">
                <a:solidFill>
                  <a:schemeClr val="tx1"/>
                </a:solidFill>
              </a:rPr>
              <a:t>de dados, o processamento e a </a:t>
            </a:r>
            <a:r>
              <a:rPr lang="pt-BR" sz="2700" dirty="0" smtClean="0">
                <a:solidFill>
                  <a:schemeClr val="tx1"/>
                </a:solidFill>
              </a:rPr>
              <a:t>saída </a:t>
            </a:r>
            <a:r>
              <a:rPr lang="pt-BR" sz="2700" dirty="0">
                <a:solidFill>
                  <a:schemeClr val="tx1"/>
                </a:solidFill>
              </a:rPr>
              <a:t>de dados.</a:t>
            </a:r>
          </a:p>
          <a:p>
            <a:r>
              <a:rPr lang="pt-BR" sz="2700" dirty="0">
                <a:solidFill>
                  <a:schemeClr val="tx1"/>
                </a:solidFill>
              </a:rPr>
              <a:t>Algoritmo</a:t>
            </a:r>
          </a:p>
          <a:p>
            <a:pPr lvl="1"/>
            <a:r>
              <a:rPr lang="pt-BR" sz="2700" dirty="0">
                <a:solidFill>
                  <a:schemeClr val="tx1"/>
                </a:solidFill>
              </a:rPr>
              <a:t>Ferramentas do tipo </a:t>
            </a:r>
            <a:r>
              <a:rPr lang="pt-BR" sz="2700" dirty="0" smtClean="0">
                <a:solidFill>
                  <a:schemeClr val="tx1"/>
                </a:solidFill>
              </a:rPr>
              <a:t>descrição </a:t>
            </a:r>
            <a:r>
              <a:rPr lang="pt-BR" sz="2700" dirty="0">
                <a:solidFill>
                  <a:schemeClr val="tx1"/>
                </a:solidFill>
              </a:rPr>
              <a:t>narrativa, </a:t>
            </a:r>
            <a:r>
              <a:rPr lang="pt-BR" sz="2700" dirty="0" smtClean="0">
                <a:solidFill>
                  <a:schemeClr val="tx1"/>
                </a:solidFill>
              </a:rPr>
              <a:t>fluxograma ou pseudocódigo, são </a:t>
            </a:r>
            <a:r>
              <a:rPr lang="pt-BR" sz="2700" dirty="0">
                <a:solidFill>
                  <a:schemeClr val="tx1"/>
                </a:solidFill>
              </a:rPr>
              <a:t>utilizadas para descrever o problema </a:t>
            </a:r>
            <a:r>
              <a:rPr lang="pt-BR" sz="2700" dirty="0" smtClean="0">
                <a:solidFill>
                  <a:schemeClr val="tx1"/>
                </a:solidFill>
              </a:rPr>
              <a:t>com suas soluções.</a:t>
            </a:r>
            <a:endParaRPr lang="pt-BR" sz="2700" dirty="0">
              <a:solidFill>
                <a:schemeClr val="tx1"/>
              </a:solidFill>
            </a:endParaRPr>
          </a:p>
          <a:p>
            <a:r>
              <a:rPr lang="pt-BR" sz="2700" dirty="0" smtClean="0">
                <a:solidFill>
                  <a:schemeClr val="tx1"/>
                </a:solidFill>
              </a:rPr>
              <a:t>Codificação </a:t>
            </a:r>
            <a:endParaRPr lang="pt-BR" sz="2700" dirty="0">
              <a:solidFill>
                <a:schemeClr val="tx1"/>
              </a:solidFill>
            </a:endParaRPr>
          </a:p>
          <a:p>
            <a:pPr lvl="1"/>
            <a:r>
              <a:rPr lang="pt-BR" sz="2700" dirty="0" smtClean="0">
                <a:solidFill>
                  <a:schemeClr val="tx1"/>
                </a:solidFill>
              </a:rPr>
              <a:t>O algoritmo e então transformado em códigos da linguagem de programação escolhida para se trabalhar.</a:t>
            </a:r>
            <a:endParaRPr lang="pt-BR" sz="2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828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60238" y="95002"/>
            <a:ext cx="10178322" cy="1492132"/>
          </a:xfrm>
        </p:spPr>
        <p:txBody>
          <a:bodyPr/>
          <a:lstStyle/>
          <a:p>
            <a:r>
              <a:rPr lang="pt-BR" dirty="0"/>
              <a:t>Algoritmos </a:t>
            </a:r>
            <a:r>
              <a:rPr lang="pt-BR" dirty="0" smtClean="0"/>
              <a:t>- Descrição </a:t>
            </a:r>
            <a:r>
              <a:rPr lang="pt-BR" dirty="0"/>
              <a:t>Narrativa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93627" y="1933303"/>
            <a:ext cx="10915196" cy="4349932"/>
          </a:xfrm>
        </p:spPr>
        <p:txBody>
          <a:bodyPr>
            <a:noAutofit/>
          </a:bodyPr>
          <a:lstStyle/>
          <a:p>
            <a:r>
              <a:rPr lang="pt-BR" sz="2700" dirty="0">
                <a:solidFill>
                  <a:schemeClr val="tx1"/>
                </a:solidFill>
              </a:rPr>
              <a:t>Consiste em analisar o enunciado do problema e escrever</a:t>
            </a:r>
            <a:r>
              <a:rPr lang="pt-BR" sz="2700" dirty="0" smtClean="0">
                <a:solidFill>
                  <a:schemeClr val="tx1"/>
                </a:solidFill>
              </a:rPr>
              <a:t>, utilizando </a:t>
            </a:r>
            <a:r>
              <a:rPr lang="pt-BR" sz="2700" dirty="0">
                <a:solidFill>
                  <a:schemeClr val="tx1"/>
                </a:solidFill>
              </a:rPr>
              <a:t>uma linguagem natural (por exemplo, </a:t>
            </a:r>
            <a:r>
              <a:rPr lang="pt-BR" sz="2700" dirty="0" smtClean="0">
                <a:solidFill>
                  <a:schemeClr val="tx1"/>
                </a:solidFill>
              </a:rPr>
              <a:t>português), os </a:t>
            </a:r>
            <a:r>
              <a:rPr lang="pt-BR" sz="2700" dirty="0">
                <a:solidFill>
                  <a:schemeClr val="tx1"/>
                </a:solidFill>
              </a:rPr>
              <a:t>passos a serem seguidos para sua </a:t>
            </a:r>
            <a:r>
              <a:rPr lang="pt-BR" sz="2700" dirty="0" smtClean="0">
                <a:solidFill>
                  <a:schemeClr val="tx1"/>
                </a:solidFill>
              </a:rPr>
              <a:t>resolução.</a:t>
            </a:r>
            <a:endParaRPr lang="pt-BR" sz="2700" dirty="0">
              <a:solidFill>
                <a:schemeClr val="tx1"/>
              </a:solidFill>
            </a:endParaRPr>
          </a:p>
          <a:p>
            <a:r>
              <a:rPr lang="pt-BR" sz="2700" dirty="0" smtClean="0">
                <a:solidFill>
                  <a:schemeClr val="tx1"/>
                </a:solidFill>
              </a:rPr>
              <a:t>Vantagem</a:t>
            </a:r>
          </a:p>
          <a:p>
            <a:pPr lvl="1"/>
            <a:r>
              <a:rPr lang="pt-BR" sz="2700" dirty="0" smtClean="0">
                <a:solidFill>
                  <a:schemeClr val="tx1"/>
                </a:solidFill>
              </a:rPr>
              <a:t>não </a:t>
            </a:r>
            <a:r>
              <a:rPr lang="pt-BR" sz="2700" dirty="0">
                <a:solidFill>
                  <a:schemeClr val="tx1"/>
                </a:solidFill>
              </a:rPr>
              <a:t>é</a:t>
            </a:r>
            <a:r>
              <a:rPr lang="pt-BR" sz="2700" dirty="0" smtClean="0">
                <a:solidFill>
                  <a:schemeClr val="tx1"/>
                </a:solidFill>
              </a:rPr>
              <a:t> necessário </a:t>
            </a:r>
            <a:r>
              <a:rPr lang="pt-BR" sz="2700" dirty="0">
                <a:solidFill>
                  <a:schemeClr val="tx1"/>
                </a:solidFill>
              </a:rPr>
              <a:t>aprender nenhum conceito novo</a:t>
            </a:r>
            <a:r>
              <a:rPr lang="pt-BR" sz="2700" dirty="0" smtClean="0">
                <a:solidFill>
                  <a:schemeClr val="tx1"/>
                </a:solidFill>
              </a:rPr>
              <a:t>, pois </a:t>
            </a:r>
            <a:r>
              <a:rPr lang="pt-BR" sz="2700" dirty="0">
                <a:solidFill>
                  <a:schemeClr val="tx1"/>
                </a:solidFill>
              </a:rPr>
              <a:t>uma linguagem natural, neste ponto, </a:t>
            </a:r>
            <a:r>
              <a:rPr lang="pt-BR" sz="2700" dirty="0" smtClean="0">
                <a:solidFill>
                  <a:schemeClr val="tx1"/>
                </a:solidFill>
              </a:rPr>
              <a:t>já </a:t>
            </a:r>
            <a:r>
              <a:rPr lang="pt-BR" sz="2700" dirty="0">
                <a:solidFill>
                  <a:schemeClr val="tx1"/>
                </a:solidFill>
              </a:rPr>
              <a:t>e bem conhecida.</a:t>
            </a:r>
          </a:p>
          <a:p>
            <a:r>
              <a:rPr lang="pt-BR" sz="2700" dirty="0" smtClean="0">
                <a:solidFill>
                  <a:schemeClr val="tx1"/>
                </a:solidFill>
              </a:rPr>
              <a:t>Desvantagem</a:t>
            </a:r>
          </a:p>
          <a:p>
            <a:pPr lvl="1"/>
            <a:r>
              <a:rPr lang="pt-BR" sz="2700" dirty="0" smtClean="0">
                <a:solidFill>
                  <a:schemeClr val="tx1"/>
                </a:solidFill>
              </a:rPr>
              <a:t>a língua </a:t>
            </a:r>
            <a:r>
              <a:rPr lang="pt-BR" sz="2700" dirty="0">
                <a:solidFill>
                  <a:schemeClr val="tx1"/>
                </a:solidFill>
              </a:rPr>
              <a:t>natural abre </a:t>
            </a:r>
            <a:r>
              <a:rPr lang="pt-BR" sz="2700" dirty="0" smtClean="0">
                <a:solidFill>
                  <a:schemeClr val="tx1"/>
                </a:solidFill>
              </a:rPr>
              <a:t>espaço </a:t>
            </a:r>
            <a:r>
              <a:rPr lang="pt-BR" sz="2700" dirty="0">
                <a:solidFill>
                  <a:schemeClr val="tx1"/>
                </a:solidFill>
              </a:rPr>
              <a:t>para </a:t>
            </a:r>
            <a:r>
              <a:rPr lang="pt-BR" sz="2700" dirty="0" smtClean="0">
                <a:solidFill>
                  <a:schemeClr val="tx1"/>
                </a:solidFill>
              </a:rPr>
              <a:t>várias interpretações, </a:t>
            </a:r>
            <a:r>
              <a:rPr lang="pt-BR" sz="2700" dirty="0">
                <a:solidFill>
                  <a:schemeClr val="tx1"/>
                </a:solidFill>
              </a:rPr>
              <a:t>o que posteriormente </a:t>
            </a:r>
            <a:r>
              <a:rPr lang="pt-BR" sz="2700" dirty="0" smtClean="0">
                <a:solidFill>
                  <a:schemeClr val="tx1"/>
                </a:solidFill>
              </a:rPr>
              <a:t>dificultará </a:t>
            </a:r>
            <a:r>
              <a:rPr lang="pt-BR" sz="2700" dirty="0">
                <a:solidFill>
                  <a:schemeClr val="tx1"/>
                </a:solidFill>
              </a:rPr>
              <a:t>a </a:t>
            </a:r>
            <a:r>
              <a:rPr lang="pt-BR" sz="2700" dirty="0" smtClean="0">
                <a:solidFill>
                  <a:schemeClr val="tx1"/>
                </a:solidFill>
              </a:rPr>
              <a:t>transcrição desse </a:t>
            </a:r>
            <a:r>
              <a:rPr lang="pt-BR" sz="2700" dirty="0">
                <a:solidFill>
                  <a:schemeClr val="tx1"/>
                </a:solidFill>
              </a:rPr>
              <a:t>algoritmo para programa</a:t>
            </a:r>
            <a:r>
              <a:rPr lang="pt-BR" sz="2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289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- Descrição Narrativa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1678" y="2756263"/>
            <a:ext cx="3474720" cy="1763485"/>
          </a:xfrm>
        </p:spPr>
        <p:txBody>
          <a:bodyPr/>
          <a:lstStyle/>
          <a:p>
            <a:r>
              <a:rPr lang="pt-BR" sz="2900" dirty="0" smtClean="0">
                <a:solidFill>
                  <a:schemeClr val="tx1"/>
                </a:solidFill>
              </a:rPr>
              <a:t>Exemplo: </a:t>
            </a:r>
            <a:r>
              <a:rPr lang="en-US" altLang="pt-BR" sz="2900" dirty="0" err="1">
                <a:solidFill>
                  <a:schemeClr val="tx1"/>
                </a:solidFill>
              </a:rPr>
              <a:t>Algoritmo</a:t>
            </a:r>
            <a:r>
              <a:rPr lang="en-US" altLang="pt-BR" sz="2900" dirty="0">
                <a:solidFill>
                  <a:schemeClr val="tx1"/>
                </a:solidFill>
              </a:rPr>
              <a:t> para </a:t>
            </a:r>
            <a:r>
              <a:rPr lang="en-US" altLang="pt-BR" sz="2900" dirty="0" err="1">
                <a:solidFill>
                  <a:schemeClr val="tx1"/>
                </a:solidFill>
              </a:rPr>
              <a:t>fritar</a:t>
            </a:r>
            <a:r>
              <a:rPr lang="en-US" altLang="pt-BR" sz="2900" dirty="0">
                <a:solidFill>
                  <a:schemeClr val="tx1"/>
                </a:solidFill>
              </a:rPr>
              <a:t> um </a:t>
            </a:r>
            <a:r>
              <a:rPr lang="en-US" altLang="pt-BR" sz="2900" dirty="0" err="1">
                <a:solidFill>
                  <a:schemeClr val="tx1"/>
                </a:solidFill>
              </a:rPr>
              <a:t>ovo</a:t>
            </a:r>
            <a:r>
              <a:rPr lang="en-US" altLang="pt-BR" sz="2900" dirty="0">
                <a:solidFill>
                  <a:schemeClr val="tx1"/>
                </a:solidFill>
              </a:rPr>
              <a:t>.</a:t>
            </a:r>
            <a:endParaRPr lang="pt-BR" altLang="pt-BR" sz="2900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3" t="8530" r="25634" b="4385"/>
          <a:stretch/>
        </p:blipFill>
        <p:spPr bwMode="auto">
          <a:xfrm>
            <a:off x="5355771" y="2063932"/>
            <a:ext cx="5520787" cy="458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7907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5029" y="1410789"/>
            <a:ext cx="10189027" cy="36837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pt-BR" sz="2800" dirty="0">
                <a:solidFill>
                  <a:schemeClr val="tx1"/>
                </a:solidFill>
              </a:rPr>
              <a:t>É </a:t>
            </a:r>
            <a:r>
              <a:rPr lang="en-US" altLang="pt-BR" sz="2800" dirty="0" err="1">
                <a:solidFill>
                  <a:schemeClr val="tx1"/>
                </a:solidFill>
              </a:rPr>
              <a:t>uma</a:t>
            </a:r>
            <a:r>
              <a:rPr lang="en-US" altLang="pt-BR" sz="2800" dirty="0">
                <a:solidFill>
                  <a:schemeClr val="tx1"/>
                </a:solidFill>
              </a:rPr>
              <a:t> </a:t>
            </a:r>
            <a:r>
              <a:rPr lang="en-US" altLang="pt-BR" sz="2800" dirty="0" err="1">
                <a:solidFill>
                  <a:schemeClr val="tx1"/>
                </a:solidFill>
              </a:rPr>
              <a:t>sequência</a:t>
            </a:r>
            <a:r>
              <a:rPr lang="en-US" altLang="pt-BR" sz="2800" dirty="0">
                <a:solidFill>
                  <a:schemeClr val="tx1"/>
                </a:solidFill>
              </a:rPr>
              <a:t> de </a:t>
            </a:r>
            <a:r>
              <a:rPr lang="en-US" altLang="pt-BR" sz="2800" dirty="0" err="1">
                <a:solidFill>
                  <a:schemeClr val="tx1"/>
                </a:solidFill>
              </a:rPr>
              <a:t>passos</a:t>
            </a:r>
            <a:r>
              <a:rPr lang="en-US" altLang="pt-BR" sz="2800" dirty="0">
                <a:solidFill>
                  <a:schemeClr val="tx1"/>
                </a:solidFill>
              </a:rPr>
              <a:t> </a:t>
            </a:r>
            <a:r>
              <a:rPr lang="en-US" altLang="pt-BR" sz="2800" dirty="0" err="1">
                <a:solidFill>
                  <a:schemeClr val="tx1"/>
                </a:solidFill>
              </a:rPr>
              <a:t>finitos</a:t>
            </a:r>
            <a:r>
              <a:rPr lang="en-US" altLang="pt-BR" sz="2800" dirty="0">
                <a:solidFill>
                  <a:schemeClr val="tx1"/>
                </a:solidFill>
              </a:rPr>
              <a:t> com </a:t>
            </a:r>
            <a:r>
              <a:rPr lang="en-US" altLang="pt-BR" sz="2800" dirty="0" err="1">
                <a:solidFill>
                  <a:schemeClr val="tx1"/>
                </a:solidFill>
              </a:rPr>
              <a:t>objetivo</a:t>
            </a:r>
            <a:r>
              <a:rPr lang="en-US" altLang="pt-BR" sz="2800" dirty="0">
                <a:solidFill>
                  <a:schemeClr val="tx1"/>
                </a:solidFill>
              </a:rPr>
              <a:t> de </a:t>
            </a:r>
            <a:r>
              <a:rPr lang="en-US" altLang="pt-BR" sz="2800" dirty="0" err="1">
                <a:solidFill>
                  <a:schemeClr val="tx1"/>
                </a:solidFill>
              </a:rPr>
              <a:t>solucionar</a:t>
            </a:r>
            <a:r>
              <a:rPr lang="en-US" altLang="pt-BR" sz="2800" dirty="0">
                <a:solidFill>
                  <a:schemeClr val="tx1"/>
                </a:solidFill>
              </a:rPr>
              <a:t> um </a:t>
            </a:r>
            <a:r>
              <a:rPr lang="en-US" altLang="pt-BR" sz="2800" dirty="0" err="1">
                <a:solidFill>
                  <a:schemeClr val="tx1"/>
                </a:solidFill>
              </a:rPr>
              <a:t>problema</a:t>
            </a:r>
            <a:r>
              <a:rPr lang="en-US" altLang="pt-BR" sz="2800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pt-BR" sz="2800" dirty="0" smtClean="0">
                <a:solidFill>
                  <a:schemeClr val="tx1"/>
                </a:solidFill>
              </a:rPr>
              <a:t>toma </a:t>
            </a:r>
            <a:r>
              <a:rPr lang="pt-BR" sz="2800" dirty="0">
                <a:solidFill>
                  <a:schemeClr val="tx1"/>
                </a:solidFill>
              </a:rPr>
              <a:t>algum valor ou conjunto de valores como entrada e </a:t>
            </a:r>
            <a:r>
              <a:rPr lang="pt-BR" sz="2800" dirty="0" smtClean="0">
                <a:solidFill>
                  <a:schemeClr val="tx1"/>
                </a:solidFill>
              </a:rPr>
              <a:t>produz algum </a:t>
            </a:r>
            <a:r>
              <a:rPr lang="pt-BR" sz="2800" dirty="0">
                <a:solidFill>
                  <a:schemeClr val="tx1"/>
                </a:solidFill>
              </a:rPr>
              <a:t>valor ou conjunto de valores de </a:t>
            </a:r>
            <a:r>
              <a:rPr lang="pt-BR" sz="2800" dirty="0" smtClean="0">
                <a:solidFill>
                  <a:schemeClr val="tx1"/>
                </a:solidFill>
              </a:rPr>
              <a:t>saída, ou seja, transformam </a:t>
            </a:r>
            <a:r>
              <a:rPr lang="pt-BR" sz="2800" dirty="0">
                <a:solidFill>
                  <a:schemeClr val="tx1"/>
                </a:solidFill>
              </a:rPr>
              <a:t>a entrada na </a:t>
            </a:r>
            <a:r>
              <a:rPr lang="pt-BR" sz="2800" dirty="0" smtClean="0">
                <a:solidFill>
                  <a:schemeClr val="tx1"/>
                </a:solidFill>
              </a:rPr>
              <a:t>saída.</a:t>
            </a:r>
            <a:endParaRPr lang="pt-BR" altLang="pt-BR" sz="2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pt-BR" sz="2800" dirty="0" smtClean="0">
                <a:solidFill>
                  <a:schemeClr val="tx1"/>
                </a:solidFill>
              </a:rPr>
              <a:t>Um </a:t>
            </a:r>
            <a:r>
              <a:rPr lang="en-US" altLang="pt-BR" sz="2800" dirty="0" err="1">
                <a:solidFill>
                  <a:schemeClr val="tx1"/>
                </a:solidFill>
              </a:rPr>
              <a:t>algoritmo</a:t>
            </a:r>
            <a:r>
              <a:rPr lang="en-US" altLang="pt-BR" sz="2800" dirty="0">
                <a:solidFill>
                  <a:schemeClr val="tx1"/>
                </a:solidFill>
              </a:rPr>
              <a:t> </a:t>
            </a:r>
            <a:r>
              <a:rPr lang="en-US" altLang="pt-BR" sz="2800" dirty="0" err="1">
                <a:solidFill>
                  <a:schemeClr val="tx1"/>
                </a:solidFill>
              </a:rPr>
              <a:t>não</a:t>
            </a:r>
            <a:r>
              <a:rPr lang="en-US" altLang="pt-BR" sz="2800" dirty="0">
                <a:solidFill>
                  <a:schemeClr val="tx1"/>
                </a:solidFill>
              </a:rPr>
              <a:t> é a </a:t>
            </a:r>
            <a:r>
              <a:rPr lang="en-US" altLang="pt-BR" sz="2800" dirty="0" err="1">
                <a:solidFill>
                  <a:schemeClr val="tx1"/>
                </a:solidFill>
              </a:rPr>
              <a:t>solução</a:t>
            </a:r>
            <a:r>
              <a:rPr lang="en-US" altLang="pt-BR" sz="2800" dirty="0">
                <a:solidFill>
                  <a:schemeClr val="tx1"/>
                </a:solidFill>
              </a:rPr>
              <a:t> do </a:t>
            </a:r>
            <a:r>
              <a:rPr lang="en-US" altLang="pt-BR" sz="2800" dirty="0" err="1">
                <a:solidFill>
                  <a:schemeClr val="tx1"/>
                </a:solidFill>
              </a:rPr>
              <a:t>problema</a:t>
            </a:r>
            <a:r>
              <a:rPr lang="en-US" altLang="pt-BR" sz="2800" dirty="0">
                <a:solidFill>
                  <a:schemeClr val="tx1"/>
                </a:solidFill>
              </a:rPr>
              <a:t>, e sim, </a:t>
            </a:r>
            <a:r>
              <a:rPr lang="en-US" altLang="pt-BR" sz="2800" dirty="0" err="1">
                <a:solidFill>
                  <a:schemeClr val="tx1"/>
                </a:solidFill>
              </a:rPr>
              <a:t>uma</a:t>
            </a:r>
            <a:r>
              <a:rPr lang="en-US" altLang="pt-BR" sz="2800" dirty="0">
                <a:solidFill>
                  <a:schemeClr val="tx1"/>
                </a:solidFill>
              </a:rPr>
              <a:t> </a:t>
            </a:r>
            <a:r>
              <a:rPr lang="en-US" altLang="pt-BR" sz="2800" dirty="0" err="1">
                <a:solidFill>
                  <a:schemeClr val="tx1"/>
                </a:solidFill>
              </a:rPr>
              <a:t>sequência</a:t>
            </a:r>
            <a:r>
              <a:rPr lang="en-US" altLang="pt-BR" sz="2800" dirty="0">
                <a:solidFill>
                  <a:schemeClr val="tx1"/>
                </a:solidFill>
              </a:rPr>
              <a:t> de </a:t>
            </a:r>
            <a:r>
              <a:rPr lang="en-US" altLang="pt-BR" sz="2800" dirty="0" err="1">
                <a:solidFill>
                  <a:schemeClr val="tx1"/>
                </a:solidFill>
              </a:rPr>
              <a:t>passos</a:t>
            </a:r>
            <a:r>
              <a:rPr lang="en-US" altLang="pt-BR" sz="2800" dirty="0">
                <a:solidFill>
                  <a:schemeClr val="tx1"/>
                </a:solidFill>
              </a:rPr>
              <a:t> </a:t>
            </a:r>
            <a:r>
              <a:rPr lang="en-US" altLang="pt-BR" sz="2800" dirty="0" err="1">
                <a:solidFill>
                  <a:schemeClr val="tx1"/>
                </a:solidFill>
              </a:rPr>
              <a:t>finitos</a:t>
            </a:r>
            <a:r>
              <a:rPr lang="en-US" altLang="pt-BR" sz="2800" dirty="0">
                <a:solidFill>
                  <a:schemeClr val="tx1"/>
                </a:solidFill>
              </a:rPr>
              <a:t> para </a:t>
            </a:r>
            <a:r>
              <a:rPr lang="en-US" altLang="pt-BR" sz="2800" dirty="0" err="1">
                <a:solidFill>
                  <a:schemeClr val="tx1"/>
                </a:solidFill>
              </a:rPr>
              <a:t>resolvê</a:t>
            </a:r>
            <a:r>
              <a:rPr lang="en-US" altLang="pt-BR" sz="2800" dirty="0">
                <a:solidFill>
                  <a:schemeClr val="tx1"/>
                </a:solidFill>
              </a:rPr>
              <a:t>-lo.</a:t>
            </a:r>
          </a:p>
          <a:p>
            <a:pPr>
              <a:lnSpc>
                <a:spcPct val="90000"/>
              </a:lnSpc>
            </a:pPr>
            <a:r>
              <a:rPr lang="en-US" altLang="pt-BR" sz="2800" dirty="0" smtClean="0">
                <a:solidFill>
                  <a:schemeClr val="tx1"/>
                </a:solidFill>
              </a:rPr>
              <a:t>Um </a:t>
            </a:r>
            <a:r>
              <a:rPr lang="en-US" altLang="pt-BR" sz="2800" dirty="0" err="1">
                <a:solidFill>
                  <a:schemeClr val="tx1"/>
                </a:solidFill>
              </a:rPr>
              <a:t>problema</a:t>
            </a:r>
            <a:r>
              <a:rPr lang="en-US" altLang="pt-BR" sz="2800" dirty="0">
                <a:solidFill>
                  <a:schemeClr val="tx1"/>
                </a:solidFill>
              </a:rPr>
              <a:t> </a:t>
            </a:r>
            <a:r>
              <a:rPr lang="en-US" altLang="pt-BR" sz="2800" dirty="0" err="1">
                <a:solidFill>
                  <a:schemeClr val="tx1"/>
                </a:solidFill>
              </a:rPr>
              <a:t>pode</a:t>
            </a:r>
            <a:r>
              <a:rPr lang="en-US" altLang="pt-BR" sz="2800" dirty="0">
                <a:solidFill>
                  <a:schemeClr val="tx1"/>
                </a:solidFill>
              </a:rPr>
              <a:t> </a:t>
            </a:r>
            <a:r>
              <a:rPr lang="en-US" altLang="pt-BR" sz="2800" dirty="0" err="1">
                <a:solidFill>
                  <a:schemeClr val="tx1"/>
                </a:solidFill>
              </a:rPr>
              <a:t>ser</a:t>
            </a:r>
            <a:r>
              <a:rPr lang="en-US" altLang="pt-BR" sz="2800" dirty="0">
                <a:solidFill>
                  <a:schemeClr val="tx1"/>
                </a:solidFill>
              </a:rPr>
              <a:t> </a:t>
            </a:r>
            <a:r>
              <a:rPr lang="en-US" altLang="pt-BR" sz="2800" dirty="0" err="1">
                <a:solidFill>
                  <a:schemeClr val="tx1"/>
                </a:solidFill>
              </a:rPr>
              <a:t>resolvido</a:t>
            </a:r>
            <a:r>
              <a:rPr lang="en-US" altLang="pt-BR" sz="2800" dirty="0">
                <a:solidFill>
                  <a:schemeClr val="tx1"/>
                </a:solidFill>
              </a:rPr>
              <a:t> </a:t>
            </a:r>
            <a:r>
              <a:rPr lang="en-US" altLang="pt-BR" sz="2800" dirty="0" err="1">
                <a:solidFill>
                  <a:schemeClr val="tx1"/>
                </a:solidFill>
              </a:rPr>
              <a:t>por</a:t>
            </a:r>
            <a:r>
              <a:rPr lang="en-US" altLang="pt-BR" sz="2800" dirty="0">
                <a:solidFill>
                  <a:schemeClr val="tx1"/>
                </a:solidFill>
              </a:rPr>
              <a:t> </a:t>
            </a:r>
            <a:r>
              <a:rPr lang="en-US" altLang="pt-BR" sz="2800" dirty="0" err="1">
                <a:solidFill>
                  <a:schemeClr val="tx1"/>
                </a:solidFill>
              </a:rPr>
              <a:t>vários</a:t>
            </a:r>
            <a:r>
              <a:rPr lang="en-US" altLang="pt-BR" sz="2800" dirty="0">
                <a:solidFill>
                  <a:schemeClr val="tx1"/>
                </a:solidFill>
              </a:rPr>
              <a:t> </a:t>
            </a:r>
            <a:r>
              <a:rPr lang="en-US" altLang="pt-BR" sz="2800" dirty="0" err="1">
                <a:solidFill>
                  <a:schemeClr val="tx1"/>
                </a:solidFill>
              </a:rPr>
              <a:t>algoritmos</a:t>
            </a:r>
            <a:r>
              <a:rPr lang="en-US" altLang="pt-BR" sz="2800" b="1" dirty="0" smtClean="0"/>
              <a:t>.</a:t>
            </a:r>
          </a:p>
          <a:p>
            <a:endParaRPr lang="pt-BR" dirty="0"/>
          </a:p>
        </p:txBody>
      </p:sp>
      <p:pic>
        <p:nvPicPr>
          <p:cNvPr id="1026" name="Picture 2" descr="Resultado de imagem para algoritmo entrada e sai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449" y="4975463"/>
            <a:ext cx="7381694" cy="15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334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 - Fluxogramas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2632" y="1698171"/>
            <a:ext cx="10883127" cy="5016138"/>
          </a:xfrm>
        </p:spPr>
        <p:txBody>
          <a:bodyPr>
            <a:normAutofit fontScale="92500" lnSpcReduction="10000"/>
          </a:bodyPr>
          <a:lstStyle/>
          <a:p>
            <a:r>
              <a:rPr lang="pt-BR" sz="3100" dirty="0">
                <a:solidFill>
                  <a:schemeClr val="tx1"/>
                </a:solidFill>
              </a:rPr>
              <a:t>Consiste em analisar o enunciado do problema e escrever</a:t>
            </a:r>
            <a:r>
              <a:rPr lang="pt-BR" sz="3100" dirty="0" smtClean="0">
                <a:solidFill>
                  <a:schemeClr val="tx1"/>
                </a:solidFill>
              </a:rPr>
              <a:t>, utilizando símbolos gráficos predefinidos</a:t>
            </a:r>
            <a:r>
              <a:rPr lang="pt-BR" sz="3100" dirty="0">
                <a:solidFill>
                  <a:schemeClr val="tx1"/>
                </a:solidFill>
              </a:rPr>
              <a:t>, os passos a </a:t>
            </a:r>
            <a:r>
              <a:rPr lang="pt-BR" sz="3100" dirty="0" smtClean="0">
                <a:solidFill>
                  <a:schemeClr val="tx1"/>
                </a:solidFill>
              </a:rPr>
              <a:t>serem seguidos </a:t>
            </a:r>
            <a:r>
              <a:rPr lang="pt-BR" sz="3100" dirty="0">
                <a:solidFill>
                  <a:schemeClr val="tx1"/>
                </a:solidFill>
              </a:rPr>
              <a:t>para sua </a:t>
            </a:r>
            <a:r>
              <a:rPr lang="pt-BR" sz="3100" dirty="0" smtClean="0">
                <a:solidFill>
                  <a:schemeClr val="tx1"/>
                </a:solidFill>
              </a:rPr>
              <a:t>resolução.</a:t>
            </a:r>
            <a:endParaRPr lang="pt-BR" sz="3100" dirty="0">
              <a:solidFill>
                <a:schemeClr val="tx1"/>
              </a:solidFill>
            </a:endParaRPr>
          </a:p>
          <a:p>
            <a:r>
              <a:rPr lang="pt-BR" sz="3100" dirty="0" smtClean="0">
                <a:solidFill>
                  <a:schemeClr val="tx1"/>
                </a:solidFill>
              </a:rPr>
              <a:t>Vantagem</a:t>
            </a:r>
          </a:p>
          <a:p>
            <a:pPr lvl="1"/>
            <a:r>
              <a:rPr lang="pt-BR" sz="3100" dirty="0" smtClean="0">
                <a:solidFill>
                  <a:schemeClr val="tx1"/>
                </a:solidFill>
              </a:rPr>
              <a:t>o </a:t>
            </a:r>
            <a:r>
              <a:rPr lang="pt-BR" sz="3100" dirty="0">
                <a:solidFill>
                  <a:schemeClr val="tx1"/>
                </a:solidFill>
              </a:rPr>
              <a:t>entendimento de elementos gráficos é</a:t>
            </a:r>
            <a:r>
              <a:rPr lang="pt-BR" sz="3100" dirty="0" smtClean="0">
                <a:solidFill>
                  <a:schemeClr val="tx1"/>
                </a:solidFill>
              </a:rPr>
              <a:t> mais simples </a:t>
            </a:r>
            <a:r>
              <a:rPr lang="pt-BR" sz="3100" dirty="0">
                <a:solidFill>
                  <a:schemeClr val="tx1"/>
                </a:solidFill>
              </a:rPr>
              <a:t>que o entendimento de textos.</a:t>
            </a:r>
          </a:p>
          <a:p>
            <a:r>
              <a:rPr lang="pt-BR" sz="3100" dirty="0" smtClean="0">
                <a:solidFill>
                  <a:schemeClr val="tx1"/>
                </a:solidFill>
              </a:rPr>
              <a:t>Desvantagem</a:t>
            </a:r>
          </a:p>
          <a:p>
            <a:pPr lvl="1"/>
            <a:r>
              <a:rPr lang="pt-BR" sz="3100" dirty="0">
                <a:solidFill>
                  <a:schemeClr val="tx1"/>
                </a:solidFill>
              </a:rPr>
              <a:t>e </a:t>
            </a:r>
            <a:r>
              <a:rPr lang="pt-BR" sz="3100" dirty="0" smtClean="0">
                <a:solidFill>
                  <a:schemeClr val="tx1"/>
                </a:solidFill>
              </a:rPr>
              <a:t>necessário </a:t>
            </a:r>
            <a:r>
              <a:rPr lang="pt-BR" sz="3100" dirty="0">
                <a:solidFill>
                  <a:schemeClr val="tx1"/>
                </a:solidFill>
              </a:rPr>
              <a:t>aprender a simbologia dos fluxogramas e, além disso, o algoritmo resultante não apresenta muitos detalhes, dificultando sua transcrição para um programa</a:t>
            </a:r>
            <a:r>
              <a:rPr lang="pt-BR" sz="20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4937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 - Fluxogramas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8243" t="-1178" r="6200" b="1178"/>
          <a:stretch/>
        </p:blipFill>
        <p:spPr>
          <a:xfrm>
            <a:off x="1251678" y="1770014"/>
            <a:ext cx="10008505" cy="443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08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- Fluxogramas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914401" y="1874518"/>
            <a:ext cx="2325188" cy="790306"/>
          </a:xfrm>
        </p:spPr>
        <p:txBody>
          <a:bodyPr>
            <a:normAutofit/>
          </a:bodyPr>
          <a:lstStyle/>
          <a:p>
            <a:r>
              <a:rPr lang="pt-BR" sz="2700" dirty="0" smtClean="0"/>
              <a:t>Exemplo</a:t>
            </a:r>
            <a:r>
              <a:rPr lang="pt-BR" dirty="0" smtClean="0"/>
              <a:t>: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978" y="1574071"/>
            <a:ext cx="3897428" cy="485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29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39180" y="202959"/>
            <a:ext cx="9386772" cy="750629"/>
          </a:xfrm>
        </p:spPr>
        <p:txBody>
          <a:bodyPr>
            <a:normAutofit fontScale="90000"/>
          </a:bodyPr>
          <a:lstStyle/>
          <a:p>
            <a:r>
              <a:rPr lang="pt-BR" dirty="0"/>
              <a:t>Algoritmos - </a:t>
            </a:r>
            <a:r>
              <a:rPr lang="pt-BR" dirty="0" err="1"/>
              <a:t>Pseudocodigo</a:t>
            </a:r>
            <a:r>
              <a:rPr lang="pt-BR" dirty="0"/>
              <a:t> (ou </a:t>
            </a:r>
            <a:r>
              <a:rPr lang="pt-BR" dirty="0" err="1"/>
              <a:t>Portugol</a:t>
            </a:r>
            <a:r>
              <a:rPr lang="pt-BR" dirty="0"/>
              <a:t>)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031967" y="1776548"/>
            <a:ext cx="10685416" cy="4820195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</a:rPr>
              <a:t>Consiste em analisar o enunciado do problema e escrever </a:t>
            </a:r>
            <a:r>
              <a:rPr lang="pt-BR" sz="2800" dirty="0" smtClean="0">
                <a:solidFill>
                  <a:schemeClr val="tx1"/>
                </a:solidFill>
              </a:rPr>
              <a:t>por meio </a:t>
            </a:r>
            <a:r>
              <a:rPr lang="pt-BR" sz="2800" dirty="0">
                <a:solidFill>
                  <a:schemeClr val="tx1"/>
                </a:solidFill>
              </a:rPr>
              <a:t>de regras </a:t>
            </a:r>
            <a:r>
              <a:rPr lang="pt-BR" sz="2800" dirty="0" smtClean="0">
                <a:solidFill>
                  <a:schemeClr val="tx1"/>
                </a:solidFill>
              </a:rPr>
              <a:t>predefinidas</a:t>
            </a:r>
            <a:r>
              <a:rPr lang="pt-BR" sz="2800" dirty="0">
                <a:solidFill>
                  <a:schemeClr val="tx1"/>
                </a:solidFill>
              </a:rPr>
              <a:t>, os passos a serem seguidos </a:t>
            </a:r>
            <a:r>
              <a:rPr lang="pt-BR" sz="2800" dirty="0" smtClean="0">
                <a:solidFill>
                  <a:schemeClr val="tx1"/>
                </a:solidFill>
              </a:rPr>
              <a:t>para sua resolução.</a:t>
            </a:r>
            <a:endParaRPr lang="pt-BR" sz="2800" dirty="0">
              <a:solidFill>
                <a:schemeClr val="tx1"/>
              </a:solidFill>
            </a:endParaRPr>
          </a:p>
          <a:p>
            <a:r>
              <a:rPr lang="pt-BR" sz="2800" dirty="0" smtClean="0">
                <a:solidFill>
                  <a:schemeClr val="tx1"/>
                </a:solidFill>
              </a:rPr>
              <a:t>Vantagem </a:t>
            </a:r>
          </a:p>
          <a:p>
            <a:pPr lvl="1"/>
            <a:r>
              <a:rPr lang="pt-BR" sz="2800" dirty="0" smtClean="0">
                <a:solidFill>
                  <a:schemeClr val="tx1"/>
                </a:solidFill>
              </a:rPr>
              <a:t>a </a:t>
            </a:r>
            <a:r>
              <a:rPr lang="pt-BR" sz="2800" dirty="0">
                <a:solidFill>
                  <a:schemeClr val="tx1"/>
                </a:solidFill>
              </a:rPr>
              <a:t>passagem do algoritmo para qualquer </a:t>
            </a:r>
            <a:r>
              <a:rPr lang="pt-BR" sz="2800" dirty="0" smtClean="0">
                <a:solidFill>
                  <a:schemeClr val="tx1"/>
                </a:solidFill>
              </a:rPr>
              <a:t>linguagem de programação é </a:t>
            </a:r>
            <a:r>
              <a:rPr lang="pt-BR" sz="2800" dirty="0">
                <a:solidFill>
                  <a:schemeClr val="tx1"/>
                </a:solidFill>
              </a:rPr>
              <a:t>quase imediata, bastando conhecer </a:t>
            </a:r>
            <a:r>
              <a:rPr lang="pt-BR" sz="2800" dirty="0" smtClean="0">
                <a:solidFill>
                  <a:schemeClr val="tx1"/>
                </a:solidFill>
              </a:rPr>
              <a:t>as palavras </a:t>
            </a:r>
            <a:r>
              <a:rPr lang="pt-BR" sz="2800" dirty="0">
                <a:solidFill>
                  <a:schemeClr val="tx1"/>
                </a:solidFill>
              </a:rPr>
              <a:t>reservadas dessa linguagem que </a:t>
            </a:r>
            <a:r>
              <a:rPr lang="pt-BR" sz="2800" dirty="0" smtClean="0">
                <a:solidFill>
                  <a:schemeClr val="tx1"/>
                </a:solidFill>
              </a:rPr>
              <a:t>serão </a:t>
            </a:r>
            <a:r>
              <a:rPr lang="pt-BR" sz="2800" dirty="0">
                <a:solidFill>
                  <a:schemeClr val="tx1"/>
                </a:solidFill>
              </a:rPr>
              <a:t>utilizadas.</a:t>
            </a:r>
          </a:p>
          <a:p>
            <a:r>
              <a:rPr lang="pt-BR" sz="2800" dirty="0" smtClean="0">
                <a:solidFill>
                  <a:schemeClr val="tx1"/>
                </a:solidFill>
              </a:rPr>
              <a:t>Desvantagem</a:t>
            </a:r>
          </a:p>
          <a:p>
            <a:pPr lvl="1"/>
            <a:r>
              <a:rPr lang="pt-BR" sz="2800" dirty="0" smtClean="0">
                <a:solidFill>
                  <a:schemeClr val="tx1"/>
                </a:solidFill>
              </a:rPr>
              <a:t>é necessário </a:t>
            </a:r>
            <a:r>
              <a:rPr lang="pt-BR" sz="2800" dirty="0">
                <a:solidFill>
                  <a:schemeClr val="tx1"/>
                </a:solidFill>
              </a:rPr>
              <a:t>aprender as regras </a:t>
            </a:r>
            <a:r>
              <a:rPr lang="pt-BR" sz="2800" dirty="0" smtClean="0">
                <a:solidFill>
                  <a:schemeClr val="tx1"/>
                </a:solidFill>
              </a:rPr>
              <a:t>do pseudocódigo, </a:t>
            </a:r>
            <a:r>
              <a:rPr lang="pt-BR" sz="2800" dirty="0">
                <a:solidFill>
                  <a:schemeClr val="tx1"/>
                </a:solidFill>
              </a:rPr>
              <a:t>como se fosse uma nova linguagem (bem </a:t>
            </a:r>
            <a:r>
              <a:rPr lang="pt-BR" sz="2800" dirty="0" smtClean="0">
                <a:solidFill>
                  <a:schemeClr val="tx1"/>
                </a:solidFill>
              </a:rPr>
              <a:t>mais simples). 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373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7206" y="317018"/>
            <a:ext cx="9386772" cy="750629"/>
          </a:xfrm>
        </p:spPr>
        <p:txBody>
          <a:bodyPr>
            <a:normAutofit fontScale="90000"/>
          </a:bodyPr>
          <a:lstStyle/>
          <a:p>
            <a:r>
              <a:rPr lang="pt-BR" dirty="0"/>
              <a:t>Algoritmos </a:t>
            </a:r>
            <a:r>
              <a:rPr lang="pt-BR" dirty="0" smtClean="0"/>
              <a:t>– </a:t>
            </a:r>
            <a:r>
              <a:rPr lang="pt-BR" dirty="0" err="1" smtClean="0"/>
              <a:t>Portugol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13956" y="2468881"/>
            <a:ext cx="2508067" cy="809896"/>
          </a:xfrm>
        </p:spPr>
        <p:txBody>
          <a:bodyPr>
            <a:normAutofit/>
          </a:bodyPr>
          <a:lstStyle/>
          <a:p>
            <a:r>
              <a:rPr lang="pt-BR" sz="2900" dirty="0" smtClean="0"/>
              <a:t>Exemplo</a:t>
            </a:r>
            <a:endParaRPr lang="pt-BR" sz="29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394" y="1384663"/>
            <a:ext cx="8760439" cy="531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745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 técnica utilizar?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000" dirty="0">
                <a:solidFill>
                  <a:schemeClr val="tx1"/>
                </a:solidFill>
              </a:rPr>
              <a:t>A </a:t>
            </a:r>
            <a:r>
              <a:rPr lang="pt-BR" sz="3000" dirty="0" smtClean="0">
                <a:solidFill>
                  <a:schemeClr val="tx1"/>
                </a:solidFill>
              </a:rPr>
              <a:t>descrição </a:t>
            </a:r>
            <a:r>
              <a:rPr lang="pt-BR" sz="3000" dirty="0">
                <a:solidFill>
                  <a:schemeClr val="tx1"/>
                </a:solidFill>
              </a:rPr>
              <a:t>narrativa pode levar a </a:t>
            </a:r>
            <a:r>
              <a:rPr lang="pt-BR" sz="3000" dirty="0" smtClean="0">
                <a:solidFill>
                  <a:schemeClr val="tx1"/>
                </a:solidFill>
              </a:rPr>
              <a:t>imprecisões.</a:t>
            </a:r>
            <a:endParaRPr lang="pt-BR" sz="3000" dirty="0">
              <a:solidFill>
                <a:schemeClr val="tx1"/>
              </a:solidFill>
            </a:endParaRPr>
          </a:p>
          <a:p>
            <a:r>
              <a:rPr lang="pt-BR" sz="3000" dirty="0">
                <a:solidFill>
                  <a:schemeClr val="tx1"/>
                </a:solidFill>
              </a:rPr>
              <a:t>Fluxogramas </a:t>
            </a:r>
            <a:r>
              <a:rPr lang="pt-BR" sz="3000" dirty="0" smtClean="0">
                <a:solidFill>
                  <a:schemeClr val="tx1"/>
                </a:solidFill>
              </a:rPr>
              <a:t>são </a:t>
            </a:r>
            <a:r>
              <a:rPr lang="pt-BR" sz="3000" dirty="0">
                <a:solidFill>
                  <a:schemeClr val="tx1"/>
                </a:solidFill>
              </a:rPr>
              <a:t>bons, mas </a:t>
            </a:r>
            <a:r>
              <a:rPr lang="pt-BR" sz="3000" dirty="0" smtClean="0">
                <a:solidFill>
                  <a:schemeClr val="tx1"/>
                </a:solidFill>
              </a:rPr>
              <a:t>são </a:t>
            </a:r>
            <a:r>
              <a:rPr lang="pt-BR" sz="3000" dirty="0">
                <a:solidFill>
                  <a:schemeClr val="tx1"/>
                </a:solidFill>
              </a:rPr>
              <a:t>trabalhosos para desenhar </a:t>
            </a:r>
            <a:r>
              <a:rPr lang="pt-BR" sz="3000" dirty="0" smtClean="0">
                <a:solidFill>
                  <a:schemeClr val="tx1"/>
                </a:solidFill>
              </a:rPr>
              <a:t>e não </a:t>
            </a:r>
            <a:r>
              <a:rPr lang="pt-BR" sz="3000" dirty="0">
                <a:solidFill>
                  <a:schemeClr val="tx1"/>
                </a:solidFill>
              </a:rPr>
              <a:t>mostram muitos detalhes.</a:t>
            </a:r>
          </a:p>
          <a:p>
            <a:r>
              <a:rPr lang="pt-BR" sz="3000" dirty="0" err="1">
                <a:solidFill>
                  <a:schemeClr val="tx1"/>
                </a:solidFill>
              </a:rPr>
              <a:t>Portugol</a:t>
            </a:r>
            <a:r>
              <a:rPr lang="pt-BR" sz="3000" dirty="0">
                <a:solidFill>
                  <a:schemeClr val="tx1"/>
                </a:solidFill>
              </a:rPr>
              <a:t> e em geral mais </a:t>
            </a:r>
            <a:r>
              <a:rPr lang="pt-BR" sz="3000" dirty="0" smtClean="0">
                <a:solidFill>
                  <a:schemeClr val="tx1"/>
                </a:solidFill>
              </a:rPr>
              <a:t>fácil </a:t>
            </a:r>
            <a:r>
              <a:rPr lang="pt-BR" sz="3000" dirty="0">
                <a:solidFill>
                  <a:schemeClr val="tx1"/>
                </a:solidFill>
              </a:rPr>
              <a:t>de escrever e passar o algoritmo</a:t>
            </a:r>
          </a:p>
        </p:txBody>
      </p:sp>
    </p:spTree>
    <p:extLst>
      <p:ext uri="{BB962C8B-B14F-4D97-AF65-F5344CB8AC3E}">
        <p14:creationId xmlns:p14="http://schemas.microsoft.com/office/powerpoint/2010/main" val="4294761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1678" y="108065"/>
            <a:ext cx="9773373" cy="675706"/>
          </a:xfrm>
        </p:spPr>
        <p:txBody>
          <a:bodyPr>
            <a:normAutofit fontScale="90000"/>
          </a:bodyPr>
          <a:lstStyle/>
          <a:p>
            <a:r>
              <a:rPr lang="pt-BR" sz="4400" dirty="0" smtClean="0"/>
              <a:t>Aviso Legal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822959"/>
            <a:ext cx="10816045" cy="5904412"/>
          </a:xfrm>
        </p:spPr>
        <p:txBody>
          <a:bodyPr>
            <a:noAutofit/>
          </a:bodyPr>
          <a:lstStyle/>
          <a:p>
            <a:pPr algn="just"/>
            <a:r>
              <a:rPr lang="pt-BR" sz="1700" dirty="0"/>
              <a:t>O material presente nesta apresentação foi produzido a partir de informações próprias e coletadas de documentos obtidos publicamente a partir da Internet. Este material contém ilustrações adquiridas de bancos de imagens de origem privada ou pública, não possuindo a intenção de violar qualquer direito pertencente à terceiros e sendo voltado para fins acadêmicos ou meramente ilustrativos. Portanto, os textos, fotografias, imagens, logomarcas e sons presentes nesta apresentação se encontram protegidos por direitos autorais ou outros direitos de propriedade intelectual.</a:t>
            </a:r>
          </a:p>
          <a:p>
            <a:pPr algn="just"/>
            <a:r>
              <a:rPr lang="pt-BR" sz="1700" dirty="0" smtClean="0"/>
              <a:t>Ao </a:t>
            </a:r>
            <a:r>
              <a:rPr lang="pt-BR" sz="1700" dirty="0"/>
              <a:t>usar este material, o usuário deverá respeitar todos os direitos de propriedade intelectual e industrial, os decorrentes da proteção de marcas registradas da mesma, bem como todos os direitos referentes a terceiros que por ventura estejam, ou estiveram, de alguma forma disponíveis nos slides. O simples acesso a este conteúdo não confere ao usuário qualquer direito de uso dos nomes, títulos, palavras, frases, marcas, dentre outras, que nele estejam, ou estiveram, disponíveis. </a:t>
            </a:r>
          </a:p>
          <a:p>
            <a:pPr algn="just"/>
            <a:r>
              <a:rPr lang="pt-BR" sz="1700" dirty="0" smtClean="0"/>
              <a:t>É </a:t>
            </a:r>
            <a:r>
              <a:rPr lang="pt-BR" sz="1700" dirty="0"/>
              <a:t>vedada sua utilização para finalidades comerciais, publicitárias ou qualquer outra que contrarie a realidade para o qual foi concebido. Sendo que é proibida sua reprodução, distribuição, transmissão, exibição, publicação ou divulgação, total ou parcial, dos textos, figuras, gráficos e demais conteúdos descritos anteriormente, que compõem o presente material, sem prévia e expressa autorização de seu titular, sendo permitida somente a impressão de cópias para uso acadêmico e arquivo pessoal, sem que sejam separadas as partes, permitindo dar o fiel e real entendimento de seu conteúdo e objetivo. Em hipótese alguma o usuário adquirirá quaisquer direitos sobre os mesmos.</a:t>
            </a:r>
          </a:p>
          <a:p>
            <a:pPr algn="just"/>
            <a:r>
              <a:rPr lang="pt-BR" sz="1700" dirty="0" smtClean="0"/>
              <a:t>O </a:t>
            </a:r>
            <a:r>
              <a:rPr lang="pt-BR" sz="1700" dirty="0"/>
              <a:t>usuário assume toda e qualquer responsabilidade, de caráter civil e/ou criminal, pela utilização indevida das informações, textos, gráficos, marcas, enfim, todo e qualquer direito de propriedade intelectual ou industrial deste material.</a:t>
            </a:r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4051274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4053" y="1469569"/>
            <a:ext cx="10993572" cy="5179426"/>
          </a:xfrm>
        </p:spPr>
        <p:txBody>
          <a:bodyPr>
            <a:normAutofit fontScale="92500" lnSpcReduction="10000"/>
          </a:bodyPr>
          <a:lstStyle/>
          <a:p>
            <a:r>
              <a:rPr lang="pt-BR" sz="2700" dirty="0">
                <a:solidFill>
                  <a:schemeClr val="tx1"/>
                </a:solidFill>
              </a:rPr>
              <a:t>Escreva um </a:t>
            </a:r>
            <a:r>
              <a:rPr lang="pt-BR" sz="2700" dirty="0" smtClean="0">
                <a:solidFill>
                  <a:schemeClr val="tx1"/>
                </a:solidFill>
              </a:rPr>
              <a:t>algoritmo para </a:t>
            </a:r>
            <a:r>
              <a:rPr lang="pt-BR" sz="2700" dirty="0">
                <a:solidFill>
                  <a:schemeClr val="tx1"/>
                </a:solidFill>
              </a:rPr>
              <a:t>cada um dos problemas abaixo.</a:t>
            </a:r>
          </a:p>
          <a:p>
            <a:pPr>
              <a:buFont typeface="+mj-lt"/>
              <a:buAutoNum type="arabicPeriod"/>
            </a:pPr>
            <a:r>
              <a:rPr lang="en-US" altLang="pt-BR" sz="2700" dirty="0" err="1" smtClean="0">
                <a:solidFill>
                  <a:schemeClr val="tx1"/>
                </a:solidFill>
              </a:rPr>
              <a:t>Algoritimo</a:t>
            </a:r>
            <a:r>
              <a:rPr lang="en-US" altLang="pt-BR" sz="2700" dirty="0" smtClean="0">
                <a:solidFill>
                  <a:schemeClr val="tx1"/>
                </a:solidFill>
              </a:rPr>
              <a:t> para </a:t>
            </a:r>
            <a:r>
              <a:rPr lang="en-US" altLang="pt-BR" sz="2700" dirty="0" err="1" smtClean="0">
                <a:solidFill>
                  <a:schemeClr val="tx1"/>
                </a:solidFill>
              </a:rPr>
              <a:t>fazer</a:t>
            </a:r>
            <a:r>
              <a:rPr lang="en-US" altLang="pt-BR" sz="2700" dirty="0" smtClean="0">
                <a:solidFill>
                  <a:schemeClr val="tx1"/>
                </a:solidFill>
              </a:rPr>
              <a:t> </a:t>
            </a:r>
            <a:r>
              <a:rPr lang="en-US" altLang="pt-BR" sz="2700" dirty="0" err="1" smtClean="0">
                <a:solidFill>
                  <a:schemeClr val="tx1"/>
                </a:solidFill>
              </a:rPr>
              <a:t>uma</a:t>
            </a:r>
            <a:r>
              <a:rPr lang="en-US" altLang="pt-BR" sz="2700" dirty="0" smtClean="0">
                <a:solidFill>
                  <a:schemeClr val="tx1"/>
                </a:solidFill>
              </a:rPr>
              <a:t> </a:t>
            </a:r>
            <a:r>
              <a:rPr lang="en-US" altLang="pt-BR" sz="2700" dirty="0" err="1" smtClean="0">
                <a:solidFill>
                  <a:schemeClr val="tx1"/>
                </a:solidFill>
              </a:rPr>
              <a:t>gelatina</a:t>
            </a:r>
            <a:r>
              <a:rPr lang="en-US" altLang="pt-BR" sz="2700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altLang="pt-BR" sz="2700" dirty="0" err="1" smtClean="0">
                <a:solidFill>
                  <a:schemeClr val="tx1"/>
                </a:solidFill>
              </a:rPr>
              <a:t>Algoritmo</a:t>
            </a:r>
            <a:r>
              <a:rPr lang="en-US" altLang="pt-BR" sz="2700" dirty="0" smtClean="0">
                <a:solidFill>
                  <a:schemeClr val="tx1"/>
                </a:solidFill>
              </a:rPr>
              <a:t> </a:t>
            </a:r>
            <a:r>
              <a:rPr lang="en-US" altLang="pt-BR" sz="2700" dirty="0">
                <a:solidFill>
                  <a:schemeClr val="tx1"/>
                </a:solidFill>
              </a:rPr>
              <a:t>para </a:t>
            </a:r>
            <a:r>
              <a:rPr lang="en-US" altLang="pt-BR" sz="2700" dirty="0" err="1">
                <a:solidFill>
                  <a:schemeClr val="tx1"/>
                </a:solidFill>
              </a:rPr>
              <a:t>levar</a:t>
            </a:r>
            <a:r>
              <a:rPr lang="en-US" altLang="pt-BR" sz="2700" dirty="0">
                <a:solidFill>
                  <a:schemeClr val="tx1"/>
                </a:solidFill>
              </a:rPr>
              <a:t> um </a:t>
            </a:r>
            <a:r>
              <a:rPr lang="en-US" altLang="pt-BR" sz="2700" dirty="0" err="1">
                <a:solidFill>
                  <a:schemeClr val="tx1"/>
                </a:solidFill>
              </a:rPr>
              <a:t>leão</a:t>
            </a:r>
            <a:r>
              <a:rPr lang="en-US" altLang="pt-BR" sz="2700" dirty="0">
                <a:solidFill>
                  <a:schemeClr val="tx1"/>
                </a:solidFill>
              </a:rPr>
              <a:t>, </a:t>
            </a:r>
            <a:r>
              <a:rPr lang="en-US" altLang="pt-BR" sz="2700" dirty="0" err="1">
                <a:solidFill>
                  <a:schemeClr val="tx1"/>
                </a:solidFill>
              </a:rPr>
              <a:t>uma</a:t>
            </a:r>
            <a:r>
              <a:rPr lang="en-US" altLang="pt-BR" sz="2700" dirty="0">
                <a:solidFill>
                  <a:schemeClr val="tx1"/>
                </a:solidFill>
              </a:rPr>
              <a:t> </a:t>
            </a:r>
            <a:r>
              <a:rPr lang="en-US" altLang="pt-BR" sz="2700" dirty="0" err="1">
                <a:solidFill>
                  <a:schemeClr val="tx1"/>
                </a:solidFill>
              </a:rPr>
              <a:t>cabra</a:t>
            </a:r>
            <a:r>
              <a:rPr lang="en-US" altLang="pt-BR" sz="2700" dirty="0">
                <a:solidFill>
                  <a:schemeClr val="tx1"/>
                </a:solidFill>
              </a:rPr>
              <a:t> e um </a:t>
            </a:r>
            <a:r>
              <a:rPr lang="en-US" altLang="pt-BR" sz="2700" dirty="0" err="1">
                <a:solidFill>
                  <a:schemeClr val="tx1"/>
                </a:solidFill>
              </a:rPr>
              <a:t>pedaço</a:t>
            </a:r>
            <a:r>
              <a:rPr lang="en-US" altLang="pt-BR" sz="2700" dirty="0">
                <a:solidFill>
                  <a:schemeClr val="tx1"/>
                </a:solidFill>
              </a:rPr>
              <a:t> de </a:t>
            </a:r>
            <a:r>
              <a:rPr lang="en-US" altLang="pt-BR" sz="2700" dirty="0" err="1">
                <a:solidFill>
                  <a:schemeClr val="tx1"/>
                </a:solidFill>
              </a:rPr>
              <a:t>grama</a:t>
            </a:r>
            <a:r>
              <a:rPr lang="en-US" altLang="pt-BR" sz="2700" dirty="0">
                <a:solidFill>
                  <a:schemeClr val="tx1"/>
                </a:solidFill>
              </a:rPr>
              <a:t> de um </a:t>
            </a:r>
            <a:r>
              <a:rPr lang="en-US" altLang="pt-BR" sz="2700" dirty="0" err="1">
                <a:solidFill>
                  <a:schemeClr val="tx1"/>
                </a:solidFill>
              </a:rPr>
              <a:t>lado</a:t>
            </a:r>
            <a:r>
              <a:rPr lang="en-US" altLang="pt-BR" sz="2700" dirty="0">
                <a:solidFill>
                  <a:schemeClr val="tx1"/>
                </a:solidFill>
              </a:rPr>
              <a:t> para outro de um </a:t>
            </a:r>
            <a:r>
              <a:rPr lang="en-US" altLang="pt-BR" sz="2700" dirty="0" err="1">
                <a:solidFill>
                  <a:schemeClr val="tx1"/>
                </a:solidFill>
              </a:rPr>
              <a:t>rio</a:t>
            </a:r>
            <a:r>
              <a:rPr lang="en-US" altLang="pt-BR" sz="2700" dirty="0">
                <a:solidFill>
                  <a:schemeClr val="tx1"/>
                </a:solidFill>
              </a:rPr>
              <a:t>, </a:t>
            </a:r>
            <a:r>
              <a:rPr lang="en-US" altLang="pt-BR" sz="2700" dirty="0" err="1">
                <a:solidFill>
                  <a:schemeClr val="tx1"/>
                </a:solidFill>
              </a:rPr>
              <a:t>atravessando</a:t>
            </a:r>
            <a:r>
              <a:rPr lang="en-US" altLang="pt-BR" sz="2700" dirty="0">
                <a:solidFill>
                  <a:schemeClr val="tx1"/>
                </a:solidFill>
              </a:rPr>
              <a:t> com um </a:t>
            </a:r>
            <a:r>
              <a:rPr lang="en-US" altLang="pt-BR" sz="2700" dirty="0" err="1">
                <a:solidFill>
                  <a:schemeClr val="tx1"/>
                </a:solidFill>
              </a:rPr>
              <a:t>bote</a:t>
            </a:r>
            <a:r>
              <a:rPr lang="en-US" altLang="pt-BR" sz="2700" dirty="0">
                <a:solidFill>
                  <a:schemeClr val="tx1"/>
                </a:solidFill>
              </a:rPr>
              <a:t>. </a:t>
            </a:r>
            <a:r>
              <a:rPr lang="en-US" altLang="pt-BR" sz="2700" dirty="0" err="1">
                <a:solidFill>
                  <a:schemeClr val="tx1"/>
                </a:solidFill>
              </a:rPr>
              <a:t>Sabe</a:t>
            </a:r>
            <a:r>
              <a:rPr lang="en-US" altLang="pt-BR" sz="2700" dirty="0">
                <a:solidFill>
                  <a:schemeClr val="tx1"/>
                </a:solidFill>
              </a:rPr>
              <a:t>-se que </a:t>
            </a:r>
            <a:r>
              <a:rPr lang="en-US" altLang="pt-BR" sz="2700" dirty="0" err="1">
                <a:solidFill>
                  <a:schemeClr val="tx1"/>
                </a:solidFill>
              </a:rPr>
              <a:t>nunca</a:t>
            </a:r>
            <a:r>
              <a:rPr lang="en-US" altLang="pt-BR" sz="2700" dirty="0">
                <a:solidFill>
                  <a:schemeClr val="tx1"/>
                </a:solidFill>
              </a:rPr>
              <a:t> o </a:t>
            </a:r>
            <a:r>
              <a:rPr lang="en-US" altLang="pt-BR" sz="2700" dirty="0" err="1">
                <a:solidFill>
                  <a:schemeClr val="tx1"/>
                </a:solidFill>
              </a:rPr>
              <a:t>leão</a:t>
            </a:r>
            <a:r>
              <a:rPr lang="en-US" altLang="pt-BR" sz="2700" dirty="0">
                <a:solidFill>
                  <a:schemeClr val="tx1"/>
                </a:solidFill>
              </a:rPr>
              <a:t> </a:t>
            </a:r>
            <a:r>
              <a:rPr lang="en-US" altLang="pt-BR" sz="2700" dirty="0" err="1">
                <a:solidFill>
                  <a:schemeClr val="tx1"/>
                </a:solidFill>
              </a:rPr>
              <a:t>pode</a:t>
            </a:r>
            <a:r>
              <a:rPr lang="en-US" altLang="pt-BR" sz="2700" dirty="0">
                <a:solidFill>
                  <a:schemeClr val="tx1"/>
                </a:solidFill>
              </a:rPr>
              <a:t> </a:t>
            </a:r>
            <a:r>
              <a:rPr lang="en-US" altLang="pt-BR" sz="2700" dirty="0" err="1">
                <a:solidFill>
                  <a:schemeClr val="tx1"/>
                </a:solidFill>
              </a:rPr>
              <a:t>ficar</a:t>
            </a:r>
            <a:r>
              <a:rPr lang="en-US" altLang="pt-BR" sz="2700" dirty="0">
                <a:solidFill>
                  <a:schemeClr val="tx1"/>
                </a:solidFill>
              </a:rPr>
              <a:t> </a:t>
            </a:r>
            <a:r>
              <a:rPr lang="en-US" altLang="pt-BR" sz="2700" dirty="0" err="1">
                <a:solidFill>
                  <a:schemeClr val="tx1"/>
                </a:solidFill>
              </a:rPr>
              <a:t>sozinho</a:t>
            </a:r>
            <a:r>
              <a:rPr lang="en-US" altLang="pt-BR" sz="2700" dirty="0">
                <a:solidFill>
                  <a:schemeClr val="tx1"/>
                </a:solidFill>
              </a:rPr>
              <a:t> com a </a:t>
            </a:r>
            <a:r>
              <a:rPr lang="en-US" altLang="pt-BR" sz="2700" dirty="0" err="1">
                <a:solidFill>
                  <a:schemeClr val="tx1"/>
                </a:solidFill>
              </a:rPr>
              <a:t>cabra</a:t>
            </a:r>
            <a:r>
              <a:rPr lang="en-US" altLang="pt-BR" sz="2700" dirty="0">
                <a:solidFill>
                  <a:schemeClr val="tx1"/>
                </a:solidFill>
              </a:rPr>
              <a:t> e </a:t>
            </a:r>
            <a:r>
              <a:rPr lang="en-US" altLang="pt-BR" sz="2700" dirty="0" err="1">
                <a:solidFill>
                  <a:schemeClr val="tx1"/>
                </a:solidFill>
              </a:rPr>
              <a:t>nem</a:t>
            </a:r>
            <a:r>
              <a:rPr lang="en-US" altLang="pt-BR" sz="2700" dirty="0">
                <a:solidFill>
                  <a:schemeClr val="tx1"/>
                </a:solidFill>
              </a:rPr>
              <a:t> a </a:t>
            </a:r>
            <a:r>
              <a:rPr lang="en-US" altLang="pt-BR" sz="2700" dirty="0" err="1">
                <a:solidFill>
                  <a:schemeClr val="tx1"/>
                </a:solidFill>
              </a:rPr>
              <a:t>cabra</a:t>
            </a:r>
            <a:r>
              <a:rPr lang="en-US" altLang="pt-BR" sz="2700" dirty="0">
                <a:solidFill>
                  <a:schemeClr val="tx1"/>
                </a:solidFill>
              </a:rPr>
              <a:t> </a:t>
            </a:r>
            <a:r>
              <a:rPr lang="en-US" altLang="pt-BR" sz="2700" dirty="0" err="1">
                <a:solidFill>
                  <a:schemeClr val="tx1"/>
                </a:solidFill>
              </a:rPr>
              <a:t>sozinha</a:t>
            </a:r>
            <a:r>
              <a:rPr lang="en-US" altLang="pt-BR" sz="2700" dirty="0">
                <a:solidFill>
                  <a:schemeClr val="tx1"/>
                </a:solidFill>
              </a:rPr>
              <a:t> com a </a:t>
            </a:r>
            <a:r>
              <a:rPr lang="en-US" altLang="pt-BR" sz="2700" dirty="0" err="1">
                <a:solidFill>
                  <a:schemeClr val="tx1"/>
                </a:solidFill>
              </a:rPr>
              <a:t>grama</a:t>
            </a:r>
            <a:r>
              <a:rPr lang="en-US" altLang="pt-BR" sz="2700" dirty="0">
                <a:solidFill>
                  <a:schemeClr val="tx1"/>
                </a:solidFill>
              </a:rPr>
              <a:t>.</a:t>
            </a:r>
            <a:endParaRPr lang="pt-BR" altLang="pt-BR" sz="2700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pt-BR" sz="2700" dirty="0" smtClean="0">
                <a:solidFill>
                  <a:schemeClr val="tx1"/>
                </a:solidFill>
              </a:rPr>
              <a:t>Somar </a:t>
            </a:r>
            <a:r>
              <a:rPr lang="pt-BR" sz="2700" dirty="0">
                <a:solidFill>
                  <a:schemeClr val="tx1"/>
                </a:solidFill>
              </a:rPr>
              <a:t>dois </a:t>
            </a:r>
            <a:r>
              <a:rPr lang="pt-BR" sz="2700" dirty="0" smtClean="0">
                <a:solidFill>
                  <a:schemeClr val="tx1"/>
                </a:solidFill>
              </a:rPr>
              <a:t>números inteiros.</a:t>
            </a:r>
          </a:p>
          <a:p>
            <a:pPr>
              <a:buFont typeface="+mj-lt"/>
              <a:buAutoNum type="arabicPeriod"/>
            </a:pPr>
            <a:r>
              <a:rPr lang="pt-BR" sz="2700" dirty="0">
                <a:solidFill>
                  <a:schemeClr val="tx1"/>
                </a:solidFill>
              </a:rPr>
              <a:t>Ler a base e a altura de um retângulo e mostrar o seu perímetro, </a:t>
            </a:r>
            <a:r>
              <a:rPr lang="pt-BR" sz="2700" dirty="0" smtClean="0">
                <a:solidFill>
                  <a:schemeClr val="tx1"/>
                </a:solidFill>
              </a:rPr>
              <a:t>área e </a:t>
            </a:r>
            <a:r>
              <a:rPr lang="pt-BR" sz="2700" dirty="0">
                <a:solidFill>
                  <a:schemeClr val="tx1"/>
                </a:solidFill>
              </a:rPr>
              <a:t>diagonal</a:t>
            </a:r>
            <a:r>
              <a:rPr lang="pt-BR" sz="2700" dirty="0" smtClean="0">
                <a:solidFill>
                  <a:schemeClr val="tx1"/>
                </a:solidFill>
              </a:rPr>
              <a:t>. Sabe-se que:</a:t>
            </a:r>
          </a:p>
          <a:p>
            <a:pPr lvl="1"/>
            <a:r>
              <a:rPr lang="pt-BR" sz="2700" dirty="0" err="1">
                <a:solidFill>
                  <a:schemeClr val="tx1"/>
                </a:solidFill>
              </a:rPr>
              <a:t>perimetro</a:t>
            </a:r>
            <a:r>
              <a:rPr lang="pt-BR" sz="2700" dirty="0">
                <a:solidFill>
                  <a:schemeClr val="tx1"/>
                </a:solidFill>
              </a:rPr>
              <a:t> = 2*(base + altura);</a:t>
            </a:r>
          </a:p>
          <a:p>
            <a:pPr lvl="1"/>
            <a:r>
              <a:rPr lang="pt-BR" sz="2700" dirty="0" err="1">
                <a:solidFill>
                  <a:schemeClr val="tx1"/>
                </a:solidFill>
              </a:rPr>
              <a:t>area</a:t>
            </a:r>
            <a:r>
              <a:rPr lang="pt-BR" sz="2700" dirty="0">
                <a:solidFill>
                  <a:schemeClr val="tx1"/>
                </a:solidFill>
              </a:rPr>
              <a:t> = (base * altura);</a:t>
            </a:r>
          </a:p>
          <a:p>
            <a:pPr lvl="1"/>
            <a:r>
              <a:rPr lang="pt-BR" sz="2700" dirty="0">
                <a:solidFill>
                  <a:schemeClr val="tx1"/>
                </a:solidFill>
              </a:rPr>
              <a:t>diagonal = </a:t>
            </a:r>
            <a:r>
              <a:rPr lang="pt-BR" sz="2700" dirty="0" smtClean="0">
                <a:solidFill>
                  <a:schemeClr val="tx1"/>
                </a:solidFill>
              </a:rPr>
              <a:t>raiz quadrada da (base</a:t>
            </a:r>
            <a:r>
              <a:rPr lang="pt-BR" sz="2700" baseline="30000" dirty="0" smtClean="0">
                <a:solidFill>
                  <a:schemeClr val="tx1"/>
                </a:solidFill>
              </a:rPr>
              <a:t>2</a:t>
            </a:r>
            <a:r>
              <a:rPr lang="pt-BR" sz="2700" dirty="0" smtClean="0">
                <a:solidFill>
                  <a:schemeClr val="tx1"/>
                </a:solidFill>
              </a:rPr>
              <a:t>)+(altura</a:t>
            </a:r>
            <a:r>
              <a:rPr lang="pt-BR" sz="2700" baseline="30000" dirty="0" smtClean="0">
                <a:solidFill>
                  <a:schemeClr val="tx1"/>
                </a:solidFill>
              </a:rPr>
              <a:t>2</a:t>
            </a:r>
            <a:r>
              <a:rPr lang="pt-BR" sz="2700" dirty="0" smtClean="0">
                <a:solidFill>
                  <a:schemeClr val="tx1"/>
                </a:solidFill>
              </a:rPr>
              <a:t>));</a:t>
            </a:r>
          </a:p>
          <a:p>
            <a:pPr>
              <a:buFont typeface="+mj-lt"/>
              <a:buAutoNum type="arabicPeriod"/>
            </a:pPr>
            <a:endParaRPr lang="pt-BR" dirty="0" smtClean="0"/>
          </a:p>
          <a:p>
            <a:pPr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2116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 idx="4294967295"/>
          </p:nvPr>
        </p:nvSpPr>
        <p:spPr>
          <a:xfrm>
            <a:off x="4650377" y="2305640"/>
            <a:ext cx="4193177" cy="1822450"/>
          </a:xfrm>
        </p:spPr>
        <p:txBody>
          <a:bodyPr/>
          <a:lstStyle/>
          <a:p>
            <a:r>
              <a:rPr lang="pt-BR" dirty="0" smtClean="0"/>
              <a:t>Obrigada!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68724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 algoritmo da Cabra</a:t>
            </a:r>
            <a:endParaRPr lang="pt-B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336" y="1280160"/>
            <a:ext cx="8678272" cy="5290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8005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 - 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900" dirty="0" smtClean="0">
                <a:solidFill>
                  <a:schemeClr val="tx1"/>
                </a:solidFill>
              </a:rPr>
              <a:t>Algoritmo para trocar uma lâmpada</a:t>
            </a:r>
            <a:endParaRPr lang="pt-BR" sz="2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8966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 soma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1678" y="1463039"/>
            <a:ext cx="9614263" cy="47287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000" b="1" dirty="0" smtClean="0">
                <a:solidFill>
                  <a:schemeClr val="tx1"/>
                </a:solidFill>
              </a:rPr>
              <a:t>Algoritmo</a:t>
            </a:r>
            <a:endParaRPr lang="pt-BR" sz="3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3000" b="1" dirty="0" smtClean="0">
                <a:solidFill>
                  <a:schemeClr val="tx1"/>
                </a:solidFill>
              </a:rPr>
              <a:t>	inteiro </a:t>
            </a:r>
            <a:r>
              <a:rPr lang="pt-BR" sz="3000" dirty="0">
                <a:solidFill>
                  <a:schemeClr val="tx1"/>
                </a:solidFill>
              </a:rPr>
              <a:t>num1, num2, soma;</a:t>
            </a:r>
          </a:p>
          <a:p>
            <a:pPr marL="0" indent="0">
              <a:buNone/>
            </a:pPr>
            <a:r>
              <a:rPr lang="pt-BR" sz="3000" dirty="0" smtClean="0">
                <a:solidFill>
                  <a:schemeClr val="tx1"/>
                </a:solidFill>
              </a:rPr>
              <a:t>	Escrever </a:t>
            </a:r>
            <a:r>
              <a:rPr lang="pt-BR" sz="3000" dirty="0">
                <a:solidFill>
                  <a:schemeClr val="tx1"/>
                </a:solidFill>
              </a:rPr>
              <a:t>na tela: ``Digite um numero:'';</a:t>
            </a:r>
          </a:p>
          <a:p>
            <a:pPr marL="0" indent="0">
              <a:buNone/>
            </a:pPr>
            <a:r>
              <a:rPr lang="pt-BR" sz="3000" dirty="0" smtClean="0">
                <a:solidFill>
                  <a:schemeClr val="tx1"/>
                </a:solidFill>
              </a:rPr>
              <a:t>	Ler </a:t>
            </a:r>
            <a:r>
              <a:rPr lang="pt-BR" sz="3000" dirty="0">
                <a:solidFill>
                  <a:schemeClr val="tx1"/>
                </a:solidFill>
              </a:rPr>
              <a:t>do teclado: num1;</a:t>
            </a:r>
          </a:p>
          <a:p>
            <a:pPr marL="0" indent="0">
              <a:buNone/>
            </a:pPr>
            <a:r>
              <a:rPr lang="pt-BR" sz="3000" dirty="0" smtClean="0">
                <a:solidFill>
                  <a:schemeClr val="tx1"/>
                </a:solidFill>
              </a:rPr>
              <a:t>	Escrever </a:t>
            </a:r>
            <a:r>
              <a:rPr lang="pt-BR" sz="3000" dirty="0">
                <a:solidFill>
                  <a:schemeClr val="tx1"/>
                </a:solidFill>
              </a:rPr>
              <a:t>na tela: ``Digite outro numero:'';</a:t>
            </a:r>
          </a:p>
          <a:p>
            <a:pPr marL="0" indent="0">
              <a:buNone/>
            </a:pPr>
            <a:r>
              <a:rPr lang="pt-BR" sz="3000" dirty="0" smtClean="0">
                <a:solidFill>
                  <a:schemeClr val="tx1"/>
                </a:solidFill>
              </a:rPr>
              <a:t>	Ler </a:t>
            </a:r>
            <a:r>
              <a:rPr lang="pt-BR" sz="3000" dirty="0">
                <a:solidFill>
                  <a:schemeClr val="tx1"/>
                </a:solidFill>
              </a:rPr>
              <a:t>do teclado: num2;</a:t>
            </a:r>
          </a:p>
          <a:p>
            <a:pPr marL="0" indent="0">
              <a:buNone/>
            </a:pPr>
            <a:r>
              <a:rPr lang="pt-BR" sz="3000" dirty="0" smtClean="0">
                <a:solidFill>
                  <a:schemeClr val="tx1"/>
                </a:solidFill>
              </a:rPr>
              <a:t>	soma </a:t>
            </a:r>
            <a:r>
              <a:rPr lang="pt-BR" sz="3000" dirty="0">
                <a:solidFill>
                  <a:schemeClr val="tx1"/>
                </a:solidFill>
              </a:rPr>
              <a:t>= num1 + num2;</a:t>
            </a:r>
          </a:p>
          <a:p>
            <a:pPr marL="0" indent="0">
              <a:buNone/>
            </a:pPr>
            <a:r>
              <a:rPr lang="pt-BR" sz="3000" dirty="0" smtClean="0">
                <a:solidFill>
                  <a:schemeClr val="tx1"/>
                </a:solidFill>
              </a:rPr>
              <a:t>	Escrever </a:t>
            </a:r>
            <a:r>
              <a:rPr lang="pt-BR" sz="3000" dirty="0">
                <a:solidFill>
                  <a:schemeClr val="tx1"/>
                </a:solidFill>
              </a:rPr>
              <a:t>na tela: soma;</a:t>
            </a:r>
          </a:p>
          <a:p>
            <a:pPr marL="0" indent="0">
              <a:buNone/>
            </a:pPr>
            <a:r>
              <a:rPr lang="pt-BR" sz="3000" b="1" dirty="0">
                <a:solidFill>
                  <a:schemeClr val="tx1"/>
                </a:solidFill>
              </a:rPr>
              <a:t>FIM</a:t>
            </a:r>
            <a:endParaRPr lang="pt-BR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1403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3406" y="127663"/>
            <a:ext cx="10178322" cy="1492132"/>
          </a:xfrm>
        </p:spPr>
        <p:txBody>
          <a:bodyPr/>
          <a:lstStyle/>
          <a:p>
            <a:r>
              <a:rPr lang="pt-BR" dirty="0" smtClean="0"/>
              <a:t>Solução do retângulo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23406" y="1005840"/>
            <a:ext cx="10178322" cy="57345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600" b="1" dirty="0" smtClean="0">
                <a:solidFill>
                  <a:schemeClr val="tx1"/>
                </a:solidFill>
              </a:rPr>
              <a:t>Algoritmo</a:t>
            </a:r>
            <a:endParaRPr lang="pt-BR" sz="2600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pt-BR" sz="2600" dirty="0">
                <a:solidFill>
                  <a:schemeClr val="tx1"/>
                </a:solidFill>
              </a:rPr>
              <a:t>real </a:t>
            </a:r>
            <a:r>
              <a:rPr lang="pt-BR" sz="2600" dirty="0" err="1">
                <a:solidFill>
                  <a:schemeClr val="tx1"/>
                </a:solidFill>
              </a:rPr>
              <a:t>perimetro</a:t>
            </a:r>
            <a:r>
              <a:rPr lang="pt-BR" sz="2600" dirty="0">
                <a:solidFill>
                  <a:schemeClr val="tx1"/>
                </a:solidFill>
              </a:rPr>
              <a:t>, </a:t>
            </a:r>
            <a:r>
              <a:rPr lang="pt-BR" sz="2600" dirty="0" err="1">
                <a:solidFill>
                  <a:schemeClr val="tx1"/>
                </a:solidFill>
              </a:rPr>
              <a:t>area</a:t>
            </a:r>
            <a:r>
              <a:rPr lang="pt-BR" sz="2600" dirty="0">
                <a:solidFill>
                  <a:schemeClr val="tx1"/>
                </a:solidFill>
              </a:rPr>
              <a:t>, diagonal, base, altura;</a:t>
            </a:r>
          </a:p>
          <a:p>
            <a:pPr marL="457200" lvl="1" indent="0">
              <a:buNone/>
            </a:pPr>
            <a:r>
              <a:rPr lang="pt-BR" sz="2600" dirty="0">
                <a:solidFill>
                  <a:schemeClr val="tx1"/>
                </a:solidFill>
              </a:rPr>
              <a:t>imprimir "Entre com a base:";</a:t>
            </a:r>
          </a:p>
          <a:p>
            <a:pPr marL="457200" lvl="1" indent="0">
              <a:buNone/>
            </a:pPr>
            <a:r>
              <a:rPr lang="pt-BR" sz="2600" dirty="0">
                <a:solidFill>
                  <a:schemeClr val="tx1"/>
                </a:solidFill>
              </a:rPr>
              <a:t>ler base;</a:t>
            </a:r>
          </a:p>
          <a:p>
            <a:pPr marL="457200" lvl="1" indent="0">
              <a:buNone/>
            </a:pPr>
            <a:r>
              <a:rPr lang="pt-BR" sz="2600" dirty="0">
                <a:solidFill>
                  <a:schemeClr val="tx1"/>
                </a:solidFill>
              </a:rPr>
              <a:t>imprimir "Entre com a altura:";</a:t>
            </a:r>
          </a:p>
          <a:p>
            <a:pPr marL="457200" lvl="1" indent="0">
              <a:buNone/>
            </a:pPr>
            <a:r>
              <a:rPr lang="pt-BR" sz="2600" dirty="0">
                <a:solidFill>
                  <a:schemeClr val="tx1"/>
                </a:solidFill>
              </a:rPr>
              <a:t>ler altura;</a:t>
            </a:r>
          </a:p>
          <a:p>
            <a:pPr marL="457200" lvl="1" indent="0">
              <a:buNone/>
            </a:pPr>
            <a:r>
              <a:rPr lang="pt-BR" sz="2600" dirty="0" err="1">
                <a:solidFill>
                  <a:schemeClr val="tx1"/>
                </a:solidFill>
              </a:rPr>
              <a:t>perimetro</a:t>
            </a:r>
            <a:r>
              <a:rPr lang="pt-BR" sz="2600" dirty="0">
                <a:solidFill>
                  <a:schemeClr val="tx1"/>
                </a:solidFill>
              </a:rPr>
              <a:t> = 2*(base + altura);</a:t>
            </a:r>
          </a:p>
          <a:p>
            <a:pPr marL="457200" lvl="1" indent="0">
              <a:buNone/>
            </a:pPr>
            <a:r>
              <a:rPr lang="pt-BR" sz="2600" dirty="0" err="1">
                <a:solidFill>
                  <a:schemeClr val="tx1"/>
                </a:solidFill>
              </a:rPr>
              <a:t>area</a:t>
            </a:r>
            <a:r>
              <a:rPr lang="pt-BR" sz="2600" dirty="0">
                <a:solidFill>
                  <a:schemeClr val="tx1"/>
                </a:solidFill>
              </a:rPr>
              <a:t> = (base * altura);</a:t>
            </a:r>
          </a:p>
          <a:p>
            <a:pPr marL="457200" lvl="1" indent="0">
              <a:buNone/>
            </a:pPr>
            <a:r>
              <a:rPr lang="pt-BR" sz="2600" dirty="0">
                <a:solidFill>
                  <a:schemeClr val="tx1"/>
                </a:solidFill>
              </a:rPr>
              <a:t>diagonal = raiz(</a:t>
            </a:r>
            <a:r>
              <a:rPr lang="pt-BR" sz="2600" dirty="0" err="1">
                <a:solidFill>
                  <a:schemeClr val="tx1"/>
                </a:solidFill>
              </a:rPr>
              <a:t>pow</a:t>
            </a:r>
            <a:r>
              <a:rPr lang="pt-BR" sz="2600" dirty="0">
                <a:solidFill>
                  <a:schemeClr val="tx1"/>
                </a:solidFill>
              </a:rPr>
              <a:t>(base,2)+</a:t>
            </a:r>
            <a:r>
              <a:rPr lang="pt-BR" sz="2600" dirty="0" err="1">
                <a:solidFill>
                  <a:schemeClr val="tx1"/>
                </a:solidFill>
              </a:rPr>
              <a:t>pow</a:t>
            </a:r>
            <a:r>
              <a:rPr lang="pt-BR" sz="2600" dirty="0">
                <a:solidFill>
                  <a:schemeClr val="tx1"/>
                </a:solidFill>
              </a:rPr>
              <a:t>(altura,2));</a:t>
            </a:r>
          </a:p>
          <a:p>
            <a:pPr marL="457200" lvl="1" indent="0">
              <a:buNone/>
            </a:pPr>
            <a:r>
              <a:rPr lang="pt-BR" sz="2600" dirty="0">
                <a:solidFill>
                  <a:schemeClr val="tx1"/>
                </a:solidFill>
              </a:rPr>
              <a:t>imprimir </a:t>
            </a:r>
            <a:r>
              <a:rPr lang="pt-BR" sz="2600" dirty="0" err="1">
                <a:solidFill>
                  <a:schemeClr val="tx1"/>
                </a:solidFill>
              </a:rPr>
              <a:t>perimetro</a:t>
            </a:r>
            <a:r>
              <a:rPr lang="pt-BR" sz="2600" dirty="0">
                <a:solidFill>
                  <a:schemeClr val="tx1"/>
                </a:solidFill>
              </a:rPr>
              <a:t>, </a:t>
            </a:r>
            <a:r>
              <a:rPr lang="pt-BR" sz="2600" dirty="0" err="1">
                <a:solidFill>
                  <a:schemeClr val="tx1"/>
                </a:solidFill>
              </a:rPr>
              <a:t>area</a:t>
            </a:r>
            <a:r>
              <a:rPr lang="pt-BR" sz="2600" dirty="0">
                <a:solidFill>
                  <a:schemeClr val="tx1"/>
                </a:solidFill>
              </a:rPr>
              <a:t>, diagonal;</a:t>
            </a:r>
          </a:p>
          <a:p>
            <a:pPr marL="0" indent="0">
              <a:buNone/>
            </a:pPr>
            <a:r>
              <a:rPr lang="pt-BR" sz="2600" b="1" dirty="0">
                <a:solidFill>
                  <a:schemeClr val="tx1"/>
                </a:solidFill>
              </a:rPr>
              <a:t>Fim Algoritmo</a:t>
            </a:r>
          </a:p>
        </p:txBody>
      </p:sp>
    </p:spTree>
    <p:extLst>
      <p:ext uri="{BB962C8B-B14F-4D97-AF65-F5344CB8AC3E}">
        <p14:creationId xmlns:p14="http://schemas.microsoft.com/office/powerpoint/2010/main" val="568153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 - 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900" dirty="0" smtClean="0">
                <a:solidFill>
                  <a:schemeClr val="tx1"/>
                </a:solidFill>
              </a:rPr>
              <a:t>Entrada</a:t>
            </a:r>
            <a:endParaRPr lang="pt-BR" sz="2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578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 - 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900" b="1" dirty="0" smtClean="0">
                <a:solidFill>
                  <a:schemeClr val="tx1"/>
                </a:solidFill>
              </a:rPr>
              <a:t>Entrada</a:t>
            </a:r>
          </a:p>
          <a:p>
            <a:pPr lvl="1"/>
            <a:r>
              <a:rPr lang="pt-BR" sz="2900" dirty="0">
                <a:solidFill>
                  <a:schemeClr val="tx1"/>
                </a:solidFill>
              </a:rPr>
              <a:t>Escada, </a:t>
            </a:r>
            <a:r>
              <a:rPr lang="pt-BR" sz="2900" dirty="0" smtClean="0">
                <a:solidFill>
                  <a:schemeClr val="tx1"/>
                </a:solidFill>
              </a:rPr>
              <a:t>lâmpada nova</a:t>
            </a:r>
          </a:p>
          <a:p>
            <a:pPr lvl="1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951747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 - 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900" b="1" dirty="0" smtClean="0">
                <a:solidFill>
                  <a:schemeClr val="tx1"/>
                </a:solidFill>
              </a:rPr>
              <a:t>Entrada</a:t>
            </a:r>
          </a:p>
          <a:p>
            <a:pPr lvl="1"/>
            <a:r>
              <a:rPr lang="pt-BR" sz="2900" dirty="0">
                <a:solidFill>
                  <a:schemeClr val="tx1"/>
                </a:solidFill>
              </a:rPr>
              <a:t>Escada, </a:t>
            </a:r>
            <a:r>
              <a:rPr lang="pt-BR" sz="2900" dirty="0" smtClean="0">
                <a:solidFill>
                  <a:schemeClr val="tx1"/>
                </a:solidFill>
              </a:rPr>
              <a:t>lâmpada nova</a:t>
            </a:r>
          </a:p>
          <a:p>
            <a:r>
              <a:rPr lang="pt-BR" sz="2900" b="1" dirty="0">
                <a:solidFill>
                  <a:schemeClr val="tx1"/>
                </a:solidFill>
              </a:rPr>
              <a:t>Processamento</a:t>
            </a:r>
          </a:p>
        </p:txBody>
      </p:sp>
    </p:spTree>
    <p:extLst>
      <p:ext uri="{BB962C8B-B14F-4D97-AF65-F5344CB8AC3E}">
        <p14:creationId xmlns:p14="http://schemas.microsoft.com/office/powerpoint/2010/main" val="2906286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 - 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900" b="1" dirty="0" smtClean="0">
                <a:solidFill>
                  <a:schemeClr val="tx1"/>
                </a:solidFill>
              </a:rPr>
              <a:t>Entrada</a:t>
            </a:r>
          </a:p>
          <a:p>
            <a:pPr lvl="1"/>
            <a:r>
              <a:rPr lang="pt-BR" sz="2900" dirty="0">
                <a:solidFill>
                  <a:schemeClr val="tx1"/>
                </a:solidFill>
              </a:rPr>
              <a:t>Escada, </a:t>
            </a:r>
            <a:r>
              <a:rPr lang="pt-BR" sz="2900" dirty="0" smtClean="0">
                <a:solidFill>
                  <a:schemeClr val="tx1"/>
                </a:solidFill>
              </a:rPr>
              <a:t>lâmpada nova</a:t>
            </a:r>
          </a:p>
          <a:p>
            <a:r>
              <a:rPr lang="pt-BR" sz="2900" b="1" dirty="0" smtClean="0">
                <a:solidFill>
                  <a:schemeClr val="tx1"/>
                </a:solidFill>
              </a:rPr>
              <a:t>Processamento</a:t>
            </a:r>
          </a:p>
          <a:p>
            <a:pPr lvl="1"/>
            <a:r>
              <a:rPr lang="pt-BR" sz="2900" dirty="0">
                <a:solidFill>
                  <a:schemeClr val="tx1"/>
                </a:solidFill>
              </a:rPr>
              <a:t>Pegue a escada;</a:t>
            </a:r>
            <a:endParaRPr lang="pt-BR" sz="2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350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 - 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900" b="1" dirty="0" smtClean="0">
                <a:solidFill>
                  <a:schemeClr val="tx1"/>
                </a:solidFill>
              </a:rPr>
              <a:t>Entrada</a:t>
            </a:r>
          </a:p>
          <a:p>
            <a:pPr lvl="1"/>
            <a:r>
              <a:rPr lang="pt-BR" sz="2900" dirty="0">
                <a:solidFill>
                  <a:schemeClr val="tx1"/>
                </a:solidFill>
              </a:rPr>
              <a:t>Escada, </a:t>
            </a:r>
            <a:r>
              <a:rPr lang="pt-BR" sz="2900" dirty="0" smtClean="0">
                <a:solidFill>
                  <a:schemeClr val="tx1"/>
                </a:solidFill>
              </a:rPr>
              <a:t>lâmpada nova</a:t>
            </a:r>
          </a:p>
          <a:p>
            <a:r>
              <a:rPr lang="pt-BR" sz="2900" b="1" dirty="0" smtClean="0">
                <a:solidFill>
                  <a:schemeClr val="tx1"/>
                </a:solidFill>
              </a:rPr>
              <a:t>Processamento</a:t>
            </a:r>
          </a:p>
          <a:p>
            <a:pPr lvl="1"/>
            <a:r>
              <a:rPr lang="pt-BR" sz="2900" dirty="0">
                <a:solidFill>
                  <a:schemeClr val="tx1"/>
                </a:solidFill>
              </a:rPr>
              <a:t>Pegue a escada</a:t>
            </a:r>
            <a:r>
              <a:rPr lang="pt-BR" sz="2900" dirty="0" smtClean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pt-BR" sz="2900" dirty="0">
                <a:solidFill>
                  <a:schemeClr val="tx1"/>
                </a:solidFill>
              </a:rPr>
              <a:t>Coloque-a abaixo da </a:t>
            </a:r>
            <a:r>
              <a:rPr lang="pt-BR" sz="2900" dirty="0" smtClean="0">
                <a:solidFill>
                  <a:schemeClr val="tx1"/>
                </a:solidFill>
              </a:rPr>
              <a:t>lâmpada </a:t>
            </a:r>
            <a:r>
              <a:rPr lang="pt-BR" sz="2900" dirty="0">
                <a:solidFill>
                  <a:schemeClr val="tx1"/>
                </a:solidFill>
              </a:rPr>
              <a:t>queimada;</a:t>
            </a:r>
            <a:endParaRPr lang="pt-BR" sz="2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359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 - 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900" b="1" dirty="0" smtClean="0">
                <a:solidFill>
                  <a:schemeClr val="tx1"/>
                </a:solidFill>
              </a:rPr>
              <a:t>Entrada</a:t>
            </a:r>
          </a:p>
          <a:p>
            <a:pPr lvl="1"/>
            <a:r>
              <a:rPr lang="pt-BR" sz="2900" dirty="0">
                <a:solidFill>
                  <a:schemeClr val="tx1"/>
                </a:solidFill>
              </a:rPr>
              <a:t>Escada, </a:t>
            </a:r>
            <a:r>
              <a:rPr lang="pt-BR" sz="2900" dirty="0" smtClean="0">
                <a:solidFill>
                  <a:schemeClr val="tx1"/>
                </a:solidFill>
              </a:rPr>
              <a:t>lâmpada nova</a:t>
            </a:r>
          </a:p>
          <a:p>
            <a:r>
              <a:rPr lang="pt-BR" sz="2900" b="1" dirty="0" smtClean="0">
                <a:solidFill>
                  <a:schemeClr val="tx1"/>
                </a:solidFill>
              </a:rPr>
              <a:t>Processamento</a:t>
            </a:r>
          </a:p>
          <a:p>
            <a:pPr lvl="1"/>
            <a:r>
              <a:rPr lang="pt-BR" sz="2900" dirty="0">
                <a:solidFill>
                  <a:schemeClr val="tx1"/>
                </a:solidFill>
              </a:rPr>
              <a:t>Pegue a escada</a:t>
            </a:r>
            <a:r>
              <a:rPr lang="pt-BR" sz="2900" dirty="0" smtClean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pt-BR" sz="2900" dirty="0">
                <a:solidFill>
                  <a:schemeClr val="tx1"/>
                </a:solidFill>
              </a:rPr>
              <a:t>Coloque-a abaixo da </a:t>
            </a:r>
            <a:r>
              <a:rPr lang="pt-BR" sz="2900" dirty="0" smtClean="0">
                <a:solidFill>
                  <a:schemeClr val="tx1"/>
                </a:solidFill>
              </a:rPr>
              <a:t>lâmpada </a:t>
            </a:r>
            <a:r>
              <a:rPr lang="pt-BR" sz="2900" dirty="0">
                <a:solidFill>
                  <a:schemeClr val="tx1"/>
                </a:solidFill>
              </a:rPr>
              <a:t>queimada</a:t>
            </a:r>
            <a:r>
              <a:rPr lang="pt-BR" sz="2900" dirty="0" smtClean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pt-BR" sz="2900" dirty="0">
                <a:solidFill>
                  <a:schemeClr val="tx1"/>
                </a:solidFill>
              </a:rPr>
              <a:t>Pegue uma </a:t>
            </a:r>
            <a:r>
              <a:rPr lang="pt-BR" sz="2900" dirty="0" smtClean="0">
                <a:solidFill>
                  <a:schemeClr val="tx1"/>
                </a:solidFill>
              </a:rPr>
              <a:t>lâmpada </a:t>
            </a:r>
            <a:r>
              <a:rPr lang="pt-BR" sz="2900" dirty="0">
                <a:solidFill>
                  <a:schemeClr val="tx1"/>
                </a:solidFill>
              </a:rPr>
              <a:t>nova;</a:t>
            </a:r>
            <a:endParaRPr lang="pt-BR" sz="2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37759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Selo</Template>
  <TotalTime>744</TotalTime>
  <Words>1376</Words>
  <Application>Microsoft Office PowerPoint</Application>
  <PresentationFormat>Personalizar</PresentationFormat>
  <Paragraphs>181</Paragraphs>
  <Slides>31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Badge</vt:lpstr>
      <vt:lpstr>Aula 02 - Algoritmos</vt:lpstr>
      <vt:lpstr>Algoritmos</vt:lpstr>
      <vt:lpstr>Algoritmos - exemplo</vt:lpstr>
      <vt:lpstr>Algoritmos - exemplo</vt:lpstr>
      <vt:lpstr>Algoritmos - exemplo</vt:lpstr>
      <vt:lpstr>Algoritmos - exemplo</vt:lpstr>
      <vt:lpstr>Algoritmos - exemplo</vt:lpstr>
      <vt:lpstr>Algoritmos - exemplo</vt:lpstr>
      <vt:lpstr>Algoritmos - exemplo</vt:lpstr>
      <vt:lpstr>Algoritmos - exemplo</vt:lpstr>
      <vt:lpstr>Algoritmos - exemplo</vt:lpstr>
      <vt:lpstr>Algoritmos - exemplo</vt:lpstr>
      <vt:lpstr>Algoritmos - exemplo</vt:lpstr>
      <vt:lpstr>Algoritmos - exemplo</vt:lpstr>
      <vt:lpstr>Algoritmos - exemplo</vt:lpstr>
      <vt:lpstr>Algoritmos - características</vt:lpstr>
      <vt:lpstr>Algoritmos -Etapas do desenvolvimento </vt:lpstr>
      <vt:lpstr>Algoritmos - Descrição Narrativa</vt:lpstr>
      <vt:lpstr>Algoritmos - Descrição Narrativa</vt:lpstr>
      <vt:lpstr>Algoritmos - Fluxogramas</vt:lpstr>
      <vt:lpstr>Algoritmos - Fluxogramas</vt:lpstr>
      <vt:lpstr>Algoritmos - Fluxogramas</vt:lpstr>
      <vt:lpstr>Algoritmos - Pseudocodigo (ou Portugol)</vt:lpstr>
      <vt:lpstr>Algoritmos – Portugol </vt:lpstr>
      <vt:lpstr>Qual técnica utilizar?</vt:lpstr>
      <vt:lpstr>Aviso Legal</vt:lpstr>
      <vt:lpstr>Exercícios</vt:lpstr>
      <vt:lpstr>Obrigada!</vt:lpstr>
      <vt:lpstr>Solução algoritmo da Cabra</vt:lpstr>
      <vt:lpstr>Solução soma</vt:lpstr>
      <vt:lpstr>Solução do retângulo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Histórico e evolução da Computação</dc:title>
  <dc:creator>User</dc:creator>
  <cp:lastModifiedBy>São Gabriel - Pós-graduação/Assessoria</cp:lastModifiedBy>
  <cp:revision>182</cp:revision>
  <dcterms:created xsi:type="dcterms:W3CDTF">2018-01-24T17:42:25Z</dcterms:created>
  <dcterms:modified xsi:type="dcterms:W3CDTF">2020-02-18T20:34:50Z</dcterms:modified>
</cp:coreProperties>
</file>