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336" r:id="rId3"/>
    <p:sldId id="338" r:id="rId4"/>
    <p:sldId id="337" r:id="rId5"/>
    <p:sldId id="339" r:id="rId6"/>
    <p:sldId id="340" r:id="rId7"/>
    <p:sldId id="341" r:id="rId8"/>
    <p:sldId id="353" r:id="rId9"/>
    <p:sldId id="346" r:id="rId10"/>
    <p:sldId id="347" r:id="rId11"/>
    <p:sldId id="343" r:id="rId12"/>
    <p:sldId id="344" r:id="rId13"/>
    <p:sldId id="345" r:id="rId14"/>
    <p:sldId id="35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7" autoAdjust="0"/>
    <p:restoredTop sz="94660"/>
  </p:normalViewPr>
  <p:slideViewPr>
    <p:cSldViewPr snapToGrid="0">
      <p:cViewPr varScale="1">
        <p:scale>
          <a:sx n="71" d="100"/>
          <a:sy n="71" d="100"/>
        </p:scale>
        <p:origin x="54" y="894"/>
      </p:cViewPr>
      <p:guideLst>
        <p:guide orient="horz" pos="2160"/>
        <p:guide pos="3840"/>
      </p:guideLst>
    </p:cSldViewPr>
  </p:slideViewPr>
  <p:notesTextViewPr>
    <p:cViewPr>
      <p:scale>
        <a:sx n="1" d="1"/>
        <a:sy n="1" d="1"/>
      </p:scale>
      <p:origin x="0" y="0"/>
    </p:cViewPr>
  </p:notesTextViewPr>
  <p:sorterViewPr>
    <p:cViewPr>
      <p:scale>
        <a:sx n="100" d="100"/>
        <a:sy n="100" d="100"/>
      </p:scale>
      <p:origin x="0" y="-257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BR"/>
              <a:t>Clique para editar o título mestre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923F103-BC34-4FE4-A40E-EDDEECFDA5D0}" type="datetimeFigureOut">
              <a:rPr lang="en-US" smtClean="0"/>
              <a:pPr/>
              <a:t>3/1/2020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a:t>
              </a:t>
            </a:r>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6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3/1/2020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8693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3/1/2020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7031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3/1/2020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4472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34E6425-0181-43F2-84FC-787E803FD2F8}" type="datetimeFigureOut">
              <a:rPr lang="en-US" smtClean="0"/>
              <a:t>3/1/2020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a:t>
              </a:t>
            </a:r>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4270294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3/1/2020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4410264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257300" y="2909102"/>
            <a:ext cx="4800600" cy="299639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633864" y="2909102"/>
            <a:ext cx="4800600" cy="299639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3/1/2020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611241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3/1/2020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1894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3/1/2020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10912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BR"/>
              <a:t>Clique para editar o título mestre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a:xfrm>
            <a:off x="765051" y="6375679"/>
            <a:ext cx="1233355" cy="348462"/>
          </a:xfrm>
        </p:spPr>
        <p:txBody>
          <a:bodyPr/>
          <a:lstStyle/>
          <a:p>
            <a:fld id="{76E86A4C-8E40-4F87-A4F0-01A0687C5742}" type="datetimeFigureOut">
              <a:rPr lang="en-US" smtClean="0"/>
              <a:t>3/1/2020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r>
              <a:rPr lang="en-US"/>
              <a:t>
              </a:t>
            </a:r>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745361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BR"/>
              <a:t>Clique para editar o título mestre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a:xfrm>
            <a:off x="765950" y="6375679"/>
            <a:ext cx="1232456" cy="348462"/>
          </a:xfrm>
        </p:spPr>
        <p:txBody>
          <a:bodyPr/>
          <a:lstStyle/>
          <a:p>
            <a:fld id="{35E72C73-2D91-4E12-BA25-F0AA0C03599B}" type="datetimeFigureOut">
              <a:rPr lang="en-US" smtClean="0"/>
              <a:t>3/1/2020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r>
              <a:rPr lang="en-US"/>
              <a:t>
              </a:t>
            </a:r>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4739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BE451C3-0FF4-47C4-B829-773ADF60F88C}" type="datetimeFigureOut">
              <a:rPr lang="en-US" smtClean="0"/>
              <a:t>3/1/2020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779326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ATP – Aula 03</a:t>
            </a:r>
          </a:p>
        </p:txBody>
      </p:sp>
      <p:sp>
        <p:nvSpPr>
          <p:cNvPr id="3" name="Subtítulo 2"/>
          <p:cNvSpPr>
            <a:spLocks noGrp="1"/>
          </p:cNvSpPr>
          <p:nvPr>
            <p:ph type="body" idx="1"/>
          </p:nvPr>
        </p:nvSpPr>
        <p:spPr/>
        <p:txBody>
          <a:bodyPr>
            <a:normAutofit fontScale="77500" lnSpcReduction="20000"/>
          </a:bodyPr>
          <a:lstStyle/>
          <a:p>
            <a:pPr algn="r"/>
            <a:r>
              <a:rPr lang="pt-BR" dirty="0"/>
              <a:t>Soraia lúcia da silva</a:t>
            </a:r>
          </a:p>
          <a:p>
            <a:pPr algn="r"/>
            <a:r>
              <a:rPr lang="pt-BR" dirty="0" err="1"/>
              <a:t>pUc</a:t>
            </a:r>
            <a:r>
              <a:rPr lang="pt-BR" dirty="0"/>
              <a:t> minas</a:t>
            </a:r>
          </a:p>
          <a:p>
            <a:pPr algn="r"/>
            <a:r>
              <a:rPr lang="pt-BR" dirty="0"/>
              <a:t>Algoritmos e técnicas de programação</a:t>
            </a:r>
          </a:p>
        </p:txBody>
      </p:sp>
    </p:spTree>
    <p:extLst>
      <p:ext uri="{BB962C8B-B14F-4D97-AF65-F5344CB8AC3E}">
        <p14:creationId xmlns:p14="http://schemas.microsoft.com/office/powerpoint/2010/main" val="728679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Refinar algoritmos – Exemplo 2</a:t>
            </a:r>
          </a:p>
        </p:txBody>
      </p:sp>
      <p:sp>
        <p:nvSpPr>
          <p:cNvPr id="3" name="Espaço Reservado para Conteúdo 2"/>
          <p:cNvSpPr>
            <a:spLocks noGrp="1"/>
          </p:cNvSpPr>
          <p:nvPr>
            <p:ph idx="1"/>
          </p:nvPr>
        </p:nvSpPr>
        <p:spPr>
          <a:xfrm>
            <a:off x="2886891" y="2873829"/>
            <a:ext cx="6244045" cy="3135085"/>
          </a:xfrm>
        </p:spPr>
        <p:txBody>
          <a:bodyPr>
            <a:normAutofit/>
          </a:bodyPr>
          <a:lstStyle/>
          <a:p>
            <a:r>
              <a:rPr lang="pt-BR" sz="3200" dirty="0">
                <a:solidFill>
                  <a:schemeClr val="tx1"/>
                </a:solidFill>
              </a:rPr>
              <a:t>Resposta</a:t>
            </a:r>
            <a:r>
              <a:rPr lang="pt-BR" sz="3200" dirty="0"/>
              <a:t>: </a:t>
            </a:r>
            <a:r>
              <a:rPr lang="pt-BR" sz="3200" dirty="0">
                <a:solidFill>
                  <a:srgbClr val="FF0000"/>
                </a:solidFill>
              </a:rPr>
              <a:t>Não</a:t>
            </a:r>
            <a:r>
              <a:rPr lang="pt-BR" sz="3200" dirty="0"/>
              <a:t>. </a:t>
            </a:r>
          </a:p>
          <a:p>
            <a:pPr lvl="1"/>
            <a:r>
              <a:rPr lang="pt-BR" sz="3200" dirty="0">
                <a:solidFill>
                  <a:srgbClr val="FF0000"/>
                </a:solidFill>
              </a:rPr>
              <a:t>O que seria fazer o pedido?</a:t>
            </a:r>
            <a:endParaRPr lang="pt-BR" sz="3200" dirty="0"/>
          </a:p>
          <a:p>
            <a:pPr lvl="1"/>
            <a:r>
              <a:rPr lang="pt-BR" sz="3200" dirty="0">
                <a:solidFill>
                  <a:schemeClr val="tx1"/>
                </a:solidFill>
              </a:rPr>
              <a:t>Logo, vamos refinar cada um dos passos anteriores</a:t>
            </a:r>
            <a:r>
              <a:rPr lang="pt-BR" sz="3200" dirty="0"/>
              <a:t>.</a:t>
            </a:r>
          </a:p>
        </p:txBody>
      </p:sp>
    </p:spTree>
    <p:extLst>
      <p:ext uri="{BB962C8B-B14F-4D97-AF65-F5344CB8AC3E}">
        <p14:creationId xmlns:p14="http://schemas.microsoft.com/office/powerpoint/2010/main" val="3879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1232" y="101735"/>
            <a:ext cx="10178322" cy="825728"/>
          </a:xfrm>
        </p:spPr>
        <p:txBody>
          <a:bodyPr/>
          <a:lstStyle/>
          <a:p>
            <a:r>
              <a:rPr lang="pt-BR" dirty="0"/>
              <a:t>Refinar algoritmos – Exemplo 2</a:t>
            </a:r>
          </a:p>
        </p:txBody>
      </p:sp>
      <p:sp>
        <p:nvSpPr>
          <p:cNvPr id="3" name="Espaço Reservado para Conteúdo 2"/>
          <p:cNvSpPr>
            <a:spLocks noGrp="1"/>
          </p:cNvSpPr>
          <p:nvPr>
            <p:ph idx="1"/>
          </p:nvPr>
        </p:nvSpPr>
        <p:spPr>
          <a:xfrm>
            <a:off x="1097280" y="927463"/>
            <a:ext cx="5776142" cy="5930537"/>
          </a:xfrm>
        </p:spPr>
        <p:txBody>
          <a:bodyPr>
            <a:normAutofit fontScale="70000" lnSpcReduction="20000"/>
          </a:bodyPr>
          <a:lstStyle/>
          <a:p>
            <a:pPr fontAlgn="base">
              <a:buFont typeface="+mj-lt"/>
              <a:buAutoNum type="arabicPeriod"/>
            </a:pPr>
            <a:r>
              <a:rPr lang="pt-BR" sz="3100" dirty="0">
                <a:solidFill>
                  <a:schemeClr val="tx1"/>
                </a:solidFill>
              </a:rPr>
              <a:t>Fazer o pedido</a:t>
            </a:r>
          </a:p>
          <a:p>
            <a:pPr lvl="1" fontAlgn="base"/>
            <a:r>
              <a:rPr lang="pt-BR" sz="3100" dirty="0">
                <a:solidFill>
                  <a:schemeClr val="tx1"/>
                </a:solidFill>
              </a:rPr>
              <a:t>Chamar o garçom</a:t>
            </a:r>
          </a:p>
          <a:p>
            <a:pPr lvl="1" fontAlgn="base"/>
            <a:r>
              <a:rPr lang="pt-BR" sz="3100" dirty="0">
                <a:solidFill>
                  <a:schemeClr val="tx1"/>
                </a:solidFill>
              </a:rPr>
              <a:t>Pedir o cardápio</a:t>
            </a:r>
          </a:p>
          <a:p>
            <a:pPr lvl="1" fontAlgn="base"/>
            <a:r>
              <a:rPr lang="pt-BR" sz="3100" dirty="0">
                <a:solidFill>
                  <a:schemeClr val="tx1"/>
                </a:solidFill>
              </a:rPr>
              <a:t>Olhar o cardápio</a:t>
            </a:r>
          </a:p>
          <a:p>
            <a:pPr lvl="1" fontAlgn="base"/>
            <a:r>
              <a:rPr lang="pt-BR" sz="3100" dirty="0">
                <a:solidFill>
                  <a:schemeClr val="tx1"/>
                </a:solidFill>
              </a:rPr>
              <a:t>Escolher o pastel que quer comer</a:t>
            </a:r>
          </a:p>
          <a:p>
            <a:pPr lvl="1" fontAlgn="base"/>
            <a:r>
              <a:rPr lang="pt-BR" sz="3100" dirty="0">
                <a:solidFill>
                  <a:schemeClr val="tx1"/>
                </a:solidFill>
              </a:rPr>
              <a:t>Pedir o pastel para o garçom</a:t>
            </a:r>
          </a:p>
          <a:p>
            <a:pPr fontAlgn="base">
              <a:buFont typeface="+mj-lt"/>
              <a:buAutoNum type="arabicPeriod"/>
            </a:pPr>
            <a:r>
              <a:rPr lang="pt-BR" sz="3100" dirty="0">
                <a:solidFill>
                  <a:schemeClr val="tx1"/>
                </a:solidFill>
              </a:rPr>
              <a:t>Comer o pastel</a:t>
            </a:r>
          </a:p>
          <a:p>
            <a:pPr lvl="1" fontAlgn="base"/>
            <a:r>
              <a:rPr lang="pt-BR" sz="3100" dirty="0">
                <a:solidFill>
                  <a:schemeClr val="tx1"/>
                </a:solidFill>
              </a:rPr>
              <a:t>Pegar o pastel</a:t>
            </a:r>
          </a:p>
          <a:p>
            <a:pPr lvl="1" fontAlgn="base"/>
            <a:r>
              <a:rPr lang="pt-BR" sz="3100" dirty="0">
                <a:solidFill>
                  <a:schemeClr val="tx1"/>
                </a:solidFill>
              </a:rPr>
              <a:t>Levá-lo até a boca</a:t>
            </a:r>
          </a:p>
          <a:p>
            <a:pPr lvl="1" fontAlgn="base"/>
            <a:r>
              <a:rPr lang="pt-BR" sz="3100" dirty="0">
                <a:solidFill>
                  <a:schemeClr val="tx1"/>
                </a:solidFill>
              </a:rPr>
              <a:t>Abrir a boca</a:t>
            </a:r>
          </a:p>
          <a:p>
            <a:pPr lvl="1" fontAlgn="base"/>
            <a:r>
              <a:rPr lang="pt-BR" sz="3100" dirty="0">
                <a:solidFill>
                  <a:schemeClr val="tx1"/>
                </a:solidFill>
              </a:rPr>
              <a:t>Colocar o pastel dentro da boca</a:t>
            </a:r>
          </a:p>
          <a:p>
            <a:pPr lvl="1" fontAlgn="base"/>
            <a:r>
              <a:rPr lang="pt-BR" sz="3100" dirty="0">
                <a:solidFill>
                  <a:schemeClr val="tx1"/>
                </a:solidFill>
              </a:rPr>
              <a:t>Morder o pastel</a:t>
            </a:r>
          </a:p>
          <a:p>
            <a:pPr lvl="1" fontAlgn="base"/>
            <a:r>
              <a:rPr lang="pt-BR" sz="3100" dirty="0">
                <a:solidFill>
                  <a:schemeClr val="tx1"/>
                </a:solidFill>
              </a:rPr>
              <a:t>Puxar o pastel</a:t>
            </a:r>
          </a:p>
          <a:p>
            <a:pPr lvl="1" fontAlgn="base"/>
            <a:r>
              <a:rPr lang="pt-BR" sz="3100" dirty="0">
                <a:solidFill>
                  <a:schemeClr val="tx1"/>
                </a:solidFill>
              </a:rPr>
              <a:t>Se o pastel não acabou, voltar ao passo 2.3.</a:t>
            </a:r>
          </a:p>
          <a:p>
            <a:endParaRPr lang="pt-BR" dirty="0"/>
          </a:p>
        </p:txBody>
      </p:sp>
      <p:sp>
        <p:nvSpPr>
          <p:cNvPr id="4" name="Retângulo 3"/>
          <p:cNvSpPr/>
          <p:nvPr/>
        </p:nvSpPr>
        <p:spPr>
          <a:xfrm>
            <a:off x="7239182" y="1045227"/>
            <a:ext cx="6096000" cy="3531223"/>
          </a:xfrm>
          <a:prstGeom prst="rect">
            <a:avLst/>
          </a:prstGeom>
        </p:spPr>
        <p:txBody>
          <a:bodyPr>
            <a:spAutoFit/>
          </a:bodyPr>
          <a:lstStyle/>
          <a:p>
            <a:pPr fontAlgn="base">
              <a:lnSpc>
                <a:spcPct val="80000"/>
              </a:lnSpc>
              <a:spcBef>
                <a:spcPts val="1000"/>
              </a:spcBef>
              <a:buClr>
                <a:schemeClr val="accent1"/>
              </a:buClr>
              <a:buSzPct val="80000"/>
            </a:pPr>
            <a:r>
              <a:rPr lang="pt-BR" sz="1200" dirty="0">
                <a:solidFill>
                  <a:srgbClr val="FF0000"/>
                </a:solidFill>
                <a:latin typeface="Georgia" panose="02040502050405020303" pitchFamily="18" charset="0"/>
              </a:rPr>
              <a:t>3</a:t>
            </a:r>
            <a:r>
              <a:rPr lang="pt-BR" dirty="0">
                <a:solidFill>
                  <a:srgbClr val="222222"/>
                </a:solidFill>
                <a:latin typeface="Georgia" panose="02040502050405020303" pitchFamily="18" charset="0"/>
              </a:rPr>
              <a:t>.  </a:t>
            </a:r>
            <a:r>
              <a:rPr lang="pt-BR" sz="2500" dirty="0"/>
              <a:t>Pagar a conta</a:t>
            </a:r>
          </a:p>
          <a:p>
            <a:pPr lvl="1" fontAlgn="base">
              <a:lnSpc>
                <a:spcPct val="80000"/>
              </a:lnSpc>
              <a:spcBef>
                <a:spcPts val="1000"/>
              </a:spcBef>
              <a:buClr>
                <a:schemeClr val="accent1"/>
              </a:buClr>
              <a:buSzPct val="80000"/>
            </a:pPr>
            <a:r>
              <a:rPr lang="pt-BR" sz="2500" dirty="0"/>
              <a:t>- Chamar o garçom</a:t>
            </a:r>
          </a:p>
          <a:p>
            <a:pPr lvl="1" fontAlgn="base">
              <a:lnSpc>
                <a:spcPct val="80000"/>
              </a:lnSpc>
              <a:spcBef>
                <a:spcPts val="1000"/>
              </a:spcBef>
              <a:buClr>
                <a:schemeClr val="accent1"/>
              </a:buClr>
              <a:buSzPct val="80000"/>
            </a:pPr>
            <a:r>
              <a:rPr lang="pt-BR" sz="2500" dirty="0"/>
              <a:t>- Pedir a conta</a:t>
            </a:r>
          </a:p>
          <a:p>
            <a:pPr lvl="1" fontAlgn="base">
              <a:lnSpc>
                <a:spcPct val="80000"/>
              </a:lnSpc>
              <a:spcBef>
                <a:spcPts val="1000"/>
              </a:spcBef>
              <a:buClr>
                <a:schemeClr val="accent1"/>
              </a:buClr>
              <a:buSzPct val="80000"/>
            </a:pPr>
            <a:r>
              <a:rPr lang="pt-BR" sz="2500" dirty="0"/>
              <a:t>- Conferir a conta</a:t>
            </a:r>
          </a:p>
          <a:p>
            <a:pPr lvl="1" fontAlgn="base">
              <a:lnSpc>
                <a:spcPct val="80000"/>
              </a:lnSpc>
              <a:spcBef>
                <a:spcPts val="1000"/>
              </a:spcBef>
              <a:buClr>
                <a:schemeClr val="accent1"/>
              </a:buClr>
              <a:buSzPct val="80000"/>
            </a:pPr>
            <a:r>
              <a:rPr lang="pt-BR" sz="2500" dirty="0"/>
              <a:t>- Paga o valor</a:t>
            </a:r>
          </a:p>
          <a:p>
            <a:pPr marL="742950" lvl="1" indent="-285750" fontAlgn="base">
              <a:lnSpc>
                <a:spcPct val="80000"/>
              </a:lnSpc>
              <a:spcBef>
                <a:spcPts val="1000"/>
              </a:spcBef>
              <a:buClr>
                <a:schemeClr val="accent1"/>
              </a:buClr>
              <a:buSzPct val="80000"/>
              <a:buFont typeface="Wingdings 3" charset="2"/>
              <a:buChar char=""/>
            </a:pPr>
            <a:endParaRPr lang="pt-BR" sz="1500" dirty="0">
              <a:solidFill>
                <a:schemeClr val="tx1">
                  <a:lumMod val="75000"/>
                  <a:lumOff val="25000"/>
                </a:schemeClr>
              </a:solidFill>
            </a:endParaRPr>
          </a:p>
          <a:p>
            <a:pPr marL="742950" lvl="1" indent="-285750" fontAlgn="base">
              <a:lnSpc>
                <a:spcPct val="80000"/>
              </a:lnSpc>
              <a:spcBef>
                <a:spcPts val="1000"/>
              </a:spcBef>
              <a:buClr>
                <a:schemeClr val="accent1"/>
              </a:buClr>
              <a:buSzPct val="80000"/>
              <a:buFont typeface="Wingdings 3" charset="2"/>
              <a:buChar char=""/>
            </a:pPr>
            <a:endParaRPr lang="pt-BR" sz="1500" dirty="0">
              <a:solidFill>
                <a:schemeClr val="tx1">
                  <a:lumMod val="75000"/>
                  <a:lumOff val="25000"/>
                </a:schemeClr>
              </a:solidFill>
            </a:endParaRPr>
          </a:p>
          <a:p>
            <a:pPr marL="742950" lvl="1" indent="-285750" fontAlgn="base">
              <a:lnSpc>
                <a:spcPct val="80000"/>
              </a:lnSpc>
              <a:spcBef>
                <a:spcPts val="1000"/>
              </a:spcBef>
              <a:buClr>
                <a:schemeClr val="accent1"/>
              </a:buClr>
              <a:buSzPct val="80000"/>
              <a:buFont typeface="Wingdings 3" charset="2"/>
              <a:buChar char=""/>
            </a:pPr>
            <a:endParaRPr lang="pt-BR" sz="1500" dirty="0">
              <a:solidFill>
                <a:schemeClr val="tx1">
                  <a:lumMod val="75000"/>
                  <a:lumOff val="25000"/>
                </a:schemeClr>
              </a:solidFill>
            </a:endParaRPr>
          </a:p>
          <a:p>
            <a:pPr lvl="1" fontAlgn="base">
              <a:lnSpc>
                <a:spcPct val="80000"/>
              </a:lnSpc>
              <a:spcBef>
                <a:spcPts val="1000"/>
              </a:spcBef>
              <a:buClr>
                <a:schemeClr val="accent1"/>
              </a:buClr>
              <a:buSzPct val="80000"/>
            </a:pPr>
            <a:r>
              <a:rPr lang="pt-BR" sz="2800" dirty="0">
                <a:solidFill>
                  <a:srgbClr val="FF0000"/>
                </a:solidFill>
              </a:rPr>
              <a:t>É possível refinar mais?</a:t>
            </a:r>
          </a:p>
        </p:txBody>
      </p:sp>
    </p:spTree>
    <p:extLst>
      <p:ext uri="{BB962C8B-B14F-4D97-AF65-F5344CB8AC3E}">
        <p14:creationId xmlns:p14="http://schemas.microsoft.com/office/powerpoint/2010/main" val="1725732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Refinar algoritmos – Exemplo 2</a:t>
            </a:r>
          </a:p>
        </p:txBody>
      </p:sp>
      <p:sp>
        <p:nvSpPr>
          <p:cNvPr id="3" name="Espaço Reservado para Conteúdo 2"/>
          <p:cNvSpPr>
            <a:spLocks noGrp="1"/>
          </p:cNvSpPr>
          <p:nvPr>
            <p:ph idx="1"/>
          </p:nvPr>
        </p:nvSpPr>
        <p:spPr>
          <a:xfrm>
            <a:off x="1000807" y="1574071"/>
            <a:ext cx="10690450" cy="5153300"/>
          </a:xfrm>
        </p:spPr>
        <p:txBody>
          <a:bodyPr>
            <a:noAutofit/>
          </a:bodyPr>
          <a:lstStyle/>
          <a:p>
            <a:r>
              <a:rPr lang="pt-BR" sz="3000" dirty="0">
                <a:solidFill>
                  <a:srgbClr val="FF0000"/>
                </a:solidFill>
              </a:rPr>
              <a:t>Sim, é possível!!!</a:t>
            </a:r>
          </a:p>
          <a:p>
            <a:endParaRPr lang="pt-BR" sz="3000" dirty="0">
              <a:solidFill>
                <a:schemeClr val="tx1"/>
              </a:solidFill>
            </a:endParaRPr>
          </a:p>
          <a:p>
            <a:r>
              <a:rPr lang="pt-BR" sz="3000" dirty="0">
                <a:solidFill>
                  <a:schemeClr val="tx1"/>
                </a:solidFill>
              </a:rPr>
              <a:t>Dá para pensar em mais outros detalhes:</a:t>
            </a:r>
          </a:p>
          <a:p>
            <a:pPr lvl="1"/>
            <a:r>
              <a:rPr lang="pt-BR" sz="3000" dirty="0">
                <a:solidFill>
                  <a:schemeClr val="tx1"/>
                </a:solidFill>
              </a:rPr>
              <a:t>E, se você quiser colocar molho de pimenta no pastel entre uma mordida e outra? </a:t>
            </a:r>
          </a:p>
          <a:p>
            <a:pPr lvl="1"/>
            <a:r>
              <a:rPr lang="pt-BR" sz="3000" dirty="0">
                <a:solidFill>
                  <a:schemeClr val="tx1"/>
                </a:solidFill>
              </a:rPr>
              <a:t>E, se você quiser tomar um refrigerante? </a:t>
            </a:r>
          </a:p>
          <a:p>
            <a:pPr lvl="1"/>
            <a:r>
              <a:rPr lang="pt-BR" sz="3000" dirty="0">
                <a:solidFill>
                  <a:schemeClr val="tx1"/>
                </a:solidFill>
              </a:rPr>
              <a:t>E a forma de pagamento?</a:t>
            </a:r>
          </a:p>
          <a:p>
            <a:pPr lvl="1"/>
            <a:r>
              <a:rPr lang="pt-BR" sz="3000" dirty="0">
                <a:solidFill>
                  <a:schemeClr val="tx1"/>
                </a:solidFill>
              </a:rPr>
              <a:t>Note que ainda estão faltando passos entre fazer o pedido e comer o pastel, teríamos por exemplo, a preparação do pastel.</a:t>
            </a:r>
          </a:p>
        </p:txBody>
      </p:sp>
    </p:spTree>
    <p:extLst>
      <p:ext uri="{BB962C8B-B14F-4D97-AF65-F5344CB8AC3E}">
        <p14:creationId xmlns:p14="http://schemas.microsoft.com/office/powerpoint/2010/main" val="3202801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Refinar algoritmos – Exemplo 2</a:t>
            </a:r>
          </a:p>
        </p:txBody>
      </p:sp>
      <p:sp>
        <p:nvSpPr>
          <p:cNvPr id="3" name="Espaço Reservado para Conteúdo 2"/>
          <p:cNvSpPr>
            <a:spLocks noGrp="1"/>
          </p:cNvSpPr>
          <p:nvPr>
            <p:ph idx="1"/>
          </p:nvPr>
        </p:nvSpPr>
        <p:spPr>
          <a:xfrm>
            <a:off x="1154953" y="1584597"/>
            <a:ext cx="10510177" cy="5077460"/>
          </a:xfrm>
        </p:spPr>
        <p:txBody>
          <a:bodyPr>
            <a:noAutofit/>
          </a:bodyPr>
          <a:lstStyle/>
          <a:p>
            <a:r>
              <a:rPr lang="pt-BR" sz="2900" dirty="0">
                <a:solidFill>
                  <a:schemeClr val="tx1"/>
                </a:solidFill>
              </a:rPr>
              <a:t>Conclusão:</a:t>
            </a:r>
          </a:p>
          <a:p>
            <a:pPr lvl="1"/>
            <a:r>
              <a:rPr lang="pt-BR" sz="2900" dirty="0">
                <a:solidFill>
                  <a:schemeClr val="tx1"/>
                </a:solidFill>
              </a:rPr>
              <a:t>Eu tenho certeza que você vai encontrar várias possibilidades de melhoria no algoritmo anterior.</a:t>
            </a:r>
          </a:p>
          <a:p>
            <a:pPr lvl="1"/>
            <a:r>
              <a:rPr lang="pt-BR" sz="2900" dirty="0">
                <a:solidFill>
                  <a:schemeClr val="tx1"/>
                </a:solidFill>
              </a:rPr>
              <a:t>No entanto, o objetivo deste exercício é mesmo usar a criatividade e você notar que os algoritmos, na vida real, envolvem muitos passos. E, quando estivermos programando em uma linguagem de programação de computadores, teremos que nos preocupar com todos os detalhes, pois é a máquina quem vai executá-lo e ela irá seguir suas instruções cegamente!</a:t>
            </a:r>
          </a:p>
        </p:txBody>
      </p:sp>
    </p:spTree>
    <p:extLst>
      <p:ext uri="{BB962C8B-B14F-4D97-AF65-F5344CB8AC3E}">
        <p14:creationId xmlns:p14="http://schemas.microsoft.com/office/powerpoint/2010/main" val="1411416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108065"/>
            <a:ext cx="9773373" cy="675706"/>
          </a:xfrm>
        </p:spPr>
        <p:txBody>
          <a:bodyPr>
            <a:normAutofit fontScale="90000"/>
          </a:bodyPr>
          <a:lstStyle/>
          <a:p>
            <a:r>
              <a:rPr lang="pt-BR" sz="4400" dirty="0"/>
              <a:t>Aviso Legal</a:t>
            </a:r>
          </a:p>
        </p:txBody>
      </p:sp>
      <p:sp>
        <p:nvSpPr>
          <p:cNvPr id="3" name="Espaço Reservado para Conteúdo 2"/>
          <p:cNvSpPr>
            <a:spLocks noGrp="1"/>
          </p:cNvSpPr>
          <p:nvPr>
            <p:ph idx="1"/>
          </p:nvPr>
        </p:nvSpPr>
        <p:spPr>
          <a:xfrm>
            <a:off x="914400" y="822959"/>
            <a:ext cx="10816045" cy="5904412"/>
          </a:xfrm>
        </p:spPr>
        <p:txBody>
          <a:bodyPr>
            <a:noAutofit/>
          </a:bodyPr>
          <a:lstStyle/>
          <a:p>
            <a:pPr algn="just"/>
            <a:r>
              <a:rPr lang="pt-BR" sz="1700" dirty="0"/>
              <a:t>O material presente nesta apresentação foi produzido a partir de informações próprias e coletadas de documentos obtidos publicamente a partir da Internet. Este material contém ilustrações adquiridas de bancos de imagens de origem privada ou pública, não possuindo a intenção de violar qualquer direito pertencente à terceiros e sendo voltado para fins acadêmicos ou meramente ilustrativos. Portanto, os textos, fotografias, imagens, logomarcas e sons presentes nesta apresentação se encontram protegidos por direitos autorais ou outros direitos de propriedade intelectual.</a:t>
            </a:r>
          </a:p>
          <a:p>
            <a:pPr algn="just"/>
            <a:r>
              <a:rPr lang="pt-BR" sz="1700" dirty="0"/>
              <a:t>Ao usar este material, o usuário deverá respeitar todos os direitos de propriedade intelectual e industrial, os decorrentes da proteção de marcas registradas da mesma, bem como todos os direitos referentes a terceiros que por ventura estejam, ou estiveram, de alguma forma disponíveis nos slides. O simples acesso a este conteúdo não confere ao usuário qualquer direito de uso dos nomes, títulos, palavras, frases, marcas, dentre outras, que nele estejam, ou estiveram, disponíveis. </a:t>
            </a:r>
          </a:p>
          <a:p>
            <a:pPr algn="just"/>
            <a:r>
              <a:rPr lang="pt-BR" sz="1700" dirty="0"/>
              <a:t>É vedada sua utilização para finalidades comerciais, publicitárias ou qualquer outra que contrarie a realidade para o qual foi concebido. Sendo que é proibida sua reprodução, distribuição, transmissão, exibição, publicação ou divulgação, total ou parcial, dos textos, figuras, gráficos e demais conteúdos descritos anteriormente, que compõem o presente material, sem prévia e expressa autorização de seu titular, sendo permitida somente a impressão de cópias para uso acadêmico e arquivo pessoal, sem que sejam separadas as partes, permitindo dar o fiel e real entendimento de seu conteúdo e objetivo. Em hipótese alguma o usuário adquirirá quaisquer direitos sobre os mesmos.</a:t>
            </a:r>
          </a:p>
          <a:p>
            <a:pPr algn="just"/>
            <a:r>
              <a:rPr lang="pt-BR" sz="1700" dirty="0"/>
              <a:t>O usuário assume toda e qualquer responsabilidade, de caráter civil e/ou criminal, pela utilização indevida das informações, textos, gráficos, marcas, enfim, todo e qualquer direito de propriedade intelectual ou industrial deste material.</a:t>
            </a:r>
          </a:p>
          <a:p>
            <a:endParaRPr lang="pt-BR" sz="1800" dirty="0"/>
          </a:p>
        </p:txBody>
      </p:sp>
    </p:spTree>
    <p:extLst>
      <p:ext uri="{BB962C8B-B14F-4D97-AF65-F5344CB8AC3E}">
        <p14:creationId xmlns:p14="http://schemas.microsoft.com/office/powerpoint/2010/main" val="362669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92204" y="2746762"/>
            <a:ext cx="10178322" cy="1492132"/>
          </a:xfrm>
        </p:spPr>
        <p:txBody>
          <a:bodyPr/>
          <a:lstStyle/>
          <a:p>
            <a:r>
              <a:rPr lang="pt-BR" dirty="0"/>
              <a:t>Refinar algoritmos</a:t>
            </a:r>
          </a:p>
        </p:txBody>
      </p:sp>
    </p:spTree>
    <p:extLst>
      <p:ext uri="{BB962C8B-B14F-4D97-AF65-F5344CB8AC3E}">
        <p14:creationId xmlns:p14="http://schemas.microsoft.com/office/powerpoint/2010/main" val="3944488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Refinar algoritmos</a:t>
            </a:r>
          </a:p>
        </p:txBody>
      </p:sp>
      <p:sp>
        <p:nvSpPr>
          <p:cNvPr id="5" name="Espaço Reservado para Conteúdo 4"/>
          <p:cNvSpPr>
            <a:spLocks noGrp="1"/>
          </p:cNvSpPr>
          <p:nvPr>
            <p:ph idx="1"/>
          </p:nvPr>
        </p:nvSpPr>
        <p:spPr/>
        <p:txBody>
          <a:bodyPr/>
          <a:lstStyle/>
          <a:p>
            <a:r>
              <a:rPr lang="pt-BR" sz="3200" dirty="0">
                <a:solidFill>
                  <a:schemeClr val="tx1"/>
                </a:solidFill>
              </a:rPr>
              <a:t>Uma técnica chamada de </a:t>
            </a:r>
            <a:r>
              <a:rPr lang="pt-BR" sz="3200" b="1" dirty="0">
                <a:solidFill>
                  <a:schemeClr val="tx1"/>
                </a:solidFill>
              </a:rPr>
              <a:t>refinamentos sucessivos </a:t>
            </a:r>
            <a:r>
              <a:rPr lang="pt-BR" sz="3200" dirty="0">
                <a:solidFill>
                  <a:schemeClr val="tx1"/>
                </a:solidFill>
              </a:rPr>
              <a:t>consiste em descrever de forma mais genérica os passos do algoritmo e, depois, refinar cada um dos passos, ou seja, </a:t>
            </a:r>
            <a:r>
              <a:rPr lang="en-US" altLang="pt-BR" sz="3200" dirty="0" err="1">
                <a:solidFill>
                  <a:schemeClr val="tx1"/>
                </a:solidFill>
              </a:rPr>
              <a:t>detalhar</a:t>
            </a:r>
            <a:r>
              <a:rPr lang="en-US" altLang="pt-BR" sz="3200" dirty="0">
                <a:solidFill>
                  <a:schemeClr val="tx1"/>
                </a:solidFill>
              </a:rPr>
              <a:t> o </a:t>
            </a:r>
            <a:r>
              <a:rPr lang="en-US" altLang="pt-BR" sz="3200" dirty="0" err="1">
                <a:solidFill>
                  <a:schemeClr val="tx1"/>
                </a:solidFill>
              </a:rPr>
              <a:t>funcionamento</a:t>
            </a:r>
            <a:r>
              <a:rPr lang="en-US" altLang="pt-BR" sz="3200" dirty="0">
                <a:solidFill>
                  <a:schemeClr val="tx1"/>
                </a:solidFill>
              </a:rPr>
              <a:t> </a:t>
            </a:r>
            <a:r>
              <a:rPr lang="en-US" altLang="pt-BR" sz="3200" dirty="0" err="1">
                <a:solidFill>
                  <a:schemeClr val="tx1"/>
                </a:solidFill>
              </a:rPr>
              <a:t>básico</a:t>
            </a:r>
            <a:r>
              <a:rPr lang="en-US" altLang="pt-BR" sz="3200" dirty="0">
                <a:solidFill>
                  <a:schemeClr val="tx1"/>
                </a:solidFill>
              </a:rPr>
              <a:t> do </a:t>
            </a:r>
            <a:r>
              <a:rPr lang="en-US" altLang="pt-BR" sz="3200" dirty="0" err="1">
                <a:solidFill>
                  <a:schemeClr val="tx1"/>
                </a:solidFill>
              </a:rPr>
              <a:t>algoritmo</a:t>
            </a:r>
            <a:r>
              <a:rPr lang="en-US" altLang="pt-BR" sz="3200" dirty="0">
                <a:solidFill>
                  <a:schemeClr val="tx1"/>
                </a:solidFill>
              </a:rPr>
              <a:t>.</a:t>
            </a:r>
            <a:endParaRPr lang="pt-BR" altLang="pt-BR" sz="3200" dirty="0">
              <a:solidFill>
                <a:schemeClr val="tx1"/>
              </a:solidFill>
            </a:endParaRPr>
          </a:p>
          <a:p>
            <a:endParaRPr lang="pt-BR" dirty="0"/>
          </a:p>
        </p:txBody>
      </p:sp>
    </p:spTree>
    <p:extLst>
      <p:ext uri="{BB962C8B-B14F-4D97-AF65-F5344CB8AC3E}">
        <p14:creationId xmlns:p14="http://schemas.microsoft.com/office/powerpoint/2010/main" val="403115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Refinar algoritmos – Exemplo 1</a:t>
            </a:r>
          </a:p>
        </p:txBody>
      </p:sp>
      <p:sp>
        <p:nvSpPr>
          <p:cNvPr id="5" name="Espaço Reservado para Conteúdo 4"/>
          <p:cNvSpPr>
            <a:spLocks noGrp="1"/>
          </p:cNvSpPr>
          <p:nvPr>
            <p:ph idx="1"/>
          </p:nvPr>
        </p:nvSpPr>
        <p:spPr>
          <a:xfrm>
            <a:off x="1024326" y="1521820"/>
            <a:ext cx="7244462" cy="962660"/>
          </a:xfrm>
        </p:spPr>
        <p:txBody>
          <a:bodyPr>
            <a:normAutofit/>
          </a:bodyPr>
          <a:lstStyle/>
          <a:p>
            <a:r>
              <a:rPr lang="en-US" altLang="pt-BR" sz="3200" dirty="0" err="1">
                <a:solidFill>
                  <a:schemeClr val="tx1"/>
                </a:solidFill>
              </a:rPr>
              <a:t>Algoritmo</a:t>
            </a:r>
            <a:r>
              <a:rPr lang="en-US" altLang="pt-BR" sz="3200" dirty="0">
                <a:solidFill>
                  <a:schemeClr val="tx1"/>
                </a:solidFill>
              </a:rPr>
              <a:t> para </a:t>
            </a:r>
            <a:r>
              <a:rPr lang="en-US" altLang="pt-BR" sz="3200" dirty="0" err="1">
                <a:solidFill>
                  <a:schemeClr val="tx1"/>
                </a:solidFill>
              </a:rPr>
              <a:t>somar</a:t>
            </a:r>
            <a:r>
              <a:rPr lang="en-US" altLang="pt-BR" sz="3200" dirty="0">
                <a:solidFill>
                  <a:schemeClr val="tx1"/>
                </a:solidFill>
              </a:rPr>
              <a:t> </a:t>
            </a:r>
            <a:r>
              <a:rPr lang="en-US" altLang="pt-BR" sz="3200" dirty="0" err="1">
                <a:solidFill>
                  <a:schemeClr val="tx1"/>
                </a:solidFill>
              </a:rPr>
              <a:t>dois</a:t>
            </a:r>
            <a:r>
              <a:rPr lang="en-US" altLang="pt-BR" sz="3200" dirty="0">
                <a:solidFill>
                  <a:schemeClr val="tx1"/>
                </a:solidFill>
              </a:rPr>
              <a:t> </a:t>
            </a:r>
            <a:r>
              <a:rPr lang="en-US" altLang="pt-BR" sz="3200" dirty="0" err="1">
                <a:solidFill>
                  <a:schemeClr val="tx1"/>
                </a:solidFill>
              </a:rPr>
              <a:t>números</a:t>
            </a:r>
            <a:endParaRPr lang="en-US" altLang="pt-BR" sz="3200" dirty="0">
              <a:solidFill>
                <a:schemeClr val="tx1"/>
              </a:solidFill>
            </a:endParaRPr>
          </a:p>
          <a:p>
            <a:endParaRPr lang="pt-BR"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917" y="2233749"/>
            <a:ext cx="10646430" cy="4428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311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Refinar algoritmos – Exemplo 1</a:t>
            </a:r>
          </a:p>
        </p:txBody>
      </p:sp>
      <p:sp>
        <p:nvSpPr>
          <p:cNvPr id="5" name="Espaço Reservado para Conteúdo 4"/>
          <p:cNvSpPr>
            <a:spLocks noGrp="1"/>
          </p:cNvSpPr>
          <p:nvPr>
            <p:ph idx="1"/>
          </p:nvPr>
        </p:nvSpPr>
        <p:spPr>
          <a:xfrm>
            <a:off x="789195" y="2356214"/>
            <a:ext cx="3090474" cy="2032906"/>
          </a:xfrm>
        </p:spPr>
        <p:txBody>
          <a:bodyPr/>
          <a:lstStyle/>
          <a:p>
            <a:r>
              <a:rPr lang="en-US" altLang="pt-BR" sz="3200" dirty="0">
                <a:solidFill>
                  <a:schemeClr val="tx1"/>
                </a:solidFill>
              </a:rPr>
              <a:t>1</a:t>
            </a:r>
            <a:r>
              <a:rPr lang="en-US" altLang="pt-BR" sz="3200" baseline="30000" dirty="0">
                <a:solidFill>
                  <a:schemeClr val="tx1"/>
                </a:solidFill>
              </a:rPr>
              <a:t>o</a:t>
            </a:r>
            <a:r>
              <a:rPr lang="en-US" altLang="pt-BR" sz="3200" dirty="0">
                <a:solidFill>
                  <a:schemeClr val="tx1"/>
                </a:solidFill>
              </a:rPr>
              <a:t> </a:t>
            </a:r>
            <a:r>
              <a:rPr lang="en-US" altLang="pt-BR" sz="2800" dirty="0" err="1">
                <a:solidFill>
                  <a:schemeClr val="tx1"/>
                </a:solidFill>
              </a:rPr>
              <a:t>refinamento</a:t>
            </a:r>
            <a:endParaRPr lang="en-US" altLang="pt-BR" sz="2800" dirty="0">
              <a:solidFill>
                <a:schemeClr val="tx1"/>
              </a:solidFill>
            </a:endParaRPr>
          </a:p>
          <a:p>
            <a:endParaRPr lang="pt-BR"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9826" y="1128451"/>
            <a:ext cx="8419341" cy="5729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822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Refinar algoritmos – Exemplo 1</a:t>
            </a:r>
          </a:p>
        </p:txBody>
      </p:sp>
      <p:sp>
        <p:nvSpPr>
          <p:cNvPr id="5" name="Espaço Reservado para Conteúdo 4"/>
          <p:cNvSpPr>
            <a:spLocks noGrp="1"/>
          </p:cNvSpPr>
          <p:nvPr>
            <p:ph idx="1"/>
          </p:nvPr>
        </p:nvSpPr>
        <p:spPr>
          <a:xfrm>
            <a:off x="736943" y="2531744"/>
            <a:ext cx="3090474" cy="2032906"/>
          </a:xfrm>
        </p:spPr>
        <p:txBody>
          <a:bodyPr/>
          <a:lstStyle/>
          <a:p>
            <a:r>
              <a:rPr lang="en-US" altLang="pt-BR" sz="2700" dirty="0"/>
              <a:t>2</a:t>
            </a:r>
            <a:r>
              <a:rPr lang="en-US" altLang="pt-BR" sz="2700" baseline="30000" dirty="0"/>
              <a:t>o</a:t>
            </a:r>
            <a:r>
              <a:rPr lang="en-US" altLang="pt-BR" sz="2700" dirty="0"/>
              <a:t> </a:t>
            </a:r>
            <a:r>
              <a:rPr lang="en-US" altLang="pt-BR" sz="2700" dirty="0" err="1"/>
              <a:t>refinamento</a:t>
            </a:r>
            <a:endParaRPr lang="en-US" altLang="pt-BR" sz="2700" dirty="0"/>
          </a:p>
          <a:p>
            <a:endParaRPr lang="pt-BR" dirty="0"/>
          </a:p>
        </p:txBody>
      </p:sp>
      <p:pic>
        <p:nvPicPr>
          <p:cNvPr id="7"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7666" r="28140"/>
          <a:stretch/>
        </p:blipFill>
        <p:spPr bwMode="auto">
          <a:xfrm>
            <a:off x="3827417" y="1286688"/>
            <a:ext cx="7249886" cy="5429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69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Refinar algoritmos – Exemplo 2</a:t>
            </a:r>
          </a:p>
        </p:txBody>
      </p:sp>
      <p:sp>
        <p:nvSpPr>
          <p:cNvPr id="3" name="Espaço Reservado para Conteúdo 2"/>
          <p:cNvSpPr>
            <a:spLocks noGrp="1"/>
          </p:cNvSpPr>
          <p:nvPr>
            <p:ph idx="1"/>
          </p:nvPr>
        </p:nvSpPr>
        <p:spPr>
          <a:xfrm>
            <a:off x="1056913" y="1580606"/>
            <a:ext cx="10608218" cy="5016137"/>
          </a:xfrm>
        </p:spPr>
        <p:txBody>
          <a:bodyPr>
            <a:normAutofit fontScale="92500" lnSpcReduction="10000"/>
          </a:bodyPr>
          <a:lstStyle/>
          <a:p>
            <a:pPr fontAlgn="base"/>
            <a:r>
              <a:rPr lang="pt-BR" sz="2800" dirty="0">
                <a:solidFill>
                  <a:schemeClr val="tx1"/>
                </a:solidFill>
              </a:rPr>
              <a:t>Exemplo: A Pastelaria da Maria</a:t>
            </a:r>
          </a:p>
          <a:p>
            <a:pPr lvl="1" fontAlgn="base"/>
            <a:r>
              <a:rPr lang="pt-BR" sz="2800" dirty="0">
                <a:solidFill>
                  <a:schemeClr val="tx1"/>
                </a:solidFill>
              </a:rPr>
              <a:t>Tente descrever todos os passos envolvidos desde o momento em que você escolhe o seu pedido, até o momento em que você paga por ele, passando, inclusive, pelos passos que o garçom, cozinheiro e outras pessoas envolvidas têm que fazer.</a:t>
            </a:r>
          </a:p>
          <a:p>
            <a:pPr lvl="1" fontAlgn="base"/>
            <a:endParaRPr lang="pt-BR" sz="2800" dirty="0">
              <a:solidFill>
                <a:schemeClr val="tx1"/>
              </a:solidFill>
            </a:endParaRPr>
          </a:p>
          <a:p>
            <a:pPr fontAlgn="base"/>
            <a:r>
              <a:rPr lang="pt-BR" sz="2800" dirty="0">
                <a:solidFill>
                  <a:schemeClr val="tx1"/>
                </a:solidFill>
              </a:rPr>
              <a:t>Se você parar para pensar, existem muitos, muitos passos envolvidos neste caso. O que pode ser feito aqui é usar a técnica de </a:t>
            </a:r>
            <a:r>
              <a:rPr lang="pt-BR" sz="2800" b="1" dirty="0">
                <a:solidFill>
                  <a:schemeClr val="tx1"/>
                </a:solidFill>
              </a:rPr>
              <a:t>refinamentos sucessivos</a:t>
            </a:r>
            <a:r>
              <a:rPr lang="pt-BR" sz="2800" dirty="0">
                <a:solidFill>
                  <a:schemeClr val="tx1"/>
                </a:solidFill>
              </a:rPr>
              <a:t>.</a:t>
            </a:r>
          </a:p>
          <a:p>
            <a:pPr fontAlgn="base"/>
            <a:endParaRPr lang="pt-BR" sz="2200" dirty="0"/>
          </a:p>
          <a:p>
            <a:pPr lvl="1" fontAlgn="base"/>
            <a:r>
              <a:rPr lang="pt-BR" sz="2600" b="1" dirty="0">
                <a:solidFill>
                  <a:srgbClr val="FF0000"/>
                </a:solidFill>
              </a:rPr>
              <a:t>Faça você mesmo!</a:t>
            </a:r>
          </a:p>
          <a:p>
            <a:endParaRPr lang="pt-BR" dirty="0"/>
          </a:p>
        </p:txBody>
      </p:sp>
    </p:spTree>
    <p:extLst>
      <p:ext uri="{BB962C8B-B14F-4D97-AF65-F5344CB8AC3E}">
        <p14:creationId xmlns:p14="http://schemas.microsoft.com/office/powerpoint/2010/main" val="390649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Refinar algoritmos – Exemplo 2</a:t>
            </a:r>
          </a:p>
        </p:txBody>
      </p:sp>
      <p:sp>
        <p:nvSpPr>
          <p:cNvPr id="3" name="Espaço Reservado para Conteúdo 2"/>
          <p:cNvSpPr>
            <a:spLocks noGrp="1"/>
          </p:cNvSpPr>
          <p:nvPr>
            <p:ph idx="1"/>
          </p:nvPr>
        </p:nvSpPr>
        <p:spPr>
          <a:xfrm>
            <a:off x="1520714" y="1874517"/>
            <a:ext cx="4083251" cy="3205482"/>
          </a:xfrm>
        </p:spPr>
        <p:txBody>
          <a:bodyPr>
            <a:normAutofit/>
          </a:bodyPr>
          <a:lstStyle/>
          <a:p>
            <a:r>
              <a:rPr lang="pt-BR" sz="3200" dirty="0">
                <a:solidFill>
                  <a:schemeClr val="tx1"/>
                </a:solidFill>
              </a:rPr>
              <a:t>Vamos começar....</a:t>
            </a:r>
          </a:p>
          <a:p>
            <a:endParaRPr lang="pt-BR" sz="3200" dirty="0">
              <a:solidFill>
                <a:schemeClr val="tx1"/>
              </a:solidFill>
            </a:endParaRPr>
          </a:p>
          <a:p>
            <a:pPr fontAlgn="base">
              <a:buFont typeface="+mj-lt"/>
              <a:buAutoNum type="arabicPeriod"/>
            </a:pPr>
            <a:r>
              <a:rPr lang="pt-BR" sz="3200" dirty="0">
                <a:solidFill>
                  <a:schemeClr val="tx1"/>
                </a:solidFill>
              </a:rPr>
              <a:t>Fazer pedido</a:t>
            </a:r>
          </a:p>
          <a:p>
            <a:pPr fontAlgn="base">
              <a:buFont typeface="+mj-lt"/>
              <a:buAutoNum type="arabicPeriod"/>
            </a:pPr>
            <a:r>
              <a:rPr lang="pt-BR" sz="3200" dirty="0">
                <a:solidFill>
                  <a:schemeClr val="tx1"/>
                </a:solidFill>
              </a:rPr>
              <a:t>Comer o pastel</a:t>
            </a:r>
          </a:p>
          <a:p>
            <a:pPr fontAlgn="base">
              <a:buFont typeface="+mj-lt"/>
              <a:buAutoNum type="arabicPeriod"/>
            </a:pPr>
            <a:r>
              <a:rPr lang="pt-BR" sz="3200" dirty="0">
                <a:solidFill>
                  <a:schemeClr val="tx1"/>
                </a:solidFill>
              </a:rPr>
              <a:t>Pagar a conta</a:t>
            </a:r>
          </a:p>
          <a:p>
            <a:endParaRPr lang="pt-BR" dirty="0"/>
          </a:p>
          <a:p>
            <a:pPr marL="0" indent="0">
              <a:buNone/>
            </a:pPr>
            <a:endParaRPr lang="pt-BR" dirty="0"/>
          </a:p>
        </p:txBody>
      </p:sp>
    </p:spTree>
    <p:extLst>
      <p:ext uri="{BB962C8B-B14F-4D97-AF65-F5344CB8AC3E}">
        <p14:creationId xmlns:p14="http://schemas.microsoft.com/office/powerpoint/2010/main" val="1426876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Refinar algoritmos – Exemplo 2</a:t>
            </a:r>
          </a:p>
        </p:txBody>
      </p:sp>
      <p:sp>
        <p:nvSpPr>
          <p:cNvPr id="3" name="Espaço Reservado para Conteúdo 2"/>
          <p:cNvSpPr>
            <a:spLocks noGrp="1"/>
          </p:cNvSpPr>
          <p:nvPr>
            <p:ph idx="1"/>
          </p:nvPr>
        </p:nvSpPr>
        <p:spPr>
          <a:xfrm>
            <a:off x="1251678" y="2176418"/>
            <a:ext cx="4083251" cy="3205482"/>
          </a:xfrm>
        </p:spPr>
        <p:txBody>
          <a:bodyPr>
            <a:normAutofit/>
          </a:bodyPr>
          <a:lstStyle/>
          <a:p>
            <a:pPr marL="0" indent="0">
              <a:buNone/>
            </a:pPr>
            <a:endParaRPr lang="pt-BR" sz="3200" dirty="0">
              <a:solidFill>
                <a:schemeClr val="tx1"/>
              </a:solidFill>
            </a:endParaRPr>
          </a:p>
          <a:p>
            <a:pPr fontAlgn="base">
              <a:buFont typeface="+mj-lt"/>
              <a:buAutoNum type="arabicPeriod"/>
            </a:pPr>
            <a:r>
              <a:rPr lang="pt-BR" sz="3200" dirty="0">
                <a:solidFill>
                  <a:schemeClr val="tx1"/>
                </a:solidFill>
              </a:rPr>
              <a:t>Fazer pedido</a:t>
            </a:r>
          </a:p>
          <a:p>
            <a:pPr fontAlgn="base">
              <a:buFont typeface="+mj-lt"/>
              <a:buAutoNum type="arabicPeriod"/>
            </a:pPr>
            <a:r>
              <a:rPr lang="pt-BR" sz="3200" dirty="0">
                <a:solidFill>
                  <a:schemeClr val="tx1"/>
                </a:solidFill>
              </a:rPr>
              <a:t>Comer o pastel</a:t>
            </a:r>
          </a:p>
          <a:p>
            <a:pPr fontAlgn="base">
              <a:buFont typeface="+mj-lt"/>
              <a:buAutoNum type="arabicPeriod"/>
            </a:pPr>
            <a:r>
              <a:rPr lang="pt-BR" sz="3200" dirty="0">
                <a:solidFill>
                  <a:schemeClr val="tx1"/>
                </a:solidFill>
              </a:rPr>
              <a:t>Pagar a conta</a:t>
            </a:r>
          </a:p>
          <a:p>
            <a:endParaRPr lang="pt-BR" dirty="0"/>
          </a:p>
          <a:p>
            <a:pPr marL="0" indent="0">
              <a:buNone/>
            </a:pPr>
            <a:endParaRPr lang="pt-BR" dirty="0"/>
          </a:p>
        </p:txBody>
      </p:sp>
      <p:sp>
        <p:nvSpPr>
          <p:cNvPr id="6" name="Espaço Reservado para Conteúdo 2"/>
          <p:cNvSpPr txBox="1">
            <a:spLocks/>
          </p:cNvSpPr>
          <p:nvPr/>
        </p:nvSpPr>
        <p:spPr>
          <a:xfrm>
            <a:off x="5830388" y="2071918"/>
            <a:ext cx="5704115" cy="330998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150000"/>
              </a:lnSpc>
            </a:pPr>
            <a:r>
              <a:rPr lang="pt-BR" sz="3200" dirty="0">
                <a:solidFill>
                  <a:srgbClr val="FF0000"/>
                </a:solidFill>
              </a:rPr>
              <a:t>Pergunta: essas ações  são básicas o suficiente para que possamos passar esse algoritmo para alguma outra pessoa executar?</a:t>
            </a:r>
          </a:p>
        </p:txBody>
      </p:sp>
    </p:spTree>
    <p:extLst>
      <p:ext uri="{BB962C8B-B14F-4D97-AF65-F5344CB8AC3E}">
        <p14:creationId xmlns:p14="http://schemas.microsoft.com/office/powerpoint/2010/main" val="378339407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Ion Boardroom</Template>
  <TotalTime>1545</TotalTime>
  <Words>752</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14</vt:i4>
      </vt:variant>
    </vt:vector>
  </HeadingPairs>
  <TitlesOfParts>
    <vt:vector size="20" baseType="lpstr">
      <vt:lpstr>Arial</vt:lpstr>
      <vt:lpstr>Georgia</vt:lpstr>
      <vt:lpstr>Gill Sans MT</vt:lpstr>
      <vt:lpstr>Impact</vt:lpstr>
      <vt:lpstr>Wingdings 3</vt:lpstr>
      <vt:lpstr>Badge</vt:lpstr>
      <vt:lpstr>ATP – Aula 03</vt:lpstr>
      <vt:lpstr>Refinar algoritmos</vt:lpstr>
      <vt:lpstr>Refinar algoritmos</vt:lpstr>
      <vt:lpstr>Refinar algoritmos – Exemplo 1</vt:lpstr>
      <vt:lpstr>Refinar algoritmos – Exemplo 1</vt:lpstr>
      <vt:lpstr>Refinar algoritmos – Exemplo 1</vt:lpstr>
      <vt:lpstr>Refinar algoritmos – Exemplo 2</vt:lpstr>
      <vt:lpstr>Refinar algoritmos – Exemplo 2</vt:lpstr>
      <vt:lpstr>Refinar algoritmos – Exemplo 2</vt:lpstr>
      <vt:lpstr>Refinar algoritmos – Exemplo 2</vt:lpstr>
      <vt:lpstr>Refinar algoritmos – Exemplo 2</vt:lpstr>
      <vt:lpstr>Refinar algoritmos – Exemplo 2</vt:lpstr>
      <vt:lpstr>Refinar algoritmos – Exemplo 2</vt:lpstr>
      <vt:lpstr>Aviso Legal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Histórico e evolução da Computação</dc:title>
  <dc:creator>User</dc:creator>
  <cp:lastModifiedBy>User</cp:lastModifiedBy>
  <cp:revision>405</cp:revision>
  <dcterms:created xsi:type="dcterms:W3CDTF">2018-01-24T17:42:25Z</dcterms:created>
  <dcterms:modified xsi:type="dcterms:W3CDTF">2020-03-01T13:02:08Z</dcterms:modified>
</cp:coreProperties>
</file>