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64" r:id="rId3"/>
    <p:sldId id="265" r:id="rId4"/>
    <p:sldId id="257" r:id="rId5"/>
    <p:sldId id="258" r:id="rId6"/>
    <p:sldId id="267" r:id="rId7"/>
    <p:sldId id="259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de-DE"/>
              <a:t>24.01.2024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04E56E-FC9A-5535-D3C1-AF5C74449EB1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Diff_temp</a:t>
            </a:r>
            <a:r>
              <a:rPr lang="de-DE" dirty="0"/>
              <a:t> = Temperatur - </a:t>
            </a:r>
            <a:r>
              <a:rPr lang="de-DE" dirty="0" err="1"/>
              <a:t>RollingMean_temp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6999B8-B6B4-4561-A3CD-BBCDAB9FC9D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7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6999B8-B6B4-4561-A3CD-BBCDAB9FC9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11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6E029F-6BF8-E6E0-B0E9-C7BA9BC631CB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DCBD81-D725-1A8E-F503-028E82073E44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6999B8-B6B4-4561-A3CD-BBCDAB9FC9D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35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2F96D4-32CC-04F1-28B6-ADDF2681384F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3115C2-762D-8CA7-EF4E-BCB966699EB3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18524C-B96B-137E-580E-6C48B0EAABED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210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464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312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6416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24.01.2024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652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497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794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7579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874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28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556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9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Team 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Johanna Stoske, Rahim Ebert, Leon Wassmund, Marlene Steinbach</a:t>
            </a:r>
          </a:p>
        </p:txBody>
      </p:sp>
      <p:sp>
        <p:nvSpPr>
          <p:cNvPr id="37250878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7C63FC-0DB0-951A-72A6-FF4CA7158C64}" type="slidenum">
              <a:rPr lang="de-D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5417210" name="Title 1"/>
          <p:cNvSpPr>
            <a:spLocks noGrp="1"/>
          </p:cNvSpPr>
          <p:nvPr>
            <p:ph type="title"/>
          </p:nvPr>
        </p:nvSpPr>
        <p:spPr bwMode="auto">
          <a:xfrm>
            <a:off x="1097280" y="-353477"/>
            <a:ext cx="10058400" cy="1450757"/>
          </a:xfrm>
        </p:spPr>
        <p:txBody>
          <a:bodyPr/>
          <a:lstStyle/>
          <a:p>
            <a:pPr>
              <a:defRPr/>
            </a:pPr>
            <a:r>
              <a:rPr dirty="0" err="1"/>
              <a:t>Neuronales</a:t>
            </a:r>
            <a:r>
              <a:rPr dirty="0"/>
              <a:t> </a:t>
            </a:r>
            <a:r>
              <a:rPr dirty="0" err="1"/>
              <a:t>Netzwerk</a:t>
            </a:r>
            <a:r>
              <a:rPr dirty="0"/>
              <a:t> MAPE</a:t>
            </a:r>
          </a:p>
        </p:txBody>
      </p:sp>
      <p:sp>
        <p:nvSpPr>
          <p:cNvPr id="73933039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3F8E3C-6742-61A0-13F6-7360D5ADF8F8}" type="slidenum">
              <a:rPr/>
              <a:t>10</a:t>
            </a:fld>
            <a:endParaRPr/>
          </a:p>
        </p:txBody>
      </p:sp>
      <p:pic>
        <p:nvPicPr>
          <p:cNvPr id="197390719" name="Picture 19739071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8723" y="1251536"/>
            <a:ext cx="8731989" cy="52391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ED2B1-11E7-0B51-14E5-2ABC068E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80DCC-EBB5-BCBD-B042-C668E1EE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8FA1BB-9460-CC7E-F694-EE06A9B9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45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F2EA-CC5F-1985-642E-ED559C95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Zusätzliche Variablen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562B9C-993A-ADED-092A-355B07042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0/1 Abfrage:</a:t>
            </a:r>
          </a:p>
          <a:p>
            <a:pPr lvl="1"/>
            <a:r>
              <a:rPr lang="de-DE" dirty="0"/>
              <a:t>Kieler Woche</a:t>
            </a:r>
          </a:p>
          <a:p>
            <a:pPr lvl="1"/>
            <a:r>
              <a:rPr lang="de-DE" dirty="0"/>
              <a:t>Feiertag</a:t>
            </a:r>
          </a:p>
          <a:p>
            <a:pPr lvl="1"/>
            <a:r>
              <a:rPr lang="de-DE" dirty="0"/>
              <a:t>Fußballspiel</a:t>
            </a:r>
          </a:p>
          <a:p>
            <a:pPr lvl="1"/>
            <a:r>
              <a:rPr lang="de-DE" dirty="0"/>
              <a:t>Handballspiel</a:t>
            </a:r>
          </a:p>
          <a:p>
            <a:pPr lvl="1"/>
            <a:r>
              <a:rPr lang="de-DE" dirty="0"/>
              <a:t>Flohmarkt</a:t>
            </a:r>
          </a:p>
          <a:p>
            <a:pPr lvl="1"/>
            <a:r>
              <a:rPr lang="de-DE" dirty="0"/>
              <a:t>Ferien</a:t>
            </a:r>
          </a:p>
          <a:p>
            <a:r>
              <a:rPr lang="de-DE" dirty="0"/>
              <a:t>Character:</a:t>
            </a:r>
          </a:p>
          <a:p>
            <a:pPr lvl="1"/>
            <a:r>
              <a:rPr lang="de-DE" dirty="0"/>
              <a:t>Wochentag</a:t>
            </a:r>
          </a:p>
          <a:p>
            <a:pPr lvl="1"/>
            <a:r>
              <a:rPr lang="de-DE" dirty="0"/>
              <a:t>Art des Feiertags</a:t>
            </a:r>
          </a:p>
          <a:p>
            <a:pPr lvl="1"/>
            <a:r>
              <a:rPr lang="de-DE" dirty="0"/>
              <a:t>Jahreszeit</a:t>
            </a:r>
          </a:p>
          <a:p>
            <a:pPr lvl="1"/>
            <a:r>
              <a:rPr lang="de-DE" dirty="0"/>
              <a:t>Temperaturkategorie</a:t>
            </a:r>
          </a:p>
          <a:p>
            <a:r>
              <a:rPr lang="de-DE" dirty="0"/>
              <a:t>Kreuzfahrtschiffe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FF3B4-80B7-1C86-D032-B365D8845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7119" y="1825625"/>
            <a:ext cx="5181599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Imputierte Variablen:</a:t>
            </a:r>
          </a:p>
          <a:p>
            <a:pPr lvl="1"/>
            <a:r>
              <a:rPr lang="de-DE" dirty="0"/>
              <a:t>Temperatur</a:t>
            </a:r>
          </a:p>
          <a:p>
            <a:pPr lvl="1"/>
            <a:r>
              <a:rPr lang="de-DE" dirty="0"/>
              <a:t>Wind</a:t>
            </a:r>
          </a:p>
          <a:p>
            <a:pPr lvl="1"/>
            <a:r>
              <a:rPr lang="de-DE" dirty="0"/>
              <a:t>Bewölkung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85CE-F6E7-42EC-5F2E-422B51FC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de-DE" smtClean="0"/>
              <a:t>2</a:t>
            </a:fld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90920C-B77C-C23B-58CE-4DDC3C2D8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1"/>
          <a:stretch/>
        </p:blipFill>
        <p:spPr>
          <a:xfrm>
            <a:off x="5143148" y="3142035"/>
            <a:ext cx="5822087" cy="32143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68C99D-253E-DCE8-2A2E-074C8CB5376C}"/>
              </a:ext>
            </a:extLst>
          </p:cNvPr>
          <p:cNvSpPr txBox="1"/>
          <p:nvPr/>
        </p:nvSpPr>
        <p:spPr>
          <a:xfrm>
            <a:off x="6286500" y="1825625"/>
            <a:ext cx="6094378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100" dirty="0"/>
              <a:t>Unterschiede zum Durchschnitt der letzten 7 Tage: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3082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371D971-6689-480A-9288-401E0539F866}"/>
              </a:ext>
            </a:extLst>
          </p:cNvPr>
          <p:cNvSpPr/>
          <p:nvPr/>
        </p:nvSpPr>
        <p:spPr>
          <a:xfrm>
            <a:off x="944880" y="1576135"/>
            <a:ext cx="10404158" cy="7694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2490B9F2-3417-325A-CE6C-B4F309AD2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09"/>
          <a:stretch/>
        </p:blipFill>
        <p:spPr>
          <a:xfrm>
            <a:off x="835026" y="2020686"/>
            <a:ext cx="2503488" cy="1436688"/>
          </a:xfrm>
          <a:prstGeom prst="rect">
            <a:avLst/>
          </a:prstGeom>
        </p:spPr>
      </p:pic>
      <p:pic>
        <p:nvPicPr>
          <p:cNvPr id="15" name="Picture 1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3A3C4136-5661-84D8-7E5F-BAF7AE0CA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09"/>
          <a:stretch/>
        </p:blipFill>
        <p:spPr>
          <a:xfrm>
            <a:off x="3414238" y="1992449"/>
            <a:ext cx="2576513" cy="1436688"/>
          </a:xfrm>
          <a:prstGeom prst="rect">
            <a:avLst/>
          </a:prstGeom>
        </p:spPr>
      </p:pic>
      <p:pic>
        <p:nvPicPr>
          <p:cNvPr id="13" name="Picture 1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71D8CB36-27AE-35AB-9BB3-3DB5981A16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56"/>
          <a:stretch/>
        </p:blipFill>
        <p:spPr>
          <a:xfrm>
            <a:off x="6032500" y="2055805"/>
            <a:ext cx="2565400" cy="1436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138AD-9B40-1B14-7DDE-57F632B0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rtl="0">
              <a:spcBef>
                <a:spcPct val="0"/>
              </a:spcBef>
            </a:pP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Balkendiagramme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selbstersteller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4D475C7-AF34-8118-DB39-58631CA232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/>
          <a:stretch/>
        </p:blipFill>
        <p:spPr>
          <a:xfrm>
            <a:off x="1093788" y="3524785"/>
            <a:ext cx="4938712" cy="3117562"/>
          </a:xfrm>
          <a:prstGeom prst="rect">
            <a:avLst/>
          </a:prstGeom>
        </p:spPr>
      </p:pic>
      <p:pic>
        <p:nvPicPr>
          <p:cNvPr id="9" name="Content Placeholder 8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9F252699-3155-C2F7-0892-89E683B83F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t="8756"/>
          <a:stretch/>
        </p:blipFill>
        <p:spPr>
          <a:xfrm>
            <a:off x="8696325" y="2015638"/>
            <a:ext cx="2652713" cy="14366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57BF3-A7ED-8837-8D0C-AA0A5584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08395586-F03A-48D1-94DF-16B239DF4FB5}" type="slidenum">
              <a:rPr lang="en-US" sz="1200" kern="1200" smtClean="0"/>
              <a:pPr rtl="0">
                <a:spcAft>
                  <a:spcPts val="600"/>
                </a:spcAft>
                <a:defRPr/>
              </a:pPr>
              <a:t>3</a:t>
            </a:fld>
            <a:endParaRPr lang="en-US" sz="1200" kern="1200"/>
          </a:p>
        </p:txBody>
      </p:sp>
      <p:pic>
        <p:nvPicPr>
          <p:cNvPr id="11" name="Picture 1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F5AC539-E010-39E3-1602-0C53E3300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756"/>
          <a:stretch/>
        </p:blipFill>
        <p:spPr>
          <a:xfrm>
            <a:off x="6032500" y="3577523"/>
            <a:ext cx="5316538" cy="2928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106DCF-526C-B6E7-9628-56F974D4CC97}"/>
              </a:ext>
            </a:extLst>
          </p:cNvPr>
          <p:cNvSpPr txBox="1"/>
          <p:nvPr/>
        </p:nvSpPr>
        <p:spPr>
          <a:xfrm>
            <a:off x="1460321" y="16908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Ferien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BE59E-BDA3-E247-A567-D70D52C86D6E}"/>
              </a:ext>
            </a:extLst>
          </p:cNvPr>
          <p:cNvSpPr txBox="1"/>
          <p:nvPr/>
        </p:nvSpPr>
        <p:spPr>
          <a:xfrm>
            <a:off x="3918631" y="17096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Feiertage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F3BBC-2871-052E-6C19-34E3D0B4BB5E}"/>
              </a:ext>
            </a:extLst>
          </p:cNvPr>
          <p:cNvSpPr txBox="1"/>
          <p:nvPr/>
        </p:nvSpPr>
        <p:spPr>
          <a:xfrm>
            <a:off x="6366685" y="153935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Handballspiele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85E4E-2A4C-EEEA-0401-3E442BE0AA95}"/>
              </a:ext>
            </a:extLst>
          </p:cNvPr>
          <p:cNvSpPr txBox="1"/>
          <p:nvPr/>
        </p:nvSpPr>
        <p:spPr>
          <a:xfrm>
            <a:off x="8999729" y="1572696"/>
            <a:ext cx="176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Fußballspiele</a:t>
            </a:r>
          </a:p>
        </p:txBody>
      </p:sp>
    </p:spTree>
    <p:extLst>
      <p:ext uri="{BB962C8B-B14F-4D97-AF65-F5344CB8AC3E}">
        <p14:creationId xmlns:p14="http://schemas.microsoft.com/office/powerpoint/2010/main" val="373847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790980" name="Titel 1"/>
          <p:cNvSpPr>
            <a:spLocks noGrp="1"/>
          </p:cNvSpPr>
          <p:nvPr>
            <p:ph type="title"/>
          </p:nvPr>
        </p:nvSpPr>
        <p:spPr bwMode="auto">
          <a:xfrm>
            <a:off x="1097280" y="215483"/>
            <a:ext cx="10058400" cy="1450757"/>
          </a:xfrm>
        </p:spPr>
        <p:txBody>
          <a:bodyPr/>
          <a:lstStyle/>
          <a:p>
            <a:pPr>
              <a:defRPr/>
            </a:pPr>
            <a:r>
              <a:rPr dirty="0" err="1"/>
              <a:t>Fehlende</a:t>
            </a:r>
            <a:r>
              <a:rPr dirty="0"/>
              <a:t> </a:t>
            </a:r>
            <a:r>
              <a:rPr dirty="0" err="1"/>
              <a:t>Werte</a:t>
            </a:r>
            <a:endParaRPr dirty="0"/>
          </a:p>
        </p:txBody>
      </p:sp>
      <p:sp>
        <p:nvSpPr>
          <p:cNvPr id="1110545169" name="Inhaltsplatzhalter 2"/>
          <p:cNvSpPr>
            <a:spLocks noGrp="1"/>
          </p:cNvSpPr>
          <p:nvPr>
            <p:ph idx="1"/>
          </p:nvPr>
        </p:nvSpPr>
        <p:spPr bwMode="auto">
          <a:xfrm>
            <a:off x="677334" y="1683069"/>
            <a:ext cx="8596668" cy="38807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dirty="0" err="1"/>
              <a:t>Keine</a:t>
            </a:r>
            <a:r>
              <a:rPr dirty="0"/>
              <a:t> </a:t>
            </a:r>
            <a:r>
              <a:rPr dirty="0" err="1"/>
              <a:t>fehlenden</a:t>
            </a:r>
            <a:r>
              <a:rPr dirty="0"/>
              <a:t> </a:t>
            </a:r>
            <a:r>
              <a:rPr dirty="0" err="1"/>
              <a:t>Werte</a:t>
            </a:r>
            <a:r>
              <a:rPr dirty="0"/>
              <a:t> in </a:t>
            </a:r>
            <a:r>
              <a:rPr dirty="0" err="1"/>
              <a:t>durch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hinzugefügten</a:t>
            </a:r>
            <a:r>
              <a:rPr dirty="0"/>
              <a:t> </a:t>
            </a:r>
            <a:r>
              <a:rPr dirty="0" err="1"/>
              <a:t>Variablen</a:t>
            </a:r>
            <a:endParaRPr dirty="0"/>
          </a:p>
          <a:p>
            <a:pPr>
              <a:defRPr/>
            </a:pPr>
            <a:r>
              <a:rPr dirty="0" err="1"/>
              <a:t>Fehlende</a:t>
            </a:r>
            <a:r>
              <a:rPr dirty="0"/>
              <a:t> </a:t>
            </a:r>
            <a:r>
              <a:rPr dirty="0" err="1"/>
              <a:t>Werte</a:t>
            </a:r>
            <a:r>
              <a:rPr dirty="0"/>
              <a:t> in </a:t>
            </a:r>
            <a:r>
              <a:rPr dirty="0" err="1"/>
              <a:t>Variablen</a:t>
            </a:r>
            <a:r>
              <a:rPr dirty="0"/>
              <a:t> </a:t>
            </a:r>
            <a:r>
              <a:rPr dirty="0" err="1"/>
              <a:t>aus</a:t>
            </a:r>
            <a:r>
              <a:rPr dirty="0"/>
              <a:t> dem </a:t>
            </a:r>
            <a:r>
              <a:rPr dirty="0" err="1"/>
              <a:t>Wetterdatensatz</a:t>
            </a:r>
            <a:r>
              <a:rPr dirty="0"/>
              <a:t>: </a:t>
            </a:r>
          </a:p>
          <a:p>
            <a:pPr>
              <a:defRPr/>
            </a:pPr>
            <a:endParaRPr dirty="0"/>
          </a:p>
          <a:p>
            <a:pPr marL="0" indent="0">
              <a:buFont typeface="Arial"/>
              <a:buNone/>
              <a:defRPr/>
            </a:pPr>
            <a:endParaRPr lang="de-DE" dirty="0"/>
          </a:p>
          <a:p>
            <a:pPr marL="0" indent="0">
              <a:buFont typeface="Arial"/>
              <a:buNone/>
              <a:defRPr/>
            </a:pPr>
            <a:endParaRPr dirty="0"/>
          </a:p>
          <a:p>
            <a:pPr>
              <a:defRPr/>
            </a:pPr>
            <a:r>
              <a:rPr dirty="0" err="1"/>
              <a:t>Hinzufügen</a:t>
            </a:r>
            <a:r>
              <a:rPr dirty="0"/>
              <a:t> von </a:t>
            </a:r>
            <a:r>
              <a:rPr dirty="0" err="1"/>
              <a:t>Variablen</a:t>
            </a:r>
            <a:r>
              <a:rPr dirty="0"/>
              <a:t>, die </a:t>
            </a:r>
            <a:r>
              <a:rPr dirty="0" err="1"/>
              <a:t>die</a:t>
            </a:r>
            <a:r>
              <a:rPr dirty="0"/>
              <a:t> Imputation </a:t>
            </a:r>
            <a:r>
              <a:rPr dirty="0" err="1"/>
              <a:t>anzeigen</a:t>
            </a:r>
            <a:r>
              <a:rPr dirty="0"/>
              <a:t>: </a:t>
            </a:r>
          </a:p>
          <a:p>
            <a:pPr lvl="1">
              <a:defRPr/>
            </a:pPr>
            <a:endParaRPr dirty="0"/>
          </a:p>
          <a:p>
            <a:pPr lvl="1">
              <a:defRPr/>
            </a:pPr>
            <a:endParaRPr dirty="0"/>
          </a:p>
        </p:txBody>
      </p:sp>
      <p:sp>
        <p:nvSpPr>
          <p:cNvPr id="81318582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E1EAF8-4705-205C-A4E6-B0478ED45092}" type="slidenum">
              <a:rPr lang="de-DE"/>
              <a:t>4</a:t>
            </a:fld>
            <a:endParaRPr/>
          </a:p>
        </p:txBody>
      </p:sp>
      <p:pic>
        <p:nvPicPr>
          <p:cNvPr id="1090640994" name="Picture 109064099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665953" y="2594927"/>
            <a:ext cx="5889288" cy="143701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571721715" name="Picture 157172171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73306" y="4470399"/>
            <a:ext cx="7658100" cy="204787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30607125" name="Picture 23060712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831406" y="4538662"/>
            <a:ext cx="2769507" cy="16383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3685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Wie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imputiert</a:t>
            </a:r>
            <a:r>
              <a:rPr dirty="0"/>
              <a:t>?</a:t>
            </a:r>
          </a:p>
        </p:txBody>
      </p:sp>
      <p:sp>
        <p:nvSpPr>
          <p:cNvPr id="1721833960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875327"/>
            <a:ext cx="10515600" cy="4351338"/>
          </a:xfrm>
        </p:spPr>
        <p:txBody>
          <a:bodyPr/>
          <a:lstStyle/>
          <a:p>
            <a:pPr marL="659822" lvl="1" indent="-316922">
              <a:buFont typeface="Arial"/>
              <a:buAutoNum type="arabicPeriod"/>
              <a:defRPr/>
            </a:pPr>
            <a:r>
              <a:rPr lang="de-DE" sz="21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Wettercode: NA = 0</a:t>
            </a:r>
            <a:r>
              <a:rPr lang="de-DE" dirty="0"/>
              <a:t> </a:t>
            </a:r>
            <a:endParaRPr lang="de-DE" sz="2100" dirty="0"/>
          </a:p>
          <a:p>
            <a:pPr marL="659822" lvl="1" indent="-316922">
              <a:buFont typeface="Arial"/>
              <a:buAutoNum type="arabicPeriod"/>
              <a:defRPr/>
            </a:pPr>
            <a:r>
              <a:rPr lang="de-DE" sz="21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Bewölkung: Hotdeck-Imputation </a:t>
            </a:r>
            <a:endParaRPr lang="de-DE" sz="21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59822" lvl="1" indent="-316922">
              <a:buFont typeface="Arial"/>
              <a:buAutoNum type="arabicPeriod"/>
              <a:defRPr/>
            </a:pPr>
            <a:endParaRPr sz="2100" dirty="0"/>
          </a:p>
          <a:p>
            <a:pPr marL="659822" lvl="1" indent="-316922">
              <a:buFont typeface="Arial"/>
              <a:buAutoNum type="arabicPeriod"/>
              <a:defRPr/>
            </a:pPr>
            <a:endParaRPr sz="2100" dirty="0"/>
          </a:p>
          <a:p>
            <a:pPr marL="659822" lvl="1" indent="-316922">
              <a:buFont typeface="Arial"/>
              <a:buAutoNum type="arabicPeriod"/>
              <a:defRPr/>
            </a:pPr>
            <a:endParaRPr sz="2100" dirty="0"/>
          </a:p>
          <a:p>
            <a:pPr marL="659822" lvl="1" indent="-316922">
              <a:buFont typeface="Arial"/>
              <a:buAutoNum type="arabicPeriod"/>
              <a:defRPr/>
            </a:pPr>
            <a:endParaRPr sz="2100" dirty="0"/>
          </a:p>
          <a:p>
            <a:pPr marL="659822" lvl="1" indent="-316922">
              <a:buFont typeface="Arial"/>
              <a:buAutoNum type="arabicPeriod"/>
              <a:defRPr/>
            </a:pPr>
            <a:endParaRPr sz="2100" dirty="0"/>
          </a:p>
          <a:p>
            <a:pPr marL="659822" lvl="1" indent="-316922">
              <a:buFont typeface="Arial"/>
              <a:buAutoNum type="arabicPeriod"/>
              <a:defRPr/>
            </a:pPr>
            <a:r>
              <a:rPr lang="de-DE" sz="21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Temperatur &amp; Windgeschwindigkeit: Lineare Interpolation</a:t>
            </a:r>
            <a:endParaRPr sz="2100" dirty="0"/>
          </a:p>
          <a:p>
            <a:pPr marL="342899" lvl="1" indent="0">
              <a:buFont typeface="Arial"/>
              <a:buNone/>
              <a:defRPr/>
            </a:pPr>
            <a:endParaRPr sz="21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endParaRPr dirty="0"/>
          </a:p>
        </p:txBody>
      </p:sp>
      <p:sp>
        <p:nvSpPr>
          <p:cNvPr id="4806899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1F4CE72-65A1-8B65-361A-8084761C04CF}" type="slidenum">
              <a:rPr/>
              <a:t>5</a:t>
            </a:fld>
            <a:endParaRPr/>
          </a:p>
        </p:txBody>
      </p:sp>
      <p:pic>
        <p:nvPicPr>
          <p:cNvPr id="265146715" name="Picture 2651467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98924" y="1860895"/>
            <a:ext cx="5391149" cy="257175"/>
          </a:xfrm>
          <a:prstGeom prst="rect">
            <a:avLst/>
          </a:prstGeom>
        </p:spPr>
      </p:pic>
      <p:pic>
        <p:nvPicPr>
          <p:cNvPr id="1656236747" name="Picture 165623674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85454" y="2777836"/>
            <a:ext cx="7515225" cy="1066799"/>
          </a:xfrm>
          <a:prstGeom prst="rect">
            <a:avLst/>
          </a:prstGeom>
        </p:spPr>
      </p:pic>
      <p:pic>
        <p:nvPicPr>
          <p:cNvPr id="873408337" name="Picture 87340833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543165" y="4896773"/>
            <a:ext cx="6657975" cy="1152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A89B2-3607-7F72-2832-64F03BE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Modellgleichungen</a:t>
            </a:r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25298B3B-5C73-C54B-8D27-54289978BDE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60120" y="1950720"/>
          <a:ext cx="10515600" cy="4027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187671104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85116848"/>
                    </a:ext>
                  </a:extLst>
                </a:gridCol>
              </a:tblGrid>
              <a:tr h="2194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R^2-Faktor</a:t>
                      </a:r>
                    </a:p>
                    <a:p>
                      <a:pPr lvl="0" algn="ctr"/>
                      <a:endParaRPr lang="en-US" dirty="0"/>
                    </a:p>
                    <a:p>
                      <a:pPr lvl="0" algn="ctr"/>
                      <a:r>
                        <a:rPr lang="en-US" dirty="0"/>
                        <a:t>0.8049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83909"/>
                  </a:ext>
                </a:extLst>
              </a:tr>
              <a:tr h="1832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R^2-Faktor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0.8588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232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B21113-EE21-C8D1-2D99-281FD983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de-DE" smtClean="0"/>
              <a:t>6</a:t>
            </a:fld>
            <a:endParaRPr lang="de-DE"/>
          </a:p>
        </p:txBody>
      </p:sp>
      <p:pic>
        <p:nvPicPr>
          <p:cNvPr id="6" name="Inhaltsplatzhalter 8">
            <a:extLst>
              <a:ext uri="{FF2B5EF4-FFF2-40B4-BE49-F238E27FC236}">
                <a16:creationId xmlns:a16="http://schemas.microsoft.com/office/drawing/2014/main" id="{7B1C68F2-8297-38C8-6D1F-AC7B962DE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0120" y="1950720"/>
            <a:ext cx="8552153" cy="22221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0FCF3E-5A7D-778C-E819-9215F580D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20" y="4550963"/>
            <a:ext cx="8618501" cy="8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0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7285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Lineares Modell</a:t>
            </a:r>
          </a:p>
        </p:txBody>
      </p:sp>
      <p:pic>
        <p:nvPicPr>
          <p:cNvPr id="1605911136" name="Content Placeholder 160591113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868322" y="1846263"/>
            <a:ext cx="6515681" cy="4022725"/>
          </a:xfrm>
          <a:prstGeom prst="rect">
            <a:avLst/>
          </a:prstGeom>
        </p:spPr>
      </p:pic>
      <p:sp>
        <p:nvSpPr>
          <p:cNvPr id="991963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586855-AA51-CD5C-D664-E9E8A54BE156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0935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Neuronales Netzwerk</a:t>
            </a:r>
          </a:p>
        </p:txBody>
      </p:sp>
      <p:sp>
        <p:nvSpPr>
          <p:cNvPr id="13990669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0F90347-9CE3-CDEC-CAAC-4B740442B012}" type="slidenum">
              <a:rPr/>
              <a:t>8</a:t>
            </a:fld>
            <a:endParaRPr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B08FDAA-7C42-F1D7-5DE4-B0AEF2730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276416"/>
            <a:ext cx="5759746" cy="2305168"/>
          </a:xfrm>
          <a:prstGeom prst="rect">
            <a:avLst/>
          </a:prstGeom>
        </p:spPr>
      </p:pic>
      <p:pic>
        <p:nvPicPr>
          <p:cNvPr id="12" name="Grafik 1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2EAEF8B-3E38-D9F1-9E18-16E3C6926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63" y="2276416"/>
            <a:ext cx="4572235" cy="30545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477474" name="Titel 1"/>
          <p:cNvSpPr>
            <a:spLocks noGrp="1"/>
          </p:cNvSpPr>
          <p:nvPr>
            <p:ph type="title"/>
          </p:nvPr>
        </p:nvSpPr>
        <p:spPr bwMode="auto">
          <a:xfrm>
            <a:off x="1066800" y="33090"/>
            <a:ext cx="10058400" cy="1450757"/>
          </a:xfrm>
        </p:spPr>
        <p:txBody>
          <a:bodyPr/>
          <a:lstStyle/>
          <a:p>
            <a:pPr>
              <a:defRPr/>
            </a:pPr>
            <a:r>
              <a:rPr dirty="0" err="1"/>
              <a:t>Neuronales</a:t>
            </a:r>
            <a:r>
              <a:rPr dirty="0"/>
              <a:t> </a:t>
            </a:r>
            <a:r>
              <a:rPr dirty="0" err="1"/>
              <a:t>Netzwerk</a:t>
            </a:r>
            <a:r>
              <a:rPr dirty="0"/>
              <a:t> </a:t>
            </a:r>
            <a:r>
              <a:rPr dirty="0" err="1"/>
              <a:t>Trainingshistorie</a:t>
            </a:r>
            <a:endParaRPr dirty="0"/>
          </a:p>
        </p:txBody>
      </p:sp>
      <p:sp>
        <p:nvSpPr>
          <p:cNvPr id="1670175952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D6204CD-0C7C-6A11-4A88-9C959E97691E}" type="slidenum">
              <a:rPr lang="de-DE"/>
              <a:t>9</a:t>
            </a:fld>
            <a:endParaRPr/>
          </a:p>
        </p:txBody>
      </p:sp>
      <p:pic>
        <p:nvPicPr>
          <p:cNvPr id="1131548951" name="Picture 1131548950"/>
          <p:cNvPicPr>
            <a:picLocks noChangeAspect="1"/>
          </p:cNvPicPr>
          <p:nvPr/>
        </p:nvPicPr>
        <p:blipFill rotWithShape="1">
          <a:blip r:embed="rId3"/>
          <a:srcRect t="5158" r="7738"/>
          <a:stretch/>
        </p:blipFill>
        <p:spPr bwMode="auto">
          <a:xfrm>
            <a:off x="585635" y="1808480"/>
            <a:ext cx="9107005" cy="4680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154</Words>
  <Application>Microsoft Office PowerPoint</Application>
  <DocSecurity>0</DocSecurity>
  <PresentationFormat>Breitbild</PresentationFormat>
  <Paragraphs>79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Rückblick</vt:lpstr>
      <vt:lpstr>Team 2</vt:lpstr>
      <vt:lpstr>Zusätzliche Variablen</vt:lpstr>
      <vt:lpstr>Balkendiagramme selbstersteller Variablen</vt:lpstr>
      <vt:lpstr>Fehlende Werte</vt:lpstr>
      <vt:lpstr>Wie wurde imputiert?</vt:lpstr>
      <vt:lpstr>Modellgleichungen</vt:lpstr>
      <vt:lpstr>Lineares Modell</vt:lpstr>
      <vt:lpstr>Neuronales Netzwerk</vt:lpstr>
      <vt:lpstr>Neuronales Netzwerk Trainingshistorie</vt:lpstr>
      <vt:lpstr>Neuronales Netzwerk MAPE</vt:lpstr>
      <vt:lpstr>Vielen Dank!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subject/>
  <dc:creator>Steinbach, Marlene</dc:creator>
  <cp:keywords/>
  <dc:description/>
  <cp:lastModifiedBy>Steinbach, Marlene</cp:lastModifiedBy>
  <cp:revision>23</cp:revision>
  <dcterms:modified xsi:type="dcterms:W3CDTF">2024-01-24T13:06:57Z</dcterms:modified>
  <cp:category/>
  <dc:identifier/>
  <cp:contentStatus/>
  <dc:language/>
  <cp:version/>
</cp:coreProperties>
</file>