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80" r:id="rId11"/>
    <p:sldId id="263" r:id="rId12"/>
    <p:sldId id="270" r:id="rId13"/>
    <p:sldId id="269" r:id="rId14"/>
    <p:sldId id="264" r:id="rId15"/>
    <p:sldId id="265" r:id="rId16"/>
    <p:sldId id="271" r:id="rId17"/>
    <p:sldId id="272" r:id="rId18"/>
    <p:sldId id="273" r:id="rId19"/>
    <p:sldId id="274" r:id="rId20"/>
    <p:sldId id="281"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91" d="100"/>
          <a:sy n="91" d="100"/>
        </p:scale>
        <p:origin x="3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4A7E497C-B72B-4B25-A6EF-DBB26FA236CC}" type="datetimeFigureOut">
              <a:rPr lang="en-US" smtClean="0"/>
              <a:t>2/3/2021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379117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A7E497C-B72B-4B25-A6EF-DBB26FA236CC}" type="datetimeFigureOut">
              <a:rPr lang="en-US" smtClean="0"/>
              <a:t>2/3/2021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401130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A7E497C-B72B-4B25-A6EF-DBB26FA236CC}" type="datetimeFigureOut">
              <a:rPr lang="en-US" smtClean="0"/>
              <a:t>2/3/2021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74375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A7E497C-B72B-4B25-A6EF-DBB26FA236CC}" type="datetimeFigureOut">
              <a:rPr lang="en-US" smtClean="0"/>
              <a:t>2/3/2021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269916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A7E497C-B72B-4B25-A6EF-DBB26FA236CC}" type="datetimeFigureOut">
              <a:rPr lang="en-US" smtClean="0"/>
              <a:t>2/3/2021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9922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4A7E497C-B72B-4B25-A6EF-DBB26FA236CC}" type="datetimeFigureOut">
              <a:rPr lang="en-US" smtClean="0"/>
              <a:t>2/3/2021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191724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4A7E497C-B72B-4B25-A6EF-DBB26FA236CC}" type="datetimeFigureOut">
              <a:rPr lang="en-US" smtClean="0"/>
              <a:t>2/3/2021</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387325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4A7E497C-B72B-4B25-A6EF-DBB26FA236CC}" type="datetimeFigureOut">
              <a:rPr lang="en-US" smtClean="0"/>
              <a:t>2/3/2021</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106065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A7E497C-B72B-4B25-A6EF-DBB26FA236CC}" type="datetimeFigureOut">
              <a:rPr lang="en-US" smtClean="0"/>
              <a:t>2/3/2021</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319588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A7E497C-B72B-4B25-A6EF-DBB26FA236CC}" type="datetimeFigureOut">
              <a:rPr lang="en-US" smtClean="0"/>
              <a:t>2/3/2021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809442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A7E497C-B72B-4B25-A6EF-DBB26FA236CC}" type="datetimeFigureOut">
              <a:rPr lang="en-US" smtClean="0"/>
              <a:t>2/3/2021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B4B042C-CEEA-4125-B06E-A2C1DE6F35FC}" type="slidenum">
              <a:rPr lang="en-US" smtClean="0"/>
              <a:t>‹Nº›</a:t>
            </a:fld>
            <a:endParaRPr lang="en-US"/>
          </a:p>
        </p:txBody>
      </p:sp>
    </p:spTree>
    <p:extLst>
      <p:ext uri="{BB962C8B-B14F-4D97-AF65-F5344CB8AC3E}">
        <p14:creationId xmlns:p14="http://schemas.microsoft.com/office/powerpoint/2010/main" val="138635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E497C-B72B-4B25-A6EF-DBB26FA236CC}" type="datetimeFigureOut">
              <a:rPr lang="en-US" smtClean="0"/>
              <a:t>2/3/2021</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B042C-CEEA-4125-B06E-A2C1DE6F35FC}" type="slidenum">
              <a:rPr lang="en-US" smtClean="0"/>
              <a:t>‹Nº›</a:t>
            </a:fld>
            <a:endParaRPr lang="en-US"/>
          </a:p>
        </p:txBody>
      </p:sp>
    </p:spTree>
    <p:extLst>
      <p:ext uri="{BB962C8B-B14F-4D97-AF65-F5344CB8AC3E}">
        <p14:creationId xmlns:p14="http://schemas.microsoft.com/office/powerpoint/2010/main" val="3237978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http://noa.kic.free.fr/fotoscata/gusto.jpg"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p:cNvSpPr/>
          <p:nvPr/>
        </p:nvSpPr>
        <p:spPr>
          <a:xfrm>
            <a:off x="3630774" y="278713"/>
            <a:ext cx="4930452" cy="646331"/>
          </a:xfrm>
          <a:prstGeom prst="rect">
            <a:avLst/>
          </a:prstGeom>
        </p:spPr>
        <p:txBody>
          <a:bodyPr wrap="none">
            <a:spAutoFit/>
          </a:bodyPr>
          <a:lstStyle/>
          <a:p>
            <a:r>
              <a:rPr lang="es-ES" sz="3600" b="1" dirty="0" smtClean="0"/>
              <a:t>El hombre y su ambiente</a:t>
            </a:r>
            <a:endParaRPr lang="en-US" sz="3600" b="1" dirty="0"/>
          </a:p>
        </p:txBody>
      </p:sp>
      <p:sp>
        <p:nvSpPr>
          <p:cNvPr id="9" name="Rectángulo 8"/>
          <p:cNvSpPr/>
          <p:nvPr/>
        </p:nvSpPr>
        <p:spPr>
          <a:xfrm>
            <a:off x="2145955" y="1203757"/>
            <a:ext cx="9086337" cy="4278094"/>
          </a:xfrm>
          <a:prstGeom prst="rect">
            <a:avLst/>
          </a:prstGeom>
        </p:spPr>
        <p:txBody>
          <a:bodyPr wrap="square">
            <a:spAutoFit/>
          </a:bodyPr>
          <a:lstStyle/>
          <a:p>
            <a:r>
              <a:rPr lang="es-ES" sz="3400" b="1" u="sng" dirty="0" smtClean="0">
                <a:solidFill>
                  <a:srgbClr val="00B050"/>
                </a:solidFill>
              </a:rPr>
              <a:t>Funciones de los sentidos</a:t>
            </a:r>
            <a:r>
              <a:rPr lang="es-ES" sz="3400" dirty="0" smtClean="0"/>
              <a:t>:</a:t>
            </a:r>
          </a:p>
          <a:p>
            <a:endParaRPr lang="es-ES" sz="3400" dirty="0" smtClean="0"/>
          </a:p>
          <a:p>
            <a:r>
              <a:rPr lang="es-ES" sz="3400" dirty="0" smtClean="0"/>
              <a:t>-Supervivencia</a:t>
            </a:r>
          </a:p>
          <a:p>
            <a:endParaRPr lang="es-ES" sz="3400" dirty="0" smtClean="0"/>
          </a:p>
          <a:p>
            <a:r>
              <a:rPr lang="es-ES" sz="3400" dirty="0" smtClean="0"/>
              <a:t>-Adaptación al medio ambiente</a:t>
            </a:r>
          </a:p>
          <a:p>
            <a:endParaRPr lang="es-ES" sz="3400" dirty="0" smtClean="0"/>
          </a:p>
          <a:p>
            <a:r>
              <a:rPr lang="es-ES" sz="3400" dirty="0" smtClean="0"/>
              <a:t>-Recabar información del exterior que se convierte en experiencia.</a:t>
            </a:r>
            <a:endParaRPr lang="es-ES" sz="3400" dirty="0"/>
          </a:p>
        </p:txBody>
      </p:sp>
    </p:spTree>
    <p:extLst>
      <p:ext uri="{BB962C8B-B14F-4D97-AF65-F5344CB8AC3E}">
        <p14:creationId xmlns:p14="http://schemas.microsoft.com/office/powerpoint/2010/main" val="177243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0"/>
            <a:ext cx="11456276" cy="4351338"/>
          </a:xfrm>
        </p:spPr>
        <p:txBody>
          <a:bodyPr/>
          <a:lstStyle/>
          <a:p>
            <a:pPr marL="0" lvl="0" indent="0">
              <a:buNone/>
            </a:pPr>
            <a:r>
              <a:rPr lang="es-ES" sz="3200" dirty="0">
                <a:solidFill>
                  <a:prstClr val="black"/>
                </a:solidFill>
              </a:rPr>
              <a:t>Un área de la retina es ciega. Este punto ciego no contiene receptores para la luz porque ese espacio lo ocupa el nervio óptico. </a:t>
            </a:r>
          </a:p>
          <a:p>
            <a:pPr marL="0" indent="0">
              <a:buNone/>
            </a:pPr>
            <a:endParaRPr lang="es-MX" dirty="0"/>
          </a:p>
        </p:txBody>
      </p:sp>
      <p:sp>
        <p:nvSpPr>
          <p:cNvPr id="4" name="CuadroTexto 3"/>
          <p:cNvSpPr txBox="1"/>
          <p:nvPr/>
        </p:nvSpPr>
        <p:spPr>
          <a:xfrm>
            <a:off x="0" y="987972"/>
            <a:ext cx="11456276" cy="1569660"/>
          </a:xfrm>
          <a:prstGeom prst="rect">
            <a:avLst/>
          </a:prstGeom>
          <a:noFill/>
        </p:spPr>
        <p:txBody>
          <a:bodyPr wrap="square" rtlCol="0">
            <a:spAutoFit/>
          </a:bodyPr>
          <a:lstStyle/>
          <a:p>
            <a:pPr algn="just"/>
            <a:r>
              <a:rPr lang="es-ES" sz="3200" b="1" dirty="0">
                <a:solidFill>
                  <a:srgbClr val="0070C0"/>
                </a:solidFill>
              </a:rPr>
              <a:t>h) Nervio óptico</a:t>
            </a:r>
            <a:r>
              <a:rPr lang="es-ES" sz="3200" dirty="0"/>
              <a:t>.- Conjunto de fibras nerviosas que conduce las señales neuronales al cerebro, que es el responsable de la interpretación de las imágenes</a:t>
            </a:r>
            <a:endParaRPr lang="es-MX" sz="3200" dirty="0"/>
          </a:p>
        </p:txBody>
      </p:sp>
      <p:sp>
        <p:nvSpPr>
          <p:cNvPr id="5" name="CuadroTexto 4"/>
          <p:cNvSpPr txBox="1"/>
          <p:nvPr/>
        </p:nvSpPr>
        <p:spPr>
          <a:xfrm>
            <a:off x="94593" y="3277207"/>
            <a:ext cx="4056994" cy="3046988"/>
          </a:xfrm>
          <a:prstGeom prst="rect">
            <a:avLst/>
          </a:prstGeom>
          <a:noFill/>
        </p:spPr>
        <p:txBody>
          <a:bodyPr wrap="square" rtlCol="0">
            <a:spAutoFit/>
          </a:bodyPr>
          <a:lstStyle/>
          <a:p>
            <a:pPr algn="just"/>
            <a:r>
              <a:rPr lang="es-ES" sz="3200" dirty="0"/>
              <a:t>La </a:t>
            </a:r>
            <a:r>
              <a:rPr lang="es-ES" sz="3200" dirty="0">
                <a:solidFill>
                  <a:srgbClr val="7030A0"/>
                </a:solidFill>
              </a:rPr>
              <a:t>fóvea</a:t>
            </a:r>
            <a:r>
              <a:rPr lang="es-ES" sz="3200" dirty="0"/>
              <a:t> es el área de la retina donde la visión es mejor y contiene la mayor parte de los </a:t>
            </a:r>
          </a:p>
          <a:p>
            <a:pPr algn="just"/>
            <a:r>
              <a:rPr lang="es-ES" sz="3200" dirty="0"/>
              <a:t>conos de la retina. </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l="2112" r="4143"/>
          <a:stretch>
            <a:fillRect/>
          </a:stretch>
        </p:blipFill>
        <p:spPr bwMode="auto">
          <a:xfrm>
            <a:off x="5244662" y="2175669"/>
            <a:ext cx="6121592" cy="457200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13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294236" y="197698"/>
            <a:ext cx="8616779" cy="5509200"/>
          </a:xfrm>
          <a:prstGeom prst="rect">
            <a:avLst/>
          </a:prstGeom>
        </p:spPr>
        <p:txBody>
          <a:bodyPr wrap="square">
            <a:spAutoFit/>
          </a:bodyPr>
          <a:lstStyle/>
          <a:p>
            <a:pPr algn="just"/>
            <a:r>
              <a:rPr lang="es-ES" sz="3200" b="1" dirty="0" smtClean="0">
                <a:solidFill>
                  <a:srgbClr val="00B050"/>
                </a:solidFill>
              </a:rPr>
              <a:t>Adaptación del ojo.</a:t>
            </a:r>
          </a:p>
          <a:p>
            <a:pPr algn="just"/>
            <a:endParaRPr lang="es-ES" sz="3200" dirty="0" smtClean="0"/>
          </a:p>
          <a:p>
            <a:pPr algn="just"/>
            <a:r>
              <a:rPr lang="es-ES" sz="3200" dirty="0" smtClean="0"/>
              <a:t>La adaptación del ojo en la oscuridad es gracias a la dilatación de la pupila, que permite que entre más luz al ojo. El diámetro de la pupila humana tiene 4.5 milímetros, aunque en la oscuridad puede llegar hasta los 9 milímetros. </a:t>
            </a:r>
          </a:p>
          <a:p>
            <a:pPr algn="just"/>
            <a:r>
              <a:rPr lang="es-ES" sz="3200" dirty="0" smtClean="0"/>
              <a:t>Otra forma de adaptación es gracias por la </a:t>
            </a:r>
            <a:r>
              <a:rPr lang="es-ES" sz="3200" dirty="0" err="1" smtClean="0"/>
              <a:t>rodopsina</a:t>
            </a:r>
            <a:r>
              <a:rPr lang="es-ES" sz="3200" dirty="0" smtClean="0"/>
              <a:t> (es un pigmento visual en las células </a:t>
            </a:r>
            <a:r>
              <a:rPr lang="es-ES" sz="3200" dirty="0" err="1" smtClean="0"/>
              <a:t>fotorreceptoras</a:t>
            </a:r>
            <a:r>
              <a:rPr lang="es-ES" sz="3200" dirty="0" smtClean="0"/>
              <a:t> de la retina encargadas de los primeros eventos de la percepción de la luz)</a:t>
            </a:r>
            <a:endParaRPr lang="es-ES" sz="3200" dirty="0"/>
          </a:p>
        </p:txBody>
      </p:sp>
    </p:spTree>
    <p:extLst>
      <p:ext uri="{BB962C8B-B14F-4D97-AF65-F5344CB8AC3E}">
        <p14:creationId xmlns:p14="http://schemas.microsoft.com/office/powerpoint/2010/main" val="145575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195384" y="10979"/>
            <a:ext cx="8616778" cy="6001643"/>
          </a:xfrm>
          <a:prstGeom prst="rect">
            <a:avLst/>
          </a:prstGeom>
        </p:spPr>
        <p:txBody>
          <a:bodyPr wrap="square">
            <a:spAutoFit/>
          </a:bodyPr>
          <a:lstStyle/>
          <a:p>
            <a:pPr algn="just"/>
            <a:r>
              <a:rPr lang="es-ES" sz="3200" b="1" dirty="0" smtClean="0">
                <a:solidFill>
                  <a:srgbClr val="00B050"/>
                </a:solidFill>
              </a:rPr>
              <a:t>Color. </a:t>
            </a:r>
          </a:p>
          <a:p>
            <a:pPr algn="just"/>
            <a:endParaRPr lang="es-ES" sz="3200" dirty="0" smtClean="0"/>
          </a:p>
          <a:p>
            <a:pPr algn="just"/>
            <a:r>
              <a:rPr lang="es-ES" sz="3200" dirty="0" smtClean="0"/>
              <a:t>La visión del color depende de tres tipos distintos de conos, de ahí que nuestra visión de color se llama </a:t>
            </a:r>
            <a:r>
              <a:rPr lang="es-ES" sz="3200" dirty="0" err="1" smtClean="0"/>
              <a:t>tricomática</a:t>
            </a:r>
            <a:r>
              <a:rPr lang="es-ES" sz="3200" dirty="0" smtClean="0"/>
              <a:t>.</a:t>
            </a:r>
          </a:p>
          <a:p>
            <a:pPr algn="just"/>
            <a:r>
              <a:rPr lang="es-ES" sz="3200" dirty="0" smtClean="0"/>
              <a:t>La estimulación de la luz roja activa los receptores de onda larga y sólo débilmente a los otros dos receptores que se estimulan mediante la luz verde y azul. </a:t>
            </a:r>
            <a:r>
              <a:rPr lang="es-ES" sz="3200" dirty="0" smtClean="0"/>
              <a:t>(semáforo)</a:t>
            </a:r>
            <a:endParaRPr lang="es-ES" sz="3200" dirty="0" smtClean="0"/>
          </a:p>
          <a:p>
            <a:pPr algn="just"/>
            <a:r>
              <a:rPr lang="es-ES" sz="3200" dirty="0" smtClean="0"/>
              <a:t>Todos los otros colores son derivados de las mezclas de los tres colores primarios: rojo, </a:t>
            </a:r>
          </a:p>
          <a:p>
            <a:pPr algn="just"/>
            <a:r>
              <a:rPr lang="es-ES" sz="3200" dirty="0" smtClean="0"/>
              <a:t>verde y azul.</a:t>
            </a:r>
            <a:endParaRPr lang="es-ES" sz="3200" dirty="0"/>
          </a:p>
        </p:txBody>
      </p:sp>
    </p:spTree>
    <p:extLst>
      <p:ext uri="{BB962C8B-B14F-4D97-AF65-F5344CB8AC3E}">
        <p14:creationId xmlns:p14="http://schemas.microsoft.com/office/powerpoint/2010/main" val="401586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284579" y="128655"/>
            <a:ext cx="9308331" cy="3539430"/>
          </a:xfrm>
          <a:prstGeom prst="rect">
            <a:avLst/>
          </a:prstGeom>
        </p:spPr>
        <p:txBody>
          <a:bodyPr wrap="square">
            <a:spAutoFit/>
          </a:bodyPr>
          <a:lstStyle/>
          <a:p>
            <a:pPr algn="just"/>
            <a:r>
              <a:rPr lang="es-ES" sz="3200" b="1" dirty="0" smtClean="0">
                <a:solidFill>
                  <a:srgbClr val="00B050"/>
                </a:solidFill>
              </a:rPr>
              <a:t>Ceguera cromática.</a:t>
            </a:r>
          </a:p>
          <a:p>
            <a:pPr algn="just"/>
            <a:r>
              <a:rPr lang="es-ES" sz="3200" dirty="0" smtClean="0"/>
              <a:t>Supone </a:t>
            </a:r>
            <a:r>
              <a:rPr lang="es-ES" sz="3200" dirty="0" smtClean="0"/>
              <a:t>una deficiencia para percibir el color, </a:t>
            </a:r>
            <a:r>
              <a:rPr lang="es-ES" sz="3200" dirty="0" smtClean="0"/>
              <a:t>la </a:t>
            </a:r>
            <a:r>
              <a:rPr lang="es-ES" sz="3200" dirty="0" smtClean="0"/>
              <a:t>mayor parte de las personas que tienen ceguera de color confunden el rojo con el verde, pero hay personas que no pueden distinguir ninguna tonalidad. </a:t>
            </a:r>
            <a:r>
              <a:rPr lang="es-ES" sz="3200" dirty="0" smtClean="0"/>
              <a:t>(Adquirida genéticamente y más hombres la padecen)</a:t>
            </a:r>
            <a:endParaRPr lang="es-ES" sz="3200" dirty="0" smtClean="0"/>
          </a:p>
          <a:p>
            <a:pPr algn="just"/>
            <a:endParaRPr lang="es-ES" sz="32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7352" y="4477407"/>
            <a:ext cx="3624921" cy="2300925"/>
          </a:xfrm>
          <a:prstGeom prst="rect">
            <a:avLst/>
          </a:prstGeom>
        </p:spPr>
      </p:pic>
      <p:sp>
        <p:nvSpPr>
          <p:cNvPr id="5" name="CuadroTexto 4"/>
          <p:cNvSpPr txBox="1"/>
          <p:nvPr/>
        </p:nvSpPr>
        <p:spPr>
          <a:xfrm>
            <a:off x="2241847" y="3731344"/>
            <a:ext cx="6135505" cy="3046988"/>
          </a:xfrm>
          <a:prstGeom prst="rect">
            <a:avLst/>
          </a:prstGeom>
          <a:noFill/>
        </p:spPr>
        <p:txBody>
          <a:bodyPr wrap="square" rtlCol="0">
            <a:spAutoFit/>
          </a:bodyPr>
          <a:lstStyle/>
          <a:p>
            <a:pPr algn="just"/>
            <a:r>
              <a:rPr lang="es-MX" sz="3200" dirty="0" smtClean="0"/>
              <a:t>John Dalton.</a:t>
            </a:r>
          </a:p>
          <a:p>
            <a:pPr algn="just"/>
            <a:r>
              <a:rPr lang="es-MX" sz="3200" dirty="0" smtClean="0"/>
              <a:t>Fue el primer científico</a:t>
            </a:r>
            <a:r>
              <a:rPr lang="es-MX" sz="3200" dirty="0"/>
              <a:t> incapaz de distinguir determinados </a:t>
            </a:r>
            <a:r>
              <a:rPr lang="es-MX" sz="3200" dirty="0" smtClean="0"/>
              <a:t>colores. El mismo determinó que la falta de </a:t>
            </a:r>
            <a:r>
              <a:rPr lang="es-MX" sz="3200" dirty="0"/>
              <a:t>percepción del color se deben a anomalías </a:t>
            </a:r>
            <a:r>
              <a:rPr lang="es-MX" sz="3200" dirty="0" smtClean="0"/>
              <a:t>del humor vítreo.  </a:t>
            </a:r>
            <a:endParaRPr lang="es-MX" sz="3200" dirty="0"/>
          </a:p>
        </p:txBody>
      </p:sp>
    </p:spTree>
    <p:extLst>
      <p:ext uri="{BB962C8B-B14F-4D97-AF65-F5344CB8AC3E}">
        <p14:creationId xmlns:p14="http://schemas.microsoft.com/office/powerpoint/2010/main" val="282502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3616603" y="19218"/>
            <a:ext cx="4958793" cy="646331"/>
          </a:xfrm>
          <a:prstGeom prst="rect">
            <a:avLst/>
          </a:prstGeom>
        </p:spPr>
        <p:txBody>
          <a:bodyPr wrap="none">
            <a:spAutoFit/>
          </a:bodyPr>
          <a:lstStyle/>
          <a:p>
            <a:r>
              <a:rPr lang="en-US" sz="3600" b="1" u="sng" dirty="0" smtClean="0"/>
              <a:t>ALTERACIONES VISUALES</a:t>
            </a:r>
            <a:endParaRPr lang="en-US" sz="3600" b="1" u="sng" dirty="0"/>
          </a:p>
        </p:txBody>
      </p:sp>
      <p:sp>
        <p:nvSpPr>
          <p:cNvPr id="3" name="Rectángulo 2"/>
          <p:cNvSpPr/>
          <p:nvPr/>
        </p:nvSpPr>
        <p:spPr>
          <a:xfrm>
            <a:off x="2294237" y="567549"/>
            <a:ext cx="8530281" cy="3277820"/>
          </a:xfrm>
          <a:prstGeom prst="rect">
            <a:avLst/>
          </a:prstGeom>
        </p:spPr>
        <p:txBody>
          <a:bodyPr wrap="square">
            <a:spAutoFit/>
          </a:bodyPr>
          <a:lstStyle/>
          <a:p>
            <a:pPr algn="just"/>
            <a:r>
              <a:rPr lang="es-ES" sz="3200" b="1" dirty="0" smtClean="0">
                <a:solidFill>
                  <a:srgbClr val="00B050"/>
                </a:solidFill>
              </a:rPr>
              <a:t>1.- Miopía o vista corta</a:t>
            </a:r>
            <a:r>
              <a:rPr lang="es-ES" sz="3200" dirty="0" smtClean="0"/>
              <a:t>.</a:t>
            </a:r>
          </a:p>
          <a:p>
            <a:pPr algn="just"/>
            <a:endParaRPr lang="es-ES" sz="1000" dirty="0" smtClean="0"/>
          </a:p>
          <a:p>
            <a:pPr algn="just"/>
            <a:r>
              <a:rPr lang="es-ES" sz="3200" dirty="0" smtClean="0"/>
              <a:t>Es la </a:t>
            </a:r>
            <a:r>
              <a:rPr lang="es-ES" sz="3200" u="sng" dirty="0" smtClean="0"/>
              <a:t>dificultad para ver con nitidez objetos más alejados</a:t>
            </a:r>
            <a:r>
              <a:rPr lang="es-ES" sz="3200" dirty="0" smtClean="0"/>
              <a:t>. Se debe a un defecto en la forma del globo ocular, que hace que la luz converja en un punto focal anterior a la retina, proporcionando una imagen borrosa. </a:t>
            </a:r>
            <a:endParaRPr lang="en-US" sz="3200" dirty="0"/>
          </a:p>
        </p:txBody>
      </p:sp>
      <p:sp>
        <p:nvSpPr>
          <p:cNvPr id="5" name="Rectángulo 4"/>
          <p:cNvSpPr/>
          <p:nvPr/>
        </p:nvSpPr>
        <p:spPr>
          <a:xfrm>
            <a:off x="2364258" y="3845369"/>
            <a:ext cx="8460259" cy="2215991"/>
          </a:xfrm>
          <a:prstGeom prst="rect">
            <a:avLst/>
          </a:prstGeom>
        </p:spPr>
        <p:txBody>
          <a:bodyPr wrap="square">
            <a:spAutoFit/>
          </a:bodyPr>
          <a:lstStyle/>
          <a:p>
            <a:pPr algn="just"/>
            <a:r>
              <a:rPr lang="es-ES" sz="3200" b="1" dirty="0" smtClean="0">
                <a:solidFill>
                  <a:srgbClr val="00B050"/>
                </a:solidFill>
              </a:rPr>
              <a:t>2.- Hipermetropía o vista larga</a:t>
            </a:r>
            <a:r>
              <a:rPr lang="es-ES" sz="3200" dirty="0" smtClean="0"/>
              <a:t>.</a:t>
            </a:r>
          </a:p>
          <a:p>
            <a:pPr algn="just"/>
            <a:endParaRPr lang="es-ES" sz="1000" dirty="0" smtClean="0"/>
          </a:p>
          <a:p>
            <a:pPr algn="just"/>
            <a:r>
              <a:rPr lang="es-ES" sz="3200" dirty="0" smtClean="0"/>
              <a:t>Produce </a:t>
            </a:r>
            <a:r>
              <a:rPr lang="es-ES" sz="3200" u="sng" dirty="0" smtClean="0"/>
              <a:t>dificultad para ver objetos cercanos</a:t>
            </a:r>
            <a:r>
              <a:rPr lang="es-ES" sz="3200" dirty="0" smtClean="0"/>
              <a:t>, debido a que los rayos convergen detrás</a:t>
            </a:r>
          </a:p>
          <a:p>
            <a:pPr algn="just"/>
            <a:r>
              <a:rPr lang="es-ES" sz="3200" dirty="0" smtClean="0"/>
              <a:t> de la retina.</a:t>
            </a:r>
            <a:endParaRPr lang="en-US" sz="3200" dirty="0"/>
          </a:p>
        </p:txBody>
      </p:sp>
    </p:spTree>
    <p:extLst>
      <p:ext uri="{BB962C8B-B14F-4D97-AF65-F5344CB8AC3E}">
        <p14:creationId xmlns:p14="http://schemas.microsoft.com/office/powerpoint/2010/main" val="68382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195384" y="0"/>
            <a:ext cx="8851557" cy="2046714"/>
          </a:xfrm>
          <a:prstGeom prst="rect">
            <a:avLst/>
          </a:prstGeom>
        </p:spPr>
        <p:txBody>
          <a:bodyPr wrap="square">
            <a:spAutoFit/>
          </a:bodyPr>
          <a:lstStyle/>
          <a:p>
            <a:pPr algn="just"/>
            <a:r>
              <a:rPr lang="es-ES" sz="3200" b="1" dirty="0" smtClean="0">
                <a:solidFill>
                  <a:srgbClr val="00B050"/>
                </a:solidFill>
              </a:rPr>
              <a:t>3.- Presbicia o vista cansada.</a:t>
            </a:r>
          </a:p>
          <a:p>
            <a:pPr algn="just"/>
            <a:endParaRPr lang="es-ES" sz="500" b="1" dirty="0" smtClean="0">
              <a:solidFill>
                <a:srgbClr val="00B050"/>
              </a:solidFill>
            </a:endParaRPr>
          </a:p>
          <a:p>
            <a:pPr algn="just"/>
            <a:r>
              <a:rPr lang="es-ES" sz="3000" dirty="0" smtClean="0"/>
              <a:t>Es la dificultad para leer y ver objetos cercanos. A partir de los 40 años el cristalino pierde capacidad de deformarse para enfocar objetos próximos.</a:t>
            </a:r>
            <a:endParaRPr lang="en-US" sz="3000" dirty="0"/>
          </a:p>
        </p:txBody>
      </p:sp>
      <p:sp>
        <p:nvSpPr>
          <p:cNvPr id="3" name="Rectángulo 2"/>
          <p:cNvSpPr/>
          <p:nvPr/>
        </p:nvSpPr>
        <p:spPr>
          <a:xfrm>
            <a:off x="2195383" y="2018279"/>
            <a:ext cx="8851558" cy="2046714"/>
          </a:xfrm>
          <a:prstGeom prst="rect">
            <a:avLst/>
          </a:prstGeom>
        </p:spPr>
        <p:txBody>
          <a:bodyPr wrap="square">
            <a:spAutoFit/>
          </a:bodyPr>
          <a:lstStyle/>
          <a:p>
            <a:r>
              <a:rPr lang="es-ES" sz="3200" b="1" dirty="0" smtClean="0">
                <a:solidFill>
                  <a:srgbClr val="00B050"/>
                </a:solidFill>
              </a:rPr>
              <a:t>4.- Astigmatismo.</a:t>
            </a:r>
          </a:p>
          <a:p>
            <a:endParaRPr lang="es-ES" sz="500" dirty="0" smtClean="0"/>
          </a:p>
          <a:p>
            <a:pPr algn="just"/>
            <a:r>
              <a:rPr lang="es-ES" sz="3000" dirty="0" smtClean="0"/>
              <a:t>Se produce por un defecto de la forma del ojo. Este no es esférico, sino que esta deformado como una pelota de rugby. No permite el enfoque claro de los objetos.</a:t>
            </a:r>
            <a:endParaRPr lang="en-US" sz="3000" dirty="0"/>
          </a:p>
        </p:txBody>
      </p:sp>
      <p:sp>
        <p:nvSpPr>
          <p:cNvPr id="5" name="Rectángulo 4"/>
          <p:cNvSpPr/>
          <p:nvPr/>
        </p:nvSpPr>
        <p:spPr>
          <a:xfrm>
            <a:off x="2195381" y="4064993"/>
            <a:ext cx="8851559" cy="2431435"/>
          </a:xfrm>
          <a:prstGeom prst="rect">
            <a:avLst/>
          </a:prstGeom>
        </p:spPr>
        <p:txBody>
          <a:bodyPr wrap="square">
            <a:spAutoFit/>
          </a:bodyPr>
          <a:lstStyle/>
          <a:p>
            <a:pPr algn="just"/>
            <a:r>
              <a:rPr lang="es-ES" sz="3200" b="1" dirty="0" smtClean="0">
                <a:solidFill>
                  <a:srgbClr val="00B050"/>
                </a:solidFill>
              </a:rPr>
              <a:t>5.- Cataratas.</a:t>
            </a:r>
          </a:p>
          <a:p>
            <a:pPr algn="just"/>
            <a:r>
              <a:rPr lang="es-ES" sz="3000" dirty="0" smtClean="0"/>
              <a:t>La visión está empañada porque el cristalino se vuelve opaco y provoca una imagen nublada que </a:t>
            </a:r>
          </a:p>
          <a:p>
            <a:pPr algn="just"/>
            <a:r>
              <a:rPr lang="es-ES" sz="3000" dirty="0" smtClean="0"/>
              <a:t>puede llegar a impedir la visión. Se corrige </a:t>
            </a:r>
          </a:p>
          <a:p>
            <a:pPr algn="just"/>
            <a:r>
              <a:rPr lang="es-ES" sz="3000" dirty="0" smtClean="0"/>
              <a:t>mediante cirugía.</a:t>
            </a:r>
            <a:endParaRPr lang="en-US" sz="3000" dirty="0"/>
          </a:p>
        </p:txBody>
      </p:sp>
    </p:spTree>
    <p:extLst>
      <p:ext uri="{BB962C8B-B14F-4D97-AF65-F5344CB8AC3E}">
        <p14:creationId xmlns:p14="http://schemas.microsoft.com/office/powerpoint/2010/main" val="312415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284759" y="6861"/>
            <a:ext cx="1947969" cy="646331"/>
          </a:xfrm>
          <a:prstGeom prst="rect">
            <a:avLst/>
          </a:prstGeom>
        </p:spPr>
        <p:txBody>
          <a:bodyPr wrap="none">
            <a:spAutoFit/>
          </a:bodyPr>
          <a:lstStyle/>
          <a:p>
            <a:r>
              <a:rPr lang="en-US" sz="3600" b="1" dirty="0" smtClean="0"/>
              <a:t>2. El </a:t>
            </a:r>
            <a:r>
              <a:rPr lang="en-US" sz="3600" b="1" dirty="0" err="1" smtClean="0"/>
              <a:t>oído</a:t>
            </a:r>
            <a:endParaRPr lang="en-US" sz="3600" b="1" dirty="0"/>
          </a:p>
        </p:txBody>
      </p:sp>
      <p:sp>
        <p:nvSpPr>
          <p:cNvPr id="3" name="Rectángulo 2"/>
          <p:cNvSpPr/>
          <p:nvPr/>
        </p:nvSpPr>
        <p:spPr>
          <a:xfrm>
            <a:off x="2284759" y="653192"/>
            <a:ext cx="8700398" cy="1569660"/>
          </a:xfrm>
          <a:prstGeom prst="rect">
            <a:avLst/>
          </a:prstGeom>
        </p:spPr>
        <p:txBody>
          <a:bodyPr wrap="square">
            <a:spAutoFit/>
          </a:bodyPr>
          <a:lstStyle/>
          <a:p>
            <a:pPr algn="just"/>
            <a:r>
              <a:rPr lang="es-ES" sz="3200" dirty="0" smtClean="0"/>
              <a:t>El oído es la estructura que transforma las vibraciones del aire en energía eléctrica. El oído se puede dividir en tres partes:</a:t>
            </a:r>
            <a:endParaRPr lang="en-US" sz="3200" dirty="0"/>
          </a:p>
        </p:txBody>
      </p:sp>
      <p:sp>
        <p:nvSpPr>
          <p:cNvPr id="5" name="Rectángulo 4"/>
          <p:cNvSpPr/>
          <p:nvPr/>
        </p:nvSpPr>
        <p:spPr>
          <a:xfrm>
            <a:off x="3161259" y="2379361"/>
            <a:ext cx="3054190" cy="2554545"/>
          </a:xfrm>
          <a:prstGeom prst="rect">
            <a:avLst/>
          </a:prstGeom>
        </p:spPr>
        <p:txBody>
          <a:bodyPr wrap="square">
            <a:spAutoFit/>
          </a:bodyPr>
          <a:lstStyle/>
          <a:p>
            <a:pPr marL="342900" indent="-342900">
              <a:buAutoNum type="alphaLcParenR"/>
            </a:pPr>
            <a:r>
              <a:rPr lang="en-US" sz="3200" b="1" dirty="0" err="1" smtClean="0">
                <a:solidFill>
                  <a:srgbClr val="00B050"/>
                </a:solidFill>
              </a:rPr>
              <a:t>Oído</a:t>
            </a:r>
            <a:r>
              <a:rPr lang="en-US" sz="3200" b="1" dirty="0" smtClean="0">
                <a:solidFill>
                  <a:srgbClr val="00B050"/>
                </a:solidFill>
              </a:rPr>
              <a:t> </a:t>
            </a:r>
            <a:r>
              <a:rPr lang="en-US" sz="3200" b="1" dirty="0" err="1" smtClean="0">
                <a:solidFill>
                  <a:srgbClr val="00B050"/>
                </a:solidFill>
              </a:rPr>
              <a:t>externo</a:t>
            </a:r>
            <a:endParaRPr lang="en-US" sz="3200" b="1" dirty="0" smtClean="0">
              <a:solidFill>
                <a:srgbClr val="00B050"/>
              </a:solidFill>
            </a:endParaRPr>
          </a:p>
          <a:p>
            <a:pPr marL="342900" indent="-342900">
              <a:buAutoNum type="alphaLcParenR"/>
            </a:pPr>
            <a:endParaRPr lang="en-US" sz="3200" b="1" dirty="0" smtClean="0">
              <a:solidFill>
                <a:srgbClr val="00B050"/>
              </a:solidFill>
            </a:endParaRPr>
          </a:p>
          <a:p>
            <a:pPr marL="342900" indent="-342900">
              <a:buAutoNum type="alphaLcParenR"/>
            </a:pPr>
            <a:r>
              <a:rPr lang="es-ES" sz="3200" b="1" dirty="0" err="1" smtClean="0">
                <a:solidFill>
                  <a:srgbClr val="00B050"/>
                </a:solidFill>
              </a:rPr>
              <a:t>Oido</a:t>
            </a:r>
            <a:r>
              <a:rPr lang="es-ES" sz="3200" b="1" dirty="0" smtClean="0">
                <a:solidFill>
                  <a:srgbClr val="00B050"/>
                </a:solidFill>
              </a:rPr>
              <a:t> medio</a:t>
            </a:r>
          </a:p>
          <a:p>
            <a:pPr marL="342900" indent="-342900">
              <a:buAutoNum type="alphaLcParenR"/>
            </a:pPr>
            <a:endParaRPr lang="es-ES" sz="3200" b="1" dirty="0" smtClean="0">
              <a:solidFill>
                <a:srgbClr val="00B050"/>
              </a:solidFill>
            </a:endParaRPr>
          </a:p>
          <a:p>
            <a:pPr marL="342900" indent="-342900">
              <a:buAutoNum type="alphaLcParenR"/>
            </a:pPr>
            <a:r>
              <a:rPr lang="es-ES" sz="3200" b="1" dirty="0" err="1" smtClean="0">
                <a:solidFill>
                  <a:srgbClr val="00B050"/>
                </a:solidFill>
              </a:rPr>
              <a:t>Oido</a:t>
            </a:r>
            <a:r>
              <a:rPr lang="es-ES" sz="3200" b="1" dirty="0" smtClean="0">
                <a:solidFill>
                  <a:srgbClr val="00B050"/>
                </a:solidFill>
              </a:rPr>
              <a:t> interno</a:t>
            </a:r>
            <a:endParaRPr lang="en-US" sz="3200" b="1" dirty="0">
              <a:solidFill>
                <a:srgbClr val="00B050"/>
              </a:solidFill>
            </a:endParaRPr>
          </a:p>
        </p:txBody>
      </p:sp>
    </p:spTree>
    <p:extLst>
      <p:ext uri="{BB962C8B-B14F-4D97-AF65-F5344CB8AC3E}">
        <p14:creationId xmlns:p14="http://schemas.microsoft.com/office/powerpoint/2010/main" val="413363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158312" y="14068"/>
            <a:ext cx="9246973" cy="984885"/>
          </a:xfrm>
          <a:prstGeom prst="rect">
            <a:avLst/>
          </a:prstGeom>
        </p:spPr>
        <p:txBody>
          <a:bodyPr wrap="square">
            <a:spAutoFit/>
          </a:bodyPr>
          <a:lstStyle/>
          <a:p>
            <a:pPr algn="just"/>
            <a:r>
              <a:rPr lang="es-ES" sz="3000" b="1" dirty="0" smtClean="0">
                <a:solidFill>
                  <a:srgbClr val="00B050"/>
                </a:solidFill>
              </a:rPr>
              <a:t>a) Oído externo</a:t>
            </a:r>
            <a:r>
              <a:rPr lang="es-ES" sz="3000" dirty="0" smtClean="0"/>
              <a:t>. </a:t>
            </a:r>
            <a:r>
              <a:rPr lang="es-ES" sz="2800" dirty="0" smtClean="0"/>
              <a:t>Recopila los sonidos y los envía hacia una membrana tensa llamada tímpano, que vibra con las ondas.</a:t>
            </a:r>
            <a:endParaRPr lang="en-US" sz="2800" dirty="0"/>
          </a:p>
        </p:txBody>
      </p:sp>
      <p:sp>
        <p:nvSpPr>
          <p:cNvPr id="3" name="Rectángulo 2"/>
          <p:cNvSpPr/>
          <p:nvPr/>
        </p:nvSpPr>
        <p:spPr>
          <a:xfrm>
            <a:off x="2158312" y="1034193"/>
            <a:ext cx="9370541" cy="2277547"/>
          </a:xfrm>
          <a:prstGeom prst="rect">
            <a:avLst/>
          </a:prstGeom>
        </p:spPr>
        <p:txBody>
          <a:bodyPr wrap="square">
            <a:spAutoFit/>
          </a:bodyPr>
          <a:lstStyle/>
          <a:p>
            <a:pPr algn="just"/>
            <a:r>
              <a:rPr lang="es-ES" sz="3000" b="1" dirty="0" smtClean="0">
                <a:solidFill>
                  <a:srgbClr val="00B050"/>
                </a:solidFill>
              </a:rPr>
              <a:t>b) Oído medio</a:t>
            </a:r>
            <a:r>
              <a:rPr lang="es-ES" sz="3000" dirty="0" smtClean="0"/>
              <a:t>. </a:t>
            </a:r>
            <a:r>
              <a:rPr lang="es-ES" sz="2800" dirty="0" smtClean="0"/>
              <a:t>Transmite las vibraciones del tímpano a través de una cadena de tres huesos diminutos (</a:t>
            </a:r>
            <a:r>
              <a:rPr lang="es-ES" sz="2800" b="1" u="sng" dirty="0" smtClean="0"/>
              <a:t>martillo, yunque y estribo</a:t>
            </a:r>
            <a:r>
              <a:rPr lang="es-ES" sz="2800" dirty="0" smtClean="0"/>
              <a:t>) que son palancas que aumentan la presión del sonido llevándolas hasta un tubo en forma de caracol, en el oído interno, denominado cóclea, que está llena de líquido</a:t>
            </a:r>
            <a:endParaRPr lang="en-US" sz="2800" dirty="0"/>
          </a:p>
        </p:txBody>
      </p:sp>
      <p:sp>
        <p:nvSpPr>
          <p:cNvPr id="5" name="Rectángulo 4"/>
          <p:cNvSpPr/>
          <p:nvPr/>
        </p:nvSpPr>
        <p:spPr>
          <a:xfrm>
            <a:off x="2158313" y="3262312"/>
            <a:ext cx="9481752" cy="523220"/>
          </a:xfrm>
          <a:prstGeom prst="rect">
            <a:avLst/>
          </a:prstGeom>
        </p:spPr>
        <p:txBody>
          <a:bodyPr wrap="square">
            <a:spAutoFit/>
          </a:bodyPr>
          <a:lstStyle/>
          <a:p>
            <a:pPr algn="just"/>
            <a:endParaRPr lang="en-US" sz="2800" dirty="0"/>
          </a:p>
        </p:txBody>
      </p:sp>
      <p:sp>
        <p:nvSpPr>
          <p:cNvPr id="8" name="Rectángulo 7"/>
          <p:cNvSpPr/>
          <p:nvPr/>
        </p:nvSpPr>
        <p:spPr>
          <a:xfrm>
            <a:off x="2147066" y="5822879"/>
            <a:ext cx="7287316" cy="553998"/>
          </a:xfrm>
          <a:prstGeom prst="rect">
            <a:avLst/>
          </a:prstGeom>
        </p:spPr>
        <p:txBody>
          <a:bodyPr wrap="none">
            <a:spAutoFit/>
          </a:bodyPr>
          <a:lstStyle/>
          <a:p>
            <a:r>
              <a:rPr lang="pt-BR" sz="3000" b="1" dirty="0" smtClean="0">
                <a:solidFill>
                  <a:srgbClr val="00B050"/>
                </a:solidFill>
              </a:rPr>
              <a:t>c) </a:t>
            </a:r>
            <a:r>
              <a:rPr lang="pt-BR" sz="3000" b="1" dirty="0" err="1" smtClean="0">
                <a:solidFill>
                  <a:srgbClr val="00B050"/>
                </a:solidFill>
              </a:rPr>
              <a:t>Oído</a:t>
            </a:r>
            <a:r>
              <a:rPr lang="pt-BR" sz="3000" b="1" dirty="0" smtClean="0">
                <a:solidFill>
                  <a:srgbClr val="00B050"/>
                </a:solidFill>
              </a:rPr>
              <a:t> interno denominado caracol o cóclea</a:t>
            </a:r>
            <a:endParaRPr lang="en-US" sz="3000" b="1" dirty="0">
              <a:solidFill>
                <a:srgbClr val="00B050"/>
              </a:solidFill>
            </a:endParaRPr>
          </a:p>
        </p:txBody>
      </p:sp>
      <p:sp>
        <p:nvSpPr>
          <p:cNvPr id="9" name="Rectángulo 8"/>
          <p:cNvSpPr/>
          <p:nvPr/>
        </p:nvSpPr>
        <p:spPr>
          <a:xfrm>
            <a:off x="2465945" y="3435310"/>
            <a:ext cx="8012585" cy="2246769"/>
          </a:xfrm>
          <a:prstGeom prst="rect">
            <a:avLst/>
          </a:prstGeom>
        </p:spPr>
        <p:txBody>
          <a:bodyPr wrap="square">
            <a:spAutoFit/>
          </a:bodyPr>
          <a:lstStyle/>
          <a:p>
            <a:pPr marL="457200" indent="-457200">
              <a:buFontTx/>
              <a:buChar char="-"/>
            </a:pPr>
            <a:r>
              <a:rPr lang="pt-BR" sz="2800" b="1" dirty="0" err="1" smtClean="0"/>
              <a:t>Martillo</a:t>
            </a:r>
            <a:r>
              <a:rPr lang="pt-BR" sz="2800" dirty="0" smtClean="0"/>
              <a:t>. Transmite </a:t>
            </a:r>
            <a:r>
              <a:rPr lang="pt-BR" sz="2800" dirty="0" err="1" smtClean="0"/>
              <a:t>los</a:t>
            </a:r>
            <a:r>
              <a:rPr lang="pt-BR" sz="2800" dirty="0" smtClean="0"/>
              <a:t> sonidos mediante </a:t>
            </a:r>
            <a:r>
              <a:rPr lang="pt-BR" sz="2800" dirty="0" err="1" smtClean="0"/>
              <a:t>vibraciones</a:t>
            </a:r>
            <a:r>
              <a:rPr lang="pt-BR" sz="2800" dirty="0" smtClean="0"/>
              <a:t>  al </a:t>
            </a:r>
            <a:r>
              <a:rPr lang="pt-BR" sz="2800" dirty="0" err="1" smtClean="0"/>
              <a:t>yunque</a:t>
            </a:r>
            <a:r>
              <a:rPr lang="pt-BR" sz="2800" dirty="0" smtClean="0"/>
              <a:t>.</a:t>
            </a:r>
          </a:p>
          <a:p>
            <a:pPr marL="457200" indent="-457200">
              <a:buFontTx/>
              <a:buChar char="-"/>
            </a:pPr>
            <a:r>
              <a:rPr lang="pt-BR" sz="2800" b="1" dirty="0" err="1" smtClean="0"/>
              <a:t>Yunque</a:t>
            </a:r>
            <a:r>
              <a:rPr lang="pt-BR" sz="2800" dirty="0" smtClean="0"/>
              <a:t>. Se </a:t>
            </a:r>
            <a:r>
              <a:rPr lang="pt-BR" sz="2800" dirty="0" err="1" smtClean="0"/>
              <a:t>encuentra</a:t>
            </a:r>
            <a:r>
              <a:rPr lang="pt-BR" sz="2800" dirty="0" smtClean="0"/>
              <a:t> entre </a:t>
            </a:r>
            <a:r>
              <a:rPr lang="pt-BR" sz="2800" dirty="0" err="1" smtClean="0"/>
              <a:t>el</a:t>
            </a:r>
            <a:r>
              <a:rPr lang="pt-BR" sz="2800" dirty="0" smtClean="0"/>
              <a:t> </a:t>
            </a:r>
            <a:r>
              <a:rPr lang="pt-BR" sz="2800" dirty="0" err="1" smtClean="0"/>
              <a:t>martillo</a:t>
            </a:r>
            <a:r>
              <a:rPr lang="pt-BR" sz="2800" dirty="0" smtClean="0"/>
              <a:t> y </a:t>
            </a:r>
            <a:r>
              <a:rPr lang="pt-BR" sz="2800" dirty="0" err="1" smtClean="0"/>
              <a:t>el</a:t>
            </a:r>
            <a:r>
              <a:rPr lang="pt-BR" sz="2800" dirty="0" smtClean="0"/>
              <a:t> estribo.</a:t>
            </a:r>
          </a:p>
          <a:p>
            <a:pPr marL="457200" indent="-457200">
              <a:buFontTx/>
              <a:buChar char="-"/>
            </a:pPr>
            <a:r>
              <a:rPr lang="es-ES" sz="2800" b="1" dirty="0" smtClean="0"/>
              <a:t>Estribo</a:t>
            </a:r>
            <a:r>
              <a:rPr lang="es-ES" sz="2800" dirty="0" smtClean="0"/>
              <a:t>. El que envía las vibraciones sonoras al oído interno.</a:t>
            </a:r>
            <a:endParaRPr lang="en-US" sz="2800" dirty="0"/>
          </a:p>
        </p:txBody>
      </p:sp>
    </p:spTree>
    <p:extLst>
      <p:ext uri="{BB962C8B-B14F-4D97-AF65-F5344CB8AC3E}">
        <p14:creationId xmlns:p14="http://schemas.microsoft.com/office/powerpoint/2010/main" val="1539034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281881" y="49055"/>
            <a:ext cx="8925697" cy="6647974"/>
          </a:xfrm>
          <a:prstGeom prst="rect">
            <a:avLst/>
          </a:prstGeom>
        </p:spPr>
        <p:txBody>
          <a:bodyPr wrap="square">
            <a:spAutoFit/>
          </a:bodyPr>
          <a:lstStyle/>
          <a:p>
            <a:r>
              <a:rPr lang="es-ES" sz="3600" b="1" dirty="0" smtClean="0"/>
              <a:t>3. El Tacto. </a:t>
            </a:r>
            <a:endParaRPr lang="es-ES" sz="1000" dirty="0" smtClean="0"/>
          </a:p>
          <a:p>
            <a:pPr algn="just"/>
            <a:r>
              <a:rPr lang="es-ES" sz="3000" dirty="0" smtClean="0"/>
              <a:t>Aunque el sentido del tacto no es el primero en el que pensamos cuando hablamos de los sentidos, es esencial para nuestro desarrollo.</a:t>
            </a:r>
          </a:p>
          <a:p>
            <a:pPr algn="just"/>
            <a:r>
              <a:rPr lang="es-ES" sz="3000" dirty="0" smtClean="0"/>
              <a:t>Opera en base a la confluencia del sistema nervioso y de la piel, nuestro órgano más extenso; además no se encuentra confinado a un órgano principal, como ocurre con la vista o la audición. Por el contrario, se extiende a lo largo y ancho de nuestra piel y nuestros tejidos internos.</a:t>
            </a:r>
          </a:p>
          <a:p>
            <a:pPr algn="just"/>
            <a:r>
              <a:rPr lang="es-ES" sz="3000" dirty="0" smtClean="0"/>
              <a:t>El sentido al tacto identifica cuatro distintos estímulos: presión, calor, frío y dolor, ya que nuestra </a:t>
            </a:r>
          </a:p>
          <a:p>
            <a:pPr algn="just"/>
            <a:r>
              <a:rPr lang="es-ES" sz="3000" dirty="0" smtClean="0"/>
              <a:t>piel es más especializada y sensible para</a:t>
            </a:r>
          </a:p>
          <a:p>
            <a:pPr algn="just"/>
            <a:r>
              <a:rPr lang="es-ES" sz="3000" dirty="0" smtClean="0"/>
              <a:t>recibir las sensaciones.</a:t>
            </a:r>
            <a:endParaRPr lang="es-ES" sz="3000" dirty="0"/>
          </a:p>
        </p:txBody>
      </p:sp>
    </p:spTree>
    <p:extLst>
      <p:ext uri="{BB962C8B-B14F-4D97-AF65-F5344CB8AC3E}">
        <p14:creationId xmlns:p14="http://schemas.microsoft.com/office/powerpoint/2010/main" val="79928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220172" y="0"/>
            <a:ext cx="2197974" cy="646331"/>
          </a:xfrm>
          <a:prstGeom prst="rect">
            <a:avLst/>
          </a:prstGeom>
        </p:spPr>
        <p:txBody>
          <a:bodyPr wrap="none">
            <a:spAutoFit/>
          </a:bodyPr>
          <a:lstStyle/>
          <a:p>
            <a:r>
              <a:rPr lang="en-US" sz="3600" b="1" dirty="0" smtClean="0"/>
              <a:t>4. El gusto</a:t>
            </a:r>
            <a:r>
              <a:rPr lang="en-US" dirty="0" smtClean="0"/>
              <a:t>.</a:t>
            </a:r>
            <a:endParaRPr lang="en-US" dirty="0"/>
          </a:p>
        </p:txBody>
      </p:sp>
      <p:sp>
        <p:nvSpPr>
          <p:cNvPr id="3" name="Rectángulo 2"/>
          <p:cNvSpPr/>
          <p:nvPr/>
        </p:nvSpPr>
        <p:spPr>
          <a:xfrm>
            <a:off x="2220171" y="675151"/>
            <a:ext cx="8863839" cy="2862322"/>
          </a:xfrm>
          <a:prstGeom prst="rect">
            <a:avLst/>
          </a:prstGeom>
        </p:spPr>
        <p:txBody>
          <a:bodyPr wrap="square">
            <a:spAutoFit/>
          </a:bodyPr>
          <a:lstStyle/>
          <a:p>
            <a:pPr algn="just"/>
            <a:r>
              <a:rPr lang="es-ES" sz="3000" dirty="0" smtClean="0"/>
              <a:t>El gusto como sentido de carácter químico nos permite percibir muy pocos sabores. Básicamente cinco: salado, amargo, agrio, dulce y delicioso, este último se definió por el sabor del acido amino-glutamato, </a:t>
            </a:r>
            <a:r>
              <a:rPr lang="es-ES" sz="3000" dirty="0" err="1" smtClean="0"/>
              <a:t>monosódico</a:t>
            </a:r>
            <a:r>
              <a:rPr lang="es-ES" sz="3000" dirty="0" smtClean="0"/>
              <a:t> glutamato o MSG, que está contenido en gran variedad de alimentos procesados. </a:t>
            </a:r>
            <a:endParaRPr lang="es-ES" sz="3000" dirty="0"/>
          </a:p>
        </p:txBody>
      </p:sp>
      <p:sp>
        <p:nvSpPr>
          <p:cNvPr id="5" name="Rectángulo 4"/>
          <p:cNvSpPr/>
          <p:nvPr/>
        </p:nvSpPr>
        <p:spPr>
          <a:xfrm>
            <a:off x="2220169" y="3455767"/>
            <a:ext cx="8764987" cy="2862322"/>
          </a:xfrm>
          <a:prstGeom prst="rect">
            <a:avLst/>
          </a:prstGeom>
        </p:spPr>
        <p:txBody>
          <a:bodyPr wrap="square">
            <a:spAutoFit/>
          </a:bodyPr>
          <a:lstStyle/>
          <a:p>
            <a:pPr algn="just"/>
            <a:r>
              <a:rPr lang="es-ES" sz="3000" b="1" dirty="0" smtClean="0">
                <a:solidFill>
                  <a:srgbClr val="00B050"/>
                </a:solidFill>
              </a:rPr>
              <a:t>Papilas gustativas</a:t>
            </a:r>
            <a:r>
              <a:rPr lang="es-ES" sz="3000" dirty="0" smtClean="0"/>
              <a:t>.- Recubren la superficie de la lengua y se estimulan por ciertas sustancias químicas, al hacerlo generan un impulso nervioso que es conducido al cerebro. Cada papila gustativa tiene 100 </a:t>
            </a:r>
          </a:p>
          <a:p>
            <a:pPr algn="just"/>
            <a:r>
              <a:rPr lang="es-ES" sz="3000" dirty="0" smtClean="0"/>
              <a:t>botones gustativos y cada botón gustativo </a:t>
            </a:r>
          </a:p>
          <a:p>
            <a:pPr algn="just"/>
            <a:r>
              <a:rPr lang="es-ES" sz="3000" dirty="0" smtClean="0"/>
              <a:t>posee de 50 a 150 células receptoras del gusto.</a:t>
            </a:r>
            <a:endParaRPr lang="en-US" sz="3000" dirty="0"/>
          </a:p>
        </p:txBody>
      </p:sp>
    </p:spTree>
    <p:extLst>
      <p:ext uri="{BB962C8B-B14F-4D97-AF65-F5344CB8AC3E}">
        <p14:creationId xmlns:p14="http://schemas.microsoft.com/office/powerpoint/2010/main" val="168758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096529" y="530629"/>
            <a:ext cx="9061621" cy="3385542"/>
          </a:xfrm>
          <a:prstGeom prst="rect">
            <a:avLst/>
          </a:prstGeom>
        </p:spPr>
        <p:txBody>
          <a:bodyPr wrap="square">
            <a:spAutoFit/>
          </a:bodyPr>
          <a:lstStyle/>
          <a:p>
            <a:r>
              <a:rPr lang="es-ES" sz="3400" b="1" u="sng" dirty="0" smtClean="0">
                <a:solidFill>
                  <a:srgbClr val="00B050"/>
                </a:solidFill>
              </a:rPr>
              <a:t>Sensación</a:t>
            </a:r>
            <a:r>
              <a:rPr lang="es-ES" sz="3400" dirty="0" smtClean="0"/>
              <a:t>.- Consiste en detectar algo (estímulo) a través de los órganos sensoriales.</a:t>
            </a:r>
          </a:p>
          <a:p>
            <a:endParaRPr lang="es-ES" sz="1000" dirty="0" smtClean="0"/>
          </a:p>
          <a:p>
            <a:pPr algn="just"/>
            <a:r>
              <a:rPr lang="es-ES" sz="3400" b="1" u="sng" dirty="0" smtClean="0">
                <a:solidFill>
                  <a:srgbClr val="00B050"/>
                </a:solidFill>
              </a:rPr>
              <a:t>Estímulo</a:t>
            </a:r>
            <a:r>
              <a:rPr lang="es-ES" sz="3400" dirty="0" smtClean="0"/>
              <a:t>.- Es toda energía física, mecánica, térmica, química o electromagnética que excita o activa un receptor sensorial; por ejemplo, la luz visible en el ojo.</a:t>
            </a:r>
            <a:endParaRPr lang="es-ES" sz="3400" dirty="0"/>
          </a:p>
        </p:txBody>
      </p:sp>
      <p:sp>
        <p:nvSpPr>
          <p:cNvPr id="3" name="Rectángulo 2"/>
          <p:cNvSpPr/>
          <p:nvPr/>
        </p:nvSpPr>
        <p:spPr>
          <a:xfrm>
            <a:off x="2096528" y="3894102"/>
            <a:ext cx="9061621" cy="2185214"/>
          </a:xfrm>
          <a:prstGeom prst="rect">
            <a:avLst/>
          </a:prstGeom>
        </p:spPr>
        <p:txBody>
          <a:bodyPr wrap="square">
            <a:spAutoFit/>
          </a:bodyPr>
          <a:lstStyle/>
          <a:p>
            <a:pPr algn="just"/>
            <a:r>
              <a:rPr lang="es-ES" sz="3400" b="1" u="sng" dirty="0" smtClean="0">
                <a:solidFill>
                  <a:srgbClr val="00B050"/>
                </a:solidFill>
              </a:rPr>
              <a:t>Percepción</a:t>
            </a:r>
            <a:r>
              <a:rPr lang="es-ES" sz="3400" dirty="0" smtClean="0"/>
              <a:t>.- Es un proceso constructivo por el que organizamos las sensaciones. Es la selección, organización e interpretación de los </a:t>
            </a:r>
          </a:p>
          <a:p>
            <a:pPr algn="just"/>
            <a:r>
              <a:rPr lang="es-ES" sz="3400" dirty="0" smtClean="0"/>
              <a:t>datos recibidos por nuestros sentidos. </a:t>
            </a:r>
            <a:endParaRPr lang="en-US" sz="3400" dirty="0"/>
          </a:p>
        </p:txBody>
      </p:sp>
    </p:spTree>
    <p:extLst>
      <p:ext uri="{BB962C8B-B14F-4D97-AF65-F5344CB8AC3E}">
        <p14:creationId xmlns:p14="http://schemas.microsoft.com/office/powerpoint/2010/main" val="4027842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 y="0"/>
            <a:ext cx="6070293" cy="4351338"/>
          </a:xfrm>
        </p:spPr>
        <p:txBody>
          <a:bodyPr>
            <a:normAutofit/>
          </a:bodyPr>
          <a:lstStyle/>
          <a:p>
            <a:pPr marL="0" indent="0" algn="just">
              <a:buNone/>
            </a:pPr>
            <a:r>
              <a:rPr lang="es-ES" sz="3200" dirty="0">
                <a:solidFill>
                  <a:srgbClr val="00B050"/>
                </a:solidFill>
              </a:rPr>
              <a:t>Las papilas gustativas </a:t>
            </a:r>
            <a:r>
              <a:rPr lang="es-ES" sz="3200" dirty="0"/>
              <a:t>se encuentran diseminadas en la superficie de la lengua: En la </a:t>
            </a:r>
            <a:r>
              <a:rPr lang="es-ES" sz="3200" dirty="0">
                <a:solidFill>
                  <a:srgbClr val="7030A0"/>
                </a:solidFill>
              </a:rPr>
              <a:t>parte </a:t>
            </a:r>
            <a:r>
              <a:rPr lang="es-ES" sz="3200" dirty="0">
                <a:solidFill>
                  <a:srgbClr val="FFC000"/>
                </a:solidFill>
              </a:rPr>
              <a:t>posterior</a:t>
            </a:r>
            <a:r>
              <a:rPr lang="es-ES" sz="3200" dirty="0">
                <a:solidFill>
                  <a:srgbClr val="7030A0"/>
                </a:solidFill>
              </a:rPr>
              <a:t> se encuentran las papilas gustativas </a:t>
            </a:r>
            <a:r>
              <a:rPr lang="es-ES" sz="3200" dirty="0">
                <a:solidFill>
                  <a:srgbClr val="FFC000"/>
                </a:solidFill>
              </a:rPr>
              <a:t>más grandes, </a:t>
            </a:r>
            <a:r>
              <a:rPr lang="es-ES" sz="3200" dirty="0">
                <a:solidFill>
                  <a:srgbClr val="7030A0"/>
                </a:solidFill>
              </a:rPr>
              <a:t>mientras que en la parte de </a:t>
            </a:r>
            <a:r>
              <a:rPr lang="es-ES" sz="3200" dirty="0">
                <a:solidFill>
                  <a:srgbClr val="00B0F0"/>
                </a:solidFill>
              </a:rPr>
              <a:t>enfrente</a:t>
            </a:r>
            <a:r>
              <a:rPr lang="es-ES" sz="3200" dirty="0">
                <a:solidFill>
                  <a:srgbClr val="7030A0"/>
                </a:solidFill>
              </a:rPr>
              <a:t> de la lengua se encuentran las </a:t>
            </a:r>
            <a:r>
              <a:rPr lang="es-ES" sz="3200" dirty="0">
                <a:solidFill>
                  <a:srgbClr val="00B0F0"/>
                </a:solidFill>
              </a:rPr>
              <a:t>más</a:t>
            </a:r>
            <a:r>
              <a:rPr lang="es-ES" sz="3200" dirty="0">
                <a:solidFill>
                  <a:srgbClr val="7030A0"/>
                </a:solidFill>
              </a:rPr>
              <a:t> </a:t>
            </a:r>
            <a:r>
              <a:rPr lang="es-ES" sz="3200" dirty="0">
                <a:solidFill>
                  <a:srgbClr val="00B0F0"/>
                </a:solidFill>
              </a:rPr>
              <a:t>pequeñas.</a:t>
            </a:r>
            <a:r>
              <a:rPr lang="es-ES" sz="3200" dirty="0">
                <a:solidFill>
                  <a:srgbClr val="7030A0"/>
                </a:solidFill>
              </a:rPr>
              <a:t> </a:t>
            </a:r>
            <a:r>
              <a:rPr lang="es-ES" sz="3200" dirty="0" smtClean="0"/>
              <a:t>(paladar, faringe y epiglotis)</a:t>
            </a:r>
            <a:endParaRPr lang="es-ES" sz="3200" dirty="0"/>
          </a:p>
        </p:txBody>
      </p:sp>
      <p:sp>
        <p:nvSpPr>
          <p:cNvPr id="4" name="CuadroTexto 3"/>
          <p:cNvSpPr txBox="1"/>
          <p:nvPr/>
        </p:nvSpPr>
        <p:spPr>
          <a:xfrm>
            <a:off x="1" y="3943214"/>
            <a:ext cx="5686097" cy="3046988"/>
          </a:xfrm>
          <a:prstGeom prst="rect">
            <a:avLst/>
          </a:prstGeom>
          <a:noFill/>
        </p:spPr>
        <p:txBody>
          <a:bodyPr wrap="square" rtlCol="0">
            <a:spAutoFit/>
          </a:bodyPr>
          <a:lstStyle/>
          <a:p>
            <a:pPr algn="just"/>
            <a:r>
              <a:rPr lang="es-ES" sz="3200" b="1" dirty="0">
                <a:solidFill>
                  <a:srgbClr val="00B050"/>
                </a:solidFill>
              </a:rPr>
              <a:t>La lengua. </a:t>
            </a:r>
            <a:r>
              <a:rPr lang="es-ES" sz="3200" dirty="0"/>
              <a:t>La punta de la lengua es sensible a lo dulce, la parte posterior es más sensible a lo amargo y la parte lateral es sensible tanto a lo salado como a lo agrio</a:t>
            </a:r>
            <a:r>
              <a:rPr lang="es-ES" dirty="0"/>
              <a:t>.</a:t>
            </a:r>
            <a:endParaRPr lang="en-US" dirty="0"/>
          </a:p>
        </p:txBody>
      </p:sp>
      <p:pic>
        <p:nvPicPr>
          <p:cNvPr id="2050" name="Picture 2" descr="http://noa.kic.free.fr/fotoscata/gusto.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258943" y="672030"/>
            <a:ext cx="5804528" cy="580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5169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310714" y="23838"/>
            <a:ext cx="9094572" cy="6524863"/>
          </a:xfrm>
          <a:prstGeom prst="rect">
            <a:avLst/>
          </a:prstGeom>
        </p:spPr>
        <p:txBody>
          <a:bodyPr wrap="square">
            <a:spAutoFit/>
          </a:bodyPr>
          <a:lstStyle/>
          <a:p>
            <a:r>
              <a:rPr lang="es-ES" sz="3600" b="1" dirty="0" smtClean="0"/>
              <a:t>5.- El olfato.</a:t>
            </a:r>
          </a:p>
          <a:p>
            <a:endParaRPr lang="es-ES" dirty="0" smtClean="0"/>
          </a:p>
          <a:p>
            <a:pPr algn="just"/>
            <a:r>
              <a:rPr lang="es-ES" sz="2800" dirty="0" smtClean="0"/>
              <a:t>El olor es una forma de comunicación, los químicos que el cuerpo libera se llaman feromonas. Estas son señales importantes para la conducta reproductiva y también se usan para marcar el territorio, identificar a personas e indicar agresión o sometimiento.</a:t>
            </a:r>
          </a:p>
          <a:p>
            <a:pPr algn="just"/>
            <a:endParaRPr lang="es-ES" sz="2800" dirty="0" smtClean="0"/>
          </a:p>
          <a:p>
            <a:pPr algn="just"/>
            <a:r>
              <a:rPr lang="es-ES" sz="2800" dirty="0" smtClean="0"/>
              <a:t>Olemos con unas células muy pequeñitas y delgadas que se encuentran en la parte superior de la cavidad nasal que se llama el epitelio olfativo. A diferencia de las células receptoras del gusto, las del olfato si son neuronas, </a:t>
            </a:r>
          </a:p>
          <a:p>
            <a:pPr algn="just"/>
            <a:r>
              <a:rPr lang="es-ES" sz="2800" dirty="0" smtClean="0"/>
              <a:t>que tienen su propio axón y que penetran en </a:t>
            </a:r>
          </a:p>
          <a:p>
            <a:pPr algn="just"/>
            <a:r>
              <a:rPr lang="es-ES" sz="2800" dirty="0" smtClean="0"/>
              <a:t>el sistema nervioso central.</a:t>
            </a:r>
          </a:p>
          <a:p>
            <a:pPr algn="just"/>
            <a:endParaRPr lang="es-ES" sz="2800" dirty="0" smtClean="0"/>
          </a:p>
        </p:txBody>
      </p:sp>
    </p:spTree>
    <p:extLst>
      <p:ext uri="{BB962C8B-B14F-4D97-AF65-F5344CB8AC3E}">
        <p14:creationId xmlns:p14="http://schemas.microsoft.com/office/powerpoint/2010/main" val="294529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p:cNvSpPr/>
          <p:nvPr/>
        </p:nvSpPr>
        <p:spPr>
          <a:xfrm>
            <a:off x="2093141" y="112510"/>
            <a:ext cx="8612660" cy="6124754"/>
          </a:xfrm>
          <a:prstGeom prst="rect">
            <a:avLst/>
          </a:prstGeom>
        </p:spPr>
        <p:txBody>
          <a:bodyPr wrap="square">
            <a:spAutoFit/>
          </a:bodyPr>
          <a:lstStyle/>
          <a:p>
            <a:pPr lvl="0" algn="just"/>
            <a:r>
              <a:rPr lang="es-ES" sz="2800" dirty="0">
                <a:solidFill>
                  <a:prstClr val="black"/>
                </a:solidFill>
              </a:rPr>
              <a:t>El epitelio olfativo segrega una capa delgada de moco que fluye constantemente y se reemplaza cada diez minutos cuya función es disolver las aromas antes de llegar a las células receptoras.</a:t>
            </a:r>
          </a:p>
          <a:p>
            <a:pPr lvl="0" algn="just"/>
            <a:endParaRPr lang="es-ES" sz="2800" dirty="0">
              <a:solidFill>
                <a:prstClr val="black"/>
              </a:solidFill>
            </a:endParaRPr>
          </a:p>
          <a:p>
            <a:pPr lvl="0" algn="just"/>
            <a:r>
              <a:rPr lang="es-ES" sz="2800" dirty="0">
                <a:solidFill>
                  <a:prstClr val="black"/>
                </a:solidFill>
              </a:rPr>
              <a:t>Hay muchas estructuras cerebrales que reciben las conexiones olfativas. Una parte del cerebro se llama corteza olfativa, y se encuentra en los lóbulos temporales. </a:t>
            </a:r>
            <a:r>
              <a:rPr lang="es-ES" sz="2800" dirty="0" smtClean="0">
                <a:effectLst/>
                <a:latin typeface="Arial" panose="020B0604020202020204" pitchFamily="34" charset="0"/>
                <a:ea typeface="Times New Roman" panose="02020603050405020304" pitchFamily="18" charset="0"/>
              </a:rPr>
              <a:t>Esto es lo que  hace anatómicamente único al olfato, ya que otros sistemas sensoriales primero pasan a través del tálamo, antes de entrar a la corteza cerebral. </a:t>
            </a:r>
            <a:r>
              <a:rPr lang="es-ES" sz="2800" dirty="0" smtClean="0">
                <a:solidFill>
                  <a:prstClr val="black"/>
                </a:solidFill>
              </a:rPr>
              <a:t>El </a:t>
            </a:r>
            <a:r>
              <a:rPr lang="es-ES" sz="2800" dirty="0">
                <a:solidFill>
                  <a:prstClr val="black"/>
                </a:solidFill>
              </a:rPr>
              <a:t>olfato tiene una importante y directa influencia en el cerebro en cuanto a emoción, motivación y memoria.</a:t>
            </a:r>
          </a:p>
        </p:txBody>
      </p:sp>
    </p:spTree>
    <p:extLst>
      <p:ext uri="{BB962C8B-B14F-4D97-AF65-F5344CB8AC3E}">
        <p14:creationId xmlns:p14="http://schemas.microsoft.com/office/powerpoint/2010/main" val="2848849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199503" y="266856"/>
            <a:ext cx="8377881" cy="6432530"/>
          </a:xfrm>
          <a:prstGeom prst="rect">
            <a:avLst/>
          </a:prstGeom>
        </p:spPr>
        <p:txBody>
          <a:bodyPr wrap="square">
            <a:spAutoFit/>
          </a:bodyPr>
          <a:lstStyle/>
          <a:p>
            <a:r>
              <a:rPr lang="es-ES" sz="3600" b="1" dirty="0" smtClean="0"/>
              <a:t>6.- El sentido kinestésico.</a:t>
            </a:r>
          </a:p>
          <a:p>
            <a:endParaRPr lang="es-ES" dirty="0" smtClean="0"/>
          </a:p>
          <a:p>
            <a:pPr algn="just"/>
            <a:r>
              <a:rPr lang="es-ES" sz="3000" dirty="0" smtClean="0"/>
              <a:t>Está relacionado con la </a:t>
            </a:r>
            <a:r>
              <a:rPr lang="es-ES" sz="3000" dirty="0" err="1" smtClean="0"/>
              <a:t>sensopercepción</a:t>
            </a:r>
            <a:r>
              <a:rPr lang="es-ES" sz="3000" dirty="0" smtClean="0"/>
              <a:t> del movimiento y del tacto, este se encarga de informar al cerebro de los movimientos que hacemos, además nos proporciona la conciencia corporal, que utilizamos para calcular los movimientos adecuados y no tropezarnos con lo que nos </a:t>
            </a:r>
            <a:r>
              <a:rPr lang="es-ES" sz="3000" smtClean="0"/>
              <a:t>rodea.</a:t>
            </a:r>
          </a:p>
          <a:p>
            <a:pPr algn="just"/>
            <a:endParaRPr lang="es-ES" sz="3000" dirty="0" smtClean="0"/>
          </a:p>
          <a:p>
            <a:pPr algn="just"/>
            <a:r>
              <a:rPr lang="es-ES" sz="3000" dirty="0" smtClean="0"/>
              <a:t>Estamos equipados con millones de sensores motores que se encuentran en los músculos, tendones y articulaciones y llevan constantemente información hacia nuestro cerebro. </a:t>
            </a:r>
          </a:p>
          <a:p>
            <a:endParaRPr lang="es-ES" sz="2800" dirty="0" smtClean="0"/>
          </a:p>
        </p:txBody>
      </p:sp>
    </p:spTree>
    <p:extLst>
      <p:ext uri="{BB962C8B-B14F-4D97-AF65-F5344CB8AC3E}">
        <p14:creationId xmlns:p14="http://schemas.microsoft.com/office/powerpoint/2010/main" val="3168649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259226" y="859295"/>
            <a:ext cx="8552936" cy="4247317"/>
          </a:xfrm>
          <a:prstGeom prst="rect">
            <a:avLst/>
          </a:prstGeom>
        </p:spPr>
        <p:txBody>
          <a:bodyPr wrap="square">
            <a:spAutoFit/>
          </a:bodyPr>
          <a:lstStyle/>
          <a:p>
            <a:pPr lvl="0" algn="just"/>
            <a:r>
              <a:rPr lang="es-ES" sz="3000" dirty="0">
                <a:solidFill>
                  <a:prstClr val="black"/>
                </a:solidFill>
              </a:rPr>
              <a:t>El aparato vestibular forma parte del oído interno (que contiene el órgano coclear) y del cerebro, la función que desempeña el vestíbulo está relacionada con el equilibrio y la postura, además ayuda a los movimientos del ojo. El oído es el órgano responsable no solo de la audición sino también del equilibrio. Por lo tanto, el sentido vestibular nos permite situar nuestro cuerpo en el espacio, los desplazamientos y nuestro entorno.</a:t>
            </a:r>
          </a:p>
        </p:txBody>
      </p:sp>
    </p:spTree>
    <p:extLst>
      <p:ext uri="{BB962C8B-B14F-4D97-AF65-F5344CB8AC3E}">
        <p14:creationId xmlns:p14="http://schemas.microsoft.com/office/powerpoint/2010/main" val="224695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468652" y="334108"/>
            <a:ext cx="8888628" cy="2462213"/>
          </a:xfrm>
          <a:prstGeom prst="rect">
            <a:avLst/>
          </a:prstGeom>
        </p:spPr>
        <p:txBody>
          <a:bodyPr wrap="square">
            <a:spAutoFit/>
          </a:bodyPr>
          <a:lstStyle/>
          <a:p>
            <a:pPr algn="just"/>
            <a:r>
              <a:rPr lang="es-ES" sz="3400" b="1" u="sng" dirty="0" err="1" smtClean="0">
                <a:solidFill>
                  <a:srgbClr val="00B050"/>
                </a:solidFill>
              </a:rPr>
              <a:t>Sensopercepción</a:t>
            </a:r>
            <a:r>
              <a:rPr lang="es-ES" sz="3400" dirty="0" smtClean="0"/>
              <a:t>.- </a:t>
            </a:r>
            <a:r>
              <a:rPr lang="es-ES" sz="3000" dirty="0" smtClean="0"/>
              <a:t>Es la base del aprendizaje, del pensamiento y de todo lo que hacemos. Es la manera automática en la que organizamos los estímulos sensoriales en el instante mismo en que llagan a nuestro cerebro</a:t>
            </a:r>
            <a:endParaRPr lang="en-US" sz="3000" dirty="0"/>
          </a:p>
        </p:txBody>
      </p:sp>
      <p:sp>
        <p:nvSpPr>
          <p:cNvPr id="3" name="Rectángulo 2"/>
          <p:cNvSpPr/>
          <p:nvPr/>
        </p:nvSpPr>
        <p:spPr>
          <a:xfrm>
            <a:off x="2468652" y="3602938"/>
            <a:ext cx="6538714" cy="2923877"/>
          </a:xfrm>
          <a:prstGeom prst="rect">
            <a:avLst/>
          </a:prstGeom>
        </p:spPr>
        <p:txBody>
          <a:bodyPr wrap="square">
            <a:spAutoFit/>
          </a:bodyPr>
          <a:lstStyle/>
          <a:p>
            <a:pPr algn="just"/>
            <a:r>
              <a:rPr lang="es-ES" sz="3400" b="1" u="sng" dirty="0" smtClean="0">
                <a:solidFill>
                  <a:srgbClr val="00B050"/>
                </a:solidFill>
              </a:rPr>
              <a:t>Constancia perceptiva</a:t>
            </a:r>
            <a:r>
              <a:rPr lang="es-ES" sz="3400" dirty="0" smtClean="0"/>
              <a:t>.- </a:t>
            </a:r>
            <a:r>
              <a:rPr lang="es-ES" sz="3000" dirty="0" smtClean="0"/>
              <a:t>Aunque el individuo percibe estímulos sensoriales variados, el cerebro crea constancias en esos estímulos para comprender la realidad. (Árbol en la carretera, constancia de magnitud)</a:t>
            </a:r>
            <a:endParaRPr lang="en-US" sz="3000" dirty="0"/>
          </a:p>
        </p:txBody>
      </p:sp>
    </p:spTree>
    <p:extLst>
      <p:ext uri="{BB962C8B-B14F-4D97-AF65-F5344CB8AC3E}">
        <p14:creationId xmlns:p14="http://schemas.microsoft.com/office/powerpoint/2010/main" val="199104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306594" y="0"/>
            <a:ext cx="8666205" cy="6370975"/>
          </a:xfrm>
          <a:prstGeom prst="rect">
            <a:avLst/>
          </a:prstGeom>
        </p:spPr>
        <p:txBody>
          <a:bodyPr wrap="square">
            <a:spAutoFit/>
          </a:bodyPr>
          <a:lstStyle/>
          <a:p>
            <a:pPr algn="just"/>
            <a:r>
              <a:rPr lang="es-ES" sz="3400" b="1" u="sng" dirty="0" smtClean="0">
                <a:solidFill>
                  <a:srgbClr val="00B050"/>
                </a:solidFill>
              </a:rPr>
              <a:t>Órganos sensoriales o sentidos</a:t>
            </a:r>
            <a:r>
              <a:rPr lang="es-ES" sz="3400" dirty="0" smtClean="0"/>
              <a:t>.- Los seres humanos tienen cinco sentidos, sin embargo, se ha descubierto que además de la vista, el oído, el gusto, el olfato y el tacto existen otros sentidos: el kinestésico, que es la información que proviene de los receptores de los músculos, tendones y así como de la orientación de nuestro cuerpo en el espacio. </a:t>
            </a:r>
          </a:p>
          <a:p>
            <a:pPr algn="just"/>
            <a:r>
              <a:rPr lang="es-ES" sz="3400" dirty="0" smtClean="0"/>
              <a:t>Los sentidos con sus distintos receptores son canales de información que detectan </a:t>
            </a:r>
          </a:p>
          <a:p>
            <a:pPr algn="just"/>
            <a:r>
              <a:rPr lang="es-ES" sz="3400" dirty="0" smtClean="0"/>
              <a:t>los estímulos físicos y los transmiten al </a:t>
            </a:r>
          </a:p>
          <a:p>
            <a:pPr algn="just"/>
            <a:r>
              <a:rPr lang="es-ES" sz="3400" dirty="0" smtClean="0"/>
              <a:t>cerebro, que les otorga un sentido.</a:t>
            </a:r>
            <a:endParaRPr lang="es-ES" sz="3400" dirty="0"/>
          </a:p>
        </p:txBody>
      </p:sp>
    </p:spTree>
    <p:extLst>
      <p:ext uri="{BB962C8B-B14F-4D97-AF65-F5344CB8AC3E}">
        <p14:creationId xmlns:p14="http://schemas.microsoft.com/office/powerpoint/2010/main" val="44161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170670" y="502916"/>
            <a:ext cx="8209006" cy="2185214"/>
          </a:xfrm>
          <a:prstGeom prst="rect">
            <a:avLst/>
          </a:prstGeom>
        </p:spPr>
        <p:txBody>
          <a:bodyPr wrap="square">
            <a:spAutoFit/>
          </a:bodyPr>
          <a:lstStyle/>
          <a:p>
            <a:pPr algn="just"/>
            <a:r>
              <a:rPr lang="es-ES" sz="3400" dirty="0" smtClean="0"/>
              <a:t>La importancia que otorgamos a nuestros sentidos marca la diferencia entre oír y escuchar, probar y degustar, tocar y palpar, ver y observar, oler y olfatear.</a:t>
            </a:r>
            <a:endParaRPr lang="en-US" sz="3400" dirty="0"/>
          </a:p>
        </p:txBody>
      </p:sp>
      <p:sp>
        <p:nvSpPr>
          <p:cNvPr id="3" name="Rectángulo 2"/>
          <p:cNvSpPr/>
          <p:nvPr/>
        </p:nvSpPr>
        <p:spPr>
          <a:xfrm>
            <a:off x="2170670" y="3054840"/>
            <a:ext cx="8209006" cy="2708434"/>
          </a:xfrm>
          <a:prstGeom prst="rect">
            <a:avLst/>
          </a:prstGeom>
        </p:spPr>
        <p:txBody>
          <a:bodyPr wrap="square">
            <a:spAutoFit/>
          </a:bodyPr>
          <a:lstStyle/>
          <a:p>
            <a:pPr algn="just"/>
            <a:r>
              <a:rPr lang="es-ES" sz="3400" b="1" u="sng" dirty="0" smtClean="0"/>
              <a:t>¿Cómo percibimos?</a:t>
            </a:r>
          </a:p>
          <a:p>
            <a:pPr algn="just"/>
            <a:r>
              <a:rPr lang="es-ES" sz="3400" dirty="0" smtClean="0"/>
              <a:t>La </a:t>
            </a:r>
            <a:r>
              <a:rPr lang="es-ES" sz="3400" dirty="0" smtClean="0">
                <a:solidFill>
                  <a:srgbClr val="7030A0"/>
                </a:solidFill>
              </a:rPr>
              <a:t>corteza temporal </a:t>
            </a:r>
            <a:r>
              <a:rPr lang="es-ES" sz="3400" dirty="0" smtClean="0"/>
              <a:t>se encarga de la </a:t>
            </a:r>
            <a:r>
              <a:rPr lang="es-ES" sz="3400" dirty="0" smtClean="0">
                <a:solidFill>
                  <a:srgbClr val="7030A0"/>
                </a:solidFill>
              </a:rPr>
              <a:t>identificación visual </a:t>
            </a:r>
            <a:r>
              <a:rPr lang="es-ES" sz="3400" dirty="0" smtClean="0"/>
              <a:t>de los objetos mientras que la </a:t>
            </a:r>
            <a:r>
              <a:rPr lang="es-ES" sz="3400" dirty="0" smtClean="0">
                <a:solidFill>
                  <a:srgbClr val="00B0F0"/>
                </a:solidFill>
              </a:rPr>
              <a:t>corteza parietal </a:t>
            </a:r>
            <a:r>
              <a:rPr lang="es-ES" sz="3400" dirty="0" smtClean="0"/>
              <a:t>se encarga de la </a:t>
            </a:r>
            <a:r>
              <a:rPr lang="es-ES" sz="3400" dirty="0" smtClean="0">
                <a:solidFill>
                  <a:srgbClr val="00B0F0"/>
                </a:solidFill>
              </a:rPr>
              <a:t>ubicación de los objetos</a:t>
            </a:r>
            <a:endParaRPr lang="es-ES" sz="3400" dirty="0">
              <a:solidFill>
                <a:srgbClr val="00B0F0"/>
              </a:solidFill>
            </a:endParaRPr>
          </a:p>
        </p:txBody>
      </p:sp>
    </p:spTree>
    <p:extLst>
      <p:ext uri="{BB962C8B-B14F-4D97-AF65-F5344CB8AC3E}">
        <p14:creationId xmlns:p14="http://schemas.microsoft.com/office/powerpoint/2010/main" val="371247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109517" y="0"/>
            <a:ext cx="1962910" cy="615553"/>
          </a:xfrm>
          <a:prstGeom prst="rect">
            <a:avLst/>
          </a:prstGeom>
        </p:spPr>
        <p:txBody>
          <a:bodyPr wrap="none">
            <a:spAutoFit/>
          </a:bodyPr>
          <a:lstStyle/>
          <a:p>
            <a:r>
              <a:rPr lang="en-US" sz="3400" b="1" u="sng" dirty="0" smtClean="0"/>
              <a:t>1. La vista</a:t>
            </a:r>
            <a:endParaRPr lang="en-US" sz="3400" b="1" u="sng" dirty="0"/>
          </a:p>
        </p:txBody>
      </p:sp>
      <p:sp>
        <p:nvSpPr>
          <p:cNvPr id="3" name="Rectángulo 2"/>
          <p:cNvSpPr/>
          <p:nvPr/>
        </p:nvSpPr>
        <p:spPr>
          <a:xfrm>
            <a:off x="5148202" y="402912"/>
            <a:ext cx="3286221" cy="615553"/>
          </a:xfrm>
          <a:prstGeom prst="rect">
            <a:avLst/>
          </a:prstGeom>
        </p:spPr>
        <p:txBody>
          <a:bodyPr wrap="none">
            <a:spAutoFit/>
          </a:bodyPr>
          <a:lstStyle/>
          <a:p>
            <a:r>
              <a:rPr lang="en-US" sz="3400" b="1" u="sng" dirty="0" err="1" smtClean="0">
                <a:solidFill>
                  <a:srgbClr val="00B050"/>
                </a:solidFill>
              </a:rPr>
              <a:t>Anatomía</a:t>
            </a:r>
            <a:r>
              <a:rPr lang="en-US" sz="3400" b="1" u="sng" dirty="0" smtClean="0">
                <a:solidFill>
                  <a:srgbClr val="00B050"/>
                </a:solidFill>
              </a:rPr>
              <a:t> del </a:t>
            </a:r>
            <a:r>
              <a:rPr lang="en-US" sz="3400" b="1" u="sng" dirty="0" err="1" smtClean="0">
                <a:solidFill>
                  <a:srgbClr val="00B050"/>
                </a:solidFill>
              </a:rPr>
              <a:t>ojo</a:t>
            </a:r>
            <a:endParaRPr lang="en-US" sz="3400" b="1" u="sng" dirty="0">
              <a:solidFill>
                <a:srgbClr val="00B050"/>
              </a:solidFill>
            </a:endParaRPr>
          </a:p>
        </p:txBody>
      </p:sp>
      <p:sp>
        <p:nvSpPr>
          <p:cNvPr id="5" name="Rectángulo 4"/>
          <p:cNvSpPr/>
          <p:nvPr/>
        </p:nvSpPr>
        <p:spPr>
          <a:xfrm>
            <a:off x="2294235" y="1018465"/>
            <a:ext cx="8629135" cy="1077218"/>
          </a:xfrm>
          <a:prstGeom prst="rect">
            <a:avLst/>
          </a:prstGeom>
        </p:spPr>
        <p:txBody>
          <a:bodyPr wrap="square">
            <a:spAutoFit/>
          </a:bodyPr>
          <a:lstStyle/>
          <a:p>
            <a:pPr algn="just"/>
            <a:r>
              <a:rPr lang="es-ES" sz="3200" b="1" dirty="0" smtClean="0">
                <a:solidFill>
                  <a:srgbClr val="0070C0"/>
                </a:solidFill>
              </a:rPr>
              <a:t>a) La córnea</a:t>
            </a:r>
            <a:r>
              <a:rPr lang="es-ES" sz="3200" dirty="0" smtClean="0"/>
              <a:t>. Su función principal es refractar la luz. Forma parte de lo blanco del ojo.</a:t>
            </a:r>
            <a:endParaRPr lang="en-US" sz="3200" dirty="0"/>
          </a:p>
        </p:txBody>
      </p:sp>
      <p:sp>
        <p:nvSpPr>
          <p:cNvPr id="8" name="Rectángulo 7"/>
          <p:cNvSpPr/>
          <p:nvPr/>
        </p:nvSpPr>
        <p:spPr>
          <a:xfrm>
            <a:off x="2294234" y="2062418"/>
            <a:ext cx="8629135" cy="1569660"/>
          </a:xfrm>
          <a:prstGeom prst="rect">
            <a:avLst/>
          </a:prstGeom>
        </p:spPr>
        <p:txBody>
          <a:bodyPr wrap="square">
            <a:spAutoFit/>
          </a:bodyPr>
          <a:lstStyle/>
          <a:p>
            <a:pPr algn="just"/>
            <a:r>
              <a:rPr lang="es-ES" sz="3200" b="1" dirty="0" smtClean="0">
                <a:solidFill>
                  <a:srgbClr val="0070C0"/>
                </a:solidFill>
              </a:rPr>
              <a:t>b) El humor acuoso</a:t>
            </a:r>
            <a:r>
              <a:rPr lang="es-ES" sz="3200" dirty="0" smtClean="0"/>
              <a:t>. Es un fluido claro que proporciona alimento a la córnea y se recicla completamente cada cuatro horas.</a:t>
            </a:r>
            <a:endParaRPr lang="en-US" sz="3200" dirty="0"/>
          </a:p>
        </p:txBody>
      </p:sp>
      <p:sp>
        <p:nvSpPr>
          <p:cNvPr id="9" name="Rectángulo 8"/>
          <p:cNvSpPr/>
          <p:nvPr/>
        </p:nvSpPr>
        <p:spPr>
          <a:xfrm>
            <a:off x="2208825" y="3597582"/>
            <a:ext cx="8629135" cy="584775"/>
          </a:xfrm>
          <a:prstGeom prst="rect">
            <a:avLst/>
          </a:prstGeom>
        </p:spPr>
        <p:txBody>
          <a:bodyPr wrap="square">
            <a:spAutoFit/>
          </a:bodyPr>
          <a:lstStyle/>
          <a:p>
            <a:pPr algn="just"/>
            <a:r>
              <a:rPr lang="es-ES" sz="3200" b="1" dirty="0" smtClean="0">
                <a:solidFill>
                  <a:srgbClr val="0070C0"/>
                </a:solidFill>
              </a:rPr>
              <a:t>c) El iris</a:t>
            </a:r>
            <a:r>
              <a:rPr lang="es-ES" sz="3200" dirty="0" smtClean="0"/>
              <a:t>. Responsable del color de los ojos.</a:t>
            </a:r>
            <a:endParaRPr lang="en-US" sz="3200" dirty="0"/>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565" y="4267267"/>
            <a:ext cx="4181435" cy="2619036"/>
          </a:xfrm>
          <a:prstGeom prst="rect">
            <a:avLst/>
          </a:prstGeom>
        </p:spPr>
      </p:pic>
    </p:spTree>
    <p:extLst>
      <p:ext uri="{BB962C8B-B14F-4D97-AF65-F5344CB8AC3E}">
        <p14:creationId xmlns:p14="http://schemas.microsoft.com/office/powerpoint/2010/main" val="1502642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183025" y="0"/>
            <a:ext cx="10008975" cy="1569660"/>
          </a:xfrm>
          <a:prstGeom prst="rect">
            <a:avLst/>
          </a:prstGeom>
        </p:spPr>
        <p:txBody>
          <a:bodyPr wrap="square">
            <a:spAutoFit/>
          </a:bodyPr>
          <a:lstStyle/>
          <a:p>
            <a:pPr algn="just"/>
            <a:r>
              <a:rPr lang="es-ES" sz="3200" b="1" dirty="0" smtClean="0">
                <a:solidFill>
                  <a:srgbClr val="0070C0"/>
                </a:solidFill>
              </a:rPr>
              <a:t>d) La pupila</a:t>
            </a:r>
            <a:r>
              <a:rPr lang="es-ES" sz="3200" dirty="0" smtClean="0"/>
              <a:t>. </a:t>
            </a:r>
            <a:r>
              <a:rPr lang="es-ES" sz="3200" dirty="0"/>
              <a:t>R</a:t>
            </a:r>
            <a:r>
              <a:rPr lang="es-ES" sz="3200" dirty="0" smtClean="0"/>
              <a:t>egula la cantidad de luz que entra en el ojo. Tiene dos músculos, uno se dilata en caso de que la luz sea escasa y el otro se contrae si es muy intensa.</a:t>
            </a:r>
            <a:endParaRPr lang="en-US" sz="3200" dirty="0"/>
          </a:p>
        </p:txBody>
      </p:sp>
      <p:sp>
        <p:nvSpPr>
          <p:cNvPr id="3" name="Rectángulo 2"/>
          <p:cNvSpPr/>
          <p:nvPr/>
        </p:nvSpPr>
        <p:spPr>
          <a:xfrm>
            <a:off x="2183025" y="1540068"/>
            <a:ext cx="10008975" cy="2554545"/>
          </a:xfrm>
          <a:prstGeom prst="rect">
            <a:avLst/>
          </a:prstGeom>
        </p:spPr>
        <p:txBody>
          <a:bodyPr wrap="square">
            <a:spAutoFit/>
          </a:bodyPr>
          <a:lstStyle/>
          <a:p>
            <a:pPr algn="just"/>
            <a:r>
              <a:rPr lang="es-ES" sz="3200" b="1" dirty="0" smtClean="0">
                <a:solidFill>
                  <a:srgbClr val="0070C0"/>
                </a:solidFill>
              </a:rPr>
              <a:t>e) El cristalino</a:t>
            </a:r>
            <a:r>
              <a:rPr lang="es-ES" sz="3200" dirty="0" smtClean="0"/>
              <a:t>. Se encuentra detrás de la pupila. Cambia para conseguir enfocar distancias cortas y largas, </a:t>
            </a:r>
            <a:r>
              <a:rPr lang="es-ES" sz="3200" dirty="0"/>
              <a:t>(</a:t>
            </a:r>
            <a:r>
              <a:rPr lang="es-ES" sz="3200" dirty="0" smtClean="0"/>
              <a:t>acomodación) gracias a sus 3 músculos </a:t>
            </a:r>
            <a:r>
              <a:rPr lang="es-ES" sz="3200" dirty="0" err="1" smtClean="0"/>
              <a:t>extraoculares</a:t>
            </a:r>
            <a:r>
              <a:rPr lang="es-ES" sz="3200" dirty="0" smtClean="0"/>
              <a:t> que mueven el globo ocular de la órbita ocular (hueco donde descansa el ojo)</a:t>
            </a:r>
            <a:endParaRPr lang="en-US" sz="3200" dirty="0"/>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062" y="4207359"/>
            <a:ext cx="3678132" cy="2303793"/>
          </a:xfrm>
          <a:prstGeom prst="rect">
            <a:avLst/>
          </a:prstGeom>
        </p:spPr>
      </p:pic>
      <p:pic>
        <p:nvPicPr>
          <p:cNvPr id="5" name="Imagen 4"/>
          <p:cNvPicPr>
            <a:picLocks noChangeAspect="1"/>
          </p:cNvPicPr>
          <p:nvPr/>
        </p:nvPicPr>
        <p:blipFill rotWithShape="1">
          <a:blip r:embed="rId4">
            <a:extLst>
              <a:ext uri="{28A0092B-C50C-407E-A947-70E740481C1C}">
                <a14:useLocalDpi xmlns:a14="http://schemas.microsoft.com/office/drawing/2010/main" val="0"/>
              </a:ext>
            </a:extLst>
          </a:blip>
          <a:srcRect l="5624" t="9596" r="869" b="3467"/>
          <a:stretch/>
        </p:blipFill>
        <p:spPr>
          <a:xfrm>
            <a:off x="7504387" y="3489435"/>
            <a:ext cx="4687614" cy="3368566"/>
          </a:xfrm>
          <a:prstGeom prst="rect">
            <a:avLst/>
          </a:prstGeom>
        </p:spPr>
      </p:pic>
    </p:spTree>
    <p:extLst>
      <p:ext uri="{BB962C8B-B14F-4D97-AF65-F5344CB8AC3E}">
        <p14:creationId xmlns:p14="http://schemas.microsoft.com/office/powerpoint/2010/main" val="4092207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183027" y="0"/>
            <a:ext cx="9036908" cy="2062103"/>
          </a:xfrm>
          <a:prstGeom prst="rect">
            <a:avLst/>
          </a:prstGeom>
        </p:spPr>
        <p:txBody>
          <a:bodyPr wrap="square">
            <a:spAutoFit/>
          </a:bodyPr>
          <a:lstStyle/>
          <a:p>
            <a:pPr algn="just"/>
            <a:r>
              <a:rPr lang="es-ES" sz="3200" b="1" dirty="0" smtClean="0">
                <a:solidFill>
                  <a:srgbClr val="0070C0"/>
                </a:solidFill>
              </a:rPr>
              <a:t>f) El humor vítreo</a:t>
            </a:r>
            <a:r>
              <a:rPr lang="es-ES" sz="3200" dirty="0" smtClean="0"/>
              <a:t>. Es una sustancia gelatinosa que rellena la cámara principal del ojo y su función es que la luz enfocada por la lente no sufra ninguna desviación.</a:t>
            </a:r>
            <a:endParaRPr lang="en-US" sz="3200" dirty="0"/>
          </a:p>
        </p:txBody>
      </p:sp>
      <p:sp>
        <p:nvSpPr>
          <p:cNvPr id="3" name="Rectángulo 2"/>
          <p:cNvSpPr/>
          <p:nvPr/>
        </p:nvSpPr>
        <p:spPr>
          <a:xfrm>
            <a:off x="2109455" y="2062103"/>
            <a:ext cx="9036908" cy="3046988"/>
          </a:xfrm>
          <a:prstGeom prst="rect">
            <a:avLst/>
          </a:prstGeom>
        </p:spPr>
        <p:txBody>
          <a:bodyPr wrap="square">
            <a:spAutoFit/>
          </a:bodyPr>
          <a:lstStyle/>
          <a:p>
            <a:pPr algn="just"/>
            <a:r>
              <a:rPr lang="es-ES" sz="3200" b="1" dirty="0" smtClean="0">
                <a:solidFill>
                  <a:srgbClr val="0070C0"/>
                </a:solidFill>
              </a:rPr>
              <a:t>g) La retina</a:t>
            </a:r>
            <a:r>
              <a:rPr lang="es-ES" sz="3200" dirty="0" smtClean="0"/>
              <a:t>. Contiene 2 células </a:t>
            </a:r>
            <a:r>
              <a:rPr lang="es-ES" sz="3200" dirty="0" err="1" smtClean="0"/>
              <a:t>fotorreceptoras</a:t>
            </a:r>
            <a:r>
              <a:rPr lang="es-ES" sz="3200" dirty="0" smtClean="0"/>
              <a:t>:</a:t>
            </a:r>
          </a:p>
          <a:p>
            <a:pPr marL="514350" indent="-514350" algn="just">
              <a:buAutoNum type="alphaLcParenR"/>
            </a:pPr>
            <a:r>
              <a:rPr lang="es-ES" sz="3200" dirty="0" smtClean="0">
                <a:solidFill>
                  <a:srgbClr val="7030A0"/>
                </a:solidFill>
              </a:rPr>
              <a:t>Bastones.</a:t>
            </a:r>
            <a:r>
              <a:rPr lang="es-ES" sz="3200" dirty="0" smtClean="0"/>
              <a:t>- Existen 120 millones, se </a:t>
            </a:r>
            <a:r>
              <a:rPr lang="es-ES" sz="3200" dirty="0" smtClean="0"/>
              <a:t>encuentran en la periferia del ojo y no son sensibles al color) </a:t>
            </a:r>
            <a:endParaRPr lang="es-ES" sz="3200" dirty="0" smtClean="0"/>
          </a:p>
          <a:p>
            <a:pPr marL="514350" indent="-514350" algn="just">
              <a:buAutoNum type="alphaLcParenR"/>
            </a:pPr>
            <a:r>
              <a:rPr lang="es-ES" sz="3200" dirty="0" smtClean="0">
                <a:solidFill>
                  <a:srgbClr val="7030A0"/>
                </a:solidFill>
              </a:rPr>
              <a:t>C</a:t>
            </a:r>
            <a:r>
              <a:rPr lang="es-ES" sz="3200" dirty="0" smtClean="0">
                <a:solidFill>
                  <a:srgbClr val="7030A0"/>
                </a:solidFill>
              </a:rPr>
              <a:t>onos</a:t>
            </a:r>
            <a:r>
              <a:rPr lang="es-ES" sz="3200" dirty="0" smtClean="0"/>
              <a:t>.- Existen entre 7 y 8 millones </a:t>
            </a:r>
            <a:r>
              <a:rPr lang="es-ES" sz="3200" dirty="0" smtClean="0"/>
              <a:t>de conos, se encuentran en el centro de la retina y </a:t>
            </a:r>
            <a:r>
              <a:rPr lang="es-ES" sz="3200" dirty="0" smtClean="0"/>
              <a:t>son sensibles al color.</a:t>
            </a:r>
            <a:endParaRPr lang="es-ES" sz="3200" dirty="0" smtClean="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l="2112" r="4143"/>
          <a:stretch>
            <a:fillRect/>
          </a:stretch>
        </p:blipFill>
        <p:spPr bwMode="auto">
          <a:xfrm>
            <a:off x="9196552" y="4561491"/>
            <a:ext cx="2995448" cy="229650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571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9603" y="4732638"/>
            <a:ext cx="2972397" cy="2125361"/>
          </a:xfrm>
          <a:prstGeom prst="rect">
            <a:avLst/>
          </a:prstGeom>
        </p:spPr>
      </p:pic>
      <p:sp>
        <p:nvSpPr>
          <p:cNvPr id="7" name="Rectángulo 6"/>
          <p:cNvSpPr/>
          <p:nvPr/>
        </p:nvSpPr>
        <p:spPr>
          <a:xfrm>
            <a:off x="9341708" y="4732638"/>
            <a:ext cx="383060" cy="2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2121243" y="0"/>
            <a:ext cx="8999838" cy="7540526"/>
          </a:xfrm>
          <a:prstGeom prst="rect">
            <a:avLst/>
          </a:prstGeom>
        </p:spPr>
        <p:txBody>
          <a:bodyPr wrap="square">
            <a:spAutoFit/>
          </a:bodyPr>
          <a:lstStyle/>
          <a:p>
            <a:pPr algn="just"/>
            <a:r>
              <a:rPr lang="es-ES" sz="4400" b="1" u="sng" dirty="0" smtClean="0"/>
              <a:t>Las células ganglionares </a:t>
            </a:r>
            <a:r>
              <a:rPr lang="es-ES" sz="4400" dirty="0" smtClean="0"/>
              <a:t>se dividen en </a:t>
            </a:r>
            <a:r>
              <a:rPr lang="es-ES" sz="4400" dirty="0" smtClean="0">
                <a:solidFill>
                  <a:srgbClr val="0070C0"/>
                </a:solidFill>
              </a:rPr>
              <a:t>células parvo </a:t>
            </a:r>
            <a:r>
              <a:rPr lang="es-ES" sz="4400" dirty="0" smtClean="0"/>
              <a:t>y </a:t>
            </a:r>
            <a:r>
              <a:rPr lang="es-ES" sz="4400" dirty="0" smtClean="0">
                <a:solidFill>
                  <a:srgbClr val="0070C0"/>
                </a:solidFill>
              </a:rPr>
              <a:t>células magno</a:t>
            </a:r>
            <a:r>
              <a:rPr lang="es-ES" sz="4400" dirty="0" smtClean="0"/>
              <a:t>. </a:t>
            </a:r>
          </a:p>
          <a:p>
            <a:pPr algn="just"/>
            <a:r>
              <a:rPr lang="es-ES" sz="3200" dirty="0" smtClean="0"/>
              <a:t>	</a:t>
            </a:r>
            <a:r>
              <a:rPr lang="es-ES" sz="4400" dirty="0" smtClean="0"/>
              <a:t>- </a:t>
            </a:r>
            <a:r>
              <a:rPr lang="es-ES" sz="4400" b="1" u="sng" dirty="0" smtClean="0">
                <a:solidFill>
                  <a:srgbClr val="0070C0"/>
                </a:solidFill>
              </a:rPr>
              <a:t>Las células parvo </a:t>
            </a:r>
            <a:r>
              <a:rPr lang="es-ES" sz="4400" dirty="0" smtClean="0"/>
              <a:t>blanquean la retina y su función es ser sensibles a las diferencias de las tonalidades.</a:t>
            </a:r>
          </a:p>
          <a:p>
            <a:pPr algn="just"/>
            <a:r>
              <a:rPr lang="es-ES" sz="4400" dirty="0" smtClean="0"/>
              <a:t>	- </a:t>
            </a:r>
            <a:r>
              <a:rPr lang="es-ES" sz="4400" b="1" u="sng" dirty="0" smtClean="0">
                <a:solidFill>
                  <a:srgbClr val="0070C0"/>
                </a:solidFill>
              </a:rPr>
              <a:t>Las células magno </a:t>
            </a:r>
            <a:r>
              <a:rPr lang="es-ES" sz="4400" dirty="0" smtClean="0"/>
              <a:t>se encuentran en la periferia de la retina responden a los cambios de luminosidad y son ciegas al color.  </a:t>
            </a:r>
          </a:p>
          <a:p>
            <a:pPr algn="just"/>
            <a:endParaRPr lang="es-ES" sz="4400" dirty="0" smtClean="0"/>
          </a:p>
          <a:p>
            <a:pPr algn="just"/>
            <a:endParaRPr lang="es-ES" sz="4400" dirty="0" smtClean="0"/>
          </a:p>
        </p:txBody>
      </p:sp>
    </p:spTree>
    <p:extLst>
      <p:ext uri="{BB962C8B-B14F-4D97-AF65-F5344CB8AC3E}">
        <p14:creationId xmlns:p14="http://schemas.microsoft.com/office/powerpoint/2010/main" val="20663656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1900</Words>
  <Application>Microsoft Office PowerPoint</Application>
  <PresentationFormat>Panorámica</PresentationFormat>
  <Paragraphs>114</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HP</cp:lastModifiedBy>
  <cp:revision>24</cp:revision>
  <dcterms:created xsi:type="dcterms:W3CDTF">2021-01-27T20:15:04Z</dcterms:created>
  <dcterms:modified xsi:type="dcterms:W3CDTF">2021-02-03T20:34:11Z</dcterms:modified>
</cp:coreProperties>
</file>