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299" r:id="rId3"/>
    <p:sldId id="296" r:id="rId4"/>
    <p:sldId id="258" r:id="rId5"/>
    <p:sldId id="261" r:id="rId6"/>
    <p:sldId id="262" r:id="rId7"/>
    <p:sldId id="297" r:id="rId8"/>
    <p:sldId id="298" r:id="rId9"/>
    <p:sldId id="263" r:id="rId10"/>
    <p:sldId id="269" r:id="rId11"/>
    <p:sldId id="277" r:id="rId12"/>
    <p:sldId id="300" r:id="rId13"/>
    <p:sldId id="283" r:id="rId14"/>
    <p:sldId id="285" r:id="rId15"/>
    <p:sldId id="302" r:id="rId16"/>
    <p:sldId id="301" r:id="rId17"/>
    <p:sldId id="291" r:id="rId18"/>
    <p:sldId id="303" r:id="rId19"/>
    <p:sldId id="308" r:id="rId20"/>
    <p:sldId id="309" r:id="rId21"/>
    <p:sldId id="310" r:id="rId22"/>
    <p:sldId id="313" r:id="rId23"/>
    <p:sldId id="320" r:id="rId24"/>
    <p:sldId id="319" r:id="rId25"/>
    <p:sldId id="304" r:id="rId26"/>
    <p:sldId id="311" r:id="rId27"/>
    <p:sldId id="321" r:id="rId28"/>
    <p:sldId id="312" r:id="rId29"/>
    <p:sldId id="323" r:id="rId30"/>
    <p:sldId id="322" r:id="rId31"/>
    <p:sldId id="305" r:id="rId32"/>
    <p:sldId id="314" r:id="rId33"/>
    <p:sldId id="316" r:id="rId34"/>
    <p:sldId id="317" r:id="rId35"/>
    <p:sldId id="318" r:id="rId36"/>
    <p:sldId id="324" r:id="rId37"/>
    <p:sldId id="327" r:id="rId38"/>
    <p:sldId id="328" r:id="rId39"/>
    <p:sldId id="329" r:id="rId40"/>
    <p:sldId id="306" r:id="rId41"/>
    <p:sldId id="293" r:id="rId42"/>
    <p:sldId id="330" r:id="rId43"/>
    <p:sldId id="307" r:id="rId4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272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44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90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o del título"/>
          <p:cNvSpPr txBox="1"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99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1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del título</a:t>
            </a:r>
          </a:p>
        </p:txBody>
      </p:sp>
      <p:sp>
        <p:nvSpPr>
          <p:cNvPr id="3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9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72" name="Nivel de texto 1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o del título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81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salcalsa@upvnet.upv.es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pcc.ch/report/sr15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pcc-nggip.iges.or.jp/public/2006gl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pcc-nggip.iges.or.jp/public/2006gl" TargetMode="External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pcc-nggip.iges.or.jp/public/2006gl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pcc-nggip.iges.or.jp/public/2006gl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pcc-nggip.iges.or.jp/public/2006gl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pcc-nggip.iges.or.jp/public/2006gl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www.ipcc-nggip.iges.or.jp/public/2006gl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www.ipcc-nggip.iges.or.jp/public/2006gl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www.ipcc-nggip.iges.or.jp/public/2006gl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bloomberg.com/graphics/2015-whats-warming-the-world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salcalsa@upvnet.upv.es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a.europa.eu/data-and-maps/data/data-viewers/greenhouse-gases-viewer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a.europa.eu/data-and-maps/data/data-viewers/greenhouse-gases-viewer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tiff"/><Relationship Id="rId5" Type="http://schemas.openxmlformats.org/officeDocument/2006/relationships/hyperlink" Target="https://www.eea.europa.eu/data-and-maps/data/data-viewers/greenhouse-gases-viewer" TargetMode="Externa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twitter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2826" y="5596127"/>
            <a:ext cx="455127" cy="45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Gases de Efecto Invernadero"/>
          <p:cNvSpPr txBox="1"/>
          <p:nvPr/>
        </p:nvSpPr>
        <p:spPr>
          <a:xfrm>
            <a:off x="532434" y="1760336"/>
            <a:ext cx="799810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3600" b="1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>
              <a:lnSpc>
                <a:spcPct val="150000"/>
              </a:lnSpc>
              <a:defRPr sz="1800" b="0"/>
            </a:pPr>
            <a:r>
              <a:rPr lang="es-ES" sz="4000" b="1" dirty="0" err="1" smtClean="0"/>
              <a:t>Methane</a:t>
            </a:r>
            <a:r>
              <a:rPr lang="es-ES" sz="4000" b="1" dirty="0" smtClean="0"/>
              <a:t> </a:t>
            </a:r>
            <a:r>
              <a:rPr lang="es-ES" sz="4000" b="1" dirty="0" err="1" smtClean="0"/>
              <a:t>emissions</a:t>
            </a:r>
            <a:r>
              <a:rPr lang="es-ES" sz="4000" b="1" dirty="0" smtClean="0"/>
              <a:t> </a:t>
            </a:r>
            <a:r>
              <a:rPr lang="es-ES" sz="4000" b="1" dirty="0" err="1" smtClean="0"/>
              <a:t>depending</a:t>
            </a:r>
            <a:r>
              <a:rPr lang="es-ES" sz="4000" b="1" dirty="0" smtClean="0"/>
              <a:t> </a:t>
            </a:r>
            <a:r>
              <a:rPr lang="es-ES" sz="4000" b="1" dirty="0" err="1" smtClean="0"/>
              <a:t>on</a:t>
            </a:r>
            <a:r>
              <a:rPr lang="es-ES" sz="4000" b="1" dirty="0" smtClean="0"/>
              <a:t> </a:t>
            </a:r>
            <a:r>
              <a:rPr lang="es-ES" sz="4000" b="1" dirty="0" err="1" smtClean="0"/>
              <a:t>manure</a:t>
            </a:r>
            <a:r>
              <a:rPr lang="es-ES" sz="4000" b="1" dirty="0" smtClean="0"/>
              <a:t> </a:t>
            </a:r>
            <a:r>
              <a:rPr lang="es-ES" sz="4000" b="1" dirty="0" err="1" smtClean="0"/>
              <a:t>management</a:t>
            </a:r>
            <a:endParaRPr sz="4000" b="1" dirty="0"/>
          </a:p>
        </p:txBody>
      </p:sp>
      <p:pic>
        <p:nvPicPr>
          <p:cNvPr id="110" name="image1.jpg" descr="image1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1" y="138176"/>
            <a:ext cx="2533364" cy="8954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Grafik 1" descr="C:\Users\U80770497\AppData\Local\Microsoft\Windows\INetCache\Content.Word\LivAGE_Higher quality.jpg"/>
          <p:cNvPicPr/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93408" y="138176"/>
            <a:ext cx="2187130" cy="8310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2" descr="COST | European Cooperation in Science and Technology"/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3440" y="262250"/>
            <a:ext cx="1671002" cy="624033"/>
          </a:xfrm>
          <a:prstGeom prst="rect">
            <a:avLst/>
          </a:prstGeom>
          <a:noFill/>
          <a:extLst/>
        </p:spPr>
      </p:pic>
      <p:sp>
        <p:nvSpPr>
          <p:cNvPr id="2" name="CuadroTexto 1"/>
          <p:cNvSpPr txBox="1"/>
          <p:nvPr/>
        </p:nvSpPr>
        <p:spPr>
          <a:xfrm>
            <a:off x="1984248" y="4281635"/>
            <a:ext cx="5559552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Salvador Calvet Sanz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2000" dirty="0" err="1" smtClean="0"/>
              <a:t>Institute</a:t>
            </a:r>
            <a:r>
              <a:rPr lang="es-ES" sz="2000" dirty="0" smtClean="0"/>
              <a:t> of Animal </a:t>
            </a:r>
            <a:r>
              <a:rPr lang="es-ES" sz="2000" dirty="0" err="1" smtClean="0"/>
              <a:t>Science</a:t>
            </a:r>
            <a:r>
              <a:rPr lang="es-ES" sz="2000" dirty="0" smtClean="0"/>
              <a:t> and </a:t>
            </a:r>
            <a:r>
              <a:rPr lang="es-ES" sz="2000" dirty="0" err="1" smtClean="0"/>
              <a:t>Technology</a:t>
            </a:r>
            <a:endParaRPr lang="es-ES" sz="2000" dirty="0" smtClean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Universitat</a:t>
            </a:r>
            <a:r>
              <a:rPr kumimoji="0" lang="es-E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</a:t>
            </a:r>
            <a:r>
              <a:rPr kumimoji="0" lang="es-ES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Politècnica</a:t>
            </a:r>
            <a:r>
              <a:rPr kumimoji="0" lang="es-E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de </a:t>
            </a:r>
            <a:r>
              <a:rPr kumimoji="0" lang="es-ES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València</a:t>
            </a:r>
            <a:endParaRPr kumimoji="0" lang="es-ES" sz="2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2000" dirty="0" smtClean="0">
                <a:hlinkClick r:id="rId6"/>
              </a:rPr>
              <a:t>salcalsa@upvnet.upv.es</a:t>
            </a:r>
            <a:endParaRPr lang="es-ES" sz="2000" dirty="0" smtClean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kumimoji="0" lang="es-ES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SalvaCalvet</a:t>
            </a:r>
            <a:endParaRPr kumimoji="0" lang="es-E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961413"/>
            <a:ext cx="9144000" cy="273197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1" name="Grupo"/>
          <p:cNvGrpSpPr/>
          <p:nvPr/>
        </p:nvGrpSpPr>
        <p:grpSpPr>
          <a:xfrm>
            <a:off x="0" y="321188"/>
            <a:ext cx="6765634" cy="910282"/>
            <a:chOff x="0" y="0"/>
            <a:chExt cx="6765633" cy="910280"/>
          </a:xfrm>
          <a:solidFill>
            <a:srgbClr val="0070C0"/>
          </a:solidFill>
        </p:grpSpPr>
        <p:sp>
          <p:nvSpPr>
            <p:cNvPr id="189" name="Rectángulo"/>
            <p:cNvSpPr/>
            <p:nvPr/>
          </p:nvSpPr>
          <p:spPr>
            <a:xfrm>
              <a:off x="0" y="0"/>
              <a:ext cx="6765633" cy="91028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 sz="2800"/>
            </a:p>
          </p:txBody>
        </p:sp>
        <p:sp>
          <p:nvSpPr>
            <p:cNvPr id="190" name="Compromisos adquiridos"/>
            <p:cNvSpPr txBox="1"/>
            <p:nvPr/>
          </p:nvSpPr>
          <p:spPr>
            <a:xfrm>
              <a:off x="0" y="193531"/>
              <a:ext cx="6765633" cy="52321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>
                <a:defRPr sz="1800"/>
              </a:pPr>
              <a:r>
                <a:rPr lang="es-ES" sz="2800" dirty="0" smtClean="0"/>
                <a:t>The </a:t>
              </a:r>
              <a:r>
                <a:rPr lang="es-ES" sz="2800" dirty="0" err="1" smtClean="0"/>
                <a:t>Horizon</a:t>
              </a:r>
              <a:endParaRPr sz="2800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¿Cuál es el origen de las emisiones?"/>
          <p:cNvSpPr txBox="1"/>
          <p:nvPr/>
        </p:nvSpPr>
        <p:spPr>
          <a:xfrm>
            <a:off x="348343" y="6002771"/>
            <a:ext cx="863789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457200">
              <a:defRPr>
                <a:uFill>
                  <a:solidFill>
                    <a:srgbClr val="000000"/>
                  </a:solidFill>
                </a:u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s-ES" sz="3600" dirty="0" smtClean="0"/>
              <a:t>The role of non-CO</a:t>
            </a:r>
            <a:r>
              <a:rPr lang="es-ES" sz="3600" baseline="-25000" dirty="0" smtClean="0"/>
              <a:t>2</a:t>
            </a:r>
            <a:r>
              <a:rPr lang="es-ES" sz="3600" dirty="0" smtClean="0"/>
              <a:t> </a:t>
            </a:r>
            <a:r>
              <a:rPr lang="es-ES" sz="3600" dirty="0" err="1" smtClean="0"/>
              <a:t>emissions</a:t>
            </a:r>
            <a:r>
              <a:rPr lang="es-ES" sz="3600" dirty="0" smtClean="0"/>
              <a:t>.</a:t>
            </a:r>
            <a:endParaRPr sz="3600" dirty="0"/>
          </a:p>
        </p:txBody>
      </p:sp>
      <p:grpSp>
        <p:nvGrpSpPr>
          <p:cNvPr id="293" name="Grupo"/>
          <p:cNvGrpSpPr/>
          <p:nvPr/>
        </p:nvGrpSpPr>
        <p:grpSpPr>
          <a:xfrm>
            <a:off x="0" y="321188"/>
            <a:ext cx="6765634" cy="910282"/>
            <a:chOff x="0" y="0"/>
            <a:chExt cx="6765633" cy="910280"/>
          </a:xfrm>
          <a:solidFill>
            <a:srgbClr val="0070C0"/>
          </a:solidFill>
        </p:grpSpPr>
        <p:sp>
          <p:nvSpPr>
            <p:cNvPr id="291" name="Rectángulo"/>
            <p:cNvSpPr/>
            <p:nvPr/>
          </p:nvSpPr>
          <p:spPr>
            <a:xfrm>
              <a:off x="0" y="0"/>
              <a:ext cx="6765633" cy="91028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 sz="2800"/>
            </a:p>
          </p:txBody>
        </p:sp>
        <p:sp>
          <p:nvSpPr>
            <p:cNvPr id="292" name="Fuentes de emisión de GEI"/>
            <p:cNvSpPr txBox="1"/>
            <p:nvPr/>
          </p:nvSpPr>
          <p:spPr>
            <a:xfrm>
              <a:off x="0" y="193531"/>
              <a:ext cx="6765633" cy="52321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>
                <a:defRPr sz="1800"/>
              </a:pPr>
              <a:r>
                <a:rPr lang="es-ES" sz="2800" dirty="0" smtClean="0"/>
                <a:t>The </a:t>
              </a:r>
              <a:r>
                <a:rPr lang="es-ES" sz="2800" dirty="0" err="1" smtClean="0"/>
                <a:t>Horizon</a:t>
              </a:r>
              <a:endParaRPr sz="2800" dirty="0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114" y="1500281"/>
            <a:ext cx="7039430" cy="3656087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477783" y="5425179"/>
            <a:ext cx="3347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hlinkClick r:id="rId3"/>
              </a:rPr>
              <a:t>http://www.ipcc.ch/report/sr15</a:t>
            </a:r>
            <a:r>
              <a:rPr lang="es-ES" dirty="0" smtClean="0">
                <a:hlinkClick r:id="rId3"/>
              </a:rPr>
              <a:t>/</a:t>
            </a:r>
            <a:r>
              <a:rPr lang="es-ES" dirty="0" smtClean="0"/>
              <a:t> </a:t>
            </a:r>
            <a:endParaRPr lang="es-E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403648" y="1020569"/>
            <a:ext cx="6912297" cy="3970318"/>
          </a:xfrm>
          <a:prstGeom prst="rect">
            <a:avLst/>
          </a:prstGeom>
          <a:noFill/>
          <a:effectLst>
            <a:outerShdw blurRad="50800" dist="88900" dir="5400000" sx="1000" sy="1000" algn="ctr" rotWithShape="0">
              <a:srgbClr val="92D050"/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s-ES" sz="2800" dirty="0" err="1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Relevance</a:t>
            </a: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of CH</a:t>
            </a:r>
            <a:r>
              <a:rPr lang="es-ES" sz="2800" baseline="-25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4</a:t>
            </a:r>
            <a:endParaRPr lang="es-ES" sz="2800" baseline="-25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s-ES" sz="2800" b="1" dirty="0" err="1" smtClean="0">
                <a:latin typeface="Century Gothic" panose="020B0502020202020204" pitchFamily="34" charset="0"/>
              </a:rPr>
              <a:t>Emission</a:t>
            </a:r>
            <a:r>
              <a:rPr lang="es-ES" sz="2800" b="1" dirty="0" smtClean="0">
                <a:latin typeface="Century Gothic" panose="020B0502020202020204" pitchFamily="34" charset="0"/>
              </a:rPr>
              <a:t> </a:t>
            </a:r>
            <a:r>
              <a:rPr lang="es-ES" sz="2800" b="1" dirty="0" err="1" smtClean="0">
                <a:latin typeface="Century Gothic" panose="020B0502020202020204" pitchFamily="34" charset="0"/>
              </a:rPr>
              <a:t>mechanism</a:t>
            </a:r>
            <a:endParaRPr lang="es-ES" sz="2800" b="1" dirty="0">
              <a:latin typeface="Century Gothic" panose="020B0502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s-ES" sz="2800" dirty="0" err="1" smtClean="0">
                <a:latin typeface="Century Gothic" panose="020B0502020202020204" pitchFamily="34" charset="0"/>
              </a:rPr>
              <a:t>Excretion</a:t>
            </a:r>
            <a:r>
              <a:rPr lang="es-ES" sz="2800" dirty="0">
                <a:latin typeface="Century Gothic" panose="020B0502020202020204" pitchFamily="34" charset="0"/>
              </a:rPr>
              <a:t> </a:t>
            </a:r>
            <a:r>
              <a:rPr lang="es-ES" sz="2800" dirty="0" smtClean="0">
                <a:latin typeface="Century Gothic" panose="020B0502020202020204" pitchFamily="34" charset="0"/>
              </a:rPr>
              <a:t>of </a:t>
            </a:r>
            <a:r>
              <a:rPr lang="es-ES" sz="2800" dirty="0" err="1" smtClean="0">
                <a:latin typeface="Century Gothic" panose="020B0502020202020204" pitchFamily="34" charset="0"/>
              </a:rPr>
              <a:t>manure</a:t>
            </a:r>
            <a:endParaRPr lang="es-ES" sz="2800" dirty="0" smtClean="0">
              <a:latin typeface="Century Gothic" panose="020B0502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s-ES" sz="2800" dirty="0" err="1" smtClean="0">
                <a:latin typeface="Century Gothic" panose="020B0502020202020204" pitchFamily="34" charset="0"/>
              </a:rPr>
              <a:t>Potential</a:t>
            </a:r>
            <a:r>
              <a:rPr lang="es-ES" sz="2800" dirty="0" smtClean="0">
                <a:latin typeface="Century Gothic" panose="020B0502020202020204" pitchFamily="34" charset="0"/>
              </a:rPr>
              <a:t> </a:t>
            </a:r>
            <a:r>
              <a:rPr lang="es-ES" sz="2800" dirty="0" err="1" smtClean="0">
                <a:latin typeface="Century Gothic" panose="020B0502020202020204" pitchFamily="34" charset="0"/>
              </a:rPr>
              <a:t>emissions</a:t>
            </a:r>
            <a:endParaRPr lang="es-ES" sz="2800" dirty="0" smtClean="0">
              <a:latin typeface="Century Gothic" panose="020B0502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s-ES" sz="2800" dirty="0" err="1" smtClean="0">
                <a:latin typeface="Century Gothic" panose="020B0502020202020204" pitchFamily="34" charset="0"/>
              </a:rPr>
              <a:t>Methane</a:t>
            </a:r>
            <a:r>
              <a:rPr lang="es-ES" sz="2800" dirty="0" smtClean="0">
                <a:latin typeface="Century Gothic" panose="020B0502020202020204" pitchFamily="34" charset="0"/>
              </a:rPr>
              <a:t> </a:t>
            </a:r>
            <a:r>
              <a:rPr lang="es-ES" sz="2800" dirty="0" err="1" smtClean="0">
                <a:latin typeface="Century Gothic" panose="020B0502020202020204" pitchFamily="34" charset="0"/>
              </a:rPr>
              <a:t>conversion</a:t>
            </a:r>
            <a:r>
              <a:rPr lang="es-ES" sz="2800" dirty="0" smtClean="0">
                <a:latin typeface="Century Gothic" panose="020B0502020202020204" pitchFamily="34" charset="0"/>
              </a:rPr>
              <a:t> factor (MCF)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s-ES_tradnl" sz="2800" dirty="0" err="1" smtClean="0">
                <a:latin typeface="Century Gothic" panose="020B0502020202020204" pitchFamily="34" charset="0"/>
              </a:rPr>
              <a:t>Summary</a:t>
            </a:r>
            <a:endParaRPr lang="es-ES" sz="2800" dirty="0">
              <a:latin typeface="Century Gothic" panose="020B0502020202020204" pitchFamily="34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50335" y="5147038"/>
            <a:ext cx="2041224" cy="14400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04" y="5147038"/>
            <a:ext cx="2088232" cy="14400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46158" y="5137501"/>
            <a:ext cx="2144955" cy="14400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5712" y="5137501"/>
            <a:ext cx="2158314" cy="1440000"/>
          </a:xfrm>
          <a:prstGeom prst="rect">
            <a:avLst/>
          </a:prstGeom>
        </p:spPr>
      </p:pic>
      <p:sp>
        <p:nvSpPr>
          <p:cNvPr id="17" name="Afección de suelos"/>
          <p:cNvSpPr/>
          <p:nvPr/>
        </p:nvSpPr>
        <p:spPr>
          <a:xfrm>
            <a:off x="588058" y="273720"/>
            <a:ext cx="5565777" cy="635000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lvl="1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s-ES" sz="3200" b="1" dirty="0" err="1" smtClean="0">
                <a:solidFill>
                  <a:schemeClr val="bg1"/>
                </a:solidFill>
              </a:rPr>
              <a:t>Topics</a:t>
            </a:r>
            <a:r>
              <a:rPr lang="es-ES" sz="3200" b="1" dirty="0" smtClean="0">
                <a:solidFill>
                  <a:schemeClr val="bg1"/>
                </a:solidFill>
              </a:rPr>
              <a:t> </a:t>
            </a:r>
            <a:r>
              <a:rPr lang="es-ES" sz="3200" b="1" dirty="0" err="1" smtClean="0">
                <a:solidFill>
                  <a:schemeClr val="bg1"/>
                </a:solidFill>
              </a:rPr>
              <a:t>for</a:t>
            </a:r>
            <a:r>
              <a:rPr lang="es-ES" sz="3200" b="1" dirty="0" smtClean="0">
                <a:solidFill>
                  <a:schemeClr val="bg1"/>
                </a:solidFill>
              </a:rPr>
              <a:t> </a:t>
            </a:r>
            <a:r>
              <a:rPr lang="es-ES" sz="3200" b="1" dirty="0" err="1" smtClean="0">
                <a:solidFill>
                  <a:schemeClr val="bg1"/>
                </a:solidFill>
              </a:rPr>
              <a:t>today</a:t>
            </a:r>
            <a:endParaRPr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2266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Degradación del estiércol"/>
          <p:cNvSpPr txBox="1"/>
          <p:nvPr/>
        </p:nvSpPr>
        <p:spPr>
          <a:xfrm>
            <a:off x="3187026" y="5286087"/>
            <a:ext cx="446372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spcBef>
                <a:spcPts val="1300"/>
              </a:spcBef>
              <a:defRPr sz="3200" b="1"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es-ES" dirty="0" err="1"/>
              <a:t>Manure</a:t>
            </a:r>
            <a:r>
              <a:rPr lang="es-ES" dirty="0"/>
              <a:t> </a:t>
            </a:r>
            <a:r>
              <a:rPr lang="es-ES" dirty="0" err="1"/>
              <a:t>management</a:t>
            </a:r>
            <a:endParaRPr dirty="0"/>
          </a:p>
        </p:txBody>
      </p:sp>
      <p:sp>
        <p:nvSpPr>
          <p:cNvPr id="357" name="Fermentación entérica de los animales"/>
          <p:cNvSpPr txBox="1"/>
          <p:nvPr/>
        </p:nvSpPr>
        <p:spPr>
          <a:xfrm>
            <a:off x="414115" y="1826260"/>
            <a:ext cx="407739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300"/>
              </a:spcBef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 lang="es-ES" sz="3200" b="1" dirty="0" err="1" smtClean="0"/>
              <a:t>Enteric</a:t>
            </a:r>
            <a:r>
              <a:rPr lang="es-ES" sz="3200" b="1" dirty="0" smtClean="0"/>
              <a:t> </a:t>
            </a:r>
            <a:r>
              <a:rPr lang="es-ES" sz="3200" b="1" dirty="0" err="1" smtClean="0"/>
              <a:t>fermentation</a:t>
            </a:r>
            <a:endParaRPr sz="3200" b="1" dirty="0"/>
          </a:p>
        </p:txBody>
      </p:sp>
      <p:pic>
        <p:nvPicPr>
          <p:cNvPr id="358" name="Imagen" descr="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961731" y="1159557"/>
            <a:ext cx="3771901" cy="3721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Imagen" descr="Imagen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700" y="4610100"/>
            <a:ext cx="1936750" cy="19367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62" name="Grupo"/>
          <p:cNvGrpSpPr/>
          <p:nvPr/>
        </p:nvGrpSpPr>
        <p:grpSpPr>
          <a:xfrm>
            <a:off x="0" y="321188"/>
            <a:ext cx="6765634" cy="910282"/>
            <a:chOff x="0" y="0"/>
            <a:chExt cx="6765633" cy="910280"/>
          </a:xfrm>
          <a:solidFill>
            <a:srgbClr val="0070C0"/>
          </a:solidFill>
        </p:grpSpPr>
        <p:sp>
          <p:nvSpPr>
            <p:cNvPr id="360" name="Rectángulo"/>
            <p:cNvSpPr/>
            <p:nvPr/>
          </p:nvSpPr>
          <p:spPr>
            <a:xfrm>
              <a:off x="0" y="0"/>
              <a:ext cx="6765633" cy="91028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 sz="3200"/>
            </a:p>
          </p:txBody>
        </p:sp>
        <p:sp>
          <p:nvSpPr>
            <p:cNvPr id="361" name="Metano (CH4)"/>
            <p:cNvSpPr txBox="1"/>
            <p:nvPr/>
          </p:nvSpPr>
          <p:spPr>
            <a:xfrm>
              <a:off x="0" y="193531"/>
              <a:ext cx="6765633" cy="52321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r>
                <a:rPr sz="2800" dirty="0" smtClean="0"/>
                <a:t>Met</a:t>
              </a:r>
              <a:r>
                <a:rPr lang="es-ES" sz="2800" dirty="0" smtClean="0"/>
                <a:t>h</a:t>
              </a:r>
              <a:r>
                <a:rPr sz="2800" dirty="0" smtClean="0"/>
                <a:t>an</a:t>
              </a:r>
              <a:r>
                <a:rPr lang="es-ES" sz="2800" dirty="0" smtClean="0"/>
                <a:t>e</a:t>
              </a:r>
              <a:r>
                <a:rPr sz="2800" dirty="0" smtClean="0"/>
                <a:t> </a:t>
              </a:r>
              <a:r>
                <a:rPr sz="2800" dirty="0"/>
                <a:t>(CH</a:t>
              </a:r>
              <a:r>
                <a:rPr sz="2800" baseline="-5999" dirty="0"/>
                <a:t>4</a:t>
              </a:r>
              <a:r>
                <a:rPr sz="2800" dirty="0"/>
                <a:t>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methane" descr="methane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7817" y="4188946"/>
            <a:ext cx="2916239" cy="2054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72" name="5000x_F4" descr="5000x_F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45025" y="1646004"/>
            <a:ext cx="2638426" cy="20256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5" name="Grupo"/>
          <p:cNvGrpSpPr/>
          <p:nvPr/>
        </p:nvGrpSpPr>
        <p:grpSpPr>
          <a:xfrm>
            <a:off x="480069" y="1806167"/>
            <a:ext cx="4127501" cy="3949701"/>
            <a:chOff x="0" y="0"/>
            <a:chExt cx="4127500" cy="3949700"/>
          </a:xfrm>
        </p:grpSpPr>
        <p:sp>
          <p:nvSpPr>
            <p:cNvPr id="373" name="Rectángulo"/>
            <p:cNvSpPr/>
            <p:nvPr/>
          </p:nvSpPr>
          <p:spPr>
            <a:xfrm>
              <a:off x="0" y="1473200"/>
              <a:ext cx="4127500" cy="247650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satOff val="-35873"/>
                    <a:lumOff val="-12431"/>
                  </a:schemeClr>
                </a:gs>
                <a:gs pos="100000">
                  <a:srgbClr val="FFFFFF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374" name="Rectángulo"/>
            <p:cNvSpPr/>
            <p:nvPr/>
          </p:nvSpPr>
          <p:spPr>
            <a:xfrm>
              <a:off x="0" y="0"/>
              <a:ext cx="4127500" cy="39497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376" name="M.O."/>
          <p:cNvSpPr txBox="1"/>
          <p:nvPr/>
        </p:nvSpPr>
        <p:spPr>
          <a:xfrm>
            <a:off x="648629" y="3146417"/>
            <a:ext cx="2221893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 lang="es-ES" sz="2800" dirty="0" err="1" smtClean="0"/>
              <a:t>Organic</a:t>
            </a:r>
            <a:r>
              <a:rPr lang="es-ES" sz="2800" dirty="0" smtClean="0"/>
              <a:t> </a:t>
            </a:r>
            <a:r>
              <a:rPr lang="es-ES" sz="2800" dirty="0" err="1" smtClean="0"/>
              <a:t>matter</a:t>
            </a:r>
            <a:endParaRPr sz="2800" dirty="0"/>
          </a:p>
        </p:txBody>
      </p:sp>
      <p:pic>
        <p:nvPicPr>
          <p:cNvPr id="388" name="Línea de conexión" descr="Línea de conexión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9695990">
            <a:off x="1658904" y="3606965"/>
            <a:ext cx="1692737" cy="1606450"/>
          </a:xfrm>
          <a:prstGeom prst="rect">
            <a:avLst/>
          </a:prstGeom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</p:pic>
      <p:sp>
        <p:nvSpPr>
          <p:cNvPr id="379" name="CH4…"/>
          <p:cNvSpPr txBox="1"/>
          <p:nvPr/>
        </p:nvSpPr>
        <p:spPr>
          <a:xfrm>
            <a:off x="3715174" y="4272884"/>
            <a:ext cx="723914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sz="2400" dirty="0"/>
              <a:t>CH</a:t>
            </a:r>
            <a:r>
              <a:rPr sz="2400" baseline="-5999" dirty="0"/>
              <a:t>4</a:t>
            </a:r>
          </a:p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sz="2400" dirty="0"/>
              <a:t>CO</a:t>
            </a:r>
            <a:r>
              <a:rPr sz="2400" baseline="-5999" dirty="0"/>
              <a:t>2</a:t>
            </a:r>
          </a:p>
        </p:txBody>
      </p:sp>
      <p:pic>
        <p:nvPicPr>
          <p:cNvPr id="381" name="Rectángulo redondeado" descr="Rectángulo redondeado"/>
          <p:cNvPicPr>
            <a:picLocks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44988" y="1363429"/>
            <a:ext cx="3238501" cy="2476501"/>
          </a:xfrm>
          <a:prstGeom prst="rect">
            <a:avLst/>
          </a:prstGeom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</p:pic>
      <p:pic>
        <p:nvPicPr>
          <p:cNvPr id="390" name="Línea de conexión" descr="Línea de conexión"/>
          <p:cNvPicPr>
            <a:picLocks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66589" y="2815584"/>
            <a:ext cx="3610154" cy="1510455"/>
          </a:xfrm>
          <a:prstGeom prst="rect">
            <a:avLst/>
          </a:prstGeom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</p:pic>
      <p:sp>
        <p:nvSpPr>
          <p:cNvPr id="384" name="O2"/>
          <p:cNvSpPr txBox="1"/>
          <p:nvPr/>
        </p:nvSpPr>
        <p:spPr>
          <a:xfrm>
            <a:off x="2322263" y="2164079"/>
            <a:ext cx="65338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200" b="1" strike="sngStrike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sz="3600" dirty="0"/>
              <a:t>O</a:t>
            </a:r>
            <a:r>
              <a:rPr sz="3600" baseline="-5999" dirty="0"/>
              <a:t>2</a:t>
            </a:r>
          </a:p>
        </p:txBody>
      </p:sp>
      <p:grpSp>
        <p:nvGrpSpPr>
          <p:cNvPr id="387" name="Grupo"/>
          <p:cNvGrpSpPr/>
          <p:nvPr/>
        </p:nvGrpSpPr>
        <p:grpSpPr>
          <a:xfrm>
            <a:off x="0" y="321188"/>
            <a:ext cx="6765634" cy="910282"/>
            <a:chOff x="0" y="0"/>
            <a:chExt cx="6765633" cy="910280"/>
          </a:xfrm>
          <a:solidFill>
            <a:srgbClr val="0070C0"/>
          </a:solidFill>
        </p:grpSpPr>
        <p:sp>
          <p:nvSpPr>
            <p:cNvPr id="385" name="Rectángulo"/>
            <p:cNvSpPr/>
            <p:nvPr/>
          </p:nvSpPr>
          <p:spPr>
            <a:xfrm>
              <a:off x="0" y="0"/>
              <a:ext cx="6765633" cy="91028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 sz="2800"/>
            </a:p>
          </p:txBody>
        </p:sp>
        <p:sp>
          <p:nvSpPr>
            <p:cNvPr id="386" name="Gestión de deyecciones"/>
            <p:cNvSpPr txBox="1"/>
            <p:nvPr/>
          </p:nvSpPr>
          <p:spPr>
            <a:xfrm>
              <a:off x="0" y="193531"/>
              <a:ext cx="6765633" cy="52321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rPr lang="es-ES" sz="2800" dirty="0" err="1" smtClean="0"/>
                <a:t>Origin</a:t>
              </a:r>
              <a:r>
                <a:rPr lang="es-ES" sz="2800" dirty="0" smtClean="0"/>
                <a:t> of CH</a:t>
              </a:r>
              <a:r>
                <a:rPr lang="es-ES" sz="2800" baseline="-25000" dirty="0" smtClean="0"/>
                <a:t>4</a:t>
              </a:r>
              <a:endParaRPr sz="2800" baseline="-25000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rupo"/>
          <p:cNvGrpSpPr/>
          <p:nvPr/>
        </p:nvGrpSpPr>
        <p:grpSpPr>
          <a:xfrm>
            <a:off x="0" y="321188"/>
            <a:ext cx="5452371" cy="910282"/>
            <a:chOff x="0" y="0"/>
            <a:chExt cx="6765633" cy="910280"/>
          </a:xfrm>
          <a:solidFill>
            <a:srgbClr val="0070C0"/>
          </a:solidFill>
        </p:grpSpPr>
        <p:sp>
          <p:nvSpPr>
            <p:cNvPr id="410" name="Rectángulo"/>
            <p:cNvSpPr/>
            <p:nvPr/>
          </p:nvSpPr>
          <p:spPr>
            <a:xfrm>
              <a:off x="0" y="0"/>
              <a:ext cx="6765633" cy="91028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 sz="2800"/>
            </a:p>
          </p:txBody>
        </p:sp>
        <p:sp>
          <p:nvSpPr>
            <p:cNvPr id="411" name="Gestión de deyecciones"/>
            <p:cNvSpPr txBox="1"/>
            <p:nvPr/>
          </p:nvSpPr>
          <p:spPr>
            <a:xfrm>
              <a:off x="0" y="193531"/>
              <a:ext cx="6765633" cy="52321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rPr lang="es-ES" sz="2800" dirty="0" err="1" smtClean="0"/>
                <a:t>Mechanism</a:t>
              </a:r>
              <a:endParaRPr sz="2800" dirty="0"/>
            </a:p>
          </p:txBody>
        </p:sp>
      </p:grpSp>
      <p:sp>
        <p:nvSpPr>
          <p:cNvPr id="2" name="1 CuadroTexto"/>
          <p:cNvSpPr txBox="1"/>
          <p:nvPr/>
        </p:nvSpPr>
        <p:spPr>
          <a:xfrm>
            <a:off x="2299145" y="1413163"/>
            <a:ext cx="4188689" cy="46166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Carbohydrates</a:t>
            </a:r>
            <a:r>
              <a:rPr kumimoji="0" lang="es-E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kumimoji="0" lang="es-ES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Proteins</a:t>
            </a:r>
            <a:r>
              <a:rPr kumimoji="0" lang="es-E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kumimoji="0" lang="es-ES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Lipids</a:t>
            </a:r>
            <a:endParaRPr kumimoji="0" lang="es-E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781744" y="2491115"/>
            <a:ext cx="3223490" cy="83099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Sugars</a:t>
            </a:r>
            <a:r>
              <a:rPr kumimoji="0" lang="es-E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, amino </a:t>
            </a:r>
            <a:r>
              <a:rPr kumimoji="0" lang="es-ES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acids</a:t>
            </a:r>
            <a:r>
              <a:rPr kumimoji="0" lang="es-E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kumimoji="0" lang="es-ES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fatty</a:t>
            </a:r>
            <a:r>
              <a:rPr kumimoji="0" lang="es-E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s-ES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acids</a:t>
            </a:r>
            <a:r>
              <a:rPr kumimoji="0" lang="es-E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kumimoji="0" lang="es-ES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alcohols</a:t>
            </a:r>
            <a:endParaRPr kumimoji="0" lang="es-E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126953" y="3881250"/>
            <a:ext cx="4533073" cy="46166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Volatile</a:t>
            </a:r>
            <a:r>
              <a:rPr kumimoji="0" lang="es-E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s-ES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fatty</a:t>
            </a:r>
            <a:r>
              <a:rPr kumimoji="0" lang="es-E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s-ES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acids</a:t>
            </a:r>
            <a:r>
              <a:rPr kumimoji="0" lang="es-E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, simple</a:t>
            </a:r>
            <a:r>
              <a:rPr kumimoji="0" lang="es-E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s-ES" sz="24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alcohols</a:t>
            </a:r>
            <a:endParaRPr kumimoji="0" lang="es-E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242228" y="5068788"/>
            <a:ext cx="1619346" cy="46166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Acetate</a:t>
            </a:r>
            <a:endParaRPr kumimoji="0" lang="es-E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522634" y="5068788"/>
            <a:ext cx="1797794" cy="46166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kumimoji="0" lang="es-ES" sz="2400" b="0" i="0" u="none" strike="noStrike" cap="none" spc="0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kumimoji="0" lang="es-E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+ CO</a:t>
            </a:r>
            <a:r>
              <a:rPr kumimoji="0" lang="es-ES" sz="2400" b="0" i="0" u="none" strike="noStrike" cap="none" spc="0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  <a:endParaRPr kumimoji="0" lang="es-ES" sz="24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3264343" y="6099959"/>
            <a:ext cx="2258291" cy="461663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CH</a:t>
            </a:r>
            <a:r>
              <a:rPr lang="es-ES" sz="2400" baseline="-25000" dirty="0"/>
              <a:t>4</a:t>
            </a:r>
            <a:r>
              <a:rPr kumimoji="0" lang="es-E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+ CO</a:t>
            </a:r>
            <a:r>
              <a:rPr kumimoji="0" lang="es-ES" sz="2400" b="0" i="0" u="none" strike="noStrike" cap="none" spc="0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  <a:endParaRPr kumimoji="0" lang="es-ES" sz="24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3 Conector recto de flecha"/>
          <p:cNvCxnSpPr>
            <a:stCxn id="2" idx="2"/>
            <a:endCxn id="8" idx="0"/>
          </p:cNvCxnSpPr>
          <p:nvPr/>
        </p:nvCxnSpPr>
        <p:spPr>
          <a:xfrm flipH="1">
            <a:off x="4393489" y="1874826"/>
            <a:ext cx="1" cy="616289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14 Conector recto de flecha"/>
          <p:cNvCxnSpPr>
            <a:stCxn id="8" idx="2"/>
            <a:endCxn id="9" idx="0"/>
          </p:cNvCxnSpPr>
          <p:nvPr/>
        </p:nvCxnSpPr>
        <p:spPr>
          <a:xfrm>
            <a:off x="4393489" y="3322110"/>
            <a:ext cx="1" cy="559140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18 Conector recto de flecha"/>
          <p:cNvCxnSpPr/>
          <p:nvPr/>
        </p:nvCxnSpPr>
        <p:spPr>
          <a:xfrm flipH="1">
            <a:off x="2529073" y="4400170"/>
            <a:ext cx="486888" cy="573471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20 Conector recto de flecha"/>
          <p:cNvCxnSpPr/>
          <p:nvPr/>
        </p:nvCxnSpPr>
        <p:spPr>
          <a:xfrm>
            <a:off x="5522634" y="4449258"/>
            <a:ext cx="482600" cy="524383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23 Conector recto de flecha"/>
          <p:cNvCxnSpPr/>
          <p:nvPr/>
        </p:nvCxnSpPr>
        <p:spPr>
          <a:xfrm>
            <a:off x="2803355" y="5589041"/>
            <a:ext cx="518226" cy="475293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28 Conector recto de flecha"/>
          <p:cNvCxnSpPr/>
          <p:nvPr/>
        </p:nvCxnSpPr>
        <p:spPr>
          <a:xfrm flipH="1">
            <a:off x="5172974" y="5589040"/>
            <a:ext cx="488188" cy="510919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24 CuadroTexto"/>
          <p:cNvSpPr txBox="1"/>
          <p:nvPr/>
        </p:nvSpPr>
        <p:spPr>
          <a:xfrm>
            <a:off x="4496081" y="1959430"/>
            <a:ext cx="1852551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000" b="0" i="1" u="none" strike="noStrike" cap="none" spc="0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hydrolysis</a:t>
            </a:r>
            <a:endParaRPr kumimoji="0" lang="es-ES" sz="2000" b="0" i="1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496081" y="3413501"/>
            <a:ext cx="1852551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000" b="0" i="1" u="none" strike="noStrike" cap="none" spc="0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Acidogenesis</a:t>
            </a:r>
            <a:endParaRPr kumimoji="0" lang="es-ES" sz="2000" b="0" i="1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3317621" y="4352670"/>
            <a:ext cx="1852551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000" b="0" i="1" u="none" strike="noStrike" cap="none" spc="0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Acetogenesis</a:t>
            </a:r>
            <a:endParaRPr kumimoji="0" lang="es-ES" sz="2000" b="0" i="1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" name="33 Conector recto de flecha"/>
          <p:cNvCxnSpPr/>
          <p:nvPr/>
        </p:nvCxnSpPr>
        <p:spPr>
          <a:xfrm flipV="1">
            <a:off x="2990223" y="5299619"/>
            <a:ext cx="2462148" cy="2686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35 CuadroTexto"/>
          <p:cNvSpPr txBox="1"/>
          <p:nvPr/>
        </p:nvSpPr>
        <p:spPr>
          <a:xfrm>
            <a:off x="3192099" y="4899511"/>
            <a:ext cx="233432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000" b="0" i="1" u="none" strike="noStrike" cap="none" spc="0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Homoacetogenesis</a:t>
            </a:r>
            <a:endParaRPr kumimoji="0" lang="es-ES" sz="2000" b="0" i="1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3371218" y="5711726"/>
            <a:ext cx="233432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000" b="0" i="1" u="none" strike="noStrike" cap="none" spc="0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Methanogenesis</a:t>
            </a:r>
            <a:endParaRPr kumimoji="0" lang="es-ES" sz="2000" b="0" i="1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3750" y="2273561"/>
            <a:ext cx="2543333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000" b="0" i="1" u="none" strike="noStrike" cap="none" spc="0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Primary</a:t>
            </a:r>
            <a:r>
              <a:rPr kumimoji="0" lang="es-ES" sz="2000" b="0" i="1" u="none" strike="noStrike" cap="none" spc="0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s-ES" sz="2000" b="0" i="1" u="none" strike="noStrike" cap="none" spc="0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fermentative</a:t>
            </a:r>
            <a:r>
              <a:rPr kumimoji="0" lang="es-ES" sz="2000" b="0" i="1" u="none" strike="noStrike" cap="none" spc="0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bacteria (</a:t>
            </a:r>
            <a:r>
              <a:rPr kumimoji="0" lang="es-ES" sz="2000" b="0" i="1" u="none" strike="noStrike" cap="none" spc="0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acidogens</a:t>
            </a:r>
            <a:r>
              <a:rPr kumimoji="0" lang="es-ES" sz="2000" b="0" i="1" u="none" strike="noStrike" cap="none" spc="0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)</a:t>
            </a:r>
            <a:endParaRPr kumimoji="0" lang="es-ES" sz="2000" b="0" i="1" u="none" strike="noStrike" cap="none" spc="0" normalizeH="0" baseline="0" dirty="0">
              <a:ln>
                <a:noFill/>
              </a:ln>
              <a:solidFill>
                <a:srgbClr val="0066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66403" y="4259614"/>
            <a:ext cx="261742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000" b="0" i="1" u="none" strike="noStrike" cap="none" spc="0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Secondary</a:t>
            </a:r>
            <a:r>
              <a:rPr kumimoji="0" lang="es-ES" sz="2000" b="0" i="1" u="none" strike="noStrike" cap="none" spc="0" normalizeH="0" dirty="0" smtClean="0">
                <a:ln>
                  <a:noFill/>
                </a:ln>
                <a:solidFill>
                  <a:srgbClr val="0066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s-ES" sz="2000" b="0" i="1" u="none" strike="noStrike" cap="none" spc="0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fermentative</a:t>
            </a:r>
            <a:r>
              <a:rPr kumimoji="0" lang="es-ES" sz="2000" b="0" i="1" u="none" strike="noStrike" cap="none" spc="0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bacteria (</a:t>
            </a:r>
            <a:r>
              <a:rPr kumimoji="0" lang="es-ES" sz="2000" b="0" i="1" u="none" strike="noStrike" cap="none" spc="0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acetogens</a:t>
            </a:r>
            <a:r>
              <a:rPr kumimoji="0" lang="es-ES" sz="2000" b="0" i="1" u="none" strike="noStrike" cap="none" spc="0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)</a:t>
            </a:r>
            <a:endParaRPr kumimoji="0" lang="es-ES" sz="2000" b="0" i="1" u="none" strike="noStrike" cap="none" spc="0" normalizeH="0" baseline="0" dirty="0">
              <a:ln>
                <a:noFill/>
              </a:ln>
              <a:solidFill>
                <a:srgbClr val="0066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5476161" y="5674767"/>
            <a:ext cx="2740471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000" b="0" i="1" u="none" strike="noStrike" cap="none" spc="0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Hydrogenothrophic</a:t>
            </a:r>
            <a:r>
              <a:rPr kumimoji="0" lang="es-ES" sz="2000" b="0" i="1" u="none" strike="noStrike" cap="none" spc="0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s-ES" sz="2000" b="0" i="1" u="none" strike="noStrike" cap="none" spc="0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methanogenic</a:t>
            </a:r>
            <a:r>
              <a:rPr kumimoji="0" lang="es-ES" sz="2000" b="0" i="1" u="none" strike="noStrike" cap="none" spc="0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s-ES" sz="2000" b="0" i="1" u="none" strike="noStrike" cap="none" spc="0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archaea</a:t>
            </a:r>
            <a:endParaRPr kumimoji="0" lang="es-ES" sz="2000" b="0" i="1" u="none" strike="noStrike" cap="none" spc="0" normalizeH="0" baseline="0" dirty="0">
              <a:ln>
                <a:noFill/>
              </a:ln>
              <a:solidFill>
                <a:srgbClr val="0066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582253" y="5707630"/>
            <a:ext cx="2740471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000" b="0" i="1" u="none" strike="noStrike" cap="none" spc="0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Aceticlastic</a:t>
            </a:r>
            <a:r>
              <a:rPr kumimoji="0" lang="es-ES" sz="2000" b="0" i="1" u="none" strike="noStrike" cap="none" spc="0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s-ES" sz="2000" b="0" i="1" u="none" strike="noStrike" cap="none" spc="0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methanogenic</a:t>
            </a:r>
            <a:r>
              <a:rPr kumimoji="0" lang="es-ES" sz="2000" b="0" i="1" u="none" strike="noStrike" cap="none" spc="0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s-ES" sz="2000" b="0" i="1" u="none" strike="noStrike" cap="none" spc="0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archaea</a:t>
            </a:r>
            <a:endParaRPr kumimoji="0" lang="es-ES" sz="2000" b="0" i="1" u="none" strike="noStrike" cap="none" spc="0" normalizeH="0" baseline="0" dirty="0">
              <a:ln>
                <a:noFill/>
              </a:ln>
              <a:solidFill>
                <a:srgbClr val="0066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" name="41 Conector recto de flecha"/>
          <p:cNvCxnSpPr/>
          <p:nvPr/>
        </p:nvCxnSpPr>
        <p:spPr>
          <a:xfrm>
            <a:off x="6846396" y="3613555"/>
            <a:ext cx="1" cy="1364888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43 Conector recto de flecha"/>
          <p:cNvCxnSpPr/>
          <p:nvPr/>
        </p:nvCxnSpPr>
        <p:spPr>
          <a:xfrm>
            <a:off x="6005234" y="2853819"/>
            <a:ext cx="841163" cy="759736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34 CuadroTexto"/>
          <p:cNvSpPr txBox="1"/>
          <p:nvPr/>
        </p:nvSpPr>
        <p:spPr>
          <a:xfrm>
            <a:off x="5381324" y="159137"/>
            <a:ext cx="3570881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800" b="0" i="1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Organic</a:t>
            </a:r>
            <a:r>
              <a:rPr kumimoji="0" lang="es-ES" sz="28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</a:t>
            </a:r>
            <a:r>
              <a:rPr kumimoji="0" lang="es-ES" sz="2800" b="0" i="1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matter</a:t>
            </a:r>
            <a:endParaRPr lang="es-ES" sz="2800" i="1" dirty="0"/>
          </a:p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800" b="0" i="1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Absence</a:t>
            </a:r>
            <a:r>
              <a:rPr kumimoji="0" lang="es-ES" sz="2800" b="0" i="1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of </a:t>
            </a:r>
            <a:r>
              <a:rPr kumimoji="0" lang="es-ES" sz="2800" b="0" i="1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oxygen</a:t>
            </a:r>
            <a:endParaRPr kumimoji="0" lang="es-ES" sz="2800" b="0" i="1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2800" i="1" dirty="0" smtClean="0"/>
              <a:t>No </a:t>
            </a:r>
            <a:r>
              <a:rPr lang="es-ES" sz="2800" i="1" dirty="0" err="1" smtClean="0"/>
              <a:t>inhibitions</a:t>
            </a:r>
            <a:endParaRPr kumimoji="0" lang="es-ES" sz="2800" b="0" i="1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2800" i="1" baseline="0" dirty="0" smtClean="0"/>
              <a:t>Time</a:t>
            </a:r>
            <a:endParaRPr kumimoji="0" lang="es-ES" sz="28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9896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Origen de las emisiones"/>
          <p:cNvSpPr txBox="1"/>
          <p:nvPr/>
        </p:nvSpPr>
        <p:spPr>
          <a:xfrm>
            <a:off x="333375" y="197961"/>
            <a:ext cx="4646612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800" b="1" i="1">
                <a:solidFill>
                  <a:srgbClr val="1F497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Origen de las emisiones</a:t>
            </a:r>
          </a:p>
        </p:txBody>
      </p:sp>
      <p:grpSp>
        <p:nvGrpSpPr>
          <p:cNvPr id="422" name="Grupo"/>
          <p:cNvGrpSpPr/>
          <p:nvPr/>
        </p:nvGrpSpPr>
        <p:grpSpPr>
          <a:xfrm>
            <a:off x="0" y="321188"/>
            <a:ext cx="6765634" cy="910282"/>
            <a:chOff x="0" y="0"/>
            <a:chExt cx="6765633" cy="910280"/>
          </a:xfrm>
          <a:solidFill>
            <a:srgbClr val="0070C0"/>
          </a:solidFill>
        </p:grpSpPr>
        <p:sp>
          <p:nvSpPr>
            <p:cNvPr id="420" name="Rectángulo"/>
            <p:cNvSpPr/>
            <p:nvPr/>
          </p:nvSpPr>
          <p:spPr>
            <a:xfrm>
              <a:off x="0" y="0"/>
              <a:ext cx="6765633" cy="91028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 sz="2800"/>
            </a:p>
          </p:txBody>
        </p:sp>
        <p:sp>
          <p:nvSpPr>
            <p:cNvPr id="421" name="Gestión de deyecciones"/>
            <p:cNvSpPr txBox="1"/>
            <p:nvPr/>
          </p:nvSpPr>
          <p:spPr>
            <a:xfrm>
              <a:off x="0" y="193531"/>
              <a:ext cx="6765633" cy="52321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rPr lang="es-ES" sz="2800" dirty="0" err="1" smtClean="0"/>
                <a:t>Enteric</a:t>
              </a:r>
              <a:r>
                <a:rPr lang="es-ES" sz="2800" dirty="0" smtClean="0"/>
                <a:t> </a:t>
              </a:r>
              <a:r>
                <a:rPr lang="es-ES" sz="2800" dirty="0" err="1" smtClean="0"/>
                <a:t>fermentation</a:t>
              </a:r>
              <a:endParaRPr sz="2800" dirty="0"/>
            </a:p>
          </p:txBody>
        </p:sp>
      </p:grp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383" y="1668427"/>
            <a:ext cx="3957289" cy="2695235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041320" y="4641867"/>
            <a:ext cx="781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err="1" smtClean="0">
                <a:latin typeface="Century Gothic" panose="020B0502020202020204" pitchFamily="34" charset="0"/>
              </a:rPr>
              <a:t>Ym</a:t>
            </a:r>
            <a:r>
              <a:rPr lang="es-ES" sz="2800" dirty="0" smtClean="0">
                <a:latin typeface="Century Gothic" panose="020B0502020202020204" pitchFamily="34" charset="0"/>
              </a:rPr>
              <a:t> = % of </a:t>
            </a:r>
            <a:r>
              <a:rPr lang="es-ES" sz="2800" dirty="0" err="1" smtClean="0">
                <a:latin typeface="Century Gothic" panose="020B0502020202020204" pitchFamily="34" charset="0"/>
              </a:rPr>
              <a:t>Energy</a:t>
            </a:r>
            <a:r>
              <a:rPr lang="es-ES" sz="2800" dirty="0" smtClean="0">
                <a:latin typeface="Century Gothic" panose="020B0502020202020204" pitchFamily="34" charset="0"/>
              </a:rPr>
              <a:t> </a:t>
            </a:r>
            <a:r>
              <a:rPr lang="es-ES" sz="2800" dirty="0" err="1" smtClean="0">
                <a:latin typeface="Century Gothic" panose="020B0502020202020204" pitchFamily="34" charset="0"/>
              </a:rPr>
              <a:t>intake</a:t>
            </a:r>
            <a:r>
              <a:rPr lang="es-ES" sz="2800" dirty="0" smtClean="0">
                <a:latin typeface="Century Gothic" panose="020B0502020202020204" pitchFamily="34" charset="0"/>
              </a:rPr>
              <a:t> </a:t>
            </a:r>
            <a:r>
              <a:rPr lang="es-ES" sz="2800" dirty="0" err="1" smtClean="0">
                <a:latin typeface="Century Gothic" panose="020B0502020202020204" pitchFamily="34" charset="0"/>
              </a:rPr>
              <a:t>emitted</a:t>
            </a:r>
            <a:r>
              <a:rPr lang="es-ES" sz="2800" dirty="0" smtClean="0">
                <a:latin typeface="Century Gothic" panose="020B0502020202020204" pitchFamily="34" charset="0"/>
              </a:rPr>
              <a:t> as CH</a:t>
            </a:r>
            <a:r>
              <a:rPr lang="es-ES" sz="2800" baseline="-25000" dirty="0" smtClean="0">
                <a:latin typeface="Century Gothic" panose="020B0502020202020204" pitchFamily="34" charset="0"/>
              </a:rPr>
              <a:t>4</a:t>
            </a:r>
            <a:endParaRPr lang="es-ES" sz="2800" baseline="-25000" dirty="0">
              <a:latin typeface="Century Gothic" panose="020B0502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246120" y="6419736"/>
            <a:ext cx="5084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hlinkClick r:id="rId3"/>
              </a:rPr>
              <a:t>https</a:t>
            </a:r>
            <a:r>
              <a:rPr lang="es-ES" dirty="0">
                <a:hlinkClick r:id="rId3"/>
              </a:rPr>
              <a:t>://</a:t>
            </a:r>
            <a:r>
              <a:rPr lang="es-ES" dirty="0" smtClean="0">
                <a:hlinkClick r:id="rId3"/>
              </a:rPr>
              <a:t>www.ipcc-nggip.iges.or.jp/public/2006gl</a:t>
            </a:r>
            <a:r>
              <a:rPr lang="es-ES" dirty="0" smtClean="0"/>
              <a:t>  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041320" y="6419736"/>
            <a:ext cx="442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Century Gothic" panose="020B0502020202020204" pitchFamily="34" charset="0"/>
              </a:rPr>
              <a:t>IPCC </a:t>
            </a:r>
            <a:r>
              <a:rPr lang="es-ES" dirty="0" err="1" smtClean="0">
                <a:latin typeface="Century Gothic" panose="020B0502020202020204" pitchFamily="34" charset="0"/>
              </a:rPr>
              <a:t>Guidelines</a:t>
            </a:r>
            <a:endParaRPr lang="es-E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9618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Origen de las emisiones"/>
          <p:cNvSpPr txBox="1"/>
          <p:nvPr/>
        </p:nvSpPr>
        <p:spPr>
          <a:xfrm>
            <a:off x="333375" y="197961"/>
            <a:ext cx="4646612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800" b="1" i="1">
                <a:solidFill>
                  <a:srgbClr val="1F497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Origen de las emisiones</a:t>
            </a:r>
          </a:p>
        </p:txBody>
      </p:sp>
      <p:grpSp>
        <p:nvGrpSpPr>
          <p:cNvPr id="422" name="Grupo"/>
          <p:cNvGrpSpPr/>
          <p:nvPr/>
        </p:nvGrpSpPr>
        <p:grpSpPr>
          <a:xfrm>
            <a:off x="0" y="321188"/>
            <a:ext cx="6765634" cy="910282"/>
            <a:chOff x="0" y="0"/>
            <a:chExt cx="6765633" cy="910280"/>
          </a:xfrm>
          <a:solidFill>
            <a:srgbClr val="0070C0"/>
          </a:solidFill>
        </p:grpSpPr>
        <p:sp>
          <p:nvSpPr>
            <p:cNvPr id="420" name="Rectángulo"/>
            <p:cNvSpPr/>
            <p:nvPr/>
          </p:nvSpPr>
          <p:spPr>
            <a:xfrm>
              <a:off x="0" y="0"/>
              <a:ext cx="6765633" cy="91028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 sz="2800"/>
            </a:p>
          </p:txBody>
        </p:sp>
        <p:sp>
          <p:nvSpPr>
            <p:cNvPr id="421" name="Gestión de deyecciones"/>
            <p:cNvSpPr txBox="1"/>
            <p:nvPr/>
          </p:nvSpPr>
          <p:spPr>
            <a:xfrm>
              <a:off x="0" y="193531"/>
              <a:ext cx="6765633" cy="52321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rPr lang="es-ES" sz="2800" dirty="0" err="1" smtClean="0"/>
                <a:t>Manure</a:t>
              </a:r>
              <a:r>
                <a:rPr lang="es-ES" sz="2800" dirty="0" smtClean="0"/>
                <a:t> </a:t>
              </a:r>
              <a:r>
                <a:rPr lang="es-ES" sz="2800" dirty="0" err="1" smtClean="0"/>
                <a:t>management</a:t>
              </a:r>
              <a:endParaRPr sz="2800" dirty="0"/>
            </a:p>
          </p:txBody>
        </p:sp>
      </p:grp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9268" y="1467554"/>
            <a:ext cx="4598568" cy="2537285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3246120" y="6419736"/>
            <a:ext cx="5084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hlinkClick r:id="rId3"/>
              </a:rPr>
              <a:t>https</a:t>
            </a:r>
            <a:r>
              <a:rPr lang="es-ES" dirty="0">
                <a:hlinkClick r:id="rId3"/>
              </a:rPr>
              <a:t>://</a:t>
            </a:r>
            <a:r>
              <a:rPr lang="es-ES" dirty="0" smtClean="0">
                <a:hlinkClick r:id="rId3"/>
              </a:rPr>
              <a:t>www.ipcc-nggip.iges.or.jp/public/2006gl</a:t>
            </a:r>
            <a:r>
              <a:rPr lang="es-ES" dirty="0" smtClean="0"/>
              <a:t>  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041320" y="6419736"/>
            <a:ext cx="442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Century Gothic" panose="020B0502020202020204" pitchFamily="34" charset="0"/>
              </a:rPr>
              <a:t>IPCC </a:t>
            </a:r>
            <a:r>
              <a:rPr lang="es-ES" dirty="0" err="1" smtClean="0">
                <a:latin typeface="Century Gothic" panose="020B0502020202020204" pitchFamily="34" charset="0"/>
              </a:rPr>
              <a:t>Guidelines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15" name="CuadroTexto 11"/>
          <p:cNvSpPr txBox="1"/>
          <p:nvPr/>
        </p:nvSpPr>
        <p:spPr>
          <a:xfrm>
            <a:off x="404099" y="4307691"/>
            <a:ext cx="194555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s-ES" b="1" dirty="0" smtClean="0">
                <a:latin typeface="Century Gothic" panose="020B0502020202020204" pitchFamily="34" charset="0"/>
              </a:rPr>
              <a:t>VS </a:t>
            </a:r>
            <a:r>
              <a:rPr lang="es-ES" b="1" dirty="0" err="1" smtClean="0">
                <a:latin typeface="Century Gothic" panose="020B0502020202020204" pitchFamily="34" charset="0"/>
              </a:rPr>
              <a:t>excretion</a:t>
            </a:r>
            <a:r>
              <a:rPr lang="es-ES" b="1" dirty="0" smtClean="0">
                <a:latin typeface="Century Gothic" panose="020B0502020202020204" pitchFamily="34" charset="0"/>
              </a:rPr>
              <a:t> </a:t>
            </a:r>
          </a:p>
          <a:p>
            <a:pPr algn="ctr">
              <a:spcBef>
                <a:spcPts val="600"/>
              </a:spcBef>
            </a:pPr>
            <a:r>
              <a:rPr lang="es-ES" dirty="0" smtClean="0">
                <a:latin typeface="Century Gothic" panose="020B0502020202020204" pitchFamily="34" charset="0"/>
              </a:rPr>
              <a:t>(kg/animal/</a:t>
            </a:r>
            <a:r>
              <a:rPr lang="es-ES" dirty="0" err="1" smtClean="0">
                <a:latin typeface="Century Gothic" panose="020B0502020202020204" pitchFamily="34" charset="0"/>
              </a:rPr>
              <a:t>yr</a:t>
            </a:r>
            <a:r>
              <a:rPr lang="es-ES" dirty="0" smtClean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16" name="CuadroTexto 11"/>
          <p:cNvSpPr txBox="1"/>
          <p:nvPr/>
        </p:nvSpPr>
        <p:spPr>
          <a:xfrm>
            <a:off x="2917739" y="4307690"/>
            <a:ext cx="30316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s-ES" b="1" dirty="0">
                <a:latin typeface="Century Gothic" panose="020B0502020202020204" pitchFamily="34" charset="0"/>
              </a:rPr>
              <a:t>B</a:t>
            </a:r>
            <a:r>
              <a:rPr lang="es-ES" b="1" baseline="-25000" dirty="0">
                <a:latin typeface="Century Gothic" panose="020B0502020202020204" pitchFamily="34" charset="0"/>
              </a:rPr>
              <a:t>0</a:t>
            </a:r>
            <a:r>
              <a:rPr lang="es-ES" b="1" dirty="0">
                <a:latin typeface="Century Gothic" panose="020B0502020202020204" pitchFamily="34" charset="0"/>
              </a:rPr>
              <a:t> = BMP</a:t>
            </a:r>
            <a:r>
              <a:rPr lang="es-ES" dirty="0">
                <a:latin typeface="Century Gothic" panose="020B0502020202020204" pitchFamily="34" charset="0"/>
              </a:rPr>
              <a:t> </a:t>
            </a:r>
            <a:r>
              <a:rPr lang="es-ES" dirty="0" smtClean="0">
                <a:latin typeface="Century Gothic" panose="020B0502020202020204" pitchFamily="34" charset="0"/>
              </a:rPr>
              <a:t> (m</a:t>
            </a:r>
            <a:r>
              <a:rPr lang="es-ES" baseline="30000" dirty="0" smtClean="0">
                <a:latin typeface="Century Gothic" panose="020B0502020202020204" pitchFamily="34" charset="0"/>
              </a:rPr>
              <a:t>3</a:t>
            </a:r>
            <a:r>
              <a:rPr lang="es-ES" dirty="0" smtClean="0">
                <a:latin typeface="Century Gothic" panose="020B0502020202020204" pitchFamily="34" charset="0"/>
              </a:rPr>
              <a:t> CH</a:t>
            </a:r>
            <a:r>
              <a:rPr lang="es-ES" baseline="-25000" dirty="0" smtClean="0">
                <a:latin typeface="Century Gothic" panose="020B0502020202020204" pitchFamily="34" charset="0"/>
              </a:rPr>
              <a:t>4</a:t>
            </a:r>
            <a:r>
              <a:rPr lang="es-ES" dirty="0" smtClean="0">
                <a:latin typeface="Century Gothic" panose="020B0502020202020204" pitchFamily="34" charset="0"/>
              </a:rPr>
              <a:t>/kg VS)</a:t>
            </a:r>
          </a:p>
          <a:p>
            <a:pPr algn="ctr">
              <a:spcBef>
                <a:spcPts val="600"/>
              </a:spcBef>
            </a:pPr>
            <a:r>
              <a:rPr lang="es-ES" dirty="0" err="1" smtClean="0">
                <a:latin typeface="Century Gothic" panose="020B0502020202020204" pitchFamily="34" charset="0"/>
              </a:rPr>
              <a:t>Biochem</a:t>
            </a:r>
            <a:r>
              <a:rPr lang="es-ES" dirty="0" smtClean="0">
                <a:latin typeface="Century Gothic" panose="020B0502020202020204" pitchFamily="34" charset="0"/>
              </a:rPr>
              <a:t>. CH</a:t>
            </a:r>
            <a:r>
              <a:rPr lang="es-ES" sz="2000" baseline="-25000" dirty="0" smtClean="0">
                <a:latin typeface="Century Gothic" panose="020B0502020202020204" pitchFamily="34" charset="0"/>
              </a:rPr>
              <a:t>4</a:t>
            </a:r>
            <a:r>
              <a:rPr lang="es-ES" dirty="0" smtClean="0">
                <a:latin typeface="Century Gothic" panose="020B0502020202020204" pitchFamily="34" charset="0"/>
              </a:rPr>
              <a:t> </a:t>
            </a:r>
            <a:r>
              <a:rPr lang="es-ES" dirty="0" err="1" smtClean="0">
                <a:latin typeface="Century Gothic" panose="020B0502020202020204" pitchFamily="34" charset="0"/>
              </a:rPr>
              <a:t>Potential</a:t>
            </a:r>
            <a:endParaRPr lang="es-ES" dirty="0" smtClean="0">
              <a:latin typeface="Century Gothic" panose="020B0502020202020204" pitchFamily="34" charset="0"/>
            </a:endParaRPr>
          </a:p>
          <a:p>
            <a:pPr algn="ctr">
              <a:spcBef>
                <a:spcPts val="600"/>
              </a:spcBef>
            </a:pP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17" name="CuadroTexto 11"/>
          <p:cNvSpPr txBox="1"/>
          <p:nvPr/>
        </p:nvSpPr>
        <p:spPr>
          <a:xfrm>
            <a:off x="6137436" y="4307689"/>
            <a:ext cx="272877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s-ES" b="1" dirty="0" smtClean="0">
                <a:latin typeface="Century Gothic" panose="020B0502020202020204" pitchFamily="34" charset="0"/>
              </a:rPr>
              <a:t>MCF (%)</a:t>
            </a:r>
          </a:p>
          <a:p>
            <a:pPr algn="ctr">
              <a:spcBef>
                <a:spcPts val="600"/>
              </a:spcBef>
            </a:pPr>
            <a:r>
              <a:rPr lang="es-ES" dirty="0" smtClean="0">
                <a:latin typeface="Century Gothic" panose="020B0502020202020204" pitchFamily="34" charset="0"/>
              </a:rPr>
              <a:t>CH</a:t>
            </a:r>
            <a:r>
              <a:rPr lang="es-ES" baseline="-25000" dirty="0" smtClean="0">
                <a:latin typeface="Century Gothic" panose="020B0502020202020204" pitchFamily="34" charset="0"/>
              </a:rPr>
              <a:t>4</a:t>
            </a:r>
            <a:r>
              <a:rPr lang="es-ES" dirty="0" smtClean="0">
                <a:latin typeface="Century Gothic" panose="020B0502020202020204" pitchFamily="34" charset="0"/>
              </a:rPr>
              <a:t> </a:t>
            </a:r>
            <a:r>
              <a:rPr lang="es-ES" dirty="0" err="1" smtClean="0">
                <a:latin typeface="Century Gothic" panose="020B0502020202020204" pitchFamily="34" charset="0"/>
              </a:rPr>
              <a:t>conversion</a:t>
            </a:r>
            <a:r>
              <a:rPr lang="es-ES" dirty="0" smtClean="0">
                <a:latin typeface="Century Gothic" panose="020B0502020202020204" pitchFamily="34" charset="0"/>
              </a:rPr>
              <a:t> factor</a:t>
            </a:r>
          </a:p>
        </p:txBody>
      </p:sp>
      <p:sp>
        <p:nvSpPr>
          <p:cNvPr id="18" name="CuadroTexto 11"/>
          <p:cNvSpPr txBox="1"/>
          <p:nvPr/>
        </p:nvSpPr>
        <p:spPr>
          <a:xfrm>
            <a:off x="1573593" y="5582836"/>
            <a:ext cx="6181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s-ES" sz="2400" b="1" dirty="0" smtClean="0">
                <a:latin typeface="Century Gothic" panose="020B0502020202020204" pitchFamily="34" charset="0"/>
              </a:rPr>
              <a:t>CH</a:t>
            </a:r>
            <a:r>
              <a:rPr lang="es-ES" sz="2400" b="1" baseline="-25000" dirty="0" smtClean="0">
                <a:latin typeface="Century Gothic" panose="020B0502020202020204" pitchFamily="34" charset="0"/>
              </a:rPr>
              <a:t>4</a:t>
            </a:r>
            <a:r>
              <a:rPr lang="es-ES" sz="2400" b="1" dirty="0" smtClean="0">
                <a:latin typeface="Century Gothic" panose="020B0502020202020204" pitchFamily="34" charset="0"/>
              </a:rPr>
              <a:t> (kg/</a:t>
            </a:r>
            <a:r>
              <a:rPr lang="es-ES" sz="2400" b="1" dirty="0" err="1" smtClean="0">
                <a:latin typeface="Century Gothic" panose="020B0502020202020204" pitchFamily="34" charset="0"/>
              </a:rPr>
              <a:t>yr</a:t>
            </a:r>
            <a:r>
              <a:rPr lang="es-ES" sz="2400" b="1" dirty="0" smtClean="0">
                <a:latin typeface="Century Gothic" panose="020B0502020202020204" pitchFamily="34" charset="0"/>
              </a:rPr>
              <a:t>) = VS x B</a:t>
            </a:r>
            <a:r>
              <a:rPr lang="es-ES" sz="2400" b="1" baseline="-25000" dirty="0" smtClean="0">
                <a:latin typeface="Century Gothic" panose="020B0502020202020204" pitchFamily="34" charset="0"/>
              </a:rPr>
              <a:t>0</a:t>
            </a:r>
            <a:r>
              <a:rPr lang="es-ES" sz="2400" b="1" dirty="0" smtClean="0">
                <a:latin typeface="Century Gothic" panose="020B0502020202020204" pitchFamily="34" charset="0"/>
              </a:rPr>
              <a:t> x MCF x 0.67 kg/m</a:t>
            </a:r>
            <a:r>
              <a:rPr lang="es-ES" sz="2400" b="1" baseline="30000" dirty="0" smtClean="0">
                <a:latin typeface="Century Gothic" panose="020B0502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752549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403648" y="1020569"/>
            <a:ext cx="6912297" cy="3970318"/>
          </a:xfrm>
          <a:prstGeom prst="rect">
            <a:avLst/>
          </a:prstGeom>
          <a:noFill/>
          <a:effectLst>
            <a:outerShdw blurRad="50800" dist="88900" dir="5400000" sx="1000" sy="1000" algn="ctr" rotWithShape="0">
              <a:srgbClr val="92D050"/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s-ES" sz="2800" dirty="0" err="1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Relevance</a:t>
            </a: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of CH</a:t>
            </a:r>
            <a:r>
              <a:rPr lang="es-ES" sz="2800" baseline="-25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4</a:t>
            </a:r>
            <a:endParaRPr lang="es-ES" sz="2800" baseline="-25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s-ES" sz="28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Emission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s-ES" sz="28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mechanism</a:t>
            </a:r>
            <a:endParaRPr lang="es-ES" sz="28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s-ES" sz="2800" b="1" dirty="0" err="1">
                <a:latin typeface="Century Gothic" panose="020B0502020202020204" pitchFamily="34" charset="0"/>
              </a:rPr>
              <a:t>Excretion</a:t>
            </a:r>
            <a:r>
              <a:rPr lang="es-ES" sz="2800" b="1" dirty="0">
                <a:latin typeface="Century Gothic" panose="020B0502020202020204" pitchFamily="34" charset="0"/>
              </a:rPr>
              <a:t> of </a:t>
            </a:r>
            <a:r>
              <a:rPr lang="es-ES" sz="2800" b="1" dirty="0" err="1" smtClean="0">
                <a:latin typeface="Century Gothic" panose="020B0502020202020204" pitchFamily="34" charset="0"/>
              </a:rPr>
              <a:t>manure</a:t>
            </a:r>
            <a:r>
              <a:rPr lang="es-ES" sz="2800" b="1" dirty="0" smtClean="0">
                <a:latin typeface="Century Gothic" panose="020B0502020202020204" pitchFamily="34" charset="0"/>
              </a:rPr>
              <a:t> (VS)</a:t>
            </a:r>
            <a:endParaRPr lang="es-ES" sz="2800" b="1" dirty="0">
              <a:latin typeface="Century Gothic" panose="020B0502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s-ES" sz="2800" dirty="0" err="1" smtClean="0">
                <a:latin typeface="Century Gothic" panose="020B0502020202020204" pitchFamily="34" charset="0"/>
              </a:rPr>
              <a:t>Potential</a:t>
            </a:r>
            <a:r>
              <a:rPr lang="es-ES" sz="2800" dirty="0" smtClean="0">
                <a:latin typeface="Century Gothic" panose="020B0502020202020204" pitchFamily="34" charset="0"/>
              </a:rPr>
              <a:t> </a:t>
            </a:r>
            <a:r>
              <a:rPr lang="es-ES" sz="2800" dirty="0" err="1" smtClean="0">
                <a:latin typeface="Century Gothic" panose="020B0502020202020204" pitchFamily="34" charset="0"/>
              </a:rPr>
              <a:t>emissions</a:t>
            </a:r>
            <a:r>
              <a:rPr lang="es-ES" sz="2800" dirty="0" smtClean="0">
                <a:latin typeface="Century Gothic" panose="020B0502020202020204" pitchFamily="34" charset="0"/>
              </a:rPr>
              <a:t> (B</a:t>
            </a:r>
            <a:r>
              <a:rPr lang="es-ES" sz="2800" baseline="-25000" dirty="0" smtClean="0">
                <a:latin typeface="Century Gothic" panose="020B0502020202020204" pitchFamily="34" charset="0"/>
              </a:rPr>
              <a:t>0</a:t>
            </a:r>
            <a:r>
              <a:rPr lang="es-ES" sz="2800" dirty="0" smtClean="0">
                <a:latin typeface="Century Gothic" panose="020B0502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s-ES" sz="2800" dirty="0" err="1" smtClean="0">
                <a:latin typeface="Century Gothic" panose="020B0502020202020204" pitchFamily="34" charset="0"/>
              </a:rPr>
              <a:t>Methane</a:t>
            </a:r>
            <a:r>
              <a:rPr lang="es-ES" sz="2800" dirty="0" smtClean="0">
                <a:latin typeface="Century Gothic" panose="020B0502020202020204" pitchFamily="34" charset="0"/>
              </a:rPr>
              <a:t> </a:t>
            </a:r>
            <a:r>
              <a:rPr lang="es-ES" sz="2800" dirty="0" err="1" smtClean="0">
                <a:latin typeface="Century Gothic" panose="020B0502020202020204" pitchFamily="34" charset="0"/>
              </a:rPr>
              <a:t>conversion</a:t>
            </a:r>
            <a:r>
              <a:rPr lang="es-ES" sz="2800" dirty="0" smtClean="0">
                <a:latin typeface="Century Gothic" panose="020B0502020202020204" pitchFamily="34" charset="0"/>
              </a:rPr>
              <a:t> factor (MCF)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s-ES_tradnl" sz="2800" dirty="0" err="1" smtClean="0">
                <a:latin typeface="Century Gothic" panose="020B0502020202020204" pitchFamily="34" charset="0"/>
              </a:rPr>
              <a:t>Summary</a:t>
            </a:r>
            <a:endParaRPr lang="es-ES" sz="2800" dirty="0">
              <a:latin typeface="Century Gothic" panose="020B0502020202020204" pitchFamily="34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50335" y="5147038"/>
            <a:ext cx="2041224" cy="14400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04" y="5147038"/>
            <a:ext cx="2088232" cy="14400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46158" y="5137501"/>
            <a:ext cx="2144955" cy="14400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5712" y="5137501"/>
            <a:ext cx="2158314" cy="1440000"/>
          </a:xfrm>
          <a:prstGeom prst="rect">
            <a:avLst/>
          </a:prstGeom>
        </p:spPr>
      </p:pic>
      <p:sp>
        <p:nvSpPr>
          <p:cNvPr id="17" name="Afección de suelos"/>
          <p:cNvSpPr/>
          <p:nvPr/>
        </p:nvSpPr>
        <p:spPr>
          <a:xfrm>
            <a:off x="588058" y="273720"/>
            <a:ext cx="5565777" cy="635000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lvl="1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s-ES" sz="3200" b="1" dirty="0" err="1" smtClean="0">
                <a:solidFill>
                  <a:schemeClr val="bg1"/>
                </a:solidFill>
              </a:rPr>
              <a:t>Topics</a:t>
            </a:r>
            <a:r>
              <a:rPr lang="es-ES" sz="3200" b="1" dirty="0" smtClean="0">
                <a:solidFill>
                  <a:schemeClr val="bg1"/>
                </a:solidFill>
              </a:rPr>
              <a:t> </a:t>
            </a:r>
            <a:r>
              <a:rPr lang="es-ES" sz="3200" b="1" dirty="0" err="1" smtClean="0">
                <a:solidFill>
                  <a:schemeClr val="bg1"/>
                </a:solidFill>
              </a:rPr>
              <a:t>for</a:t>
            </a:r>
            <a:r>
              <a:rPr lang="es-ES" sz="3200" b="1" dirty="0" smtClean="0">
                <a:solidFill>
                  <a:schemeClr val="bg1"/>
                </a:solidFill>
              </a:rPr>
              <a:t> </a:t>
            </a:r>
            <a:r>
              <a:rPr lang="es-ES" sz="3200" b="1" dirty="0" err="1" smtClean="0">
                <a:solidFill>
                  <a:schemeClr val="bg1"/>
                </a:solidFill>
              </a:rPr>
              <a:t>today</a:t>
            </a:r>
            <a:endParaRPr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9573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Origen de las emisiones"/>
          <p:cNvSpPr txBox="1"/>
          <p:nvPr/>
        </p:nvSpPr>
        <p:spPr>
          <a:xfrm>
            <a:off x="333375" y="197961"/>
            <a:ext cx="4646612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800" b="1" i="1">
                <a:solidFill>
                  <a:srgbClr val="1F497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Origen de las emisiones</a:t>
            </a:r>
          </a:p>
        </p:txBody>
      </p:sp>
      <p:grpSp>
        <p:nvGrpSpPr>
          <p:cNvPr id="422" name="Grupo"/>
          <p:cNvGrpSpPr/>
          <p:nvPr/>
        </p:nvGrpSpPr>
        <p:grpSpPr>
          <a:xfrm>
            <a:off x="0" y="321188"/>
            <a:ext cx="6765634" cy="910282"/>
            <a:chOff x="0" y="0"/>
            <a:chExt cx="6765633" cy="910280"/>
          </a:xfrm>
          <a:solidFill>
            <a:srgbClr val="0070C0"/>
          </a:solidFill>
        </p:grpSpPr>
        <p:sp>
          <p:nvSpPr>
            <p:cNvPr id="420" name="Rectángulo"/>
            <p:cNvSpPr/>
            <p:nvPr/>
          </p:nvSpPr>
          <p:spPr>
            <a:xfrm>
              <a:off x="0" y="0"/>
              <a:ext cx="6765633" cy="91028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 sz="2800"/>
            </a:p>
          </p:txBody>
        </p:sp>
        <p:sp>
          <p:nvSpPr>
            <p:cNvPr id="421" name="Gestión de deyecciones"/>
            <p:cNvSpPr txBox="1"/>
            <p:nvPr/>
          </p:nvSpPr>
          <p:spPr>
            <a:xfrm>
              <a:off x="0" y="193531"/>
              <a:ext cx="6765633" cy="52321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rPr lang="es-ES" sz="2800" dirty="0" err="1" smtClean="0"/>
                <a:t>Energy</a:t>
              </a:r>
              <a:r>
                <a:rPr lang="es-ES" sz="2800" dirty="0" smtClean="0"/>
                <a:t> balance at animal </a:t>
              </a:r>
              <a:r>
                <a:rPr lang="es-ES" sz="2800" dirty="0" err="1" smtClean="0"/>
                <a:t>level</a:t>
              </a:r>
              <a:endParaRPr sz="2800" dirty="0"/>
            </a:p>
          </p:txBody>
        </p:sp>
      </p:grpSp>
      <p:sp>
        <p:nvSpPr>
          <p:cNvPr id="3" name="2 CuadroTexto"/>
          <p:cNvSpPr txBox="1"/>
          <p:nvPr/>
        </p:nvSpPr>
        <p:spPr>
          <a:xfrm>
            <a:off x="960699" y="1481557"/>
            <a:ext cx="3090440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Gross</a:t>
            </a:r>
            <a:r>
              <a:rPr kumimoji="0" lang="es-E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s-E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energy</a:t>
            </a:r>
            <a:endParaRPr kumimoji="0" lang="es-E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960699" y="2930335"/>
            <a:ext cx="3090440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Digestible </a:t>
            </a:r>
            <a:r>
              <a:rPr kumimoji="0" lang="es-E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energy</a:t>
            </a:r>
            <a:endParaRPr kumimoji="0" lang="es-E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87752" y="4401693"/>
            <a:ext cx="423633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Metabolizable</a:t>
            </a:r>
            <a:r>
              <a:rPr kumimoji="0" lang="es-E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s-E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energy</a:t>
            </a:r>
            <a:endParaRPr kumimoji="0" lang="es-E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387752" y="5711587"/>
            <a:ext cx="423633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Net </a:t>
            </a:r>
            <a:r>
              <a:rPr kumimoji="0" lang="es-ES" sz="32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Energy</a:t>
            </a:r>
            <a:endParaRPr kumimoji="0" lang="es-E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23 Conector recto de flecha"/>
          <p:cNvCxnSpPr/>
          <p:nvPr/>
        </p:nvCxnSpPr>
        <p:spPr>
          <a:xfrm>
            <a:off x="2505919" y="2170505"/>
            <a:ext cx="0" cy="759830"/>
          </a:xfrm>
          <a:prstGeom prst="straightConnector1">
            <a:avLst/>
          </a:prstGeom>
          <a:noFill/>
          <a:ln w="57150" cap="flat">
            <a:solidFill>
              <a:schemeClr val="tx1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24 Conector recto de flecha"/>
          <p:cNvCxnSpPr/>
          <p:nvPr/>
        </p:nvCxnSpPr>
        <p:spPr>
          <a:xfrm>
            <a:off x="2505919" y="3515108"/>
            <a:ext cx="0" cy="759830"/>
          </a:xfrm>
          <a:prstGeom prst="straightConnector1">
            <a:avLst/>
          </a:prstGeom>
          <a:noFill/>
          <a:ln w="57150" cap="flat">
            <a:solidFill>
              <a:schemeClr val="tx1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25 Conector recto de flecha"/>
          <p:cNvCxnSpPr/>
          <p:nvPr/>
        </p:nvCxnSpPr>
        <p:spPr>
          <a:xfrm>
            <a:off x="2505919" y="4986466"/>
            <a:ext cx="0" cy="759830"/>
          </a:xfrm>
          <a:prstGeom prst="straightConnector1">
            <a:avLst/>
          </a:prstGeom>
          <a:noFill/>
          <a:ln w="57150" cap="flat">
            <a:solidFill>
              <a:schemeClr val="tx1"/>
            </a:solidFill>
            <a:prstDash val="solid"/>
            <a:bevel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5 Arco"/>
          <p:cNvSpPr/>
          <p:nvPr/>
        </p:nvSpPr>
        <p:spPr>
          <a:xfrm rot="10800000">
            <a:off x="2523572" y="1738141"/>
            <a:ext cx="2100514" cy="958757"/>
          </a:xfrm>
          <a:prstGeom prst="arc">
            <a:avLst/>
          </a:prstGeom>
          <a:noFill/>
          <a:ln w="57150" cap="flat">
            <a:solidFill>
              <a:schemeClr val="tx1"/>
            </a:solidFill>
            <a:prstDash val="solid"/>
            <a:bevel/>
            <a:headEnd type="arrow" w="med" len="med"/>
            <a:tailEnd type="none" w="med" len="med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7" name="26 Arco"/>
          <p:cNvSpPr/>
          <p:nvPr/>
        </p:nvSpPr>
        <p:spPr>
          <a:xfrm rot="10800000">
            <a:off x="2505919" y="3035729"/>
            <a:ext cx="2100514" cy="958757"/>
          </a:xfrm>
          <a:prstGeom prst="arc">
            <a:avLst/>
          </a:prstGeom>
          <a:noFill/>
          <a:ln w="57150" cap="flat">
            <a:solidFill>
              <a:schemeClr val="tx1"/>
            </a:solidFill>
            <a:prstDash val="solid"/>
            <a:bevel/>
            <a:headEnd type="arrow" w="med" len="med"/>
            <a:tailEnd type="none" w="med" len="med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8" name="27 Arco"/>
          <p:cNvSpPr/>
          <p:nvPr/>
        </p:nvSpPr>
        <p:spPr>
          <a:xfrm rot="10800000">
            <a:off x="2523572" y="4507087"/>
            <a:ext cx="2100514" cy="958757"/>
          </a:xfrm>
          <a:prstGeom prst="arc">
            <a:avLst/>
          </a:prstGeom>
          <a:noFill/>
          <a:ln w="57150" cap="flat">
            <a:solidFill>
              <a:schemeClr val="tx1"/>
            </a:solidFill>
            <a:prstDash val="solid"/>
            <a:bevel/>
            <a:headEnd type="arrow" w="med" len="med"/>
            <a:tailEnd type="none" w="med" len="med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669174" y="2411520"/>
            <a:ext cx="547482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800" b="1" i="0" u="sng" strike="noStrike" cap="none" spc="0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Faeces</a:t>
            </a:r>
            <a:r>
              <a:rPr kumimoji="0" lang="es-ES" sz="2800" b="1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s-ES" sz="2400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kumimoji="0" lang="es-ES" sz="2400" i="0" u="none" strike="noStrike" cap="none" spc="0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Organic</a:t>
            </a:r>
            <a:r>
              <a:rPr kumimoji="0" lang="es-ES" sz="2400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s-ES" sz="2400" i="0" u="none" strike="noStrike" cap="none" spc="0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Matter</a:t>
            </a:r>
            <a:r>
              <a:rPr kumimoji="0" lang="es-ES" sz="2400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=</a:t>
            </a:r>
            <a:r>
              <a:rPr kumimoji="0" lang="es-ES" sz="2400" i="0" u="none" strike="noStrike" cap="none" spc="0" normalizeH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s-ES" sz="2400" i="0" u="none" strike="noStrike" cap="none" spc="0" normalizeH="0" dirty="0" err="1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Volatile</a:t>
            </a:r>
            <a:r>
              <a:rPr kumimoji="0" lang="es-ES" sz="2400" i="0" u="none" strike="noStrike" cap="none" spc="0" normalizeH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s-ES" sz="2400" i="0" u="none" strike="noStrike" cap="none" spc="0" normalizeH="0" dirty="0" err="1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Solids</a:t>
            </a:r>
            <a:r>
              <a:rPr kumimoji="0" lang="es-ES" sz="2400" i="0" u="none" strike="noStrike" cap="none" spc="0" normalizeH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)</a:t>
            </a:r>
            <a:endParaRPr kumimoji="0" lang="es-ES" sz="240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654854" y="3732878"/>
            <a:ext cx="340570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800" i="1" u="none" strike="noStrike" cap="none" spc="0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Urine</a:t>
            </a:r>
            <a:r>
              <a:rPr kumimoji="0" lang="es-ES" sz="2800" i="1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kumimoji="0" lang="es-ES" sz="2800" i="1" u="none" strike="noStrike" cap="none" spc="0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enteric</a:t>
            </a:r>
            <a:r>
              <a:rPr kumimoji="0" lang="es-ES" sz="2800" i="1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CH</a:t>
            </a:r>
            <a:r>
              <a:rPr kumimoji="0" lang="es-ES" sz="2800" i="1" u="none" strike="noStrike" cap="none" spc="0" normalizeH="0" baseline="-2500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4</a:t>
            </a:r>
            <a:endParaRPr kumimoji="0" lang="es-ES" sz="2800" i="1" u="none" strike="noStrike" cap="none" spc="0" normalizeH="0" baseline="-2500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3654854" y="5191682"/>
            <a:ext cx="340570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800" i="1" u="none" strike="noStrike" cap="none" spc="0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Heat</a:t>
            </a:r>
            <a:endParaRPr kumimoji="0" lang="es-ES" sz="2800" i="1" u="none" strike="noStrike" cap="none" spc="0" normalizeH="0" baseline="-2500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5370384" y="5743645"/>
            <a:ext cx="357686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Nutrient</a:t>
            </a:r>
            <a:r>
              <a:rPr kumimoji="0" lang="es-ES" sz="3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balances</a:t>
            </a: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22362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403648" y="1020569"/>
            <a:ext cx="6912297" cy="3970318"/>
          </a:xfrm>
          <a:prstGeom prst="rect">
            <a:avLst/>
          </a:prstGeom>
          <a:noFill/>
          <a:effectLst>
            <a:outerShdw blurRad="50800" dist="88900" dir="5400000" sx="1000" sy="1000" algn="ctr" rotWithShape="0">
              <a:srgbClr val="92D050"/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s-ES" sz="2800" b="1" dirty="0" err="1" smtClean="0">
                <a:latin typeface="Century Gothic" panose="020B0502020202020204" pitchFamily="34" charset="0"/>
              </a:rPr>
              <a:t>Relevance</a:t>
            </a:r>
            <a:r>
              <a:rPr lang="es-ES" sz="2800" b="1" dirty="0" smtClean="0">
                <a:latin typeface="Century Gothic" panose="020B0502020202020204" pitchFamily="34" charset="0"/>
              </a:rPr>
              <a:t> of CH</a:t>
            </a:r>
            <a:r>
              <a:rPr lang="es-ES" sz="2800" b="1" baseline="-25000" dirty="0" smtClean="0">
                <a:latin typeface="Century Gothic" panose="020B0502020202020204" pitchFamily="34" charset="0"/>
              </a:rPr>
              <a:t>4</a:t>
            </a:r>
            <a:endParaRPr lang="es-ES" sz="2800" b="1" baseline="-25000" dirty="0">
              <a:latin typeface="Century Gothic" panose="020B0502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s-ES" sz="2800" b="1" dirty="0" err="1" smtClean="0">
                <a:latin typeface="Century Gothic" panose="020B0502020202020204" pitchFamily="34" charset="0"/>
              </a:rPr>
              <a:t>Emission</a:t>
            </a:r>
            <a:r>
              <a:rPr lang="es-ES" sz="2800" b="1" dirty="0" smtClean="0">
                <a:latin typeface="Century Gothic" panose="020B0502020202020204" pitchFamily="34" charset="0"/>
              </a:rPr>
              <a:t> </a:t>
            </a:r>
            <a:r>
              <a:rPr lang="es-ES" sz="2800" b="1" dirty="0" err="1" smtClean="0">
                <a:latin typeface="Century Gothic" panose="020B0502020202020204" pitchFamily="34" charset="0"/>
              </a:rPr>
              <a:t>mechanism</a:t>
            </a:r>
            <a:endParaRPr lang="es-ES" sz="2800" b="1" dirty="0">
              <a:latin typeface="Century Gothic" panose="020B0502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s-ES" sz="2800" b="1" dirty="0" err="1" smtClean="0">
                <a:latin typeface="Century Gothic" panose="020B0502020202020204" pitchFamily="34" charset="0"/>
              </a:rPr>
              <a:t>Excretion</a:t>
            </a:r>
            <a:r>
              <a:rPr lang="es-ES" sz="2800" b="1" dirty="0">
                <a:latin typeface="Century Gothic" panose="020B0502020202020204" pitchFamily="34" charset="0"/>
              </a:rPr>
              <a:t> </a:t>
            </a:r>
            <a:r>
              <a:rPr lang="es-ES" sz="2800" b="1" dirty="0" smtClean="0">
                <a:latin typeface="Century Gothic" panose="020B0502020202020204" pitchFamily="34" charset="0"/>
              </a:rPr>
              <a:t>of </a:t>
            </a:r>
            <a:r>
              <a:rPr lang="es-ES" sz="2800" b="1" dirty="0" err="1" smtClean="0">
                <a:latin typeface="Century Gothic" panose="020B0502020202020204" pitchFamily="34" charset="0"/>
              </a:rPr>
              <a:t>manure</a:t>
            </a:r>
            <a:endParaRPr lang="es-ES" sz="2800" b="1" dirty="0" smtClean="0">
              <a:latin typeface="Century Gothic" panose="020B0502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s-ES" sz="2800" b="1" dirty="0" err="1" smtClean="0">
                <a:latin typeface="Century Gothic" panose="020B0502020202020204" pitchFamily="34" charset="0"/>
              </a:rPr>
              <a:t>Potential</a:t>
            </a:r>
            <a:r>
              <a:rPr lang="es-ES" sz="2800" b="1" dirty="0" smtClean="0">
                <a:latin typeface="Century Gothic" panose="020B0502020202020204" pitchFamily="34" charset="0"/>
              </a:rPr>
              <a:t> </a:t>
            </a:r>
            <a:r>
              <a:rPr lang="es-ES" sz="2800" b="1" dirty="0" err="1" smtClean="0">
                <a:latin typeface="Century Gothic" panose="020B0502020202020204" pitchFamily="34" charset="0"/>
              </a:rPr>
              <a:t>emissions</a:t>
            </a:r>
            <a:endParaRPr lang="es-ES" sz="2800" b="1" dirty="0" smtClean="0">
              <a:latin typeface="Century Gothic" panose="020B0502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s-ES" sz="2800" b="1" dirty="0" err="1" smtClean="0">
                <a:latin typeface="Century Gothic" panose="020B0502020202020204" pitchFamily="34" charset="0"/>
              </a:rPr>
              <a:t>Methane</a:t>
            </a:r>
            <a:r>
              <a:rPr lang="es-ES" sz="2800" b="1" dirty="0" smtClean="0">
                <a:latin typeface="Century Gothic" panose="020B0502020202020204" pitchFamily="34" charset="0"/>
              </a:rPr>
              <a:t> </a:t>
            </a:r>
            <a:r>
              <a:rPr lang="es-ES" sz="2800" b="1" dirty="0" err="1" smtClean="0">
                <a:latin typeface="Century Gothic" panose="020B0502020202020204" pitchFamily="34" charset="0"/>
              </a:rPr>
              <a:t>conversion</a:t>
            </a:r>
            <a:r>
              <a:rPr lang="es-ES" sz="2800" b="1" dirty="0" smtClean="0">
                <a:latin typeface="Century Gothic" panose="020B0502020202020204" pitchFamily="34" charset="0"/>
              </a:rPr>
              <a:t> factor (MCF)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s-ES_tradnl" sz="2800" b="1" dirty="0" err="1" smtClean="0">
                <a:latin typeface="Century Gothic" panose="020B0502020202020204" pitchFamily="34" charset="0"/>
              </a:rPr>
              <a:t>Summary</a:t>
            </a:r>
            <a:endParaRPr lang="es-ES" sz="2800" b="1" dirty="0">
              <a:latin typeface="Century Gothic" panose="020B0502020202020204" pitchFamily="34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50335" y="5147038"/>
            <a:ext cx="2041224" cy="14400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04" y="5147038"/>
            <a:ext cx="2088232" cy="14400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46158" y="5137501"/>
            <a:ext cx="2144955" cy="14400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5712" y="5137501"/>
            <a:ext cx="2158314" cy="1440000"/>
          </a:xfrm>
          <a:prstGeom prst="rect">
            <a:avLst/>
          </a:prstGeom>
        </p:spPr>
      </p:pic>
      <p:sp>
        <p:nvSpPr>
          <p:cNvPr id="17" name="Afección de suelos"/>
          <p:cNvSpPr/>
          <p:nvPr/>
        </p:nvSpPr>
        <p:spPr>
          <a:xfrm>
            <a:off x="588058" y="273720"/>
            <a:ext cx="5565777" cy="635000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lvl="1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s-ES" sz="3200" b="1" dirty="0" err="1" smtClean="0">
                <a:solidFill>
                  <a:schemeClr val="bg1"/>
                </a:solidFill>
              </a:rPr>
              <a:t>Topics</a:t>
            </a:r>
            <a:r>
              <a:rPr lang="es-ES" sz="3200" b="1" dirty="0" smtClean="0">
                <a:solidFill>
                  <a:schemeClr val="bg1"/>
                </a:solidFill>
              </a:rPr>
              <a:t> </a:t>
            </a:r>
            <a:r>
              <a:rPr lang="es-ES" sz="3200" b="1" dirty="0" err="1" smtClean="0">
                <a:solidFill>
                  <a:schemeClr val="bg1"/>
                </a:solidFill>
              </a:rPr>
              <a:t>for</a:t>
            </a:r>
            <a:r>
              <a:rPr lang="es-ES" sz="3200" b="1" dirty="0" smtClean="0">
                <a:solidFill>
                  <a:schemeClr val="bg1"/>
                </a:solidFill>
              </a:rPr>
              <a:t> </a:t>
            </a:r>
            <a:r>
              <a:rPr lang="es-ES" sz="3200" b="1" dirty="0" err="1" smtClean="0">
                <a:solidFill>
                  <a:schemeClr val="bg1"/>
                </a:solidFill>
              </a:rPr>
              <a:t>today</a:t>
            </a:r>
            <a:endParaRPr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83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rupo"/>
          <p:cNvGrpSpPr/>
          <p:nvPr/>
        </p:nvGrpSpPr>
        <p:grpSpPr>
          <a:xfrm>
            <a:off x="-1" y="321188"/>
            <a:ext cx="7812911" cy="910282"/>
            <a:chOff x="-1" y="0"/>
            <a:chExt cx="7812910" cy="910280"/>
          </a:xfrm>
          <a:solidFill>
            <a:srgbClr val="0070C0"/>
          </a:solidFill>
        </p:grpSpPr>
        <p:sp>
          <p:nvSpPr>
            <p:cNvPr id="420" name="Rectángulo"/>
            <p:cNvSpPr/>
            <p:nvPr/>
          </p:nvSpPr>
          <p:spPr>
            <a:xfrm>
              <a:off x="0" y="0"/>
              <a:ext cx="7812909" cy="91028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 sz="2800"/>
            </a:p>
          </p:txBody>
        </p:sp>
        <p:sp>
          <p:nvSpPr>
            <p:cNvPr id="421" name="Gestión de deyecciones"/>
            <p:cNvSpPr txBox="1"/>
            <p:nvPr/>
          </p:nvSpPr>
          <p:spPr>
            <a:xfrm>
              <a:off x="-1" y="193531"/>
              <a:ext cx="7812910" cy="52321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rPr lang="es-ES" sz="2800" dirty="0" err="1" smtClean="0"/>
                <a:t>Energy</a:t>
              </a:r>
              <a:r>
                <a:rPr lang="es-ES" sz="2800" dirty="0" smtClean="0"/>
                <a:t> balance at animal </a:t>
              </a:r>
              <a:r>
                <a:rPr lang="es-ES" sz="2800" dirty="0" err="1" smtClean="0"/>
                <a:t>level</a:t>
              </a:r>
              <a:r>
                <a:rPr lang="es-ES" sz="2800" dirty="0" smtClean="0"/>
                <a:t> (</a:t>
              </a:r>
              <a:r>
                <a:rPr lang="es-ES" sz="2800" dirty="0" err="1" smtClean="0"/>
                <a:t>research</a:t>
              </a:r>
              <a:r>
                <a:rPr lang="es-ES" sz="2800" dirty="0" smtClean="0"/>
                <a:t>)</a:t>
              </a:r>
              <a:endParaRPr sz="2800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3928" y="1279440"/>
            <a:ext cx="8087106" cy="5477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50471" y="6308205"/>
            <a:ext cx="2095018" cy="3703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Antezana </a:t>
            </a:r>
            <a:r>
              <a:rPr kumimoji="0" lang="es-ES" sz="18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et al.</a:t>
            </a:r>
            <a:r>
              <a:rPr kumimoji="0" lang="es-E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, 2018</a:t>
            </a:r>
            <a:endParaRPr kumimoji="0" lang="es-E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 N/kg PV ganado"/>
          <p:cNvSpPr txBox="1"/>
          <p:nvPr/>
        </p:nvSpPr>
        <p:spPr>
          <a:xfrm rot="16200000">
            <a:off x="-1286301" y="3465885"/>
            <a:ext cx="3345468" cy="4719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s-ES" sz="2400" b="1" dirty="0"/>
              <a:t>MJ EB/kg </a:t>
            </a:r>
            <a:r>
              <a:rPr lang="es-ES" sz="2400" b="1" dirty="0" smtClean="0"/>
              <a:t>LW </a:t>
            </a:r>
            <a:r>
              <a:rPr lang="es-ES" sz="2400" b="1" dirty="0" err="1" smtClean="0"/>
              <a:t>increase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9545051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Origen de las emisiones"/>
          <p:cNvSpPr txBox="1"/>
          <p:nvPr/>
        </p:nvSpPr>
        <p:spPr>
          <a:xfrm>
            <a:off x="333375" y="197961"/>
            <a:ext cx="4646612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800" b="1" i="1">
                <a:solidFill>
                  <a:srgbClr val="1F497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Origen de las emisiones</a:t>
            </a:r>
          </a:p>
        </p:txBody>
      </p:sp>
      <p:grpSp>
        <p:nvGrpSpPr>
          <p:cNvPr id="422" name="Grupo"/>
          <p:cNvGrpSpPr/>
          <p:nvPr/>
        </p:nvGrpSpPr>
        <p:grpSpPr>
          <a:xfrm>
            <a:off x="-1" y="321188"/>
            <a:ext cx="7812911" cy="910282"/>
            <a:chOff x="-1" y="0"/>
            <a:chExt cx="7812910" cy="910280"/>
          </a:xfrm>
          <a:solidFill>
            <a:srgbClr val="0070C0"/>
          </a:solidFill>
        </p:grpSpPr>
        <p:sp>
          <p:nvSpPr>
            <p:cNvPr id="420" name="Rectángulo"/>
            <p:cNvSpPr/>
            <p:nvPr/>
          </p:nvSpPr>
          <p:spPr>
            <a:xfrm>
              <a:off x="0" y="0"/>
              <a:ext cx="7812909" cy="91028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 sz="2800"/>
            </a:p>
          </p:txBody>
        </p:sp>
        <p:sp>
          <p:nvSpPr>
            <p:cNvPr id="421" name="Gestión de deyecciones"/>
            <p:cNvSpPr txBox="1"/>
            <p:nvPr/>
          </p:nvSpPr>
          <p:spPr>
            <a:xfrm>
              <a:off x="-1" y="193531"/>
              <a:ext cx="7812910" cy="52321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rPr lang="es-ES" sz="2800" dirty="0" err="1" smtClean="0"/>
                <a:t>Energy</a:t>
              </a:r>
              <a:r>
                <a:rPr lang="es-ES" sz="2800" dirty="0" smtClean="0"/>
                <a:t> balance at animal </a:t>
              </a:r>
              <a:r>
                <a:rPr lang="es-ES" sz="2800" dirty="0" err="1" smtClean="0"/>
                <a:t>level</a:t>
              </a:r>
              <a:r>
                <a:rPr lang="es-ES" sz="2800" dirty="0" smtClean="0"/>
                <a:t> (</a:t>
              </a:r>
              <a:r>
                <a:rPr lang="es-ES" sz="2800" dirty="0" err="1" smtClean="0"/>
                <a:t>inventory</a:t>
              </a:r>
              <a:r>
                <a:rPr lang="es-ES" sz="2800" dirty="0" smtClean="0"/>
                <a:t>)</a:t>
              </a:r>
              <a:endParaRPr sz="2800" dirty="0"/>
            </a:p>
          </p:txBody>
        </p:sp>
      </p:grp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624686"/>
              </p:ext>
            </p:extLst>
          </p:nvPr>
        </p:nvGraphicFramePr>
        <p:xfrm>
          <a:off x="3688525" y="1397000"/>
          <a:ext cx="5258765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5322"/>
                <a:gridCol w="208344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2400" dirty="0" smtClean="0"/>
                        <a:t>Animal </a:t>
                      </a:r>
                      <a:r>
                        <a:rPr lang="es-ES" sz="2400" dirty="0" err="1" smtClean="0"/>
                        <a:t>Category</a:t>
                      </a:r>
                      <a:endParaRPr lang="es-E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VS </a:t>
                      </a:r>
                      <a:r>
                        <a:rPr lang="es-ES" sz="2000" dirty="0" smtClean="0"/>
                        <a:t>(kg/place/</a:t>
                      </a:r>
                      <a:r>
                        <a:rPr lang="es-ES" sz="2000" dirty="0" err="1" smtClean="0"/>
                        <a:t>yr</a:t>
                      </a:r>
                      <a:r>
                        <a:rPr lang="es-ES" sz="2000" dirty="0" smtClean="0"/>
                        <a:t>)</a:t>
                      </a:r>
                      <a:endParaRPr lang="es-ES" sz="2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2400" dirty="0" err="1" smtClean="0"/>
                        <a:t>Piglets</a:t>
                      </a:r>
                      <a:r>
                        <a:rPr lang="es-ES" sz="2400" dirty="0" smtClean="0"/>
                        <a:t> (6-20 kg)</a:t>
                      </a:r>
                      <a:endParaRPr lang="es-E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43</a:t>
                      </a:r>
                      <a:endParaRPr lang="es-E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2400" dirty="0" err="1" smtClean="0"/>
                        <a:t>Fatteners</a:t>
                      </a:r>
                      <a:r>
                        <a:rPr lang="es-ES" sz="2400" dirty="0" smtClean="0"/>
                        <a:t> (20-49 kg)</a:t>
                      </a:r>
                      <a:endParaRPr lang="es-E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131</a:t>
                      </a:r>
                      <a:endParaRPr lang="es-E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2400" dirty="0" err="1" smtClean="0"/>
                        <a:t>Fatteners</a:t>
                      </a:r>
                      <a:r>
                        <a:rPr lang="es-ES" sz="2400" dirty="0" smtClean="0"/>
                        <a:t> (50-79 kg)</a:t>
                      </a:r>
                      <a:endParaRPr lang="es-E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161</a:t>
                      </a:r>
                      <a:endParaRPr lang="es-E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2400" dirty="0" err="1" smtClean="0"/>
                        <a:t>Fatteners</a:t>
                      </a:r>
                      <a:r>
                        <a:rPr lang="es-ES" sz="2400" dirty="0" smtClean="0"/>
                        <a:t> (80-109 kg)</a:t>
                      </a:r>
                      <a:endParaRPr lang="es-E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180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2400" dirty="0" err="1" smtClean="0"/>
                        <a:t>Fatteners</a:t>
                      </a:r>
                      <a:r>
                        <a:rPr lang="es-ES" sz="2400" dirty="0" smtClean="0"/>
                        <a:t> (&gt;</a:t>
                      </a:r>
                      <a:r>
                        <a:rPr lang="es-ES" sz="2400" baseline="0" dirty="0" smtClean="0"/>
                        <a:t> 110kg)</a:t>
                      </a:r>
                      <a:endParaRPr lang="es-E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204</a:t>
                      </a:r>
                      <a:endParaRPr lang="es-E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2400" dirty="0" err="1" smtClean="0"/>
                        <a:t>Boars</a:t>
                      </a:r>
                      <a:endParaRPr lang="es-E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249</a:t>
                      </a:r>
                      <a:endParaRPr lang="es-E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2400" dirty="0" err="1" smtClean="0"/>
                        <a:t>Pregnant</a:t>
                      </a:r>
                      <a:r>
                        <a:rPr lang="es-ES" sz="2400" dirty="0" smtClean="0"/>
                        <a:t> </a:t>
                      </a:r>
                      <a:r>
                        <a:rPr lang="es-ES" sz="2400" dirty="0" err="1" smtClean="0"/>
                        <a:t>sow</a:t>
                      </a:r>
                      <a:endParaRPr lang="es-E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229</a:t>
                      </a:r>
                      <a:endParaRPr lang="es-E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2400" dirty="0" err="1" smtClean="0"/>
                        <a:t>Farrowing</a:t>
                      </a:r>
                      <a:r>
                        <a:rPr lang="es-ES" sz="2400" baseline="0" dirty="0" smtClean="0"/>
                        <a:t> </a:t>
                      </a:r>
                      <a:r>
                        <a:rPr lang="es-ES" sz="2400" baseline="0" dirty="0" err="1" smtClean="0"/>
                        <a:t>sows</a:t>
                      </a:r>
                      <a:endParaRPr lang="es-E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414</a:t>
                      </a:r>
                      <a:endParaRPr lang="es-E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8" name="Imagen 4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472" y="4467827"/>
            <a:ext cx="1452779" cy="20832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3 CuadroTexto"/>
          <p:cNvSpPr txBox="1"/>
          <p:nvPr/>
        </p:nvSpPr>
        <p:spPr>
          <a:xfrm>
            <a:off x="333375" y="1516284"/>
            <a:ext cx="2409825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Depend</a:t>
            </a:r>
            <a:r>
              <a:rPr kumimoji="0" lang="es-E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</a:t>
            </a:r>
            <a:r>
              <a:rPr kumimoji="0" lang="es-ES" sz="2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on</a:t>
            </a:r>
            <a:r>
              <a:rPr kumimoji="0" lang="es-ES" sz="2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: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2800" i="1" dirty="0" smtClean="0"/>
              <a:t>- </a:t>
            </a:r>
            <a:r>
              <a:rPr kumimoji="0" lang="es-ES" sz="2800" b="0" i="1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Type</a:t>
            </a:r>
            <a:r>
              <a:rPr kumimoji="0" lang="es-ES" sz="28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of </a:t>
            </a:r>
            <a:r>
              <a:rPr kumimoji="0" lang="es-ES" sz="2800" b="0" i="1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feed</a:t>
            </a:r>
            <a:endParaRPr kumimoji="0" lang="es-ES" sz="2800" b="0" i="1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2800" i="1" dirty="0" smtClean="0"/>
              <a:t>- </a:t>
            </a:r>
            <a:r>
              <a:rPr lang="es-ES" sz="2800" i="1" dirty="0" err="1" smtClean="0"/>
              <a:t>Type</a:t>
            </a:r>
            <a:r>
              <a:rPr lang="es-ES" sz="2800" i="1" dirty="0" smtClean="0"/>
              <a:t> of animal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8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- Management</a:t>
            </a:r>
            <a:endParaRPr kumimoji="0" lang="es-ES" sz="28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32621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0777" y="2071869"/>
            <a:ext cx="7327712" cy="370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8" name="Origen de las emisiones"/>
          <p:cNvSpPr txBox="1"/>
          <p:nvPr/>
        </p:nvSpPr>
        <p:spPr>
          <a:xfrm>
            <a:off x="333375" y="197961"/>
            <a:ext cx="4646612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800" b="1" i="1">
                <a:solidFill>
                  <a:srgbClr val="1F497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Origen de las emisiones</a:t>
            </a:r>
          </a:p>
        </p:txBody>
      </p:sp>
      <p:grpSp>
        <p:nvGrpSpPr>
          <p:cNvPr id="422" name="Grupo"/>
          <p:cNvGrpSpPr/>
          <p:nvPr/>
        </p:nvGrpSpPr>
        <p:grpSpPr>
          <a:xfrm>
            <a:off x="-1" y="321188"/>
            <a:ext cx="7812911" cy="910282"/>
            <a:chOff x="-1" y="0"/>
            <a:chExt cx="7812910" cy="910280"/>
          </a:xfrm>
          <a:solidFill>
            <a:srgbClr val="0070C0"/>
          </a:solidFill>
        </p:grpSpPr>
        <p:sp>
          <p:nvSpPr>
            <p:cNvPr id="420" name="Rectángulo"/>
            <p:cNvSpPr/>
            <p:nvPr/>
          </p:nvSpPr>
          <p:spPr>
            <a:xfrm>
              <a:off x="0" y="0"/>
              <a:ext cx="7812909" cy="91028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 sz="2800"/>
            </a:p>
          </p:txBody>
        </p:sp>
        <p:sp>
          <p:nvSpPr>
            <p:cNvPr id="421" name="Gestión de deyecciones"/>
            <p:cNvSpPr txBox="1"/>
            <p:nvPr/>
          </p:nvSpPr>
          <p:spPr>
            <a:xfrm>
              <a:off x="-1" y="193531"/>
              <a:ext cx="7812910" cy="52321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rPr lang="es-ES" sz="2800" dirty="0" smtClean="0"/>
                <a:t>IPCC default </a:t>
              </a:r>
              <a:r>
                <a:rPr lang="es-ES" sz="2800" dirty="0" err="1" smtClean="0"/>
                <a:t>values</a:t>
              </a:r>
              <a:r>
                <a:rPr lang="es-ES" sz="2800" dirty="0" smtClean="0"/>
                <a:t> </a:t>
              </a:r>
              <a:r>
                <a:rPr lang="es-ES" sz="2800" dirty="0" err="1" smtClean="0"/>
                <a:t>for</a:t>
              </a:r>
              <a:r>
                <a:rPr lang="es-ES" sz="2800" dirty="0" smtClean="0"/>
                <a:t> VS </a:t>
              </a:r>
              <a:r>
                <a:rPr lang="es-ES" sz="2800" dirty="0" err="1" smtClean="0"/>
                <a:t>excretion</a:t>
              </a:r>
              <a:endParaRPr sz="2800" dirty="0"/>
            </a:p>
          </p:txBody>
        </p:sp>
      </p:grpSp>
      <p:sp>
        <p:nvSpPr>
          <p:cNvPr id="8" name="Rectángulo 1"/>
          <p:cNvSpPr/>
          <p:nvPr/>
        </p:nvSpPr>
        <p:spPr>
          <a:xfrm>
            <a:off x="3246120" y="6419736"/>
            <a:ext cx="5084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hlinkClick r:id="rId3"/>
              </a:rPr>
              <a:t>https</a:t>
            </a:r>
            <a:r>
              <a:rPr lang="es-ES" dirty="0">
                <a:hlinkClick r:id="rId3"/>
              </a:rPr>
              <a:t>://</a:t>
            </a:r>
            <a:r>
              <a:rPr lang="es-ES" dirty="0" smtClean="0">
                <a:hlinkClick r:id="rId3"/>
              </a:rPr>
              <a:t>www.ipcc-nggip.iges.or.jp/public/2006gl</a:t>
            </a:r>
            <a:r>
              <a:rPr lang="es-ES" dirty="0" smtClean="0"/>
              <a:t>  </a:t>
            </a:r>
            <a:endParaRPr lang="es-ES" dirty="0"/>
          </a:p>
        </p:txBody>
      </p:sp>
      <p:sp>
        <p:nvSpPr>
          <p:cNvPr id="9" name="CuadroTexto 13"/>
          <p:cNvSpPr txBox="1"/>
          <p:nvPr/>
        </p:nvSpPr>
        <p:spPr>
          <a:xfrm>
            <a:off x="1041320" y="6419736"/>
            <a:ext cx="442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Century Gothic" panose="020B0502020202020204" pitchFamily="34" charset="0"/>
              </a:rPr>
              <a:t>IPCC </a:t>
            </a:r>
            <a:r>
              <a:rPr lang="es-ES" dirty="0" err="1" smtClean="0">
                <a:latin typeface="Century Gothic" panose="020B0502020202020204" pitchFamily="34" charset="0"/>
              </a:rPr>
              <a:t>Guidelines</a:t>
            </a:r>
            <a:endParaRPr lang="es-E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09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22203" y="1712119"/>
            <a:ext cx="7684252" cy="3924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8" name="Origen de las emisiones"/>
          <p:cNvSpPr txBox="1"/>
          <p:nvPr/>
        </p:nvSpPr>
        <p:spPr>
          <a:xfrm>
            <a:off x="333375" y="197961"/>
            <a:ext cx="4646612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800" b="1" i="1">
                <a:solidFill>
                  <a:srgbClr val="1F497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Origen de las emisiones</a:t>
            </a:r>
          </a:p>
        </p:txBody>
      </p:sp>
      <p:grpSp>
        <p:nvGrpSpPr>
          <p:cNvPr id="422" name="Grupo"/>
          <p:cNvGrpSpPr/>
          <p:nvPr/>
        </p:nvGrpSpPr>
        <p:grpSpPr>
          <a:xfrm>
            <a:off x="-1" y="321188"/>
            <a:ext cx="7812911" cy="910282"/>
            <a:chOff x="-1" y="0"/>
            <a:chExt cx="7812910" cy="910280"/>
          </a:xfrm>
          <a:solidFill>
            <a:srgbClr val="0070C0"/>
          </a:solidFill>
        </p:grpSpPr>
        <p:sp>
          <p:nvSpPr>
            <p:cNvPr id="420" name="Rectángulo"/>
            <p:cNvSpPr/>
            <p:nvPr/>
          </p:nvSpPr>
          <p:spPr>
            <a:xfrm>
              <a:off x="0" y="0"/>
              <a:ext cx="7812909" cy="91028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 sz="2800"/>
            </a:p>
          </p:txBody>
        </p:sp>
        <p:sp>
          <p:nvSpPr>
            <p:cNvPr id="421" name="Gestión de deyecciones"/>
            <p:cNvSpPr txBox="1"/>
            <p:nvPr/>
          </p:nvSpPr>
          <p:spPr>
            <a:xfrm>
              <a:off x="-1" y="193531"/>
              <a:ext cx="7812910" cy="52321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rPr lang="es-ES" sz="2800" dirty="0" smtClean="0"/>
                <a:t>IPCC default </a:t>
              </a:r>
              <a:r>
                <a:rPr lang="es-ES" sz="2800" dirty="0" err="1" smtClean="0"/>
                <a:t>values</a:t>
              </a:r>
              <a:r>
                <a:rPr lang="es-ES" sz="2800" dirty="0" smtClean="0"/>
                <a:t> </a:t>
              </a:r>
              <a:r>
                <a:rPr lang="es-ES" sz="2800" dirty="0" err="1" smtClean="0"/>
                <a:t>for</a:t>
              </a:r>
              <a:r>
                <a:rPr lang="es-ES" sz="2800" dirty="0" smtClean="0"/>
                <a:t> VS </a:t>
              </a:r>
              <a:r>
                <a:rPr lang="es-ES" sz="2800" dirty="0" err="1" smtClean="0"/>
                <a:t>excretion</a:t>
              </a:r>
              <a:endParaRPr sz="2800" dirty="0"/>
            </a:p>
          </p:txBody>
        </p:sp>
      </p:grpSp>
      <p:sp>
        <p:nvSpPr>
          <p:cNvPr id="7" name="Rectángulo 1"/>
          <p:cNvSpPr/>
          <p:nvPr/>
        </p:nvSpPr>
        <p:spPr>
          <a:xfrm>
            <a:off x="3246120" y="6419736"/>
            <a:ext cx="5084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hlinkClick r:id="rId3"/>
              </a:rPr>
              <a:t>https</a:t>
            </a:r>
            <a:r>
              <a:rPr lang="es-ES" dirty="0">
                <a:hlinkClick r:id="rId3"/>
              </a:rPr>
              <a:t>://</a:t>
            </a:r>
            <a:r>
              <a:rPr lang="es-ES" dirty="0" smtClean="0">
                <a:hlinkClick r:id="rId3"/>
              </a:rPr>
              <a:t>www.ipcc-nggip.iges.or.jp/public/2006gl</a:t>
            </a:r>
            <a:r>
              <a:rPr lang="es-ES" dirty="0" smtClean="0"/>
              <a:t>  </a:t>
            </a:r>
            <a:endParaRPr lang="es-ES" dirty="0"/>
          </a:p>
        </p:txBody>
      </p:sp>
      <p:sp>
        <p:nvSpPr>
          <p:cNvPr id="8" name="CuadroTexto 13"/>
          <p:cNvSpPr txBox="1"/>
          <p:nvPr/>
        </p:nvSpPr>
        <p:spPr>
          <a:xfrm>
            <a:off x="1041320" y="6419736"/>
            <a:ext cx="442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Century Gothic" panose="020B0502020202020204" pitchFamily="34" charset="0"/>
              </a:rPr>
              <a:t>IPCC </a:t>
            </a:r>
            <a:r>
              <a:rPr lang="es-ES" dirty="0" err="1" smtClean="0">
                <a:latin typeface="Century Gothic" panose="020B0502020202020204" pitchFamily="34" charset="0"/>
              </a:rPr>
              <a:t>Guidelines</a:t>
            </a:r>
            <a:endParaRPr lang="es-E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8595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Origen de las emisiones"/>
          <p:cNvSpPr txBox="1"/>
          <p:nvPr/>
        </p:nvSpPr>
        <p:spPr>
          <a:xfrm>
            <a:off x="333375" y="197961"/>
            <a:ext cx="4646612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800" b="1" i="1">
                <a:solidFill>
                  <a:srgbClr val="1F497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Origen de las emisiones</a:t>
            </a:r>
          </a:p>
        </p:txBody>
      </p:sp>
      <p:grpSp>
        <p:nvGrpSpPr>
          <p:cNvPr id="422" name="Grupo"/>
          <p:cNvGrpSpPr/>
          <p:nvPr/>
        </p:nvGrpSpPr>
        <p:grpSpPr>
          <a:xfrm>
            <a:off x="-1" y="321188"/>
            <a:ext cx="7812911" cy="910282"/>
            <a:chOff x="-1" y="0"/>
            <a:chExt cx="7812910" cy="910280"/>
          </a:xfrm>
          <a:solidFill>
            <a:srgbClr val="0070C0"/>
          </a:solidFill>
        </p:grpSpPr>
        <p:sp>
          <p:nvSpPr>
            <p:cNvPr id="420" name="Rectángulo"/>
            <p:cNvSpPr/>
            <p:nvPr/>
          </p:nvSpPr>
          <p:spPr>
            <a:xfrm>
              <a:off x="0" y="0"/>
              <a:ext cx="7812909" cy="91028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 sz="2800"/>
            </a:p>
          </p:txBody>
        </p:sp>
        <p:sp>
          <p:nvSpPr>
            <p:cNvPr id="421" name="Gestión de deyecciones"/>
            <p:cNvSpPr txBox="1"/>
            <p:nvPr/>
          </p:nvSpPr>
          <p:spPr>
            <a:xfrm>
              <a:off x="-1" y="193531"/>
              <a:ext cx="7812910" cy="52321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rPr lang="es-ES" sz="2800" dirty="0" smtClean="0"/>
                <a:t>IPCC default </a:t>
              </a:r>
              <a:r>
                <a:rPr lang="es-ES" sz="2800" dirty="0" err="1" smtClean="0"/>
                <a:t>values</a:t>
              </a:r>
              <a:r>
                <a:rPr lang="es-ES" sz="2800" dirty="0" smtClean="0"/>
                <a:t> </a:t>
              </a:r>
              <a:r>
                <a:rPr lang="es-ES" sz="2800" dirty="0" err="1" smtClean="0"/>
                <a:t>for</a:t>
              </a:r>
              <a:r>
                <a:rPr lang="es-ES" sz="2800" dirty="0" smtClean="0"/>
                <a:t> VS </a:t>
              </a:r>
              <a:r>
                <a:rPr lang="es-ES" sz="2800" dirty="0" err="1" smtClean="0"/>
                <a:t>excretion</a:t>
              </a:r>
              <a:endParaRPr sz="2800" dirty="0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29326" y="2164466"/>
            <a:ext cx="6883584" cy="3518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ángulo 1"/>
          <p:cNvSpPr/>
          <p:nvPr/>
        </p:nvSpPr>
        <p:spPr>
          <a:xfrm>
            <a:off x="3246120" y="6408161"/>
            <a:ext cx="5084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hlinkClick r:id="rId3"/>
              </a:rPr>
              <a:t>https</a:t>
            </a:r>
            <a:r>
              <a:rPr lang="es-ES" dirty="0">
                <a:hlinkClick r:id="rId3"/>
              </a:rPr>
              <a:t>://</a:t>
            </a:r>
            <a:r>
              <a:rPr lang="es-ES" dirty="0" smtClean="0">
                <a:hlinkClick r:id="rId3"/>
              </a:rPr>
              <a:t>www.ipcc-nggip.iges.or.jp/public/2006gl</a:t>
            </a:r>
            <a:r>
              <a:rPr lang="es-ES" dirty="0" smtClean="0"/>
              <a:t>  </a:t>
            </a:r>
            <a:endParaRPr lang="es-ES" dirty="0"/>
          </a:p>
        </p:txBody>
      </p:sp>
      <p:sp>
        <p:nvSpPr>
          <p:cNvPr id="9" name="CuadroTexto 13"/>
          <p:cNvSpPr txBox="1"/>
          <p:nvPr/>
        </p:nvSpPr>
        <p:spPr>
          <a:xfrm>
            <a:off x="1041320" y="6408161"/>
            <a:ext cx="442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Century Gothic" panose="020B0502020202020204" pitchFamily="34" charset="0"/>
              </a:rPr>
              <a:t>IPCC </a:t>
            </a:r>
            <a:r>
              <a:rPr lang="es-ES" dirty="0" err="1" smtClean="0">
                <a:latin typeface="Century Gothic" panose="020B0502020202020204" pitchFamily="34" charset="0"/>
              </a:rPr>
              <a:t>Guidelines</a:t>
            </a:r>
            <a:endParaRPr lang="es-E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0771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403648" y="1020569"/>
            <a:ext cx="6912297" cy="3970318"/>
          </a:xfrm>
          <a:prstGeom prst="rect">
            <a:avLst/>
          </a:prstGeom>
          <a:noFill/>
          <a:effectLst>
            <a:outerShdw blurRad="50800" dist="88900" dir="5400000" sx="1000" sy="1000" algn="ctr" rotWithShape="0">
              <a:srgbClr val="92D050"/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s-ES" sz="2800" dirty="0" err="1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Relevance</a:t>
            </a: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of CH</a:t>
            </a:r>
            <a:r>
              <a:rPr lang="es-ES" sz="2800" baseline="-25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4</a:t>
            </a:r>
            <a:endParaRPr lang="es-ES" sz="2800" baseline="-25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s-ES" sz="28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Emission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s-ES" sz="28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mechanism</a:t>
            </a:r>
            <a:endParaRPr lang="es-ES" sz="28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s-ES" sz="28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Excretion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of </a:t>
            </a:r>
            <a:r>
              <a:rPr lang="es-ES" sz="28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manure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(VS)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s-ES" sz="2800" b="1" dirty="0" err="1">
                <a:latin typeface="Century Gothic" panose="020B0502020202020204" pitchFamily="34" charset="0"/>
              </a:rPr>
              <a:t>Potential</a:t>
            </a:r>
            <a:r>
              <a:rPr lang="es-ES" sz="2800" b="1" dirty="0">
                <a:latin typeface="Century Gothic" panose="020B0502020202020204" pitchFamily="34" charset="0"/>
              </a:rPr>
              <a:t> </a:t>
            </a:r>
            <a:r>
              <a:rPr lang="es-ES" sz="2800" b="1" dirty="0" err="1">
                <a:latin typeface="Century Gothic" panose="020B0502020202020204" pitchFamily="34" charset="0"/>
              </a:rPr>
              <a:t>emissions</a:t>
            </a:r>
            <a:r>
              <a:rPr lang="es-ES" sz="2800" b="1" dirty="0">
                <a:latin typeface="Century Gothic" panose="020B0502020202020204" pitchFamily="34" charset="0"/>
              </a:rPr>
              <a:t> (B</a:t>
            </a:r>
            <a:r>
              <a:rPr lang="es-ES" sz="2800" b="1" baseline="-25000" dirty="0">
                <a:latin typeface="Century Gothic" panose="020B0502020202020204" pitchFamily="34" charset="0"/>
              </a:rPr>
              <a:t>0</a:t>
            </a:r>
            <a:r>
              <a:rPr lang="es-ES" sz="2800" b="1" dirty="0">
                <a:latin typeface="Century Gothic" panose="020B0502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s-ES" sz="2800" dirty="0" err="1" smtClean="0">
                <a:latin typeface="Century Gothic" panose="020B0502020202020204" pitchFamily="34" charset="0"/>
              </a:rPr>
              <a:t>Methane</a:t>
            </a:r>
            <a:r>
              <a:rPr lang="es-ES" sz="2800" dirty="0" smtClean="0">
                <a:latin typeface="Century Gothic" panose="020B0502020202020204" pitchFamily="34" charset="0"/>
              </a:rPr>
              <a:t> </a:t>
            </a:r>
            <a:r>
              <a:rPr lang="es-ES" sz="2800" dirty="0" err="1" smtClean="0">
                <a:latin typeface="Century Gothic" panose="020B0502020202020204" pitchFamily="34" charset="0"/>
              </a:rPr>
              <a:t>conversion</a:t>
            </a:r>
            <a:r>
              <a:rPr lang="es-ES" sz="2800" dirty="0" smtClean="0">
                <a:latin typeface="Century Gothic" panose="020B0502020202020204" pitchFamily="34" charset="0"/>
              </a:rPr>
              <a:t> factor (MCF)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s-ES_tradnl" sz="2800" dirty="0" err="1" smtClean="0">
                <a:latin typeface="Century Gothic" panose="020B0502020202020204" pitchFamily="34" charset="0"/>
              </a:rPr>
              <a:t>Summary</a:t>
            </a:r>
            <a:endParaRPr lang="es-ES" sz="2800" dirty="0">
              <a:latin typeface="Century Gothic" panose="020B0502020202020204" pitchFamily="34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50335" y="5147038"/>
            <a:ext cx="2041224" cy="14400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04" y="5147038"/>
            <a:ext cx="2088232" cy="14400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46158" y="5137501"/>
            <a:ext cx="2144955" cy="14400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5712" y="5137501"/>
            <a:ext cx="2158314" cy="1440000"/>
          </a:xfrm>
          <a:prstGeom prst="rect">
            <a:avLst/>
          </a:prstGeom>
        </p:spPr>
      </p:pic>
      <p:sp>
        <p:nvSpPr>
          <p:cNvPr id="17" name="Afección de suelos"/>
          <p:cNvSpPr/>
          <p:nvPr/>
        </p:nvSpPr>
        <p:spPr>
          <a:xfrm>
            <a:off x="588058" y="273720"/>
            <a:ext cx="5565777" cy="635000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lvl="1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s-ES" sz="3200" b="1" dirty="0" err="1" smtClean="0">
                <a:solidFill>
                  <a:schemeClr val="bg1"/>
                </a:solidFill>
              </a:rPr>
              <a:t>Topics</a:t>
            </a:r>
            <a:r>
              <a:rPr lang="es-ES" sz="3200" b="1" dirty="0" smtClean="0">
                <a:solidFill>
                  <a:schemeClr val="bg1"/>
                </a:solidFill>
              </a:rPr>
              <a:t> </a:t>
            </a:r>
            <a:r>
              <a:rPr lang="es-ES" sz="3200" b="1" dirty="0" err="1" smtClean="0">
                <a:solidFill>
                  <a:schemeClr val="bg1"/>
                </a:solidFill>
              </a:rPr>
              <a:t>for</a:t>
            </a:r>
            <a:r>
              <a:rPr lang="es-ES" sz="3200" b="1" dirty="0" smtClean="0">
                <a:solidFill>
                  <a:schemeClr val="bg1"/>
                </a:solidFill>
              </a:rPr>
              <a:t> </a:t>
            </a:r>
            <a:r>
              <a:rPr lang="es-ES" sz="3200" b="1" dirty="0" err="1" smtClean="0">
                <a:solidFill>
                  <a:schemeClr val="bg1"/>
                </a:solidFill>
              </a:rPr>
              <a:t>today</a:t>
            </a:r>
            <a:endParaRPr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8056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Origen de las emisiones"/>
          <p:cNvSpPr txBox="1"/>
          <p:nvPr/>
        </p:nvSpPr>
        <p:spPr>
          <a:xfrm>
            <a:off x="333375" y="197961"/>
            <a:ext cx="4646612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800" b="1" i="1">
                <a:solidFill>
                  <a:srgbClr val="1F497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Origen de las emisiones</a:t>
            </a:r>
          </a:p>
        </p:txBody>
      </p:sp>
      <p:grpSp>
        <p:nvGrpSpPr>
          <p:cNvPr id="422" name="Grupo"/>
          <p:cNvGrpSpPr/>
          <p:nvPr/>
        </p:nvGrpSpPr>
        <p:grpSpPr>
          <a:xfrm>
            <a:off x="-1" y="321188"/>
            <a:ext cx="7812911" cy="910282"/>
            <a:chOff x="-1" y="0"/>
            <a:chExt cx="7812910" cy="910280"/>
          </a:xfrm>
          <a:solidFill>
            <a:srgbClr val="0070C0"/>
          </a:solidFill>
        </p:grpSpPr>
        <p:sp>
          <p:nvSpPr>
            <p:cNvPr id="420" name="Rectángulo"/>
            <p:cNvSpPr/>
            <p:nvPr/>
          </p:nvSpPr>
          <p:spPr>
            <a:xfrm>
              <a:off x="0" y="0"/>
              <a:ext cx="7812909" cy="91028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 sz="2800"/>
            </a:p>
          </p:txBody>
        </p:sp>
        <p:sp>
          <p:nvSpPr>
            <p:cNvPr id="421" name="Gestión de deyecciones"/>
            <p:cNvSpPr txBox="1"/>
            <p:nvPr/>
          </p:nvSpPr>
          <p:spPr>
            <a:xfrm>
              <a:off x="-1" y="193531"/>
              <a:ext cx="7812910" cy="52321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rPr lang="es-ES" sz="2800" dirty="0" err="1" smtClean="0"/>
                <a:t>Biochemical</a:t>
              </a:r>
              <a:r>
                <a:rPr lang="es-ES" sz="2800" dirty="0" smtClean="0"/>
                <a:t> </a:t>
              </a:r>
              <a:r>
                <a:rPr lang="es-ES" sz="2800" dirty="0" err="1" smtClean="0"/>
                <a:t>Methane</a:t>
              </a:r>
              <a:r>
                <a:rPr lang="es-ES" sz="2800" dirty="0" smtClean="0"/>
                <a:t> </a:t>
              </a:r>
              <a:r>
                <a:rPr lang="es-ES" sz="2800" dirty="0" err="1" smtClean="0"/>
                <a:t>Production</a:t>
              </a:r>
              <a:r>
                <a:rPr lang="es-ES" sz="2800" dirty="0" smtClean="0"/>
                <a:t> (BMP, B</a:t>
              </a:r>
              <a:r>
                <a:rPr lang="es-ES" sz="2800" baseline="-25000" dirty="0" smtClean="0"/>
                <a:t>0</a:t>
              </a:r>
              <a:r>
                <a:rPr lang="es-ES" sz="2800" dirty="0" smtClean="0"/>
                <a:t>)</a:t>
              </a:r>
              <a:endParaRPr sz="2800" dirty="0"/>
            </a:p>
          </p:txBody>
        </p:sp>
      </p:grpSp>
      <p:sp>
        <p:nvSpPr>
          <p:cNvPr id="2" name="1 Rectángulo"/>
          <p:cNvSpPr/>
          <p:nvPr/>
        </p:nvSpPr>
        <p:spPr>
          <a:xfrm>
            <a:off x="173620" y="1509286"/>
            <a:ext cx="86347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i="1" dirty="0" smtClean="0"/>
              <a:t>“a </a:t>
            </a:r>
            <a:r>
              <a:rPr lang="en-GB" sz="2800" i="1" dirty="0"/>
              <a:t>laboratory batch digestion of the substrate in the presence of an anaerobic inoculum, at a certain inoculum to substrate </a:t>
            </a:r>
            <a:r>
              <a:rPr lang="en-GB" sz="2800" i="1" dirty="0" smtClean="0"/>
              <a:t>ratio”</a:t>
            </a:r>
            <a:r>
              <a:rPr lang="en-GB" sz="2800" dirty="0" smtClean="0"/>
              <a:t> </a:t>
            </a:r>
            <a:r>
              <a:rPr lang="en-US" sz="2800" dirty="0" smtClean="0"/>
              <a:t>(from </a:t>
            </a:r>
            <a:r>
              <a:rPr lang="en-US" sz="2800" dirty="0" err="1" smtClean="0"/>
              <a:t>Angelidaki</a:t>
            </a:r>
            <a:r>
              <a:rPr lang="en-US" sz="2800" dirty="0" smtClean="0"/>
              <a:t> </a:t>
            </a:r>
            <a:r>
              <a:rPr lang="en-US" sz="2800" i="1" dirty="0"/>
              <a:t>et al.</a:t>
            </a:r>
            <a:r>
              <a:rPr lang="en-US" sz="2800" dirty="0"/>
              <a:t>, 2009)</a:t>
            </a:r>
            <a:r>
              <a:rPr lang="en-GB" sz="2800" dirty="0"/>
              <a:t>. </a:t>
            </a:r>
            <a:endParaRPr lang="es-ES" sz="2800" dirty="0"/>
          </a:p>
        </p:txBody>
      </p:sp>
      <p:grpSp>
        <p:nvGrpSpPr>
          <p:cNvPr id="7" name="6 Grupo"/>
          <p:cNvGrpSpPr/>
          <p:nvPr/>
        </p:nvGrpSpPr>
        <p:grpSpPr>
          <a:xfrm>
            <a:off x="712526" y="3530278"/>
            <a:ext cx="7783292" cy="2730700"/>
            <a:chOff x="19982420" y="19666666"/>
            <a:chExt cx="4038406" cy="1413530"/>
          </a:xfrm>
        </p:grpSpPr>
        <p:pic>
          <p:nvPicPr>
            <p:cNvPr id="8" name="3 Imagen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81279" y="19666666"/>
              <a:ext cx="1639547" cy="1396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9 Imagen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04210" y="19666666"/>
              <a:ext cx="1157192" cy="1395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2 Imagen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82420" y="19666666"/>
              <a:ext cx="1181128" cy="1413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03835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Origen de las emisiones"/>
          <p:cNvSpPr txBox="1"/>
          <p:nvPr/>
        </p:nvSpPr>
        <p:spPr>
          <a:xfrm>
            <a:off x="333375" y="197961"/>
            <a:ext cx="4646612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800" b="1" i="1">
                <a:solidFill>
                  <a:srgbClr val="1F497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Origen de las emisiones</a:t>
            </a:r>
          </a:p>
        </p:txBody>
      </p:sp>
      <p:grpSp>
        <p:nvGrpSpPr>
          <p:cNvPr id="422" name="Grupo"/>
          <p:cNvGrpSpPr/>
          <p:nvPr/>
        </p:nvGrpSpPr>
        <p:grpSpPr>
          <a:xfrm>
            <a:off x="-1" y="321188"/>
            <a:ext cx="7812911" cy="910282"/>
            <a:chOff x="-1" y="0"/>
            <a:chExt cx="7812910" cy="910280"/>
          </a:xfrm>
          <a:solidFill>
            <a:srgbClr val="0070C0"/>
          </a:solidFill>
        </p:grpSpPr>
        <p:sp>
          <p:nvSpPr>
            <p:cNvPr id="420" name="Rectángulo"/>
            <p:cNvSpPr/>
            <p:nvPr/>
          </p:nvSpPr>
          <p:spPr>
            <a:xfrm>
              <a:off x="0" y="0"/>
              <a:ext cx="7812909" cy="91028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 sz="2800"/>
            </a:p>
          </p:txBody>
        </p:sp>
        <p:sp>
          <p:nvSpPr>
            <p:cNvPr id="421" name="Gestión de deyecciones"/>
            <p:cNvSpPr txBox="1"/>
            <p:nvPr/>
          </p:nvSpPr>
          <p:spPr>
            <a:xfrm>
              <a:off x="-1" y="193531"/>
              <a:ext cx="7812910" cy="52321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rPr lang="es-ES" sz="2800" dirty="0" err="1" smtClean="0"/>
                <a:t>Biochemical</a:t>
              </a:r>
              <a:r>
                <a:rPr lang="es-ES" sz="2800" dirty="0" smtClean="0"/>
                <a:t> </a:t>
              </a:r>
              <a:r>
                <a:rPr lang="es-ES" sz="2800" dirty="0" err="1" smtClean="0"/>
                <a:t>Methane</a:t>
              </a:r>
              <a:r>
                <a:rPr lang="es-ES" sz="2800" dirty="0" smtClean="0"/>
                <a:t> </a:t>
              </a:r>
              <a:r>
                <a:rPr lang="es-ES" sz="2800" dirty="0" err="1" smtClean="0"/>
                <a:t>Production</a:t>
              </a:r>
              <a:r>
                <a:rPr lang="es-ES" sz="2800" dirty="0" smtClean="0"/>
                <a:t> (BMP, B</a:t>
              </a:r>
              <a:r>
                <a:rPr lang="es-ES" sz="2800" baseline="-25000" dirty="0" smtClean="0"/>
                <a:t>0</a:t>
              </a:r>
              <a:r>
                <a:rPr lang="es-ES" sz="2800" dirty="0" smtClean="0"/>
                <a:t>)</a:t>
              </a:r>
              <a:endParaRPr sz="2800" dirty="0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72273" y="1509263"/>
            <a:ext cx="6597322" cy="506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uadroTexto 13"/>
          <p:cNvSpPr txBox="1"/>
          <p:nvPr/>
        </p:nvSpPr>
        <p:spPr>
          <a:xfrm>
            <a:off x="5960962" y="6438156"/>
            <a:ext cx="318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Century Gothic" panose="020B0502020202020204" pitchFamily="34" charset="0"/>
              </a:rPr>
              <a:t>Antezana </a:t>
            </a:r>
            <a:r>
              <a:rPr lang="es-ES" i="1" dirty="0" smtClean="0">
                <a:latin typeface="Century Gothic" panose="020B0502020202020204" pitchFamily="34" charset="0"/>
              </a:rPr>
              <a:t>et al.</a:t>
            </a:r>
            <a:r>
              <a:rPr lang="es-ES" dirty="0" smtClean="0">
                <a:latin typeface="Century Gothic" panose="020B0502020202020204" pitchFamily="34" charset="0"/>
              </a:rPr>
              <a:t>, 2015</a:t>
            </a:r>
            <a:endParaRPr lang="es-E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3087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Origen de las emisiones"/>
          <p:cNvSpPr txBox="1"/>
          <p:nvPr/>
        </p:nvSpPr>
        <p:spPr>
          <a:xfrm>
            <a:off x="333375" y="197961"/>
            <a:ext cx="4646612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800" b="1" i="1">
                <a:solidFill>
                  <a:srgbClr val="1F497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Origen de las emisiones</a:t>
            </a:r>
          </a:p>
        </p:txBody>
      </p:sp>
      <p:grpSp>
        <p:nvGrpSpPr>
          <p:cNvPr id="422" name="Grupo"/>
          <p:cNvGrpSpPr/>
          <p:nvPr/>
        </p:nvGrpSpPr>
        <p:grpSpPr>
          <a:xfrm>
            <a:off x="-1" y="321188"/>
            <a:ext cx="7812911" cy="910282"/>
            <a:chOff x="-1" y="0"/>
            <a:chExt cx="7812910" cy="910280"/>
          </a:xfrm>
          <a:solidFill>
            <a:srgbClr val="0070C0"/>
          </a:solidFill>
        </p:grpSpPr>
        <p:sp>
          <p:nvSpPr>
            <p:cNvPr id="420" name="Rectángulo"/>
            <p:cNvSpPr/>
            <p:nvPr/>
          </p:nvSpPr>
          <p:spPr>
            <a:xfrm>
              <a:off x="0" y="0"/>
              <a:ext cx="7812909" cy="91028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 sz="2800"/>
            </a:p>
          </p:txBody>
        </p:sp>
        <p:sp>
          <p:nvSpPr>
            <p:cNvPr id="421" name="Gestión de deyecciones"/>
            <p:cNvSpPr txBox="1"/>
            <p:nvPr/>
          </p:nvSpPr>
          <p:spPr>
            <a:xfrm>
              <a:off x="-1" y="193531"/>
              <a:ext cx="7812910" cy="52321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rPr lang="es-ES" sz="2800" dirty="0" err="1" smtClean="0"/>
                <a:t>Prediction</a:t>
              </a:r>
              <a:r>
                <a:rPr lang="es-ES" sz="2800" dirty="0" smtClean="0"/>
                <a:t> of BMP (</a:t>
              </a:r>
              <a:r>
                <a:rPr lang="es-ES" sz="2800" dirty="0" err="1" smtClean="0"/>
                <a:t>from</a:t>
              </a:r>
              <a:r>
                <a:rPr lang="es-ES" sz="2800" dirty="0" smtClean="0"/>
                <a:t> </a:t>
              </a:r>
              <a:r>
                <a:rPr lang="es-ES" sz="2800" dirty="0" err="1" smtClean="0"/>
                <a:t>composition</a:t>
              </a:r>
              <a:r>
                <a:rPr lang="es-ES" sz="2800" dirty="0" smtClean="0"/>
                <a:t>)</a:t>
              </a:r>
              <a:endParaRPr sz="2800" dirty="0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21171" y="1446831"/>
            <a:ext cx="2323337" cy="706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79962" y="2433110"/>
            <a:ext cx="5067092" cy="20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59094" y="5292146"/>
            <a:ext cx="5908829" cy="69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347232" y="1539426"/>
            <a:ext cx="434337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Chemical</a:t>
            </a:r>
            <a:r>
              <a:rPr kumimoji="0" lang="es-E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s-ES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Oxygen</a:t>
            </a:r>
            <a:r>
              <a:rPr kumimoji="0" lang="es-E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s-ES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Demand</a:t>
            </a:r>
            <a:r>
              <a:rPr kumimoji="0" lang="es-E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(COD)</a:t>
            </a:r>
            <a:endParaRPr kumimoji="0" lang="es-E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347232" y="2640943"/>
            <a:ext cx="4722479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Elemental </a:t>
            </a:r>
            <a:r>
              <a:rPr kumimoji="0" lang="es-ES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composition</a:t>
            </a:r>
            <a:r>
              <a:rPr kumimoji="0" lang="es-E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(C, O, H, N)</a:t>
            </a:r>
            <a:endParaRPr kumimoji="0" lang="es-E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33375" y="4749458"/>
            <a:ext cx="472247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Organic</a:t>
            </a:r>
            <a:r>
              <a:rPr kumimoji="0" lang="es-E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s-ES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fraction</a:t>
            </a:r>
            <a:r>
              <a:rPr kumimoji="0" lang="es-E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s-ES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composition</a:t>
            </a:r>
            <a:endParaRPr kumimoji="0" lang="es-E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47232" y="6117200"/>
            <a:ext cx="472247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NIRS (</a:t>
            </a:r>
            <a:r>
              <a:rPr kumimoji="0" lang="es-ES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Near</a:t>
            </a:r>
            <a:r>
              <a:rPr kumimoji="0" lang="es-E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Infra Red </a:t>
            </a:r>
            <a:r>
              <a:rPr kumimoji="0" lang="es-ES" sz="24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Spectroscopy</a:t>
            </a:r>
            <a:r>
              <a:rPr kumimoji="0" lang="es-E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)</a:t>
            </a:r>
            <a:endParaRPr kumimoji="0" lang="es-E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5743936" y="6406575"/>
            <a:ext cx="333064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Nielfa</a:t>
            </a:r>
            <a:r>
              <a:rPr kumimoji="0" lang="es-E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s-ES" sz="20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et al., </a:t>
            </a:r>
            <a:r>
              <a:rPr kumimoji="0" lang="es-E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2015;</a:t>
            </a:r>
            <a:r>
              <a:rPr kumimoji="0" lang="es-E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Ward, 2016</a:t>
            </a:r>
            <a:endParaRPr kumimoji="0" lang="es-E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02721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Origen de las emisiones"/>
          <p:cNvSpPr txBox="1"/>
          <p:nvPr/>
        </p:nvSpPr>
        <p:spPr>
          <a:xfrm>
            <a:off x="333375" y="197961"/>
            <a:ext cx="4646612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800" b="1" i="1">
                <a:solidFill>
                  <a:srgbClr val="1F497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Origen de las emisiones</a:t>
            </a:r>
          </a:p>
        </p:txBody>
      </p:sp>
      <p:grpSp>
        <p:nvGrpSpPr>
          <p:cNvPr id="422" name="Grupo"/>
          <p:cNvGrpSpPr/>
          <p:nvPr/>
        </p:nvGrpSpPr>
        <p:grpSpPr>
          <a:xfrm>
            <a:off x="-1" y="321188"/>
            <a:ext cx="7812911" cy="910282"/>
            <a:chOff x="-1" y="0"/>
            <a:chExt cx="7812910" cy="910280"/>
          </a:xfrm>
          <a:solidFill>
            <a:srgbClr val="0070C0"/>
          </a:solidFill>
        </p:grpSpPr>
        <p:sp>
          <p:nvSpPr>
            <p:cNvPr id="420" name="Rectángulo"/>
            <p:cNvSpPr/>
            <p:nvPr/>
          </p:nvSpPr>
          <p:spPr>
            <a:xfrm>
              <a:off x="0" y="0"/>
              <a:ext cx="7812909" cy="91028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 sz="2800"/>
            </a:p>
          </p:txBody>
        </p:sp>
        <p:sp>
          <p:nvSpPr>
            <p:cNvPr id="421" name="Gestión de deyecciones"/>
            <p:cNvSpPr txBox="1"/>
            <p:nvPr/>
          </p:nvSpPr>
          <p:spPr>
            <a:xfrm>
              <a:off x="-1" y="193531"/>
              <a:ext cx="7812910" cy="52321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rPr lang="es-ES" sz="2800" dirty="0" err="1" smtClean="0"/>
                <a:t>Prediction</a:t>
              </a:r>
              <a:r>
                <a:rPr lang="es-ES" sz="2800" dirty="0" smtClean="0"/>
                <a:t> of BMP (</a:t>
              </a:r>
              <a:r>
                <a:rPr lang="es-ES" sz="2800" dirty="0" err="1" smtClean="0"/>
                <a:t>from</a:t>
              </a:r>
              <a:r>
                <a:rPr lang="es-ES" sz="2800" dirty="0" smtClean="0"/>
                <a:t> </a:t>
              </a:r>
              <a:r>
                <a:rPr lang="es-ES" sz="2800" dirty="0" err="1" smtClean="0"/>
                <a:t>kinetics</a:t>
              </a:r>
              <a:r>
                <a:rPr lang="es-ES" sz="2800" dirty="0" smtClean="0"/>
                <a:t>)</a:t>
              </a:r>
              <a:endParaRPr sz="2800" dirty="0"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687674"/>
            <a:ext cx="6366076" cy="3360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27586" y="3270832"/>
            <a:ext cx="3848582" cy="33661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3555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bs.twimg.com/media/D3ZaVlbWkAAOmu2.png:larg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051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Origen de las emisiones"/>
          <p:cNvSpPr txBox="1"/>
          <p:nvPr/>
        </p:nvSpPr>
        <p:spPr>
          <a:xfrm>
            <a:off x="333375" y="197961"/>
            <a:ext cx="4646612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800" b="1" i="1">
                <a:solidFill>
                  <a:srgbClr val="1F497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Origen de las emisiones</a:t>
            </a:r>
          </a:p>
        </p:txBody>
      </p:sp>
      <p:grpSp>
        <p:nvGrpSpPr>
          <p:cNvPr id="422" name="Grupo"/>
          <p:cNvGrpSpPr/>
          <p:nvPr/>
        </p:nvGrpSpPr>
        <p:grpSpPr>
          <a:xfrm>
            <a:off x="-1" y="321188"/>
            <a:ext cx="7812911" cy="910282"/>
            <a:chOff x="-1" y="0"/>
            <a:chExt cx="7812910" cy="910280"/>
          </a:xfrm>
          <a:solidFill>
            <a:srgbClr val="0070C0"/>
          </a:solidFill>
        </p:grpSpPr>
        <p:sp>
          <p:nvSpPr>
            <p:cNvPr id="420" name="Rectángulo"/>
            <p:cNvSpPr/>
            <p:nvPr/>
          </p:nvSpPr>
          <p:spPr>
            <a:xfrm>
              <a:off x="0" y="0"/>
              <a:ext cx="7812909" cy="91028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 sz="2800"/>
            </a:p>
          </p:txBody>
        </p:sp>
        <p:sp>
          <p:nvSpPr>
            <p:cNvPr id="421" name="Gestión de deyecciones"/>
            <p:cNvSpPr txBox="1"/>
            <p:nvPr/>
          </p:nvSpPr>
          <p:spPr>
            <a:xfrm>
              <a:off x="-1" y="193531"/>
              <a:ext cx="7812910" cy="52321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rPr lang="es-ES" sz="2800" dirty="0" err="1" smtClean="0"/>
                <a:t>Prediction</a:t>
              </a:r>
              <a:r>
                <a:rPr lang="es-ES" sz="2800" dirty="0" smtClean="0"/>
                <a:t> of BMP (</a:t>
              </a:r>
              <a:r>
                <a:rPr lang="es-ES" sz="2800" dirty="0" err="1" smtClean="0"/>
                <a:t>from</a:t>
              </a:r>
              <a:r>
                <a:rPr lang="es-ES" sz="2800" dirty="0" smtClean="0"/>
                <a:t> </a:t>
              </a:r>
              <a:r>
                <a:rPr lang="es-ES" sz="2800" dirty="0" err="1" smtClean="0"/>
                <a:t>composition</a:t>
              </a:r>
              <a:r>
                <a:rPr lang="es-ES" sz="2800" dirty="0" smtClean="0"/>
                <a:t>)</a:t>
              </a:r>
              <a:endParaRPr sz="2800" dirty="0"/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42664" y="1851949"/>
            <a:ext cx="6134582" cy="4557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70700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403648" y="1020569"/>
            <a:ext cx="6912297" cy="3970318"/>
          </a:xfrm>
          <a:prstGeom prst="rect">
            <a:avLst/>
          </a:prstGeom>
          <a:noFill/>
          <a:effectLst>
            <a:outerShdw blurRad="50800" dist="88900" dir="5400000" sx="1000" sy="1000" algn="ctr" rotWithShape="0">
              <a:srgbClr val="92D050"/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s-ES" sz="2800" dirty="0" err="1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Relevance</a:t>
            </a: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of CH</a:t>
            </a:r>
            <a:r>
              <a:rPr lang="es-ES" sz="2800" baseline="-25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4</a:t>
            </a:r>
            <a:endParaRPr lang="es-ES" sz="2800" baseline="-25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s-ES" sz="28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Emission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s-ES" sz="28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mechanism</a:t>
            </a:r>
            <a:endParaRPr lang="es-ES" sz="28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s-ES" sz="28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Excretion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of </a:t>
            </a:r>
            <a:r>
              <a:rPr lang="es-ES" sz="28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manure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(VS)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s-ES" sz="28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Potential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s-ES" sz="28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emissions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(B</a:t>
            </a:r>
            <a:r>
              <a:rPr lang="es-ES" sz="2800" baseline="-25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0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s-ES" sz="2800" b="1" dirty="0" err="1">
                <a:latin typeface="Century Gothic" panose="020B0502020202020204" pitchFamily="34" charset="0"/>
              </a:rPr>
              <a:t>Methane</a:t>
            </a:r>
            <a:r>
              <a:rPr lang="es-ES" sz="2800" b="1" dirty="0">
                <a:latin typeface="Century Gothic" panose="020B0502020202020204" pitchFamily="34" charset="0"/>
              </a:rPr>
              <a:t> </a:t>
            </a:r>
            <a:r>
              <a:rPr lang="es-ES" sz="2800" b="1" dirty="0" err="1">
                <a:latin typeface="Century Gothic" panose="020B0502020202020204" pitchFamily="34" charset="0"/>
              </a:rPr>
              <a:t>conversion</a:t>
            </a:r>
            <a:r>
              <a:rPr lang="es-ES" sz="2800" b="1" dirty="0">
                <a:latin typeface="Century Gothic" panose="020B0502020202020204" pitchFamily="34" charset="0"/>
              </a:rPr>
              <a:t> factor (MCF)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s-ES_tradnl" sz="2800" dirty="0" err="1" smtClean="0">
                <a:latin typeface="Century Gothic" panose="020B0502020202020204" pitchFamily="34" charset="0"/>
              </a:rPr>
              <a:t>Summary</a:t>
            </a:r>
            <a:endParaRPr lang="es-ES" sz="2800" dirty="0">
              <a:latin typeface="Century Gothic" panose="020B0502020202020204" pitchFamily="34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50335" y="5147038"/>
            <a:ext cx="2041224" cy="14400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04" y="5147038"/>
            <a:ext cx="2088232" cy="14400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46158" y="5137501"/>
            <a:ext cx="2144955" cy="14400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5712" y="5137501"/>
            <a:ext cx="2158314" cy="1440000"/>
          </a:xfrm>
          <a:prstGeom prst="rect">
            <a:avLst/>
          </a:prstGeom>
        </p:spPr>
      </p:pic>
      <p:sp>
        <p:nvSpPr>
          <p:cNvPr id="17" name="Afección de suelos"/>
          <p:cNvSpPr/>
          <p:nvPr/>
        </p:nvSpPr>
        <p:spPr>
          <a:xfrm>
            <a:off x="588058" y="273720"/>
            <a:ext cx="5565777" cy="635000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lvl="1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s-ES" sz="3200" b="1" dirty="0" err="1" smtClean="0">
                <a:solidFill>
                  <a:schemeClr val="bg1"/>
                </a:solidFill>
              </a:rPr>
              <a:t>Topics</a:t>
            </a:r>
            <a:r>
              <a:rPr lang="es-ES" sz="3200" b="1" dirty="0" smtClean="0">
                <a:solidFill>
                  <a:schemeClr val="bg1"/>
                </a:solidFill>
              </a:rPr>
              <a:t> </a:t>
            </a:r>
            <a:r>
              <a:rPr lang="es-ES" sz="3200" b="1" dirty="0" err="1" smtClean="0">
                <a:solidFill>
                  <a:schemeClr val="bg1"/>
                </a:solidFill>
              </a:rPr>
              <a:t>for</a:t>
            </a:r>
            <a:r>
              <a:rPr lang="es-ES" sz="3200" b="1" dirty="0" smtClean="0">
                <a:solidFill>
                  <a:schemeClr val="bg1"/>
                </a:solidFill>
              </a:rPr>
              <a:t> </a:t>
            </a:r>
            <a:r>
              <a:rPr lang="es-ES" sz="3200" b="1" dirty="0" err="1" smtClean="0">
                <a:solidFill>
                  <a:schemeClr val="bg1"/>
                </a:solidFill>
              </a:rPr>
              <a:t>today</a:t>
            </a:r>
            <a:endParaRPr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9777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Origen de las emisiones"/>
          <p:cNvSpPr txBox="1"/>
          <p:nvPr/>
        </p:nvSpPr>
        <p:spPr>
          <a:xfrm>
            <a:off x="333375" y="197961"/>
            <a:ext cx="4646612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800" b="1" i="1">
                <a:solidFill>
                  <a:srgbClr val="1F497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Origen de las emisiones</a:t>
            </a:r>
          </a:p>
        </p:txBody>
      </p:sp>
      <p:grpSp>
        <p:nvGrpSpPr>
          <p:cNvPr id="422" name="Grupo"/>
          <p:cNvGrpSpPr/>
          <p:nvPr/>
        </p:nvGrpSpPr>
        <p:grpSpPr>
          <a:xfrm>
            <a:off x="-1" y="321188"/>
            <a:ext cx="7812911" cy="910282"/>
            <a:chOff x="-1" y="0"/>
            <a:chExt cx="7812910" cy="910280"/>
          </a:xfrm>
          <a:solidFill>
            <a:srgbClr val="0070C0"/>
          </a:solidFill>
        </p:grpSpPr>
        <p:sp>
          <p:nvSpPr>
            <p:cNvPr id="420" name="Rectángulo"/>
            <p:cNvSpPr/>
            <p:nvPr/>
          </p:nvSpPr>
          <p:spPr>
            <a:xfrm>
              <a:off x="0" y="0"/>
              <a:ext cx="7812909" cy="91028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 sz="2800"/>
            </a:p>
          </p:txBody>
        </p:sp>
        <p:sp>
          <p:nvSpPr>
            <p:cNvPr id="421" name="Gestión de deyecciones"/>
            <p:cNvSpPr txBox="1"/>
            <p:nvPr/>
          </p:nvSpPr>
          <p:spPr>
            <a:xfrm>
              <a:off x="-1" y="193531"/>
              <a:ext cx="7812910" cy="52321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rPr lang="es-ES" sz="2800" dirty="0" smtClean="0"/>
                <a:t>MCF </a:t>
              </a:r>
              <a:r>
                <a:rPr lang="es-ES" sz="2800" dirty="0" err="1" smtClean="0"/>
                <a:t>values</a:t>
              </a:r>
              <a:r>
                <a:rPr lang="es-ES" sz="2800" dirty="0" smtClean="0"/>
                <a:t> </a:t>
              </a:r>
              <a:r>
                <a:rPr lang="es-ES" sz="2800" dirty="0" err="1" smtClean="0"/>
                <a:t>depending</a:t>
              </a:r>
              <a:r>
                <a:rPr lang="es-ES" sz="2800" dirty="0" smtClean="0"/>
                <a:t> </a:t>
              </a:r>
              <a:r>
                <a:rPr lang="es-ES" sz="2800" dirty="0" err="1" smtClean="0"/>
                <a:t>on</a:t>
              </a:r>
              <a:r>
                <a:rPr lang="es-ES" sz="2800" dirty="0" smtClean="0"/>
                <a:t> </a:t>
              </a:r>
              <a:r>
                <a:rPr lang="es-ES" sz="2800" dirty="0" err="1" smtClean="0"/>
                <a:t>many</a:t>
              </a:r>
              <a:r>
                <a:rPr lang="es-ES" sz="2800" dirty="0" smtClean="0"/>
                <a:t> </a:t>
              </a:r>
              <a:r>
                <a:rPr lang="es-ES" sz="2800" dirty="0" err="1" smtClean="0"/>
                <a:t>factors</a:t>
              </a:r>
              <a:endParaRPr sz="2800" dirty="0"/>
            </a:p>
          </p:txBody>
        </p:sp>
      </p:grpSp>
      <p:sp>
        <p:nvSpPr>
          <p:cNvPr id="2" name="1 Rectángulo"/>
          <p:cNvSpPr/>
          <p:nvPr/>
        </p:nvSpPr>
        <p:spPr>
          <a:xfrm>
            <a:off x="474563" y="1745192"/>
            <a:ext cx="88893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/>
              <a:t>• </a:t>
            </a:r>
            <a:r>
              <a:rPr lang="es-ES" sz="3200" b="1" dirty="0" err="1"/>
              <a:t>Timing</a:t>
            </a:r>
            <a:r>
              <a:rPr lang="es-ES" sz="3200" dirty="0"/>
              <a:t> of </a:t>
            </a:r>
            <a:r>
              <a:rPr lang="es-ES" sz="3200" dirty="0" err="1"/>
              <a:t>storage</a:t>
            </a:r>
            <a:r>
              <a:rPr lang="es-ES" sz="3200" dirty="0"/>
              <a:t>/</a:t>
            </a:r>
            <a:r>
              <a:rPr lang="es-ES" sz="3200" dirty="0" err="1"/>
              <a:t>application</a:t>
            </a:r>
            <a:r>
              <a:rPr lang="es-ES" sz="3200" dirty="0"/>
              <a:t>;</a:t>
            </a:r>
          </a:p>
          <a:p>
            <a:r>
              <a:rPr lang="en-US" sz="3200" dirty="0"/>
              <a:t>• </a:t>
            </a:r>
            <a:r>
              <a:rPr lang="en-US" sz="3200" b="1" dirty="0"/>
              <a:t>Feed and animal </a:t>
            </a:r>
            <a:r>
              <a:rPr lang="en-US" sz="3200" dirty="0" smtClean="0"/>
              <a:t>characteristics</a:t>
            </a:r>
          </a:p>
          <a:p>
            <a:r>
              <a:rPr lang="es-ES" sz="3200" dirty="0" smtClean="0"/>
              <a:t>• </a:t>
            </a:r>
            <a:r>
              <a:rPr lang="es-ES" sz="3200" b="1" dirty="0" err="1" smtClean="0"/>
              <a:t>Length</a:t>
            </a:r>
            <a:r>
              <a:rPr lang="es-ES" sz="3200" b="1" dirty="0" smtClean="0"/>
              <a:t> </a:t>
            </a:r>
            <a:r>
              <a:rPr lang="es-ES" sz="3200" dirty="0" smtClean="0"/>
              <a:t>of </a:t>
            </a:r>
            <a:r>
              <a:rPr lang="es-ES" sz="3200" dirty="0" err="1" smtClean="0"/>
              <a:t>storage</a:t>
            </a:r>
            <a:endParaRPr lang="es-ES" sz="3200" dirty="0"/>
          </a:p>
          <a:p>
            <a:r>
              <a:rPr lang="es-ES" sz="3200" dirty="0"/>
              <a:t>• </a:t>
            </a:r>
            <a:r>
              <a:rPr lang="es-ES" sz="3200" dirty="0" err="1"/>
              <a:t>Manure</a:t>
            </a:r>
            <a:r>
              <a:rPr lang="es-ES" sz="3200" dirty="0"/>
              <a:t> </a:t>
            </a:r>
            <a:r>
              <a:rPr lang="es-ES" sz="3200" b="1" dirty="0" err="1" smtClean="0"/>
              <a:t>characteristics</a:t>
            </a:r>
            <a:endParaRPr lang="es-ES" sz="3200" b="1" dirty="0"/>
          </a:p>
          <a:p>
            <a:r>
              <a:rPr lang="en-US" sz="3200" dirty="0"/>
              <a:t>• </a:t>
            </a:r>
            <a:r>
              <a:rPr lang="en-US" sz="3200" dirty="0" smtClean="0"/>
              <a:t>Amount </a:t>
            </a:r>
            <a:r>
              <a:rPr lang="en-US" sz="3200" dirty="0"/>
              <a:t>of </a:t>
            </a:r>
            <a:r>
              <a:rPr lang="en-US" sz="3200" b="1" dirty="0"/>
              <a:t>manure left</a:t>
            </a:r>
            <a:r>
              <a:rPr lang="en-US" sz="3200" dirty="0"/>
              <a:t> </a:t>
            </a:r>
            <a:r>
              <a:rPr lang="en-US" sz="3200" dirty="0" smtClean="0"/>
              <a:t>(inoculum</a:t>
            </a:r>
            <a:r>
              <a:rPr lang="en-US" sz="3200" dirty="0"/>
              <a:t>);</a:t>
            </a:r>
          </a:p>
          <a:p>
            <a:r>
              <a:rPr lang="en-US" sz="3200" dirty="0"/>
              <a:t>• </a:t>
            </a:r>
            <a:r>
              <a:rPr lang="en-US" sz="3200" b="1" dirty="0" smtClean="0"/>
              <a:t>Temperature </a:t>
            </a:r>
            <a:r>
              <a:rPr lang="en-US" sz="3200" dirty="0" smtClean="0"/>
              <a:t>distribution (spatial, time)</a:t>
            </a:r>
            <a:endParaRPr lang="en-US" sz="3200" dirty="0"/>
          </a:p>
        </p:txBody>
      </p:sp>
      <p:sp>
        <p:nvSpPr>
          <p:cNvPr id="7" name="Rectángulo 1"/>
          <p:cNvSpPr/>
          <p:nvPr/>
        </p:nvSpPr>
        <p:spPr>
          <a:xfrm>
            <a:off x="3246120" y="6419736"/>
            <a:ext cx="5084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hlinkClick r:id="rId2"/>
              </a:rPr>
              <a:t>https</a:t>
            </a:r>
            <a:r>
              <a:rPr lang="es-ES" dirty="0">
                <a:hlinkClick r:id="rId2"/>
              </a:rPr>
              <a:t>://</a:t>
            </a:r>
            <a:r>
              <a:rPr lang="es-ES" dirty="0" smtClean="0">
                <a:hlinkClick r:id="rId2"/>
              </a:rPr>
              <a:t>www.ipcc-nggip.iges.or.jp/public/2006gl</a:t>
            </a:r>
            <a:r>
              <a:rPr lang="es-ES" dirty="0" smtClean="0"/>
              <a:t>  </a:t>
            </a:r>
            <a:endParaRPr lang="es-ES" dirty="0"/>
          </a:p>
        </p:txBody>
      </p:sp>
      <p:sp>
        <p:nvSpPr>
          <p:cNvPr id="8" name="CuadroTexto 13"/>
          <p:cNvSpPr txBox="1"/>
          <p:nvPr/>
        </p:nvSpPr>
        <p:spPr>
          <a:xfrm>
            <a:off x="1041320" y="6419736"/>
            <a:ext cx="442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Century Gothic" panose="020B0502020202020204" pitchFamily="34" charset="0"/>
              </a:rPr>
              <a:t>IPCC </a:t>
            </a:r>
            <a:r>
              <a:rPr lang="es-ES" dirty="0" err="1" smtClean="0">
                <a:latin typeface="Century Gothic" panose="020B0502020202020204" pitchFamily="34" charset="0"/>
              </a:rPr>
              <a:t>Guidelines</a:t>
            </a:r>
            <a:endParaRPr lang="es-E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8716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"/>
          <p:cNvSpPr/>
          <p:nvPr/>
        </p:nvSpPr>
        <p:spPr>
          <a:xfrm>
            <a:off x="3246120" y="6419736"/>
            <a:ext cx="5084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hlinkClick r:id="rId2"/>
              </a:rPr>
              <a:t>https</a:t>
            </a:r>
            <a:r>
              <a:rPr lang="es-ES" dirty="0">
                <a:hlinkClick r:id="rId2"/>
              </a:rPr>
              <a:t>://</a:t>
            </a:r>
            <a:r>
              <a:rPr lang="es-ES" dirty="0" smtClean="0">
                <a:hlinkClick r:id="rId2"/>
              </a:rPr>
              <a:t>www.ipcc-nggip.iges.or.jp/public/2006gl</a:t>
            </a:r>
            <a:r>
              <a:rPr lang="es-ES" dirty="0" smtClean="0"/>
              <a:t>  </a:t>
            </a:r>
            <a:endParaRPr lang="es-ES" dirty="0"/>
          </a:p>
        </p:txBody>
      </p:sp>
      <p:sp>
        <p:nvSpPr>
          <p:cNvPr id="8" name="CuadroTexto 13"/>
          <p:cNvSpPr txBox="1"/>
          <p:nvPr/>
        </p:nvSpPr>
        <p:spPr>
          <a:xfrm>
            <a:off x="1041320" y="6419736"/>
            <a:ext cx="442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Century Gothic" panose="020B0502020202020204" pitchFamily="34" charset="0"/>
              </a:rPr>
              <a:t>IPCC </a:t>
            </a:r>
            <a:r>
              <a:rPr lang="es-ES" dirty="0" err="1" smtClean="0">
                <a:latin typeface="Century Gothic" panose="020B0502020202020204" pitchFamily="34" charset="0"/>
              </a:rPr>
              <a:t>Guidelines</a:t>
            </a:r>
            <a:endParaRPr lang="es-ES" dirty="0">
              <a:latin typeface="Century Gothic" panose="020B0502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7322" y="1574987"/>
            <a:ext cx="8877782" cy="396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o"/>
          <p:cNvGrpSpPr/>
          <p:nvPr/>
        </p:nvGrpSpPr>
        <p:grpSpPr>
          <a:xfrm>
            <a:off x="-1" y="321188"/>
            <a:ext cx="7812911" cy="910282"/>
            <a:chOff x="-1" y="0"/>
            <a:chExt cx="7812910" cy="910280"/>
          </a:xfrm>
          <a:solidFill>
            <a:srgbClr val="0070C0"/>
          </a:solidFill>
        </p:grpSpPr>
        <p:sp>
          <p:nvSpPr>
            <p:cNvPr id="6" name="Rectángulo"/>
            <p:cNvSpPr/>
            <p:nvPr/>
          </p:nvSpPr>
          <p:spPr>
            <a:xfrm>
              <a:off x="0" y="0"/>
              <a:ext cx="7812909" cy="91028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 sz="2800"/>
            </a:p>
          </p:txBody>
        </p:sp>
        <p:sp>
          <p:nvSpPr>
            <p:cNvPr id="9" name="Gestión de deyecciones"/>
            <p:cNvSpPr txBox="1"/>
            <p:nvPr/>
          </p:nvSpPr>
          <p:spPr>
            <a:xfrm>
              <a:off x="-1" y="193531"/>
              <a:ext cx="7812910" cy="52321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rPr lang="es-ES" sz="2800" dirty="0" smtClean="0"/>
                <a:t>MCF </a:t>
              </a:r>
              <a:r>
                <a:rPr lang="es-ES" sz="2800" dirty="0" err="1" smtClean="0"/>
                <a:t>by</a:t>
              </a:r>
              <a:r>
                <a:rPr lang="es-ES" sz="2800" dirty="0" smtClean="0"/>
                <a:t> </a:t>
              </a:r>
              <a:r>
                <a:rPr lang="es-ES" sz="2800" dirty="0" err="1" smtClean="0"/>
                <a:t>temperature</a:t>
              </a:r>
              <a:r>
                <a:rPr lang="es-ES" sz="2800" dirty="0" smtClean="0"/>
                <a:t> and </a:t>
              </a:r>
              <a:r>
                <a:rPr lang="es-ES" sz="2800" dirty="0" err="1" smtClean="0"/>
                <a:t>management</a:t>
              </a:r>
              <a:endParaRPr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80189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"/>
          <p:cNvSpPr/>
          <p:nvPr/>
        </p:nvSpPr>
        <p:spPr>
          <a:xfrm>
            <a:off x="3246120" y="6419736"/>
            <a:ext cx="5084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hlinkClick r:id="rId2"/>
              </a:rPr>
              <a:t>https</a:t>
            </a:r>
            <a:r>
              <a:rPr lang="es-ES" dirty="0">
                <a:hlinkClick r:id="rId2"/>
              </a:rPr>
              <a:t>://</a:t>
            </a:r>
            <a:r>
              <a:rPr lang="es-ES" dirty="0" smtClean="0">
                <a:hlinkClick r:id="rId2"/>
              </a:rPr>
              <a:t>www.ipcc-nggip.iges.or.jp/public/2006gl</a:t>
            </a:r>
            <a:r>
              <a:rPr lang="es-ES" dirty="0" smtClean="0"/>
              <a:t>  </a:t>
            </a:r>
            <a:endParaRPr lang="es-ES" dirty="0"/>
          </a:p>
        </p:txBody>
      </p:sp>
      <p:sp>
        <p:nvSpPr>
          <p:cNvPr id="8" name="CuadroTexto 13"/>
          <p:cNvSpPr txBox="1"/>
          <p:nvPr/>
        </p:nvSpPr>
        <p:spPr>
          <a:xfrm>
            <a:off x="1041320" y="6419736"/>
            <a:ext cx="442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Century Gothic" panose="020B0502020202020204" pitchFamily="34" charset="0"/>
              </a:rPr>
              <a:t>IPCC </a:t>
            </a:r>
            <a:r>
              <a:rPr lang="es-ES" dirty="0" err="1" smtClean="0">
                <a:latin typeface="Century Gothic" panose="020B0502020202020204" pitchFamily="34" charset="0"/>
              </a:rPr>
              <a:t>Guidelines</a:t>
            </a:r>
            <a:endParaRPr lang="es-ES" dirty="0">
              <a:latin typeface="Century Gothic" panose="020B050202020202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329" y="1365820"/>
            <a:ext cx="9114608" cy="5011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o"/>
          <p:cNvGrpSpPr/>
          <p:nvPr/>
        </p:nvGrpSpPr>
        <p:grpSpPr>
          <a:xfrm>
            <a:off x="-1" y="321188"/>
            <a:ext cx="7812911" cy="910282"/>
            <a:chOff x="-1" y="0"/>
            <a:chExt cx="7812910" cy="910280"/>
          </a:xfrm>
          <a:solidFill>
            <a:srgbClr val="0070C0"/>
          </a:solidFill>
        </p:grpSpPr>
        <p:sp>
          <p:nvSpPr>
            <p:cNvPr id="6" name="Rectángulo"/>
            <p:cNvSpPr/>
            <p:nvPr/>
          </p:nvSpPr>
          <p:spPr>
            <a:xfrm>
              <a:off x="0" y="0"/>
              <a:ext cx="7812909" cy="91028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 sz="2800"/>
            </a:p>
          </p:txBody>
        </p:sp>
        <p:sp>
          <p:nvSpPr>
            <p:cNvPr id="9" name="Gestión de deyecciones"/>
            <p:cNvSpPr txBox="1"/>
            <p:nvPr/>
          </p:nvSpPr>
          <p:spPr>
            <a:xfrm>
              <a:off x="-1" y="193531"/>
              <a:ext cx="7812910" cy="52321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rPr lang="es-ES" sz="2800" dirty="0" smtClean="0"/>
                <a:t>MCF </a:t>
              </a:r>
              <a:r>
                <a:rPr lang="es-ES" sz="2800" dirty="0" err="1" smtClean="0"/>
                <a:t>by</a:t>
              </a:r>
              <a:r>
                <a:rPr lang="es-ES" sz="2800" dirty="0" smtClean="0"/>
                <a:t> </a:t>
              </a:r>
              <a:r>
                <a:rPr lang="es-ES" sz="2800" dirty="0" err="1" smtClean="0"/>
                <a:t>temperature</a:t>
              </a:r>
              <a:r>
                <a:rPr lang="es-ES" sz="2800" dirty="0" smtClean="0"/>
                <a:t> and </a:t>
              </a:r>
              <a:r>
                <a:rPr lang="es-ES" sz="2800" dirty="0" err="1" smtClean="0"/>
                <a:t>management</a:t>
              </a:r>
              <a:endParaRPr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8218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1"/>
          <p:cNvSpPr/>
          <p:nvPr/>
        </p:nvSpPr>
        <p:spPr>
          <a:xfrm>
            <a:off x="3246120" y="6419736"/>
            <a:ext cx="5084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hlinkClick r:id="rId2"/>
              </a:rPr>
              <a:t>https</a:t>
            </a:r>
            <a:r>
              <a:rPr lang="es-ES" dirty="0">
                <a:hlinkClick r:id="rId2"/>
              </a:rPr>
              <a:t>://</a:t>
            </a:r>
            <a:r>
              <a:rPr lang="es-ES" dirty="0" smtClean="0">
                <a:hlinkClick r:id="rId2"/>
              </a:rPr>
              <a:t>www.ipcc-nggip.iges.or.jp/public/2006gl</a:t>
            </a:r>
            <a:r>
              <a:rPr lang="es-ES" dirty="0" smtClean="0"/>
              <a:t>  </a:t>
            </a:r>
            <a:endParaRPr lang="es-ES" dirty="0"/>
          </a:p>
        </p:txBody>
      </p:sp>
      <p:sp>
        <p:nvSpPr>
          <p:cNvPr id="8" name="CuadroTexto 13"/>
          <p:cNvSpPr txBox="1"/>
          <p:nvPr/>
        </p:nvSpPr>
        <p:spPr>
          <a:xfrm>
            <a:off x="1041320" y="6419736"/>
            <a:ext cx="442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Century Gothic" panose="020B0502020202020204" pitchFamily="34" charset="0"/>
              </a:rPr>
              <a:t>IPCC </a:t>
            </a:r>
            <a:r>
              <a:rPr lang="es-ES" dirty="0" err="1" smtClean="0">
                <a:latin typeface="Century Gothic" panose="020B0502020202020204" pitchFamily="34" charset="0"/>
              </a:rPr>
              <a:t>Guidelines</a:t>
            </a:r>
            <a:endParaRPr lang="es-ES" dirty="0">
              <a:latin typeface="Century Gothic" panose="020B0502020202020204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0453" y="1666754"/>
            <a:ext cx="8785759" cy="379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upo"/>
          <p:cNvGrpSpPr/>
          <p:nvPr/>
        </p:nvGrpSpPr>
        <p:grpSpPr>
          <a:xfrm>
            <a:off x="-1" y="321188"/>
            <a:ext cx="7812911" cy="910282"/>
            <a:chOff x="-1" y="0"/>
            <a:chExt cx="7812910" cy="910280"/>
          </a:xfrm>
          <a:solidFill>
            <a:srgbClr val="0070C0"/>
          </a:solidFill>
        </p:grpSpPr>
        <p:sp>
          <p:nvSpPr>
            <p:cNvPr id="9" name="Rectángulo"/>
            <p:cNvSpPr/>
            <p:nvPr/>
          </p:nvSpPr>
          <p:spPr>
            <a:xfrm>
              <a:off x="0" y="0"/>
              <a:ext cx="7812909" cy="91028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 sz="2800"/>
            </a:p>
          </p:txBody>
        </p:sp>
        <p:sp>
          <p:nvSpPr>
            <p:cNvPr id="10" name="Gestión de deyecciones"/>
            <p:cNvSpPr txBox="1"/>
            <p:nvPr/>
          </p:nvSpPr>
          <p:spPr>
            <a:xfrm>
              <a:off x="-1" y="193531"/>
              <a:ext cx="7812910" cy="52321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rPr lang="es-ES" sz="2800" dirty="0" smtClean="0"/>
                <a:t>MCF </a:t>
              </a:r>
              <a:r>
                <a:rPr lang="es-ES" sz="2800" dirty="0" err="1" smtClean="0"/>
                <a:t>by</a:t>
              </a:r>
              <a:r>
                <a:rPr lang="es-ES" sz="2800" dirty="0" smtClean="0"/>
                <a:t> </a:t>
              </a:r>
              <a:r>
                <a:rPr lang="es-ES" sz="2800" dirty="0" err="1" smtClean="0"/>
                <a:t>temperature</a:t>
              </a:r>
              <a:r>
                <a:rPr lang="es-ES" sz="2800" dirty="0" smtClean="0"/>
                <a:t> and </a:t>
              </a:r>
              <a:r>
                <a:rPr lang="es-ES" sz="2800" dirty="0" err="1" smtClean="0"/>
                <a:t>management</a:t>
              </a:r>
              <a:endParaRPr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05843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13"/>
          <p:cNvSpPr txBox="1"/>
          <p:nvPr/>
        </p:nvSpPr>
        <p:spPr>
          <a:xfrm>
            <a:off x="6192455" y="6338713"/>
            <a:ext cx="267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Century Gothic" panose="020B0502020202020204" pitchFamily="34" charset="0"/>
              </a:rPr>
              <a:t>Calvet </a:t>
            </a:r>
            <a:r>
              <a:rPr lang="es-ES" i="1" dirty="0" smtClean="0">
                <a:latin typeface="Century Gothic" panose="020B0502020202020204" pitchFamily="34" charset="0"/>
              </a:rPr>
              <a:t>et al., </a:t>
            </a:r>
            <a:r>
              <a:rPr lang="es-ES" dirty="0" smtClean="0">
                <a:latin typeface="Century Gothic" panose="020B0502020202020204" pitchFamily="34" charset="0"/>
              </a:rPr>
              <a:t>2017</a:t>
            </a:r>
            <a:endParaRPr lang="es-ES" dirty="0">
              <a:latin typeface="Century Gothic" panose="020B0502020202020204" pitchFamily="34" charset="0"/>
            </a:endParaRPr>
          </a:p>
        </p:txBody>
      </p:sp>
      <p:grpSp>
        <p:nvGrpSpPr>
          <p:cNvPr id="6" name="Grupo"/>
          <p:cNvGrpSpPr/>
          <p:nvPr/>
        </p:nvGrpSpPr>
        <p:grpSpPr>
          <a:xfrm>
            <a:off x="-1" y="321188"/>
            <a:ext cx="7812911" cy="910282"/>
            <a:chOff x="-1" y="0"/>
            <a:chExt cx="7812910" cy="910280"/>
          </a:xfrm>
          <a:solidFill>
            <a:srgbClr val="0070C0"/>
          </a:solidFill>
        </p:grpSpPr>
        <p:sp>
          <p:nvSpPr>
            <p:cNvPr id="9" name="Rectángulo"/>
            <p:cNvSpPr/>
            <p:nvPr/>
          </p:nvSpPr>
          <p:spPr>
            <a:xfrm>
              <a:off x="0" y="0"/>
              <a:ext cx="7812909" cy="91028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 sz="2800"/>
            </a:p>
          </p:txBody>
        </p:sp>
        <p:sp>
          <p:nvSpPr>
            <p:cNvPr id="10" name="Gestión de deyecciones"/>
            <p:cNvSpPr txBox="1"/>
            <p:nvPr/>
          </p:nvSpPr>
          <p:spPr>
            <a:xfrm>
              <a:off x="-1" y="193531"/>
              <a:ext cx="7812910" cy="52321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rPr lang="es-ES" sz="2800" dirty="0" err="1" smtClean="0"/>
                <a:t>Example</a:t>
              </a:r>
              <a:r>
                <a:rPr lang="es-ES" sz="2800" dirty="0" smtClean="0"/>
                <a:t>: </a:t>
              </a:r>
              <a:r>
                <a:rPr lang="es-ES" sz="2800" dirty="0" err="1" smtClean="0"/>
                <a:t>effect</a:t>
              </a:r>
              <a:r>
                <a:rPr lang="es-ES" sz="2800" dirty="0" smtClean="0"/>
                <a:t> of </a:t>
              </a:r>
              <a:r>
                <a:rPr lang="es-ES" sz="2800" dirty="0" err="1" smtClean="0"/>
                <a:t>aeration</a:t>
              </a:r>
              <a:endParaRPr sz="2800" dirty="0"/>
            </a:p>
          </p:txBody>
        </p:sp>
      </p:grpSp>
      <p:pic>
        <p:nvPicPr>
          <p:cNvPr id="11" name="Picture 2" descr="D:\Fotos_movil\IMG_20160607_113703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1231470"/>
            <a:ext cx="4055672" cy="304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D:\Fotos_movil\IMG_20160607_135725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35488" y="3206189"/>
            <a:ext cx="4608512" cy="307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8"/>
          <p:cNvSpPr/>
          <p:nvPr/>
        </p:nvSpPr>
        <p:spPr>
          <a:xfrm>
            <a:off x="4697760" y="1229831"/>
            <a:ext cx="4283968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0"/>
              </a:spcBef>
            </a:pPr>
            <a:r>
              <a:rPr lang="es-ES" sz="3200" b="1" dirty="0" err="1" smtClean="0">
                <a:latin typeface="Segoe Print" panose="02000600000000000000" pitchFamily="2" charset="0"/>
                <a:ea typeface="Calibri" panose="020F0502020204030204" pitchFamily="34" charset="0"/>
                <a:cs typeface="Helvetica" panose="020B0604020202020204" pitchFamily="34" charset="0"/>
              </a:rPr>
              <a:t>Pig</a:t>
            </a:r>
            <a:r>
              <a:rPr lang="es-ES" sz="3200" b="1" dirty="0" smtClean="0">
                <a:latin typeface="Segoe Print" panose="02000600000000000000" pitchFamily="2" charset="0"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s-ES" sz="3200" b="1" dirty="0" err="1" smtClean="0">
                <a:latin typeface="Segoe Print" panose="02000600000000000000" pitchFamily="2" charset="0"/>
                <a:ea typeface="Calibri" panose="020F0502020204030204" pitchFamily="34" charset="0"/>
                <a:cs typeface="Helvetica" panose="020B0604020202020204" pitchFamily="34" charset="0"/>
              </a:rPr>
              <a:t>farm</a:t>
            </a:r>
            <a:endParaRPr lang="es-ES" sz="3200" b="1" dirty="0" smtClean="0">
              <a:latin typeface="Segoe Print" panose="02000600000000000000" pitchFamily="2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s-ES" sz="3200" dirty="0" err="1" smtClean="0">
                <a:latin typeface="Segoe Print" panose="02000600000000000000" pitchFamily="2" charset="0"/>
                <a:ea typeface="Calibri" panose="020F0502020204030204" pitchFamily="34" charset="0"/>
                <a:cs typeface="Helvetica" panose="020B0604020202020204" pitchFamily="34" charset="0"/>
              </a:rPr>
              <a:t>Fattening</a:t>
            </a:r>
            <a:r>
              <a:rPr lang="es-ES" sz="3200" dirty="0" smtClean="0">
                <a:latin typeface="Segoe Print" panose="02000600000000000000" pitchFamily="2" charset="0"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s-ES" sz="3200" dirty="0" err="1" smtClean="0">
                <a:latin typeface="Segoe Print" panose="02000600000000000000" pitchFamily="2" charset="0"/>
                <a:ea typeface="Calibri" panose="020F0502020204030204" pitchFamily="34" charset="0"/>
                <a:cs typeface="Helvetica" panose="020B0604020202020204" pitchFamily="34" charset="0"/>
              </a:rPr>
              <a:t>pigs</a:t>
            </a:r>
            <a:endParaRPr lang="es-ES" sz="3200" dirty="0" smtClean="0">
              <a:latin typeface="Segoe Print" panose="02000600000000000000" pitchFamily="2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s-ES" sz="3200" dirty="0" smtClean="0">
                <a:latin typeface="Segoe Print" panose="02000600000000000000" pitchFamily="2" charset="0"/>
                <a:ea typeface="Calibri" panose="020F0502020204030204" pitchFamily="34" charset="0"/>
                <a:cs typeface="Helvetica" panose="020B0604020202020204" pitchFamily="34" charset="0"/>
              </a:rPr>
              <a:t>6 m</a:t>
            </a:r>
            <a:r>
              <a:rPr lang="es-ES" sz="3200" baseline="30000" dirty="0" smtClean="0">
                <a:latin typeface="Segoe Print" panose="02000600000000000000" pitchFamily="2" charset="0"/>
                <a:ea typeface="Calibri" panose="020F0502020204030204" pitchFamily="34" charset="0"/>
                <a:cs typeface="Helvetica" panose="020B0604020202020204" pitchFamily="34" charset="0"/>
              </a:rPr>
              <a:t>3</a:t>
            </a:r>
            <a:r>
              <a:rPr lang="es-ES" sz="3200" dirty="0" smtClean="0">
                <a:latin typeface="Segoe Print" panose="02000600000000000000" pitchFamily="2" charset="0"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s-ES" sz="3200" dirty="0" err="1" smtClean="0">
                <a:latin typeface="Segoe Print" panose="02000600000000000000" pitchFamily="2" charset="0"/>
                <a:ea typeface="Calibri" panose="020F0502020204030204" pitchFamily="34" charset="0"/>
                <a:cs typeface="Helvetica" panose="020B0604020202020204" pitchFamily="34" charset="0"/>
              </a:rPr>
              <a:t>slurry</a:t>
            </a:r>
            <a:endParaRPr lang="es-ES" sz="3200" dirty="0" smtClean="0">
              <a:latin typeface="Segoe Print" panose="02000600000000000000" pitchFamily="2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ctángulo 8"/>
          <p:cNvSpPr/>
          <p:nvPr/>
        </p:nvSpPr>
        <p:spPr>
          <a:xfrm>
            <a:off x="251520" y="4561507"/>
            <a:ext cx="4283968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s-ES" sz="3200" b="1" dirty="0" smtClean="0">
                <a:latin typeface="Segoe Print" panose="02000600000000000000" pitchFamily="2" charset="0"/>
                <a:ea typeface="Calibri" panose="020F0502020204030204" pitchFamily="34" charset="0"/>
                <a:cs typeface="Helvetica" panose="020B0604020202020204" pitchFamily="34" charset="0"/>
              </a:rPr>
              <a:t>6 </a:t>
            </a:r>
            <a:r>
              <a:rPr lang="es-ES" sz="3200" b="1" dirty="0" err="1" smtClean="0">
                <a:latin typeface="Segoe Print" panose="02000600000000000000" pitchFamily="2" charset="0"/>
                <a:ea typeface="Calibri" panose="020F0502020204030204" pitchFamily="34" charset="0"/>
                <a:cs typeface="Helvetica" panose="020B0604020202020204" pitchFamily="34" charset="0"/>
              </a:rPr>
              <a:t>tanks</a:t>
            </a:r>
            <a:r>
              <a:rPr lang="es-ES" sz="3200" b="1" dirty="0" smtClean="0">
                <a:latin typeface="Segoe Print" panose="02000600000000000000" pitchFamily="2" charset="0"/>
                <a:ea typeface="Calibri" panose="020F0502020204030204" pitchFamily="34" charset="0"/>
                <a:cs typeface="Helvetica" panose="020B0604020202020204" pitchFamily="34" charset="0"/>
              </a:rPr>
              <a:t>, 1m</a:t>
            </a:r>
            <a:r>
              <a:rPr lang="es-ES" sz="3200" b="1" baseline="30000" dirty="0" smtClean="0">
                <a:latin typeface="Segoe Print" panose="02000600000000000000" pitchFamily="2" charset="0"/>
                <a:ea typeface="Calibri" panose="020F0502020204030204" pitchFamily="34" charset="0"/>
                <a:cs typeface="Helvetica" panose="020B0604020202020204" pitchFamily="34" charset="0"/>
              </a:rPr>
              <a:t>3</a:t>
            </a:r>
            <a:r>
              <a:rPr lang="es-ES" sz="3200" b="1" dirty="0" smtClean="0">
                <a:latin typeface="Segoe Print" panose="02000600000000000000" pitchFamily="2" charset="0"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es-ES" sz="3200" b="1" dirty="0" err="1" smtClean="0">
                <a:latin typeface="Segoe Print" panose="02000600000000000000" pitchFamily="2" charset="0"/>
                <a:ea typeface="Calibri" panose="020F0502020204030204" pitchFamily="34" charset="0"/>
                <a:cs typeface="Helvetica" panose="020B0604020202020204" pitchFamily="34" charset="0"/>
              </a:rPr>
              <a:t>each</a:t>
            </a:r>
            <a:endParaRPr lang="es-ES" sz="3200" b="1" dirty="0" smtClean="0">
              <a:latin typeface="Segoe Print" panose="02000600000000000000" pitchFamily="2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 marL="1082675" indent="-457200">
              <a:spcBef>
                <a:spcPts val="600"/>
              </a:spcBef>
              <a:buFontTx/>
              <a:buChar char="-"/>
            </a:pPr>
            <a:r>
              <a:rPr lang="es-ES" sz="3200" i="1" dirty="0" smtClean="0">
                <a:latin typeface="Segoe Print" panose="02000600000000000000" pitchFamily="2" charset="0"/>
                <a:ea typeface="Calibri" panose="020F0502020204030204" pitchFamily="34" charset="0"/>
                <a:cs typeface="Helvetica" panose="020B0604020202020204" pitchFamily="34" charset="0"/>
              </a:rPr>
              <a:t>3 control</a:t>
            </a:r>
          </a:p>
          <a:p>
            <a:pPr marL="1082675" indent="-457200">
              <a:spcBef>
                <a:spcPts val="600"/>
              </a:spcBef>
              <a:buFontTx/>
              <a:buChar char="-"/>
            </a:pPr>
            <a:r>
              <a:rPr lang="es-ES" sz="3200" i="1" dirty="0" smtClean="0">
                <a:latin typeface="Segoe Print" panose="02000600000000000000" pitchFamily="2" charset="0"/>
                <a:ea typeface="Calibri" panose="020F0502020204030204" pitchFamily="34" charset="0"/>
                <a:cs typeface="Helvetica" panose="020B0604020202020204" pitchFamily="34" charset="0"/>
              </a:rPr>
              <a:t>3 </a:t>
            </a:r>
            <a:r>
              <a:rPr lang="es-ES" sz="3200" i="1" dirty="0" err="1" smtClean="0">
                <a:latin typeface="Segoe Print" panose="02000600000000000000" pitchFamily="2" charset="0"/>
                <a:ea typeface="Calibri" panose="020F0502020204030204" pitchFamily="34" charset="0"/>
                <a:cs typeface="Helvetica" panose="020B0604020202020204" pitchFamily="34" charset="0"/>
              </a:rPr>
              <a:t>aeration</a:t>
            </a:r>
            <a:endParaRPr lang="es-ES" sz="3200" i="1" dirty="0" smtClean="0">
              <a:latin typeface="Segoe Print" panose="02000600000000000000" pitchFamily="2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1120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13"/>
          <p:cNvSpPr txBox="1"/>
          <p:nvPr/>
        </p:nvSpPr>
        <p:spPr>
          <a:xfrm>
            <a:off x="6192455" y="6338713"/>
            <a:ext cx="267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Century Gothic" panose="020B0502020202020204" pitchFamily="34" charset="0"/>
              </a:rPr>
              <a:t>Calvet </a:t>
            </a:r>
            <a:r>
              <a:rPr lang="es-ES" i="1" dirty="0" smtClean="0">
                <a:latin typeface="Century Gothic" panose="020B0502020202020204" pitchFamily="34" charset="0"/>
              </a:rPr>
              <a:t>et al., </a:t>
            </a:r>
            <a:r>
              <a:rPr lang="es-ES" dirty="0" smtClean="0">
                <a:latin typeface="Century Gothic" panose="020B0502020202020204" pitchFamily="34" charset="0"/>
              </a:rPr>
              <a:t>2017</a:t>
            </a:r>
            <a:endParaRPr lang="es-ES" dirty="0">
              <a:latin typeface="Century Gothic" panose="020B0502020202020204" pitchFamily="34" charset="0"/>
            </a:endParaRPr>
          </a:p>
        </p:txBody>
      </p:sp>
      <p:grpSp>
        <p:nvGrpSpPr>
          <p:cNvPr id="6" name="Grupo"/>
          <p:cNvGrpSpPr/>
          <p:nvPr/>
        </p:nvGrpSpPr>
        <p:grpSpPr>
          <a:xfrm>
            <a:off x="-1" y="321188"/>
            <a:ext cx="7812911" cy="910282"/>
            <a:chOff x="-1" y="0"/>
            <a:chExt cx="7812910" cy="910280"/>
          </a:xfrm>
          <a:solidFill>
            <a:srgbClr val="0070C0"/>
          </a:solidFill>
        </p:grpSpPr>
        <p:sp>
          <p:nvSpPr>
            <p:cNvPr id="9" name="Rectángulo"/>
            <p:cNvSpPr/>
            <p:nvPr/>
          </p:nvSpPr>
          <p:spPr>
            <a:xfrm>
              <a:off x="0" y="0"/>
              <a:ext cx="7812909" cy="91028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 sz="2800"/>
            </a:p>
          </p:txBody>
        </p:sp>
        <p:sp>
          <p:nvSpPr>
            <p:cNvPr id="10" name="Gestión de deyecciones"/>
            <p:cNvSpPr txBox="1"/>
            <p:nvPr/>
          </p:nvSpPr>
          <p:spPr>
            <a:xfrm>
              <a:off x="-1" y="193531"/>
              <a:ext cx="7812910" cy="52321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rPr lang="es-ES" sz="2800" dirty="0" err="1" smtClean="0"/>
                <a:t>Example</a:t>
              </a:r>
              <a:r>
                <a:rPr lang="es-ES" sz="2800" dirty="0" smtClean="0"/>
                <a:t>: </a:t>
              </a:r>
              <a:r>
                <a:rPr lang="es-ES" sz="2800" dirty="0" err="1" smtClean="0"/>
                <a:t>effect</a:t>
              </a:r>
              <a:r>
                <a:rPr lang="es-ES" sz="2800" dirty="0" smtClean="0"/>
                <a:t> of </a:t>
              </a:r>
              <a:r>
                <a:rPr lang="es-ES" sz="2800" dirty="0" err="1" smtClean="0"/>
                <a:t>aeration</a:t>
              </a:r>
              <a:endParaRPr sz="2800" dirty="0"/>
            </a:p>
          </p:txBody>
        </p:sp>
      </p:grpSp>
      <p:pic>
        <p:nvPicPr>
          <p:cNvPr id="15" name="Picture 2" descr="D:\Fotos_movil\IMG_20160607_141108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48310" y="1393515"/>
            <a:ext cx="3023950" cy="403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D:\WORK\Trasvase\NW645 Ammonia &amp; methane emissions from aerated slurry storage\Pictures\IMG_20160613_09153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080" y="3067834"/>
            <a:ext cx="4802034" cy="360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8"/>
          <p:cNvSpPr/>
          <p:nvPr/>
        </p:nvSpPr>
        <p:spPr>
          <a:xfrm>
            <a:off x="35496" y="1296325"/>
            <a:ext cx="6067276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s-ES" sz="3200" b="1" dirty="0" err="1" smtClean="0">
                <a:latin typeface="Segoe Print" panose="02000600000000000000" pitchFamily="2" charset="0"/>
                <a:ea typeface="Calibri" panose="020F0502020204030204" pitchFamily="34" charset="0"/>
                <a:cs typeface="Helvetica" panose="020B0604020202020204" pitchFamily="34" charset="0"/>
              </a:rPr>
              <a:t>Aeration</a:t>
            </a:r>
            <a:endParaRPr lang="es-ES" sz="3200" b="1" dirty="0">
              <a:latin typeface="Segoe Print" panose="02000600000000000000" pitchFamily="2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s-ES" sz="3200" i="1" dirty="0" smtClean="0">
                <a:latin typeface="Segoe Print" panose="02000600000000000000" pitchFamily="2" charset="0"/>
                <a:ea typeface="Calibri" panose="020F0502020204030204" pitchFamily="34" charset="0"/>
                <a:cs typeface="Helvetica" panose="020B0604020202020204" pitchFamily="34" charset="0"/>
              </a:rPr>
              <a:t>2 minutes </a:t>
            </a:r>
            <a:r>
              <a:rPr lang="es-ES" sz="3200" i="1" dirty="0" err="1" smtClean="0">
                <a:latin typeface="Segoe Print" panose="02000600000000000000" pitchFamily="2" charset="0"/>
                <a:ea typeface="Calibri" panose="020F0502020204030204" pitchFamily="34" charset="0"/>
                <a:cs typeface="Helvetica" panose="020B0604020202020204" pitchFamily="34" charset="0"/>
              </a:rPr>
              <a:t>every</a:t>
            </a:r>
            <a:r>
              <a:rPr lang="es-ES" sz="3200" i="1" dirty="0" smtClean="0">
                <a:latin typeface="Segoe Print" panose="02000600000000000000" pitchFamily="2" charset="0"/>
                <a:ea typeface="Calibri" panose="020F0502020204030204" pitchFamily="34" charset="0"/>
                <a:cs typeface="Helvetica" panose="020B0604020202020204" pitchFamily="34" charset="0"/>
              </a:rPr>
              <a:t> 6h    </a:t>
            </a:r>
          </a:p>
          <a:p>
            <a:pPr>
              <a:spcBef>
                <a:spcPts val="600"/>
              </a:spcBef>
            </a:pPr>
            <a:r>
              <a:rPr lang="es-ES" sz="3200" i="1" dirty="0" smtClean="0">
                <a:latin typeface="Segoe Print" panose="02000600000000000000" pitchFamily="2" charset="0"/>
                <a:ea typeface="Calibri" panose="020F0502020204030204" pitchFamily="34" charset="0"/>
                <a:cs typeface="Helvetica" panose="020B0604020202020204" pitchFamily="34" charset="0"/>
              </a:rPr>
              <a:t>(3, 9, 15, 21h), 10 m3/h</a:t>
            </a:r>
          </a:p>
        </p:txBody>
      </p:sp>
    </p:spTree>
    <p:extLst>
      <p:ext uri="{BB962C8B-B14F-4D97-AF65-F5344CB8AC3E}">
        <p14:creationId xmlns:p14="http://schemas.microsoft.com/office/powerpoint/2010/main" val="5141236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13"/>
          <p:cNvSpPr txBox="1"/>
          <p:nvPr/>
        </p:nvSpPr>
        <p:spPr>
          <a:xfrm>
            <a:off x="6192455" y="6338713"/>
            <a:ext cx="267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Century Gothic" panose="020B0502020202020204" pitchFamily="34" charset="0"/>
              </a:rPr>
              <a:t>Calvet </a:t>
            </a:r>
            <a:r>
              <a:rPr lang="es-ES" i="1" dirty="0" smtClean="0">
                <a:latin typeface="Century Gothic" panose="020B0502020202020204" pitchFamily="34" charset="0"/>
              </a:rPr>
              <a:t>et al., </a:t>
            </a:r>
            <a:r>
              <a:rPr lang="es-ES" dirty="0" smtClean="0">
                <a:latin typeface="Century Gothic" panose="020B0502020202020204" pitchFamily="34" charset="0"/>
              </a:rPr>
              <a:t>2017</a:t>
            </a:r>
            <a:endParaRPr lang="es-ES" dirty="0">
              <a:latin typeface="Century Gothic" panose="020B0502020202020204" pitchFamily="34" charset="0"/>
            </a:endParaRPr>
          </a:p>
        </p:txBody>
      </p:sp>
      <p:grpSp>
        <p:nvGrpSpPr>
          <p:cNvPr id="6" name="Grupo"/>
          <p:cNvGrpSpPr/>
          <p:nvPr/>
        </p:nvGrpSpPr>
        <p:grpSpPr>
          <a:xfrm>
            <a:off x="-1" y="321188"/>
            <a:ext cx="7812911" cy="910282"/>
            <a:chOff x="-1" y="0"/>
            <a:chExt cx="7812910" cy="910280"/>
          </a:xfrm>
          <a:solidFill>
            <a:srgbClr val="0070C0"/>
          </a:solidFill>
        </p:grpSpPr>
        <p:sp>
          <p:nvSpPr>
            <p:cNvPr id="9" name="Rectángulo"/>
            <p:cNvSpPr/>
            <p:nvPr/>
          </p:nvSpPr>
          <p:spPr>
            <a:xfrm>
              <a:off x="0" y="0"/>
              <a:ext cx="7812909" cy="91028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 sz="2800"/>
            </a:p>
          </p:txBody>
        </p:sp>
        <p:sp>
          <p:nvSpPr>
            <p:cNvPr id="10" name="Gestión de deyecciones"/>
            <p:cNvSpPr txBox="1"/>
            <p:nvPr/>
          </p:nvSpPr>
          <p:spPr>
            <a:xfrm>
              <a:off x="-1" y="193531"/>
              <a:ext cx="7812910" cy="52321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rPr lang="es-ES" sz="2800" dirty="0" err="1" smtClean="0"/>
                <a:t>Example</a:t>
              </a:r>
              <a:r>
                <a:rPr lang="es-ES" sz="2800" dirty="0" smtClean="0"/>
                <a:t>: </a:t>
              </a:r>
              <a:r>
                <a:rPr lang="es-ES" sz="2800" dirty="0" err="1" smtClean="0"/>
                <a:t>effect</a:t>
              </a:r>
              <a:r>
                <a:rPr lang="es-ES" sz="2800" dirty="0" smtClean="0"/>
                <a:t> of </a:t>
              </a:r>
              <a:r>
                <a:rPr lang="es-ES" sz="2800" dirty="0" err="1" smtClean="0"/>
                <a:t>aeration</a:t>
              </a:r>
              <a:endParaRPr sz="2800" dirty="0"/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221" y="1772816"/>
            <a:ext cx="8219275" cy="4539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ángulo 8"/>
          <p:cNvSpPr/>
          <p:nvPr/>
        </p:nvSpPr>
        <p:spPr>
          <a:xfrm>
            <a:off x="474562" y="1411432"/>
            <a:ext cx="2063963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>
              <a:spcBef>
                <a:spcPts val="3000"/>
              </a:spcBef>
            </a:pPr>
            <a:r>
              <a:rPr lang="es-ES" sz="2400" b="1" dirty="0" err="1" smtClean="0">
                <a:latin typeface="Segoe Print" panose="02000600000000000000" pitchFamily="2" charset="0"/>
                <a:ea typeface="Calibri" panose="020F0502020204030204" pitchFamily="34" charset="0"/>
                <a:cs typeface="Helvetica" panose="020B0604020202020204" pitchFamily="34" charset="0"/>
              </a:rPr>
              <a:t>Phase</a:t>
            </a:r>
            <a:r>
              <a:rPr lang="es-ES" sz="2400" b="1" dirty="0" smtClean="0">
                <a:latin typeface="Segoe Print" panose="02000600000000000000" pitchFamily="2" charset="0"/>
                <a:ea typeface="Calibri" panose="020F0502020204030204" pitchFamily="34" charset="0"/>
                <a:cs typeface="Helvetica" panose="020B0604020202020204" pitchFamily="34" charset="0"/>
              </a:rPr>
              <a:t> 1</a:t>
            </a:r>
          </a:p>
          <a:p>
            <a:pPr algn="r"/>
            <a:r>
              <a:rPr lang="es-ES" sz="2400" dirty="0">
                <a:latin typeface="Segoe Print" panose="02000600000000000000" pitchFamily="2" charset="0"/>
                <a:ea typeface="Calibri" panose="020F0502020204030204" pitchFamily="34" charset="0"/>
                <a:cs typeface="Helvetica" panose="020B0604020202020204" pitchFamily="34" charset="0"/>
              </a:rPr>
              <a:t>No </a:t>
            </a:r>
            <a:r>
              <a:rPr lang="es-ES" sz="2400" dirty="0" err="1">
                <a:latin typeface="Segoe Print" panose="02000600000000000000" pitchFamily="2" charset="0"/>
                <a:ea typeface="Calibri" panose="020F0502020204030204" pitchFamily="34" charset="0"/>
                <a:cs typeface="Helvetica" panose="020B0604020202020204" pitchFamily="34" charset="0"/>
              </a:rPr>
              <a:t>aeration</a:t>
            </a:r>
            <a:endParaRPr lang="es-ES" sz="2400" dirty="0">
              <a:latin typeface="Segoe Print" panose="02000600000000000000" pitchFamily="2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ctángulo 8"/>
          <p:cNvSpPr/>
          <p:nvPr/>
        </p:nvSpPr>
        <p:spPr>
          <a:xfrm>
            <a:off x="3726073" y="1429325"/>
            <a:ext cx="26470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0"/>
              </a:spcBef>
            </a:pPr>
            <a:r>
              <a:rPr lang="es-ES" sz="2400" b="1" dirty="0" err="1" smtClean="0">
                <a:latin typeface="Segoe Print" panose="02000600000000000000" pitchFamily="2" charset="0"/>
                <a:ea typeface="Calibri" panose="020F0502020204030204" pitchFamily="34" charset="0"/>
                <a:cs typeface="Helvetica" panose="020B0604020202020204" pitchFamily="34" charset="0"/>
              </a:rPr>
              <a:t>Phase</a:t>
            </a:r>
            <a:r>
              <a:rPr lang="es-ES" sz="2400" b="1" dirty="0" smtClean="0">
                <a:latin typeface="Segoe Print" panose="02000600000000000000" pitchFamily="2" charset="0"/>
                <a:ea typeface="Calibri" panose="020F0502020204030204" pitchFamily="34" charset="0"/>
                <a:cs typeface="Helvetica" panose="020B0604020202020204" pitchFamily="34" charset="0"/>
              </a:rPr>
              <a:t> 2</a:t>
            </a:r>
          </a:p>
          <a:p>
            <a:pPr algn="ctr"/>
            <a:r>
              <a:rPr lang="es-ES" sz="2400" dirty="0" err="1" smtClean="0">
                <a:latin typeface="Segoe Print" panose="02000600000000000000" pitchFamily="2" charset="0"/>
                <a:ea typeface="Calibri" panose="020F0502020204030204" pitchFamily="34" charset="0"/>
                <a:cs typeface="Helvetica" panose="020B0604020202020204" pitchFamily="34" charset="0"/>
              </a:rPr>
              <a:t>Aeration</a:t>
            </a:r>
            <a:endParaRPr lang="es-ES" sz="2400" dirty="0">
              <a:latin typeface="Segoe Print" panose="02000600000000000000" pitchFamily="2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ctángulo 8"/>
          <p:cNvSpPr/>
          <p:nvPr/>
        </p:nvSpPr>
        <p:spPr>
          <a:xfrm>
            <a:off x="7020272" y="1407377"/>
            <a:ext cx="2088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0"/>
              </a:spcBef>
            </a:pPr>
            <a:r>
              <a:rPr lang="es-ES" sz="2400" b="1" dirty="0" err="1" smtClean="0">
                <a:latin typeface="Segoe Print" panose="02000600000000000000" pitchFamily="2" charset="0"/>
                <a:ea typeface="Calibri" panose="020F0502020204030204" pitchFamily="34" charset="0"/>
                <a:cs typeface="Helvetica" panose="020B0604020202020204" pitchFamily="34" charset="0"/>
              </a:rPr>
              <a:t>Phase</a:t>
            </a:r>
            <a:r>
              <a:rPr lang="es-ES" sz="2400" b="1" dirty="0" smtClean="0">
                <a:latin typeface="Segoe Print" panose="02000600000000000000" pitchFamily="2" charset="0"/>
                <a:ea typeface="Calibri" panose="020F0502020204030204" pitchFamily="34" charset="0"/>
                <a:cs typeface="Helvetica" panose="020B0604020202020204" pitchFamily="34" charset="0"/>
              </a:rPr>
              <a:t> 3</a:t>
            </a:r>
          </a:p>
          <a:p>
            <a:r>
              <a:rPr lang="es-ES" sz="2400" dirty="0" smtClean="0">
                <a:latin typeface="Segoe Print" panose="02000600000000000000" pitchFamily="2" charset="0"/>
                <a:ea typeface="Calibri" panose="020F0502020204030204" pitchFamily="34" charset="0"/>
                <a:cs typeface="Helvetica" panose="020B0604020202020204" pitchFamily="34" charset="0"/>
              </a:rPr>
              <a:t>No </a:t>
            </a:r>
            <a:r>
              <a:rPr lang="es-ES" sz="2400" dirty="0" err="1" smtClean="0">
                <a:latin typeface="Segoe Print" panose="02000600000000000000" pitchFamily="2" charset="0"/>
                <a:ea typeface="Calibri" panose="020F0502020204030204" pitchFamily="34" charset="0"/>
                <a:cs typeface="Helvetica" panose="020B0604020202020204" pitchFamily="34" charset="0"/>
              </a:rPr>
              <a:t>aeration</a:t>
            </a:r>
            <a:endParaRPr lang="es-ES" sz="2400" dirty="0">
              <a:latin typeface="Segoe Print" panose="02000600000000000000" pitchFamily="2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4" name="13 Conector recto"/>
          <p:cNvCxnSpPr/>
          <p:nvPr/>
        </p:nvCxnSpPr>
        <p:spPr>
          <a:xfrm flipV="1">
            <a:off x="2687760" y="1472536"/>
            <a:ext cx="0" cy="4476744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flipV="1">
            <a:off x="6876256" y="1449280"/>
            <a:ext cx="0" cy="450000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7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13"/>
          <p:cNvSpPr txBox="1"/>
          <p:nvPr/>
        </p:nvSpPr>
        <p:spPr>
          <a:xfrm>
            <a:off x="960930" y="6300028"/>
            <a:ext cx="267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Century Gothic" panose="020B0502020202020204" pitchFamily="34" charset="0"/>
              </a:rPr>
              <a:t>Calvet </a:t>
            </a:r>
            <a:r>
              <a:rPr lang="es-ES" i="1" dirty="0" smtClean="0">
                <a:latin typeface="Century Gothic" panose="020B0502020202020204" pitchFamily="34" charset="0"/>
              </a:rPr>
              <a:t>et al., </a:t>
            </a:r>
            <a:r>
              <a:rPr lang="es-ES" dirty="0" smtClean="0">
                <a:latin typeface="Century Gothic" panose="020B0502020202020204" pitchFamily="34" charset="0"/>
              </a:rPr>
              <a:t>2017</a:t>
            </a:r>
            <a:endParaRPr lang="es-ES" dirty="0">
              <a:latin typeface="Century Gothic" panose="020B0502020202020204" pitchFamily="34" charset="0"/>
            </a:endParaRPr>
          </a:p>
        </p:txBody>
      </p:sp>
      <p:grpSp>
        <p:nvGrpSpPr>
          <p:cNvPr id="6" name="Grupo"/>
          <p:cNvGrpSpPr/>
          <p:nvPr/>
        </p:nvGrpSpPr>
        <p:grpSpPr>
          <a:xfrm>
            <a:off x="-1" y="321188"/>
            <a:ext cx="7812911" cy="910282"/>
            <a:chOff x="-1" y="0"/>
            <a:chExt cx="7812910" cy="910280"/>
          </a:xfrm>
          <a:solidFill>
            <a:srgbClr val="0070C0"/>
          </a:solidFill>
        </p:grpSpPr>
        <p:sp>
          <p:nvSpPr>
            <p:cNvPr id="9" name="Rectángulo"/>
            <p:cNvSpPr/>
            <p:nvPr/>
          </p:nvSpPr>
          <p:spPr>
            <a:xfrm>
              <a:off x="0" y="0"/>
              <a:ext cx="7812909" cy="91028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 sz="2800"/>
            </a:p>
          </p:txBody>
        </p:sp>
        <p:sp>
          <p:nvSpPr>
            <p:cNvPr id="10" name="Gestión de deyecciones"/>
            <p:cNvSpPr txBox="1"/>
            <p:nvPr/>
          </p:nvSpPr>
          <p:spPr>
            <a:xfrm>
              <a:off x="-1" y="193531"/>
              <a:ext cx="7812910" cy="52321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rPr lang="es-ES" sz="2800" dirty="0" err="1" smtClean="0"/>
                <a:t>Example</a:t>
              </a:r>
              <a:r>
                <a:rPr lang="es-ES" sz="2800" dirty="0" smtClean="0"/>
                <a:t>: </a:t>
              </a:r>
              <a:r>
                <a:rPr lang="es-ES" sz="2800" dirty="0" err="1" smtClean="0"/>
                <a:t>effect</a:t>
              </a:r>
              <a:r>
                <a:rPr lang="es-ES" sz="2800" dirty="0" smtClean="0"/>
                <a:t> of </a:t>
              </a:r>
              <a:r>
                <a:rPr lang="es-ES" sz="2800" dirty="0" err="1" smtClean="0"/>
                <a:t>aeration</a:t>
              </a:r>
              <a:endParaRPr sz="2800" dirty="0"/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900" y="2467009"/>
            <a:ext cx="4179154" cy="2471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8463" y="980728"/>
            <a:ext cx="4680000" cy="280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56496" y="3861360"/>
            <a:ext cx="4680000" cy="280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12 Forma libre"/>
          <p:cNvSpPr/>
          <p:nvPr/>
        </p:nvSpPr>
        <p:spPr>
          <a:xfrm rot="18554538" flipH="1">
            <a:off x="2711824" y="3284271"/>
            <a:ext cx="1857822" cy="354531"/>
          </a:xfrm>
          <a:custGeom>
            <a:avLst/>
            <a:gdLst>
              <a:gd name="connsiteX0" fmla="*/ 2286000 w 2286000"/>
              <a:gd name="connsiteY0" fmla="*/ 17686 h 1080367"/>
              <a:gd name="connsiteX1" fmla="*/ 1248032 w 2286000"/>
              <a:gd name="connsiteY1" fmla="*/ 54756 h 1080367"/>
              <a:gd name="connsiteX2" fmla="*/ 457200 w 2286000"/>
              <a:gd name="connsiteY2" fmla="*/ 474886 h 1080367"/>
              <a:gd name="connsiteX3" fmla="*/ 0 w 2286000"/>
              <a:gd name="connsiteY3" fmla="*/ 1080367 h 1080367"/>
              <a:gd name="connsiteX4" fmla="*/ 0 w 2286000"/>
              <a:gd name="connsiteY4" fmla="*/ 1080367 h 108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0" h="1080367">
                <a:moveTo>
                  <a:pt x="2286000" y="17686"/>
                </a:moveTo>
                <a:cubicBezTo>
                  <a:pt x="1919416" y="-1879"/>
                  <a:pt x="1552832" y="-21444"/>
                  <a:pt x="1248032" y="54756"/>
                </a:cubicBezTo>
                <a:cubicBezTo>
                  <a:pt x="943232" y="130956"/>
                  <a:pt x="665205" y="303951"/>
                  <a:pt x="457200" y="474886"/>
                </a:cubicBezTo>
                <a:cubicBezTo>
                  <a:pt x="249195" y="645821"/>
                  <a:pt x="0" y="1080367"/>
                  <a:pt x="0" y="1080367"/>
                </a:cubicBezTo>
                <a:lnTo>
                  <a:pt x="0" y="1080367"/>
                </a:ln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Elipse"/>
          <p:cNvSpPr/>
          <p:nvPr/>
        </p:nvSpPr>
        <p:spPr>
          <a:xfrm>
            <a:off x="7188352" y="1424808"/>
            <a:ext cx="429038" cy="146510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14 Conector recto"/>
          <p:cNvCxnSpPr/>
          <p:nvPr/>
        </p:nvCxnSpPr>
        <p:spPr>
          <a:xfrm>
            <a:off x="7395955" y="2949885"/>
            <a:ext cx="0" cy="861898"/>
          </a:xfrm>
          <a:prstGeom prst="line">
            <a:avLst/>
          </a:prstGeom>
          <a:noFill/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ángulo 8"/>
          <p:cNvSpPr/>
          <p:nvPr/>
        </p:nvSpPr>
        <p:spPr>
          <a:xfrm>
            <a:off x="5220072" y="1026370"/>
            <a:ext cx="18581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0"/>
              </a:spcBef>
            </a:pPr>
            <a:r>
              <a:rPr lang="es-ES" sz="2400" dirty="0" smtClean="0">
                <a:solidFill>
                  <a:srgbClr val="C00000"/>
                </a:solidFill>
                <a:latin typeface="Segoe Print" panose="02000600000000000000" pitchFamily="2" charset="0"/>
                <a:ea typeface="Calibri" panose="020F0502020204030204" pitchFamily="34" charset="0"/>
                <a:cs typeface="Helvetica" panose="020B0604020202020204" pitchFamily="34" charset="0"/>
              </a:rPr>
              <a:t>Log </a:t>
            </a:r>
            <a:r>
              <a:rPr lang="es-ES" sz="2400" dirty="0" err="1" smtClean="0">
                <a:solidFill>
                  <a:srgbClr val="C00000"/>
                </a:solidFill>
                <a:latin typeface="Segoe Print" panose="02000600000000000000" pitchFamily="2" charset="0"/>
                <a:ea typeface="Calibri" panose="020F0502020204030204" pitchFamily="34" charset="0"/>
                <a:cs typeface="Helvetica" panose="020B0604020202020204" pitchFamily="34" charset="0"/>
              </a:rPr>
              <a:t>scale</a:t>
            </a:r>
            <a:r>
              <a:rPr lang="es-ES" sz="2400" dirty="0" smtClean="0">
                <a:solidFill>
                  <a:srgbClr val="C00000"/>
                </a:solidFill>
                <a:latin typeface="Segoe Print" panose="02000600000000000000" pitchFamily="2" charset="0"/>
                <a:ea typeface="Calibri" panose="020F0502020204030204" pitchFamily="34" charset="0"/>
                <a:cs typeface="Helvetica" panose="020B0604020202020204" pitchFamily="34" charset="0"/>
              </a:rPr>
              <a:t>!</a:t>
            </a:r>
            <a:endParaRPr lang="es-ES" sz="2400" dirty="0">
              <a:solidFill>
                <a:srgbClr val="C00000"/>
              </a:solidFill>
              <a:latin typeface="Segoe Print" panose="02000600000000000000" pitchFamily="2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6108232" y="4317160"/>
            <a:ext cx="72008" cy="1872208"/>
          </a:xfrm>
          <a:prstGeom prst="rect">
            <a:avLst/>
          </a:prstGeom>
          <a:solidFill>
            <a:srgbClr val="000099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8"/>
          <p:cNvSpPr/>
          <p:nvPr/>
        </p:nvSpPr>
        <p:spPr>
          <a:xfrm>
            <a:off x="6169732" y="5478323"/>
            <a:ext cx="2088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0"/>
              </a:spcBef>
            </a:pPr>
            <a:r>
              <a:rPr lang="es-ES" sz="2400" b="1" dirty="0" err="1" smtClean="0">
                <a:latin typeface="Segoe Print" panose="02000600000000000000" pitchFamily="2" charset="0"/>
                <a:ea typeface="Calibri" panose="020F0502020204030204" pitchFamily="34" charset="0"/>
                <a:cs typeface="Helvetica" panose="020B0604020202020204" pitchFamily="34" charset="0"/>
              </a:rPr>
              <a:t>Aeration</a:t>
            </a:r>
            <a:endParaRPr lang="es-ES" sz="2400" b="1" dirty="0" smtClean="0">
              <a:latin typeface="Segoe Print" panose="02000600000000000000" pitchFamily="2" charset="0"/>
              <a:ea typeface="Calibri" panose="020F0502020204030204" pitchFamily="34" charset="0"/>
              <a:cs typeface="Helvetica" panose="020B0604020202020204" pitchFamily="34" charset="0"/>
            </a:endParaRPr>
          </a:p>
          <a:p>
            <a:r>
              <a:rPr lang="es-ES" sz="2400" dirty="0" smtClean="0">
                <a:latin typeface="Segoe Print" panose="02000600000000000000" pitchFamily="2" charset="0"/>
                <a:ea typeface="Calibri" panose="020F0502020204030204" pitchFamily="34" charset="0"/>
                <a:cs typeface="Helvetica" panose="020B0604020202020204" pitchFamily="34" charset="0"/>
              </a:rPr>
              <a:t>2 minutes</a:t>
            </a:r>
            <a:endParaRPr lang="es-ES" sz="2400" dirty="0">
              <a:latin typeface="Segoe Print" panose="02000600000000000000" pitchFamily="2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Rectángulo 8"/>
          <p:cNvSpPr/>
          <p:nvPr/>
        </p:nvSpPr>
        <p:spPr>
          <a:xfrm>
            <a:off x="5220072" y="3903439"/>
            <a:ext cx="18581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0"/>
              </a:spcBef>
            </a:pPr>
            <a:r>
              <a:rPr lang="es-ES" sz="2400" dirty="0" smtClean="0">
                <a:solidFill>
                  <a:srgbClr val="C00000"/>
                </a:solidFill>
                <a:latin typeface="Segoe Print" panose="02000600000000000000" pitchFamily="2" charset="0"/>
                <a:ea typeface="Calibri" panose="020F0502020204030204" pitchFamily="34" charset="0"/>
                <a:cs typeface="Helvetica" panose="020B0604020202020204" pitchFamily="34" charset="0"/>
              </a:rPr>
              <a:t>Log </a:t>
            </a:r>
            <a:r>
              <a:rPr lang="es-ES" sz="2400" dirty="0" err="1" smtClean="0">
                <a:solidFill>
                  <a:srgbClr val="C00000"/>
                </a:solidFill>
                <a:latin typeface="Segoe Print" panose="02000600000000000000" pitchFamily="2" charset="0"/>
                <a:ea typeface="Calibri" panose="020F0502020204030204" pitchFamily="34" charset="0"/>
                <a:cs typeface="Helvetica" panose="020B0604020202020204" pitchFamily="34" charset="0"/>
              </a:rPr>
              <a:t>scale</a:t>
            </a:r>
            <a:r>
              <a:rPr lang="es-ES" sz="2400" dirty="0" smtClean="0">
                <a:solidFill>
                  <a:srgbClr val="C00000"/>
                </a:solidFill>
                <a:latin typeface="Segoe Print" panose="02000600000000000000" pitchFamily="2" charset="0"/>
                <a:ea typeface="Calibri" panose="020F0502020204030204" pitchFamily="34" charset="0"/>
                <a:cs typeface="Helvetica" panose="020B0604020202020204" pitchFamily="34" charset="0"/>
              </a:rPr>
              <a:t>!</a:t>
            </a:r>
            <a:endParaRPr lang="es-ES" sz="2400" dirty="0">
              <a:solidFill>
                <a:srgbClr val="C00000"/>
              </a:solidFill>
              <a:latin typeface="Segoe Print" panose="02000600000000000000" pitchFamily="2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3636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1412" y="3661420"/>
            <a:ext cx="7963383" cy="2681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05" descr="0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358775" y="0"/>
            <a:ext cx="10125056" cy="32004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1 Rectángulo"/>
          <p:cNvSpPr/>
          <p:nvPr/>
        </p:nvSpPr>
        <p:spPr>
          <a:xfrm>
            <a:off x="1302151" y="6158262"/>
            <a:ext cx="735571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dirty="0">
                <a:hlinkClick r:id="rId4"/>
              </a:rPr>
              <a:t>https://www.bloomberg.com/graphics/2015-whats-warming-the-world</a:t>
            </a:r>
            <a:r>
              <a:rPr lang="es-ES" dirty="0" smtClean="0">
                <a:hlinkClick r:id="rId4"/>
              </a:rPr>
              <a:t>/</a:t>
            </a:r>
            <a:r>
              <a:rPr lang="es-ES" dirty="0" smtClean="0"/>
              <a:t> </a:t>
            </a:r>
            <a:endParaRPr lang="es-E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403648" y="1020569"/>
            <a:ext cx="6912297" cy="3970318"/>
          </a:xfrm>
          <a:prstGeom prst="rect">
            <a:avLst/>
          </a:prstGeom>
          <a:noFill/>
          <a:effectLst>
            <a:outerShdw blurRad="50800" dist="88900" dir="5400000" sx="1000" sy="1000" algn="ctr" rotWithShape="0">
              <a:srgbClr val="92D050"/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s-ES" sz="2800" dirty="0" err="1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Relevance</a:t>
            </a:r>
            <a:r>
              <a:rPr lang="es-ES" sz="28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of CH</a:t>
            </a:r>
            <a:r>
              <a:rPr lang="es-ES" sz="2800" baseline="-25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4</a:t>
            </a:r>
            <a:endParaRPr lang="es-ES" sz="2800" baseline="-25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s-ES" sz="28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Emission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s-ES" sz="28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mechanism</a:t>
            </a:r>
            <a:endParaRPr lang="es-ES" sz="28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s-ES" sz="28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Excretion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of </a:t>
            </a:r>
            <a:r>
              <a:rPr lang="es-ES" sz="28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manure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(VS)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s-ES" sz="28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Potential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s-ES" sz="28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emissions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(B</a:t>
            </a:r>
            <a:r>
              <a:rPr lang="es-ES" sz="2800" baseline="-25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0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s-ES" sz="28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Methane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s-ES" sz="28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conversion</a:t>
            </a:r>
            <a:r>
              <a:rPr lang="es-ES" sz="2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factor (MCF)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es-ES_tradnl" sz="2800" b="1" dirty="0" err="1">
                <a:latin typeface="Century Gothic" panose="020B0502020202020204" pitchFamily="34" charset="0"/>
              </a:rPr>
              <a:t>Summary</a:t>
            </a:r>
            <a:endParaRPr lang="es-ES" sz="2800" b="1" dirty="0">
              <a:latin typeface="Century Gothic" panose="020B0502020202020204" pitchFamily="34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50335" y="5147038"/>
            <a:ext cx="2041224" cy="14400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04" y="5147038"/>
            <a:ext cx="2088232" cy="14400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46158" y="5137501"/>
            <a:ext cx="2144955" cy="14400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5712" y="5137501"/>
            <a:ext cx="2158314" cy="1440000"/>
          </a:xfrm>
          <a:prstGeom prst="rect">
            <a:avLst/>
          </a:prstGeom>
        </p:spPr>
      </p:pic>
      <p:sp>
        <p:nvSpPr>
          <p:cNvPr id="17" name="Afección de suelos"/>
          <p:cNvSpPr/>
          <p:nvPr/>
        </p:nvSpPr>
        <p:spPr>
          <a:xfrm>
            <a:off x="588058" y="273720"/>
            <a:ext cx="5565777" cy="635000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lvl="1"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lang="es-ES" sz="3200" b="1" dirty="0" err="1" smtClean="0">
                <a:solidFill>
                  <a:schemeClr val="bg1"/>
                </a:solidFill>
              </a:rPr>
              <a:t>Topics</a:t>
            </a:r>
            <a:r>
              <a:rPr lang="es-ES" sz="3200" b="1" dirty="0" smtClean="0">
                <a:solidFill>
                  <a:schemeClr val="bg1"/>
                </a:solidFill>
              </a:rPr>
              <a:t> </a:t>
            </a:r>
            <a:r>
              <a:rPr lang="es-ES" sz="3200" b="1" dirty="0" err="1" smtClean="0">
                <a:solidFill>
                  <a:schemeClr val="bg1"/>
                </a:solidFill>
              </a:rPr>
              <a:t>for</a:t>
            </a:r>
            <a:r>
              <a:rPr lang="es-ES" sz="3200" b="1" dirty="0" smtClean="0">
                <a:solidFill>
                  <a:schemeClr val="bg1"/>
                </a:solidFill>
              </a:rPr>
              <a:t> </a:t>
            </a:r>
            <a:r>
              <a:rPr lang="es-ES" sz="3200" b="1" dirty="0" err="1" smtClean="0">
                <a:solidFill>
                  <a:schemeClr val="bg1"/>
                </a:solidFill>
              </a:rPr>
              <a:t>today</a:t>
            </a:r>
            <a:endParaRPr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6663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Origen de las emisiones"/>
          <p:cNvSpPr txBox="1"/>
          <p:nvPr/>
        </p:nvSpPr>
        <p:spPr>
          <a:xfrm>
            <a:off x="333375" y="197961"/>
            <a:ext cx="4646612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800" b="1" i="1">
                <a:solidFill>
                  <a:srgbClr val="1F497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Origen de las emisiones</a:t>
            </a:r>
          </a:p>
        </p:txBody>
      </p:sp>
      <p:grpSp>
        <p:nvGrpSpPr>
          <p:cNvPr id="422" name="Grupo"/>
          <p:cNvGrpSpPr/>
          <p:nvPr/>
        </p:nvGrpSpPr>
        <p:grpSpPr>
          <a:xfrm>
            <a:off x="0" y="321188"/>
            <a:ext cx="6765634" cy="910282"/>
            <a:chOff x="0" y="0"/>
            <a:chExt cx="6765633" cy="910280"/>
          </a:xfrm>
          <a:solidFill>
            <a:srgbClr val="0070C0"/>
          </a:solidFill>
        </p:grpSpPr>
        <p:sp>
          <p:nvSpPr>
            <p:cNvPr id="420" name="Rectángulo"/>
            <p:cNvSpPr/>
            <p:nvPr/>
          </p:nvSpPr>
          <p:spPr>
            <a:xfrm>
              <a:off x="0" y="0"/>
              <a:ext cx="6765633" cy="91028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 sz="2800"/>
            </a:p>
          </p:txBody>
        </p:sp>
        <p:sp>
          <p:nvSpPr>
            <p:cNvPr id="421" name="Gestión de deyecciones"/>
            <p:cNvSpPr txBox="1"/>
            <p:nvPr/>
          </p:nvSpPr>
          <p:spPr>
            <a:xfrm>
              <a:off x="0" y="193531"/>
              <a:ext cx="6765633" cy="52321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rPr lang="es-ES" sz="2800" dirty="0" err="1" smtClean="0"/>
                <a:t>Calculated</a:t>
              </a:r>
              <a:r>
                <a:rPr lang="es-ES" sz="2800" dirty="0" smtClean="0"/>
                <a:t> </a:t>
              </a:r>
              <a:r>
                <a:rPr lang="es-ES" sz="2800" dirty="0" err="1" smtClean="0"/>
                <a:t>manure</a:t>
              </a:r>
              <a:r>
                <a:rPr lang="es-ES" sz="2800" dirty="0" smtClean="0"/>
                <a:t> </a:t>
              </a:r>
              <a:r>
                <a:rPr lang="es-ES" sz="2800" dirty="0" err="1" smtClean="0"/>
                <a:t>from</a:t>
              </a:r>
              <a:r>
                <a:rPr lang="es-ES" sz="2800" dirty="0" smtClean="0"/>
                <a:t> </a:t>
              </a:r>
              <a:r>
                <a:rPr lang="es-ES" sz="2800" dirty="0" err="1" smtClean="0"/>
                <a:t>pig</a:t>
              </a:r>
              <a:r>
                <a:rPr lang="es-ES" sz="2800" dirty="0" smtClean="0"/>
                <a:t> </a:t>
              </a:r>
              <a:r>
                <a:rPr lang="es-ES" sz="2800" dirty="0" err="1" smtClean="0"/>
                <a:t>slurry</a:t>
              </a:r>
              <a:endParaRPr sz="2800" dirty="0"/>
            </a:p>
          </p:txBody>
        </p:sp>
      </p:grpSp>
      <p:pic>
        <p:nvPicPr>
          <p:cNvPr id="16" name="Imagen 1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68" y="2205705"/>
            <a:ext cx="2878419" cy="2158814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3438167" y="1423064"/>
            <a:ext cx="57058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s-ES" sz="2400" dirty="0" smtClean="0">
                <a:latin typeface="Century Gothic" panose="020B0502020202020204" pitchFamily="34" charset="0"/>
              </a:rPr>
              <a:t>VS </a:t>
            </a:r>
            <a:r>
              <a:rPr lang="es-ES" sz="2400" dirty="0" err="1" smtClean="0">
                <a:latin typeface="Century Gothic" panose="020B0502020202020204" pitchFamily="34" charset="0"/>
              </a:rPr>
              <a:t>excretion</a:t>
            </a:r>
            <a:r>
              <a:rPr lang="es-ES" sz="2400" dirty="0">
                <a:latin typeface="Century Gothic" panose="020B0502020202020204" pitchFamily="34" charset="0"/>
              </a:rPr>
              <a:t> </a:t>
            </a:r>
            <a:r>
              <a:rPr lang="es-ES" sz="2400" dirty="0" smtClean="0">
                <a:latin typeface="Century Gothic" panose="020B0502020202020204" pitchFamily="34" charset="0"/>
              </a:rPr>
              <a:t>~ 160 </a:t>
            </a:r>
            <a:r>
              <a:rPr lang="es-ES" sz="2400" dirty="0" smtClean="0">
                <a:latin typeface="Century Gothic" panose="020B0502020202020204" pitchFamily="34" charset="0"/>
              </a:rPr>
              <a:t>kg/place/</a:t>
            </a:r>
            <a:r>
              <a:rPr lang="es-ES" sz="2400" dirty="0" err="1" smtClean="0">
                <a:latin typeface="Century Gothic" panose="020B0502020202020204" pitchFamily="34" charset="0"/>
              </a:rPr>
              <a:t>year</a:t>
            </a:r>
            <a:endParaRPr lang="es-ES" sz="2400" dirty="0" smtClean="0">
              <a:latin typeface="Century Gothic" panose="020B0502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s-ES" sz="2400" dirty="0" smtClean="0">
                <a:latin typeface="Century Gothic" panose="020B0502020202020204" pitchFamily="34" charset="0"/>
              </a:rPr>
              <a:t>B</a:t>
            </a:r>
            <a:r>
              <a:rPr lang="es-ES" sz="2400" baseline="-25000" dirty="0" smtClean="0">
                <a:latin typeface="Century Gothic" panose="020B0502020202020204" pitchFamily="34" charset="0"/>
              </a:rPr>
              <a:t>0</a:t>
            </a:r>
            <a:r>
              <a:rPr lang="es-ES" sz="2400" dirty="0" smtClean="0">
                <a:latin typeface="Century Gothic" panose="020B0502020202020204" pitchFamily="34" charset="0"/>
              </a:rPr>
              <a:t> </a:t>
            </a:r>
            <a:r>
              <a:rPr lang="es-ES" sz="2400" dirty="0">
                <a:latin typeface="Century Gothic" panose="020B0502020202020204" pitchFamily="34" charset="0"/>
              </a:rPr>
              <a:t>~ 300 L CH</a:t>
            </a:r>
            <a:r>
              <a:rPr lang="es-ES" sz="2400" baseline="-25000" dirty="0">
                <a:latin typeface="Century Gothic" panose="020B0502020202020204" pitchFamily="34" charset="0"/>
              </a:rPr>
              <a:t>4</a:t>
            </a:r>
            <a:r>
              <a:rPr lang="es-ES" sz="2400" dirty="0">
                <a:latin typeface="Century Gothic" panose="020B0502020202020204" pitchFamily="34" charset="0"/>
              </a:rPr>
              <a:t> / kg </a:t>
            </a:r>
            <a:r>
              <a:rPr lang="es-ES" sz="2400" dirty="0" smtClean="0">
                <a:latin typeface="Century Gothic" panose="020B0502020202020204" pitchFamily="34" charset="0"/>
              </a:rPr>
              <a:t>VS</a:t>
            </a:r>
            <a:endParaRPr lang="es-ES" sz="2400" dirty="0">
              <a:latin typeface="Century Gothic" panose="020B0502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s-ES" sz="2400" dirty="0" smtClean="0">
                <a:latin typeface="Century Gothic" panose="020B0502020202020204" pitchFamily="34" charset="0"/>
              </a:rPr>
              <a:t>MCF 	</a:t>
            </a:r>
            <a:r>
              <a:rPr lang="es-ES" sz="2400" dirty="0" smtClean="0">
                <a:latin typeface="Century Gothic" panose="020B0502020202020204" pitchFamily="34" charset="0"/>
              </a:rPr>
              <a:t>~ </a:t>
            </a:r>
            <a:r>
              <a:rPr lang="es-ES" sz="2400" dirty="0" smtClean="0">
                <a:latin typeface="Century Gothic" panose="020B0502020202020204" pitchFamily="34" charset="0"/>
              </a:rPr>
              <a:t>0 (</a:t>
            </a:r>
            <a:r>
              <a:rPr lang="es-ES" sz="2400" dirty="0" err="1" smtClean="0">
                <a:latin typeface="Century Gothic" panose="020B0502020202020204" pitchFamily="34" charset="0"/>
              </a:rPr>
              <a:t>solid</a:t>
            </a:r>
            <a:r>
              <a:rPr lang="es-ES" sz="2400" dirty="0" smtClean="0">
                <a:latin typeface="Century Gothic" panose="020B0502020202020204" pitchFamily="34" charset="0"/>
              </a:rPr>
              <a:t> </a:t>
            </a:r>
            <a:r>
              <a:rPr lang="es-ES" sz="2400" dirty="0" err="1" smtClean="0">
                <a:latin typeface="Century Gothic" panose="020B0502020202020204" pitchFamily="34" charset="0"/>
              </a:rPr>
              <a:t>manures</a:t>
            </a:r>
            <a:r>
              <a:rPr lang="es-ES" sz="2400" dirty="0" smtClean="0">
                <a:latin typeface="Century Gothic" panose="020B0502020202020204" pitchFamily="34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s-ES" sz="2400" dirty="0" smtClean="0">
                <a:latin typeface="Century Gothic" panose="020B0502020202020204" pitchFamily="34" charset="0"/>
              </a:rPr>
              <a:t>	&gt;50% (</a:t>
            </a:r>
            <a:r>
              <a:rPr lang="es-ES" sz="2400" dirty="0" err="1" smtClean="0">
                <a:latin typeface="Century Gothic" panose="020B0502020202020204" pitchFamily="34" charset="0"/>
              </a:rPr>
              <a:t>slurries</a:t>
            </a:r>
            <a:r>
              <a:rPr lang="es-ES" sz="2400" dirty="0" smtClean="0">
                <a:latin typeface="Century Gothic" panose="020B0502020202020204" pitchFamily="34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s-ES" sz="2400" dirty="0" err="1" smtClean="0">
                <a:latin typeface="Century Gothic" panose="020B0502020202020204" pitchFamily="34" charset="0"/>
              </a:rPr>
              <a:t>Depending</a:t>
            </a:r>
            <a:r>
              <a:rPr lang="es-ES" sz="2400" dirty="0" smtClean="0">
                <a:latin typeface="Century Gothic" panose="020B0502020202020204" pitchFamily="34" charset="0"/>
              </a:rPr>
              <a:t> </a:t>
            </a:r>
            <a:r>
              <a:rPr lang="es-ES" sz="2400" dirty="0" err="1" smtClean="0">
                <a:latin typeface="Century Gothic" panose="020B0502020202020204" pitchFamily="34" charset="0"/>
              </a:rPr>
              <a:t>on</a:t>
            </a:r>
            <a:r>
              <a:rPr lang="es-ES" sz="2400" dirty="0" smtClean="0">
                <a:latin typeface="Century Gothic" panose="020B0502020202020204" pitchFamily="34" charset="0"/>
              </a:rPr>
              <a:t> </a:t>
            </a:r>
            <a:r>
              <a:rPr lang="es-ES" sz="2400" dirty="0" err="1" smtClean="0">
                <a:latin typeface="Century Gothic" panose="020B0502020202020204" pitchFamily="34" charset="0"/>
              </a:rPr>
              <a:t>temperature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827584" y="4904779"/>
            <a:ext cx="770485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s-ES" sz="2400" dirty="0" smtClean="0">
                <a:latin typeface="Century Gothic" panose="020B0502020202020204" pitchFamily="34" charset="0"/>
              </a:rPr>
              <a:t>Up </a:t>
            </a:r>
            <a:r>
              <a:rPr lang="es-ES" sz="2400" dirty="0">
                <a:latin typeface="Century Gothic" panose="020B0502020202020204" pitchFamily="34" charset="0"/>
              </a:rPr>
              <a:t>to ~ 7 </a:t>
            </a:r>
            <a:r>
              <a:rPr lang="es-ES" sz="2400" dirty="0" smtClean="0">
                <a:latin typeface="Century Gothic" panose="020B0502020202020204" pitchFamily="34" charset="0"/>
              </a:rPr>
              <a:t>kg CH</a:t>
            </a:r>
            <a:r>
              <a:rPr lang="es-ES" sz="2400" baseline="-25000" dirty="0" smtClean="0">
                <a:latin typeface="Century Gothic" panose="020B0502020202020204" pitchFamily="34" charset="0"/>
              </a:rPr>
              <a:t>4</a:t>
            </a:r>
            <a:r>
              <a:rPr lang="es-ES" sz="2400" dirty="0" smtClean="0">
                <a:latin typeface="Century Gothic" panose="020B0502020202020204" pitchFamily="34" charset="0"/>
              </a:rPr>
              <a:t> per m</a:t>
            </a:r>
            <a:r>
              <a:rPr lang="es-ES" sz="2400" baseline="30000" dirty="0" smtClean="0">
                <a:latin typeface="Century Gothic" panose="020B0502020202020204" pitchFamily="34" charset="0"/>
              </a:rPr>
              <a:t>3</a:t>
            </a:r>
            <a:r>
              <a:rPr lang="es-ES" sz="2400" dirty="0" smtClean="0">
                <a:latin typeface="Century Gothic" panose="020B0502020202020204" pitchFamily="34" charset="0"/>
              </a:rPr>
              <a:t> of </a:t>
            </a:r>
            <a:r>
              <a:rPr lang="es-ES" sz="2400" dirty="0" err="1" smtClean="0">
                <a:latin typeface="Century Gothic" panose="020B0502020202020204" pitchFamily="34" charset="0"/>
              </a:rPr>
              <a:t>slurry</a:t>
            </a:r>
            <a:endParaRPr lang="es-ES" sz="2400" dirty="0" smtClean="0">
              <a:latin typeface="Century Gothic" panose="020B0502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s-ES" sz="2400" dirty="0" err="1" smtClean="0">
                <a:latin typeface="Century Gothic" panose="020B0502020202020204" pitchFamily="34" charset="0"/>
              </a:rPr>
              <a:t>About</a:t>
            </a:r>
            <a:r>
              <a:rPr lang="es-ES" sz="2400" dirty="0" smtClean="0">
                <a:latin typeface="Century Gothic" panose="020B0502020202020204" pitchFamily="34" charset="0"/>
              </a:rPr>
              <a:t> ~200 kg CO</a:t>
            </a:r>
            <a:r>
              <a:rPr lang="es-ES" sz="2400" baseline="-25000" dirty="0" smtClean="0">
                <a:latin typeface="Century Gothic" panose="020B0502020202020204" pitchFamily="34" charset="0"/>
              </a:rPr>
              <a:t>2</a:t>
            </a:r>
            <a:r>
              <a:rPr lang="es-ES" sz="2400" dirty="0" smtClean="0">
                <a:latin typeface="Century Gothic" panose="020B0502020202020204" pitchFamily="34" charset="0"/>
              </a:rPr>
              <a:t> </a:t>
            </a:r>
            <a:r>
              <a:rPr lang="es-ES" sz="2400" baseline="-25000" dirty="0" err="1" smtClean="0">
                <a:latin typeface="Century Gothic" panose="020B0502020202020204" pitchFamily="34" charset="0"/>
              </a:rPr>
              <a:t>eq</a:t>
            </a:r>
            <a:r>
              <a:rPr lang="es-ES" sz="2400" dirty="0" smtClean="0">
                <a:latin typeface="Century Gothic" panose="020B0502020202020204" pitchFamily="34" charset="0"/>
              </a:rPr>
              <a:t> per </a:t>
            </a:r>
            <a:r>
              <a:rPr lang="es-ES" sz="2400" dirty="0" err="1" smtClean="0">
                <a:latin typeface="Century Gothic" panose="020B0502020202020204" pitchFamily="34" charset="0"/>
              </a:rPr>
              <a:t>fattener</a:t>
            </a:r>
            <a:r>
              <a:rPr lang="es-ES" sz="2400" dirty="0" smtClean="0">
                <a:latin typeface="Century Gothic" panose="020B0502020202020204" pitchFamily="34" charset="0"/>
              </a:rPr>
              <a:t> </a:t>
            </a:r>
            <a:r>
              <a:rPr lang="es-ES" sz="2400" dirty="0" err="1" smtClean="0">
                <a:latin typeface="Century Gothic" panose="020B0502020202020204" pitchFamily="34" charset="0"/>
              </a:rPr>
              <a:t>produced</a:t>
            </a:r>
            <a:endParaRPr lang="es-ES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4642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Origen de las emisiones"/>
          <p:cNvSpPr txBox="1"/>
          <p:nvPr/>
        </p:nvSpPr>
        <p:spPr>
          <a:xfrm>
            <a:off x="333375" y="197961"/>
            <a:ext cx="4646612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800" b="1" i="1">
                <a:solidFill>
                  <a:srgbClr val="1F497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Origen de las emisiones</a:t>
            </a:r>
          </a:p>
        </p:txBody>
      </p:sp>
      <p:grpSp>
        <p:nvGrpSpPr>
          <p:cNvPr id="422" name="Grupo"/>
          <p:cNvGrpSpPr/>
          <p:nvPr/>
        </p:nvGrpSpPr>
        <p:grpSpPr>
          <a:xfrm>
            <a:off x="0" y="321188"/>
            <a:ext cx="6765634" cy="910282"/>
            <a:chOff x="0" y="0"/>
            <a:chExt cx="6765633" cy="910280"/>
          </a:xfrm>
          <a:solidFill>
            <a:srgbClr val="0070C0"/>
          </a:solidFill>
        </p:grpSpPr>
        <p:sp>
          <p:nvSpPr>
            <p:cNvPr id="420" name="Rectángulo"/>
            <p:cNvSpPr/>
            <p:nvPr/>
          </p:nvSpPr>
          <p:spPr>
            <a:xfrm>
              <a:off x="0" y="0"/>
              <a:ext cx="6765633" cy="91028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 sz="2800"/>
            </a:p>
          </p:txBody>
        </p:sp>
        <p:sp>
          <p:nvSpPr>
            <p:cNvPr id="421" name="Gestión de deyecciones"/>
            <p:cNvSpPr txBox="1"/>
            <p:nvPr/>
          </p:nvSpPr>
          <p:spPr>
            <a:xfrm>
              <a:off x="0" y="193531"/>
              <a:ext cx="6765633" cy="52321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rPr lang="es-ES" sz="2800" dirty="0" err="1" smtClean="0"/>
                <a:t>Modelling</a:t>
              </a:r>
              <a:r>
                <a:rPr lang="es-ES" sz="2800" dirty="0" smtClean="0"/>
                <a:t> </a:t>
              </a:r>
              <a:r>
                <a:rPr lang="es-ES" sz="2800" dirty="0" err="1" smtClean="0"/>
                <a:t>perspectives</a:t>
              </a:r>
              <a:endParaRPr sz="2800" dirty="0"/>
            </a:p>
          </p:txBody>
        </p:sp>
      </p:grpSp>
      <p:sp>
        <p:nvSpPr>
          <p:cNvPr id="2" name="1 CuadroTexto"/>
          <p:cNvSpPr txBox="1"/>
          <p:nvPr/>
        </p:nvSpPr>
        <p:spPr>
          <a:xfrm>
            <a:off x="520850" y="1840375"/>
            <a:ext cx="8079129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200" b="1" i="0" u="sng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VS </a:t>
            </a:r>
            <a:r>
              <a:rPr kumimoji="0" lang="es-ES" sz="3200" b="1" i="0" u="sng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Excretion</a:t>
            </a:r>
            <a:r>
              <a:rPr kumimoji="0" lang="es-E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kumimoji="0" lang="es-E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s-ES" sz="32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Accurate</a:t>
            </a:r>
            <a:r>
              <a:rPr kumimoji="0" lang="es-E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s-ES" sz="32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kumimoji="0" lang="es-E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s-ES" sz="32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nutrition</a:t>
            </a:r>
            <a:r>
              <a:rPr kumimoji="0" lang="es-E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balances</a:t>
            </a:r>
            <a:endParaRPr kumimoji="0" lang="es-E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20849" y="2849301"/>
            <a:ext cx="8079129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200" b="1" i="0" u="sng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BMP</a:t>
            </a:r>
            <a:r>
              <a:rPr kumimoji="0" lang="es-E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kumimoji="0" lang="es-E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s-ES" sz="32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Convenience</a:t>
            </a:r>
            <a:r>
              <a:rPr kumimoji="0" lang="es-E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s-ES" sz="32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kumimoji="0" lang="es-E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s-ES" sz="32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measured</a:t>
            </a:r>
            <a:r>
              <a:rPr kumimoji="0" lang="es-E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s-ES" sz="32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values</a:t>
            </a:r>
            <a:endParaRPr kumimoji="0" lang="es-ES" sz="32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3200" baseline="0" dirty="0"/>
              <a:t>	</a:t>
            </a:r>
            <a:r>
              <a:rPr lang="es-ES" sz="3200" baseline="0" dirty="0" smtClean="0"/>
              <a:t> Can</a:t>
            </a:r>
            <a:r>
              <a:rPr lang="es-ES" sz="3200" dirty="0" smtClean="0"/>
              <a:t> be </a:t>
            </a:r>
            <a:r>
              <a:rPr lang="es-ES" sz="3200" dirty="0" err="1" smtClean="0"/>
              <a:t>estimated</a:t>
            </a:r>
            <a:endParaRPr kumimoji="0" lang="es-E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20850" y="4298066"/>
            <a:ext cx="8623150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200" b="1" i="0" u="sng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MCF</a:t>
            </a:r>
            <a:r>
              <a:rPr kumimoji="0" lang="es-ES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ES" sz="3200" dirty="0"/>
              <a:t>	</a:t>
            </a:r>
            <a:r>
              <a:rPr lang="es-ES" sz="3200" dirty="0" smtClean="0"/>
              <a:t> </a:t>
            </a:r>
            <a:r>
              <a:rPr kumimoji="0" lang="es-ES" sz="32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Large</a:t>
            </a:r>
            <a:r>
              <a:rPr kumimoji="0" lang="es-ES" sz="3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s-ES" sz="32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variations</a:t>
            </a:r>
            <a:endParaRPr kumimoji="0" lang="es-ES" sz="32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3200" dirty="0"/>
              <a:t>	</a:t>
            </a:r>
            <a:r>
              <a:rPr lang="es-ES" sz="3200" dirty="0" smtClean="0"/>
              <a:t> </a:t>
            </a:r>
            <a:r>
              <a:rPr lang="es-ES" sz="3200" dirty="0" err="1" smtClean="0"/>
              <a:t>Factors</a:t>
            </a:r>
            <a:r>
              <a:rPr lang="es-ES" sz="3200" dirty="0" smtClean="0"/>
              <a:t> </a:t>
            </a:r>
            <a:r>
              <a:rPr lang="es-ES" sz="3200" dirty="0" err="1" smtClean="0"/>
              <a:t>critically</a:t>
            </a:r>
            <a:r>
              <a:rPr lang="es-ES" sz="3200" dirty="0" smtClean="0"/>
              <a:t> </a:t>
            </a:r>
            <a:r>
              <a:rPr lang="es-ES" sz="3200" dirty="0" err="1" smtClean="0"/>
              <a:t>affecting</a:t>
            </a:r>
            <a:r>
              <a:rPr lang="es-ES" sz="3200" dirty="0" smtClean="0"/>
              <a:t> (T, </a:t>
            </a:r>
            <a:r>
              <a:rPr lang="es-ES" sz="3200" dirty="0" err="1" smtClean="0"/>
              <a:t>management</a:t>
            </a:r>
            <a:r>
              <a:rPr lang="es-ES" sz="3200" dirty="0" smtClean="0"/>
              <a:t>…)</a:t>
            </a:r>
            <a:endParaRPr kumimoji="0" lang="es-ES" sz="32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3200" baseline="0" dirty="0"/>
              <a:t>	</a:t>
            </a:r>
            <a:r>
              <a:rPr lang="es-ES" sz="3200" baseline="0" dirty="0" smtClean="0"/>
              <a:t> </a:t>
            </a:r>
            <a:r>
              <a:rPr lang="es-ES" sz="3200" dirty="0" smtClean="0"/>
              <a:t>More </a:t>
            </a:r>
            <a:r>
              <a:rPr lang="es-ES" sz="3200" dirty="0" err="1" smtClean="0"/>
              <a:t>information</a:t>
            </a:r>
            <a:r>
              <a:rPr lang="es-ES" sz="3200" dirty="0" smtClean="0"/>
              <a:t> </a:t>
            </a:r>
            <a:r>
              <a:rPr lang="es-ES" sz="3200" dirty="0" err="1" smtClean="0"/>
              <a:t>needed</a:t>
            </a:r>
            <a:endParaRPr kumimoji="0" lang="es-E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16570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twitter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2826" y="5596127"/>
            <a:ext cx="455127" cy="45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Gases de Efecto Invernadero"/>
          <p:cNvSpPr txBox="1"/>
          <p:nvPr/>
        </p:nvSpPr>
        <p:spPr>
          <a:xfrm>
            <a:off x="889303" y="1760336"/>
            <a:ext cx="7200802" cy="1647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>
              <a:lnSpc>
                <a:spcPct val="150000"/>
              </a:lnSpc>
              <a:defRPr sz="1800" b="0"/>
            </a:pPr>
            <a:r>
              <a:rPr lang="es-ES" sz="3600" b="1" dirty="0" err="1" smtClean="0"/>
              <a:t>Methane</a:t>
            </a:r>
            <a:r>
              <a:rPr lang="es-ES" sz="3600" b="1" dirty="0" smtClean="0"/>
              <a:t> </a:t>
            </a:r>
            <a:r>
              <a:rPr lang="es-ES" sz="3600" b="1" dirty="0" err="1" smtClean="0"/>
              <a:t>emissions</a:t>
            </a:r>
            <a:r>
              <a:rPr lang="es-ES" sz="3600" b="1" dirty="0" smtClean="0"/>
              <a:t> </a:t>
            </a:r>
            <a:r>
              <a:rPr lang="es-ES" sz="3600" b="1" dirty="0" err="1" smtClean="0"/>
              <a:t>depending</a:t>
            </a:r>
            <a:r>
              <a:rPr lang="es-ES" sz="3600" b="1" dirty="0" smtClean="0"/>
              <a:t> </a:t>
            </a:r>
            <a:r>
              <a:rPr lang="es-ES" sz="3600" b="1" dirty="0" err="1" smtClean="0"/>
              <a:t>on</a:t>
            </a:r>
            <a:r>
              <a:rPr lang="es-ES" sz="3600" b="1" dirty="0" smtClean="0"/>
              <a:t> </a:t>
            </a:r>
            <a:r>
              <a:rPr lang="es-ES" sz="3600" b="1" dirty="0" err="1" smtClean="0"/>
              <a:t>manure</a:t>
            </a:r>
            <a:r>
              <a:rPr lang="es-ES" sz="3600" b="1" dirty="0" smtClean="0"/>
              <a:t> </a:t>
            </a:r>
            <a:r>
              <a:rPr lang="es-ES" sz="3600" b="1" dirty="0" err="1" smtClean="0"/>
              <a:t>management</a:t>
            </a:r>
            <a:endParaRPr sz="3600" b="1" dirty="0"/>
          </a:p>
        </p:txBody>
      </p:sp>
      <p:pic>
        <p:nvPicPr>
          <p:cNvPr id="110" name="image1.jpg" descr="image1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1" y="138176"/>
            <a:ext cx="2533364" cy="8954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Grafik 1" descr="C:\Users\U80770497\AppData\Local\Microsoft\Windows\INetCache\Content.Word\LivAGE_Higher quality.jpg"/>
          <p:cNvPicPr/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93408" y="138176"/>
            <a:ext cx="2187130" cy="8310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2" descr="COST | European Cooperation in Science and Technology"/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3440" y="262250"/>
            <a:ext cx="1671002" cy="624033"/>
          </a:xfrm>
          <a:prstGeom prst="rect">
            <a:avLst/>
          </a:prstGeom>
          <a:noFill/>
          <a:extLst/>
        </p:spPr>
      </p:pic>
      <p:sp>
        <p:nvSpPr>
          <p:cNvPr id="2" name="CuadroTexto 1"/>
          <p:cNvSpPr txBox="1"/>
          <p:nvPr/>
        </p:nvSpPr>
        <p:spPr>
          <a:xfrm>
            <a:off x="1984248" y="4281635"/>
            <a:ext cx="5559552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Salvador Calvet Sanz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2000" dirty="0" err="1" smtClean="0"/>
              <a:t>Institute</a:t>
            </a:r>
            <a:r>
              <a:rPr lang="es-ES" sz="2000" dirty="0" smtClean="0"/>
              <a:t> of Animal </a:t>
            </a:r>
            <a:r>
              <a:rPr lang="es-ES" sz="2000" dirty="0" err="1" smtClean="0"/>
              <a:t>Science</a:t>
            </a:r>
            <a:r>
              <a:rPr lang="es-ES" sz="2000" dirty="0" smtClean="0"/>
              <a:t> and </a:t>
            </a:r>
            <a:r>
              <a:rPr lang="es-ES" sz="2000" dirty="0" err="1" smtClean="0"/>
              <a:t>Technology</a:t>
            </a:r>
            <a:endParaRPr lang="es-ES" sz="2000" dirty="0" smtClean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Universitat</a:t>
            </a:r>
            <a:r>
              <a:rPr kumimoji="0" lang="es-E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</a:t>
            </a:r>
            <a:r>
              <a:rPr kumimoji="0" lang="es-ES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Politècnica</a:t>
            </a:r>
            <a:r>
              <a:rPr kumimoji="0" lang="es-E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de </a:t>
            </a:r>
            <a:r>
              <a:rPr kumimoji="0" lang="es-ES" sz="20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València</a:t>
            </a:r>
            <a:endParaRPr kumimoji="0" lang="es-ES" sz="20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2000" dirty="0" smtClean="0">
                <a:hlinkClick r:id="rId6"/>
              </a:rPr>
              <a:t>salcalsa@upvnet.upv.es</a:t>
            </a:r>
            <a:endParaRPr lang="es-ES" sz="2000" dirty="0" smtClean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kumimoji="0" lang="es-ES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SalvaCalvet</a:t>
            </a:r>
            <a:endParaRPr kumimoji="0" lang="es-E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75545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upo"/>
          <p:cNvGrpSpPr/>
          <p:nvPr/>
        </p:nvGrpSpPr>
        <p:grpSpPr>
          <a:xfrm>
            <a:off x="3357561" y="4071937"/>
            <a:ext cx="1809869" cy="1620470"/>
            <a:chOff x="-1" y="0"/>
            <a:chExt cx="1404938" cy="1287462"/>
          </a:xfrm>
        </p:grpSpPr>
        <p:pic>
          <p:nvPicPr>
            <p:cNvPr id="123" name="SF6" descr="SF6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" y="0"/>
              <a:ext cx="1401628" cy="12874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4" name="SF6"/>
            <p:cNvSpPr txBox="1"/>
            <p:nvPr/>
          </p:nvSpPr>
          <p:spPr>
            <a:xfrm>
              <a:off x="890639" y="0"/>
              <a:ext cx="514298" cy="4646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spcBef>
                  <a:spcPts val="700"/>
                </a:spcBef>
                <a:defRPr sz="3200"/>
              </a:pPr>
              <a:r>
                <a:rPr sz="3200" dirty="0"/>
                <a:t>SF</a:t>
              </a:r>
              <a:r>
                <a:rPr sz="3200" baseline="-25000" dirty="0"/>
                <a:t>6</a:t>
              </a:r>
            </a:p>
          </p:txBody>
        </p:sp>
      </p:grpSp>
      <p:grpSp>
        <p:nvGrpSpPr>
          <p:cNvPr id="128" name="Grupo"/>
          <p:cNvGrpSpPr/>
          <p:nvPr/>
        </p:nvGrpSpPr>
        <p:grpSpPr>
          <a:xfrm>
            <a:off x="4572000" y="1928813"/>
            <a:ext cx="2537905" cy="2207914"/>
            <a:chOff x="0" y="0"/>
            <a:chExt cx="1970089" cy="1754187"/>
          </a:xfrm>
        </p:grpSpPr>
        <p:pic>
          <p:nvPicPr>
            <p:cNvPr id="126" name="CO2" descr="CO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970089" cy="17541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7" name="CO2"/>
            <p:cNvSpPr txBox="1"/>
            <p:nvPr/>
          </p:nvSpPr>
          <p:spPr>
            <a:xfrm>
              <a:off x="800830" y="1149190"/>
              <a:ext cx="777953" cy="4646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spcBef>
                  <a:spcPts val="700"/>
                </a:spcBef>
                <a:defRPr sz="3200"/>
              </a:pPr>
              <a:r>
                <a:rPr dirty="0"/>
                <a:t>CO</a:t>
              </a:r>
              <a:r>
                <a:rPr baseline="-25000" dirty="0"/>
                <a:t>2</a:t>
              </a:r>
            </a:p>
          </p:txBody>
        </p:sp>
      </p:grpSp>
      <p:grpSp>
        <p:nvGrpSpPr>
          <p:cNvPr id="131" name="Grupo"/>
          <p:cNvGrpSpPr/>
          <p:nvPr/>
        </p:nvGrpSpPr>
        <p:grpSpPr>
          <a:xfrm>
            <a:off x="1184038" y="4185700"/>
            <a:ext cx="1699435" cy="1737303"/>
            <a:chOff x="0" y="0"/>
            <a:chExt cx="1319213" cy="1380286"/>
          </a:xfrm>
        </p:grpSpPr>
        <p:pic>
          <p:nvPicPr>
            <p:cNvPr id="129" name="CH4" descr="CH4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319213" cy="11749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0" name="CH4"/>
            <p:cNvSpPr txBox="1"/>
            <p:nvPr/>
          </p:nvSpPr>
          <p:spPr>
            <a:xfrm>
              <a:off x="250385" y="915684"/>
              <a:ext cx="600043" cy="4646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spcBef>
                  <a:spcPts val="700"/>
                </a:spcBef>
                <a:defRPr sz="3200"/>
              </a:pPr>
              <a:r>
                <a:rPr sz="3200" dirty="0"/>
                <a:t>CH</a:t>
              </a:r>
              <a:r>
                <a:rPr sz="3200" baseline="-25000" dirty="0"/>
                <a:t>4</a:t>
              </a:r>
            </a:p>
          </p:txBody>
        </p:sp>
      </p:grpSp>
      <p:grpSp>
        <p:nvGrpSpPr>
          <p:cNvPr id="134" name="Grupo"/>
          <p:cNvGrpSpPr/>
          <p:nvPr/>
        </p:nvGrpSpPr>
        <p:grpSpPr>
          <a:xfrm>
            <a:off x="1669369" y="1975417"/>
            <a:ext cx="2486820" cy="1810770"/>
            <a:chOff x="-145943" y="-190001"/>
            <a:chExt cx="1930434" cy="1438655"/>
          </a:xfrm>
        </p:grpSpPr>
        <p:pic>
          <p:nvPicPr>
            <p:cNvPr id="132" name="C2F4" descr="C2F4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45943" y="-190001"/>
              <a:ext cx="1500189" cy="14106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3" name="C2F4 (CFC)"/>
            <p:cNvSpPr txBox="1"/>
            <p:nvPr/>
          </p:nvSpPr>
          <p:spPr>
            <a:xfrm>
              <a:off x="371769" y="784052"/>
              <a:ext cx="1412722" cy="4646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spcBef>
                  <a:spcPts val="700"/>
                </a:spcBef>
                <a:defRPr sz="3200"/>
              </a:pPr>
              <a:r>
                <a:rPr sz="3200" dirty="0"/>
                <a:t>C</a:t>
              </a:r>
              <a:r>
                <a:rPr sz="3200" baseline="-25000" dirty="0"/>
                <a:t>2</a:t>
              </a:r>
              <a:r>
                <a:rPr sz="3200" dirty="0"/>
                <a:t>F</a:t>
              </a:r>
              <a:r>
                <a:rPr sz="3200" baseline="-25000" dirty="0"/>
                <a:t>4</a:t>
              </a:r>
              <a:r>
                <a:rPr sz="3200" dirty="0"/>
                <a:t> (CFC)</a:t>
              </a:r>
            </a:p>
          </p:txBody>
        </p:sp>
      </p:grpSp>
      <p:grpSp>
        <p:nvGrpSpPr>
          <p:cNvPr id="137" name="Grupo"/>
          <p:cNvGrpSpPr/>
          <p:nvPr/>
        </p:nvGrpSpPr>
        <p:grpSpPr>
          <a:xfrm>
            <a:off x="5116866" y="3786187"/>
            <a:ext cx="2445875" cy="2197924"/>
            <a:chOff x="0" y="0"/>
            <a:chExt cx="1898650" cy="1746250"/>
          </a:xfrm>
        </p:grpSpPr>
        <p:pic>
          <p:nvPicPr>
            <p:cNvPr id="135" name="N2O" descr="N2O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898650" cy="17462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6" name="N2O"/>
            <p:cNvSpPr txBox="1"/>
            <p:nvPr/>
          </p:nvSpPr>
          <p:spPr>
            <a:xfrm>
              <a:off x="760121" y="1194216"/>
              <a:ext cx="596845" cy="4646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spcBef>
                  <a:spcPts val="700"/>
                </a:spcBef>
                <a:defRPr sz="3200"/>
              </a:pPr>
              <a:r>
                <a:rPr sz="3200" dirty="0"/>
                <a:t>N</a:t>
              </a:r>
              <a:r>
                <a:rPr sz="3200" baseline="-25000" dirty="0"/>
                <a:t>2</a:t>
              </a:r>
              <a:r>
                <a:rPr sz="3200" dirty="0"/>
                <a:t>O</a:t>
              </a:r>
            </a:p>
          </p:txBody>
        </p:sp>
      </p:grpSp>
      <p:sp>
        <p:nvSpPr>
          <p:cNvPr id="138" name="…"/>
          <p:cNvSpPr txBox="1"/>
          <p:nvPr/>
        </p:nvSpPr>
        <p:spPr>
          <a:xfrm>
            <a:off x="7619206" y="4981359"/>
            <a:ext cx="950913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2400"/>
              </a:spcBef>
              <a:defRPr sz="4000"/>
            </a:lvl1pPr>
          </a:lstStyle>
          <a:p>
            <a:pPr>
              <a:defRPr sz="3200"/>
            </a:pPr>
            <a:r>
              <a:rPr sz="5400" dirty="0"/>
              <a:t>…</a:t>
            </a:r>
          </a:p>
        </p:txBody>
      </p:sp>
      <p:sp>
        <p:nvSpPr>
          <p:cNvPr id="139" name="Hay muchos gases de efecto invernadero presentes en la atmósfera"/>
          <p:cNvSpPr txBox="1"/>
          <p:nvPr/>
        </p:nvSpPr>
        <p:spPr>
          <a:xfrm>
            <a:off x="384174" y="1394657"/>
            <a:ext cx="7929565" cy="656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lnSpc>
                <a:spcPct val="150000"/>
              </a:lnSpc>
              <a:spcBef>
                <a:spcPts val="1200"/>
              </a:spcBef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>
              <a:defRPr sz="3200"/>
            </a:pPr>
            <a:r>
              <a:rPr lang="es-ES" sz="2800" dirty="0" smtClean="0"/>
              <a:t>Wide </a:t>
            </a:r>
            <a:r>
              <a:rPr lang="es-ES" sz="2800" dirty="0" err="1" smtClean="0"/>
              <a:t>variety</a:t>
            </a:r>
            <a:r>
              <a:rPr lang="es-ES" sz="2800" dirty="0" smtClean="0"/>
              <a:t> of GHG.</a:t>
            </a:r>
            <a:endParaRPr sz="2800" dirty="0"/>
          </a:p>
        </p:txBody>
      </p:sp>
      <p:grpSp>
        <p:nvGrpSpPr>
          <p:cNvPr id="142" name="Grupo"/>
          <p:cNvGrpSpPr/>
          <p:nvPr/>
        </p:nvGrpSpPr>
        <p:grpSpPr>
          <a:xfrm>
            <a:off x="0" y="321188"/>
            <a:ext cx="6765634" cy="910282"/>
            <a:chOff x="0" y="0"/>
            <a:chExt cx="6765633" cy="910280"/>
          </a:xfrm>
          <a:solidFill>
            <a:srgbClr val="0070C0"/>
          </a:solidFill>
        </p:grpSpPr>
        <p:sp>
          <p:nvSpPr>
            <p:cNvPr id="140" name="Rectángulo"/>
            <p:cNvSpPr/>
            <p:nvPr/>
          </p:nvSpPr>
          <p:spPr>
            <a:xfrm>
              <a:off x="0" y="0"/>
              <a:ext cx="6765633" cy="91028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 sz="2800"/>
            </a:p>
          </p:txBody>
        </p:sp>
        <p:sp>
          <p:nvSpPr>
            <p:cNvPr id="141" name="Los gases de efecto invernadero (GEI)"/>
            <p:cNvSpPr txBox="1"/>
            <p:nvPr/>
          </p:nvSpPr>
          <p:spPr>
            <a:xfrm>
              <a:off x="0" y="193531"/>
              <a:ext cx="6765633" cy="52321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>
                <a:defRPr sz="1800"/>
              </a:pPr>
              <a:r>
                <a:rPr lang="es-ES" sz="2800" dirty="0" err="1" smtClean="0"/>
                <a:t>Greenhouse</a:t>
              </a:r>
              <a:r>
                <a:rPr lang="es-ES" sz="2800" dirty="0" smtClean="0"/>
                <a:t> gases (GHG)</a:t>
              </a:r>
              <a:endParaRPr sz="2800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1515" y="1986436"/>
            <a:ext cx="4353385" cy="395287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04800" y="6301085"/>
            <a:ext cx="8658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www.eea.europa.eu/data-and-maps/data/data-viewers/greenhouse-gases-viewer</a:t>
            </a:r>
            <a:r>
              <a:rPr lang="es-ES" dirty="0" smtClean="0"/>
              <a:t> 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53052"/>
              </p:ext>
            </p:extLst>
          </p:nvPr>
        </p:nvGraphicFramePr>
        <p:xfrm>
          <a:off x="233362" y="1846305"/>
          <a:ext cx="4276725" cy="15716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xmlns="" val="3054914442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xmlns="" val="372750084"/>
                    </a:ext>
                  </a:extLst>
                </a:gridCol>
                <a:gridCol w="1539875">
                  <a:extLst>
                    <a:ext uri="{9D8B030D-6E8A-4147-A177-3AD203B41FA5}">
                      <a16:colId xmlns:a16="http://schemas.microsoft.com/office/drawing/2014/main" xmlns="" val="34906239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>
                          <a:effectLst/>
                        </a:rPr>
                        <a:t>Gas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 err="1" smtClean="0">
                          <a:effectLst/>
                        </a:rPr>
                        <a:t>Emission</a:t>
                      </a:r>
                      <a:r>
                        <a:rPr lang="es-ES" sz="2000" u="none" strike="noStrike" dirty="0" smtClean="0">
                          <a:effectLst/>
                        </a:rPr>
                        <a:t> (</a:t>
                      </a:r>
                      <a:r>
                        <a:rPr lang="es-ES" sz="2000" u="none" strike="noStrike" dirty="0" err="1" smtClean="0">
                          <a:effectLst/>
                        </a:rPr>
                        <a:t>Tg</a:t>
                      </a:r>
                      <a:r>
                        <a:rPr lang="es-ES" sz="2000" u="none" strike="noStrike" dirty="0" smtClean="0">
                          <a:effectLst/>
                        </a:rPr>
                        <a:t>/y)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>
                          <a:effectLst/>
                        </a:rPr>
                        <a:t>% of total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665300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>
                          <a:effectLst/>
                        </a:rPr>
                        <a:t>CO</a:t>
                      </a:r>
                      <a:r>
                        <a:rPr lang="es-ES" sz="2000" u="none" strike="noStrike" baseline="-25000" dirty="0">
                          <a:effectLst/>
                        </a:rPr>
                        <a:t>2</a:t>
                      </a:r>
                      <a:endParaRPr lang="es-ES" sz="20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 smtClean="0">
                          <a:effectLst/>
                        </a:rPr>
                        <a:t>3,489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>
                          <a:effectLst/>
                        </a:rPr>
                        <a:t>79%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506962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CH</a:t>
                      </a:r>
                      <a:r>
                        <a:rPr lang="es-ES" sz="2000" b="1" u="none" strike="noStrike" baseline="-25000" dirty="0">
                          <a:solidFill>
                            <a:srgbClr val="C00000"/>
                          </a:solidFill>
                          <a:effectLst/>
                        </a:rPr>
                        <a:t>4</a:t>
                      </a:r>
                      <a:endParaRPr lang="es-ES" sz="2000" b="1" i="0" u="none" strike="noStrike" baseline="-250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448</a:t>
                      </a:r>
                      <a:endParaRPr lang="es-ES" sz="2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10%</a:t>
                      </a:r>
                      <a:endParaRPr lang="es-ES" sz="2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0524057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N</a:t>
                      </a:r>
                      <a:r>
                        <a:rPr lang="es-ES" sz="2000" u="none" strike="noStrike" baseline="-25000" dirty="0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  <a:r>
                        <a:rPr lang="es-ES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O</a:t>
                      </a:r>
                      <a:endParaRPr lang="es-ES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233</a:t>
                      </a:r>
                      <a:endParaRPr lang="es-ES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5%</a:t>
                      </a:r>
                      <a:endParaRPr lang="es-ES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9018258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Rest</a:t>
                      </a:r>
                      <a:endParaRPr lang="es-ES" sz="2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243</a:t>
                      </a:r>
                      <a:endParaRPr lang="es-ES" sz="2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6%</a:t>
                      </a:r>
                      <a:endParaRPr lang="es-ES" sz="20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849244548"/>
                  </a:ext>
                </a:extLst>
              </a:tr>
            </a:tbl>
          </a:graphicData>
        </a:graphic>
      </p:graphicFrame>
      <p:grpSp>
        <p:nvGrpSpPr>
          <p:cNvPr id="12" name="Grupo"/>
          <p:cNvGrpSpPr/>
          <p:nvPr/>
        </p:nvGrpSpPr>
        <p:grpSpPr>
          <a:xfrm>
            <a:off x="0" y="321188"/>
            <a:ext cx="6765634" cy="910282"/>
            <a:chOff x="0" y="0"/>
            <a:chExt cx="6765633" cy="910280"/>
          </a:xfrm>
          <a:solidFill>
            <a:srgbClr val="0070C0"/>
          </a:solidFill>
        </p:grpSpPr>
        <p:sp>
          <p:nvSpPr>
            <p:cNvPr id="13" name="Rectángulo"/>
            <p:cNvSpPr/>
            <p:nvPr/>
          </p:nvSpPr>
          <p:spPr>
            <a:xfrm>
              <a:off x="0" y="0"/>
              <a:ext cx="6765633" cy="91028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 sz="2800"/>
            </a:p>
          </p:txBody>
        </p:sp>
        <p:sp>
          <p:nvSpPr>
            <p:cNvPr id="14" name="Los gases de efecto invernadero (GEI)"/>
            <p:cNvSpPr txBox="1"/>
            <p:nvPr/>
          </p:nvSpPr>
          <p:spPr>
            <a:xfrm>
              <a:off x="0" y="193532"/>
              <a:ext cx="6765633" cy="52321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>
                <a:defRPr sz="1800"/>
              </a:pPr>
              <a:r>
                <a:rPr lang="es-ES" sz="2800" dirty="0" smtClean="0"/>
                <a:t>Total </a:t>
              </a:r>
              <a:r>
                <a:rPr lang="es-ES" sz="2800" dirty="0" err="1" smtClean="0"/>
                <a:t>amount</a:t>
              </a:r>
              <a:r>
                <a:rPr lang="es-ES" sz="2800" dirty="0" smtClean="0"/>
                <a:t> of GHG (</a:t>
              </a:r>
              <a:r>
                <a:rPr lang="es-ES" sz="2800" dirty="0" err="1" smtClean="0"/>
                <a:t>Europe</a:t>
              </a:r>
              <a:r>
                <a:rPr lang="es-ES" sz="2800" dirty="0" smtClean="0"/>
                <a:t>)</a:t>
              </a:r>
            </a:p>
          </p:txBody>
        </p:sp>
      </p:grpSp>
      <p:cxnSp>
        <p:nvCxnSpPr>
          <p:cNvPr id="6" name="Conector recto de flecha 5"/>
          <p:cNvCxnSpPr/>
          <p:nvPr/>
        </p:nvCxnSpPr>
        <p:spPr>
          <a:xfrm>
            <a:off x="4200525" y="2628900"/>
            <a:ext cx="771525" cy="266700"/>
          </a:xfrm>
          <a:prstGeom prst="straightConnector1">
            <a:avLst/>
          </a:prstGeom>
          <a:noFill/>
          <a:ln w="57150" cap="flat">
            <a:solidFill>
              <a:srgbClr val="C00000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700" y="1788329"/>
            <a:ext cx="4076700" cy="366359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04800" y="6301085"/>
            <a:ext cx="8658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www.eea.europa.eu/data-and-maps/data/data-viewers/greenhouse-gases-viewer</a:t>
            </a:r>
            <a:r>
              <a:rPr lang="es-ES" dirty="0" smtClean="0"/>
              <a:t> 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638505"/>
              </p:ext>
            </p:extLst>
          </p:nvPr>
        </p:nvGraphicFramePr>
        <p:xfrm>
          <a:off x="4276329" y="2955662"/>
          <a:ext cx="4686696" cy="18859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95399">
                  <a:extLst>
                    <a:ext uri="{9D8B030D-6E8A-4147-A177-3AD203B41FA5}">
                      <a16:colId xmlns:a16="http://schemas.microsoft.com/office/drawing/2014/main" xmlns="" val="3054914442"/>
                    </a:ext>
                  </a:extLst>
                </a:gridCol>
                <a:gridCol w="1703808">
                  <a:extLst>
                    <a:ext uri="{9D8B030D-6E8A-4147-A177-3AD203B41FA5}">
                      <a16:colId xmlns:a16="http://schemas.microsoft.com/office/drawing/2014/main" xmlns="" val="372750084"/>
                    </a:ext>
                  </a:extLst>
                </a:gridCol>
                <a:gridCol w="1687489">
                  <a:extLst>
                    <a:ext uri="{9D8B030D-6E8A-4147-A177-3AD203B41FA5}">
                      <a16:colId xmlns:a16="http://schemas.microsoft.com/office/drawing/2014/main" xmlns="" val="34906239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 smtClean="0">
                          <a:effectLst/>
                          <a:latin typeface="Calibri" panose="020F0502020204030204" pitchFamily="34" charset="0"/>
                        </a:rPr>
                        <a:t>Sector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 smtClean="0">
                          <a:effectLst/>
                          <a:latin typeface="Calibri" panose="020F0502020204030204" pitchFamily="34" charset="0"/>
                        </a:rPr>
                        <a:t>CH</a:t>
                      </a:r>
                      <a:r>
                        <a:rPr lang="es-ES" sz="2000" u="none" strike="noStrike" baseline="-25000" dirty="0" smtClean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s-ES" sz="2000" u="none" strike="noStrike" dirty="0" smtClean="0"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s-ES" sz="20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Tg</a:t>
                      </a:r>
                      <a:r>
                        <a:rPr lang="es-ES" sz="2000" u="none" strike="noStrike" dirty="0" smtClean="0">
                          <a:effectLst/>
                          <a:latin typeface="Calibri" panose="020F0502020204030204" pitchFamily="34" charset="0"/>
                        </a:rPr>
                        <a:t>/y)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>
                          <a:effectLst/>
                          <a:latin typeface="Calibri" panose="020F0502020204030204" pitchFamily="34" charset="0"/>
                        </a:rPr>
                        <a:t>% of total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665300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Energy</a:t>
                      </a:r>
                      <a:endParaRPr lang="es-ES" sz="2000" b="0" i="0" u="none" strike="noStrike" baseline="-25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  <a:endParaRPr lang="es-ES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  <a:endParaRPr lang="es-ES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506962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Industry</a:t>
                      </a:r>
                      <a:endParaRPr lang="es-ES" sz="2000" b="0" i="0" u="none" strike="noStrike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s-E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  <a:endParaRPr lang="es-E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9143959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1" u="none" strike="noStrike" dirty="0" err="1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Agriculture</a:t>
                      </a:r>
                      <a:endParaRPr lang="es-ES" sz="2000" b="1" i="0" u="none" strike="noStrike" baseline="-2500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  <a:endParaRPr lang="es-ES" sz="2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1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  <a:endParaRPr lang="es-ES" sz="2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0524057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 err="1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Land</a:t>
                      </a:r>
                      <a:r>
                        <a:rPr lang="es-ES" sz="2000" u="none" strike="noStrike" baseline="0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 use</a:t>
                      </a:r>
                      <a:endParaRPr lang="es-ES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s-ES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1.2%</a:t>
                      </a:r>
                      <a:endParaRPr lang="es-ES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9018258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 err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Waste</a:t>
                      </a:r>
                      <a:endParaRPr lang="es-ES" sz="20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i="0" u="none" strike="no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  <a:endParaRPr lang="es-ES" sz="20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  <a:endParaRPr lang="es-ES" sz="20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849244548"/>
                  </a:ext>
                </a:extLst>
              </a:tr>
            </a:tbl>
          </a:graphicData>
        </a:graphic>
      </p:graphicFrame>
      <p:grpSp>
        <p:nvGrpSpPr>
          <p:cNvPr id="12" name="Grupo"/>
          <p:cNvGrpSpPr/>
          <p:nvPr/>
        </p:nvGrpSpPr>
        <p:grpSpPr>
          <a:xfrm>
            <a:off x="0" y="321188"/>
            <a:ext cx="6765634" cy="910282"/>
            <a:chOff x="0" y="0"/>
            <a:chExt cx="6765633" cy="910280"/>
          </a:xfrm>
          <a:solidFill>
            <a:srgbClr val="0070C0"/>
          </a:solidFill>
        </p:grpSpPr>
        <p:sp>
          <p:nvSpPr>
            <p:cNvPr id="13" name="Rectángulo"/>
            <p:cNvSpPr/>
            <p:nvPr/>
          </p:nvSpPr>
          <p:spPr>
            <a:xfrm>
              <a:off x="0" y="0"/>
              <a:ext cx="6765633" cy="91028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 sz="2800"/>
            </a:p>
          </p:txBody>
        </p:sp>
        <p:sp>
          <p:nvSpPr>
            <p:cNvPr id="14" name="Los gases de efecto invernadero (GEI)"/>
            <p:cNvSpPr txBox="1"/>
            <p:nvPr/>
          </p:nvSpPr>
          <p:spPr>
            <a:xfrm>
              <a:off x="0" y="193532"/>
              <a:ext cx="6765633" cy="52321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>
                <a:defRPr sz="1800"/>
              </a:pPr>
              <a:r>
                <a:rPr lang="es-ES" sz="2800" dirty="0" smtClean="0"/>
                <a:t>CH</a:t>
              </a:r>
              <a:r>
                <a:rPr lang="es-ES" sz="2800" baseline="-25000" dirty="0" smtClean="0"/>
                <a:t>4</a:t>
              </a:r>
              <a:r>
                <a:rPr lang="es-ES" sz="2800" dirty="0" smtClean="0"/>
                <a:t> </a:t>
              </a:r>
              <a:r>
                <a:rPr lang="es-ES" sz="2800" dirty="0" err="1" smtClean="0"/>
                <a:t>by</a:t>
              </a:r>
              <a:r>
                <a:rPr lang="es-ES" sz="2800" dirty="0" smtClean="0"/>
                <a:t> sector</a:t>
              </a:r>
            </a:p>
          </p:txBody>
        </p:sp>
      </p:grpSp>
      <p:cxnSp>
        <p:nvCxnSpPr>
          <p:cNvPr id="6" name="Conector recto de flecha 5"/>
          <p:cNvCxnSpPr/>
          <p:nvPr/>
        </p:nvCxnSpPr>
        <p:spPr>
          <a:xfrm flipH="1" flipV="1">
            <a:off x="3733800" y="4000500"/>
            <a:ext cx="542529" cy="34743"/>
          </a:xfrm>
          <a:prstGeom prst="straightConnector1">
            <a:avLst/>
          </a:prstGeom>
          <a:noFill/>
          <a:ln w="57150" cap="flat">
            <a:solidFill>
              <a:srgbClr val="C00000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124057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0931" y="1318832"/>
            <a:ext cx="2224286" cy="1823915"/>
          </a:xfrm>
          <a:prstGeom prst="rect">
            <a:avLst/>
          </a:prstGeom>
        </p:spPr>
      </p:pic>
      <p:pic>
        <p:nvPicPr>
          <p:cNvPr id="17" name="Imagen" descr="Imagen"/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8817" y="1338580"/>
            <a:ext cx="1484208" cy="8348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0873" y="3526829"/>
            <a:ext cx="3417819" cy="292565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04800" y="6301085"/>
            <a:ext cx="8658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5"/>
              </a:rPr>
              <a:t>https://</a:t>
            </a:r>
            <a:r>
              <a:rPr lang="es-ES" dirty="0" smtClean="0">
                <a:hlinkClick r:id="rId5"/>
              </a:rPr>
              <a:t>www.eea.europa.eu/data-and-maps/data/data-viewers/greenhouse-gases-viewer</a:t>
            </a:r>
            <a:r>
              <a:rPr lang="es-ES" dirty="0" smtClean="0"/>
              <a:t> 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1683"/>
              </p:ext>
            </p:extLst>
          </p:nvPr>
        </p:nvGraphicFramePr>
        <p:xfrm>
          <a:off x="304800" y="3272310"/>
          <a:ext cx="5059339" cy="18859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xmlns="" val="3054914442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xmlns="" val="372750084"/>
                    </a:ext>
                  </a:extLst>
                </a:gridCol>
                <a:gridCol w="1687489">
                  <a:extLst>
                    <a:ext uri="{9D8B030D-6E8A-4147-A177-3AD203B41FA5}">
                      <a16:colId xmlns:a16="http://schemas.microsoft.com/office/drawing/2014/main" xmlns="" val="3490623978"/>
                    </a:ext>
                  </a:extLst>
                </a:gridCol>
              </a:tblGrid>
              <a:tr h="23575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 smtClean="0">
                          <a:effectLst/>
                          <a:latin typeface="Calibri" panose="020F0502020204030204" pitchFamily="34" charset="0"/>
                        </a:rPr>
                        <a:t>Sector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 smtClean="0">
                          <a:effectLst/>
                          <a:latin typeface="Calibri" panose="020F0502020204030204" pitchFamily="34" charset="0"/>
                        </a:rPr>
                        <a:t>CH</a:t>
                      </a:r>
                      <a:r>
                        <a:rPr lang="es-ES" sz="2000" u="none" strike="noStrike" baseline="-25000" dirty="0" smtClean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s-ES" sz="2000" u="none" strike="noStrike" dirty="0" smtClean="0"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s-ES" sz="20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Tg</a:t>
                      </a:r>
                      <a:r>
                        <a:rPr lang="es-ES" sz="2000" u="none" strike="noStrike" dirty="0" smtClean="0">
                          <a:effectLst/>
                          <a:latin typeface="Calibri" panose="020F0502020204030204" pitchFamily="34" charset="0"/>
                        </a:rPr>
                        <a:t>/y)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>
                          <a:effectLst/>
                          <a:latin typeface="Calibri" panose="020F0502020204030204" pitchFamily="34" charset="0"/>
                        </a:rPr>
                        <a:t>% of </a:t>
                      </a:r>
                      <a:r>
                        <a:rPr lang="es-ES" sz="20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Agriculture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665300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Enteric</a:t>
                      </a:r>
                      <a:r>
                        <a:rPr lang="es-ES" sz="2000" u="none" strike="no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2000" u="none" strike="noStrike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fermentation</a:t>
                      </a:r>
                      <a:endParaRPr lang="es-ES" sz="2000" b="0" i="0" u="none" strike="noStrike" baseline="-250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  <a:endParaRPr lang="es-ES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81%</a:t>
                      </a:r>
                      <a:endParaRPr lang="es-ES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506962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1" i="0" u="none" strike="noStrike" baseline="0" dirty="0" err="1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Manure</a:t>
                      </a:r>
                      <a:endParaRPr lang="es-ES" sz="2000" b="1" i="0" u="none" strike="noStrike" baseline="0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  <a:endParaRPr lang="es-ES" sz="2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  <a:endParaRPr lang="es-ES" sz="2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9143959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 err="1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Agriculture</a:t>
                      </a:r>
                      <a:endParaRPr lang="es-ES" sz="2000" b="0" i="0" u="none" strike="noStrike" baseline="-250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  <a:endParaRPr lang="es-ES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u="none" strike="noStrike" dirty="0" smtClean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1.1%</a:t>
                      </a:r>
                      <a:endParaRPr lang="es-ES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0524057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Land</a:t>
                      </a:r>
                      <a:r>
                        <a:rPr lang="es-ES" sz="20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use</a:t>
                      </a:r>
                      <a:endParaRPr lang="es-E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  <a:endParaRPr lang="es-E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  <a:endParaRPr lang="es-E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9018258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Waste</a:t>
                      </a:r>
                      <a:endParaRPr lang="es-E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  <a:endParaRPr lang="es-E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20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  <a:endParaRPr lang="es-ES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849244548"/>
                  </a:ext>
                </a:extLst>
              </a:tr>
            </a:tbl>
          </a:graphicData>
        </a:graphic>
      </p:graphicFrame>
      <p:grpSp>
        <p:nvGrpSpPr>
          <p:cNvPr id="12" name="Grupo"/>
          <p:cNvGrpSpPr/>
          <p:nvPr/>
        </p:nvGrpSpPr>
        <p:grpSpPr>
          <a:xfrm>
            <a:off x="0" y="321188"/>
            <a:ext cx="6765634" cy="910282"/>
            <a:chOff x="0" y="0"/>
            <a:chExt cx="6765633" cy="910280"/>
          </a:xfrm>
          <a:solidFill>
            <a:srgbClr val="0070C0"/>
          </a:solidFill>
        </p:grpSpPr>
        <p:sp>
          <p:nvSpPr>
            <p:cNvPr id="13" name="Rectángulo"/>
            <p:cNvSpPr/>
            <p:nvPr/>
          </p:nvSpPr>
          <p:spPr>
            <a:xfrm>
              <a:off x="0" y="0"/>
              <a:ext cx="6765633" cy="91028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 sz="2800"/>
            </a:p>
          </p:txBody>
        </p:sp>
        <p:sp>
          <p:nvSpPr>
            <p:cNvPr id="14" name="Los gases de efecto invernadero (GEI)"/>
            <p:cNvSpPr txBox="1"/>
            <p:nvPr/>
          </p:nvSpPr>
          <p:spPr>
            <a:xfrm>
              <a:off x="0" y="193532"/>
              <a:ext cx="6765633" cy="52321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>
                <a:defRPr sz="1800"/>
              </a:pPr>
              <a:r>
                <a:rPr lang="es-ES" sz="2800" dirty="0" smtClean="0"/>
                <a:t>CH</a:t>
              </a:r>
              <a:r>
                <a:rPr lang="es-ES" sz="2800" baseline="-25000" dirty="0" smtClean="0"/>
                <a:t>4</a:t>
              </a:r>
              <a:r>
                <a:rPr lang="es-ES" sz="2800" dirty="0" smtClean="0"/>
                <a:t> </a:t>
              </a:r>
              <a:r>
                <a:rPr lang="es-ES" sz="2800" dirty="0" err="1" smtClean="0"/>
                <a:t>by</a:t>
              </a:r>
              <a:r>
                <a:rPr lang="es-ES" sz="2800" dirty="0" smtClean="0"/>
                <a:t> sector</a:t>
              </a:r>
            </a:p>
          </p:txBody>
        </p:sp>
      </p:grpSp>
      <p:cxnSp>
        <p:nvCxnSpPr>
          <p:cNvPr id="6" name="Conector recto de flecha 5"/>
          <p:cNvCxnSpPr/>
          <p:nvPr/>
        </p:nvCxnSpPr>
        <p:spPr>
          <a:xfrm>
            <a:off x="4928317" y="4050922"/>
            <a:ext cx="1196258" cy="6728"/>
          </a:xfrm>
          <a:prstGeom prst="straightConnector1">
            <a:avLst/>
          </a:prstGeom>
          <a:noFill/>
          <a:ln w="57150" cap="flat">
            <a:solidFill>
              <a:srgbClr val="C00000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8" name="Imagen" descr="Imagen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5579" y="2010082"/>
            <a:ext cx="1239357" cy="996444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20" name="Conector recto de flecha 19"/>
          <p:cNvCxnSpPr/>
          <p:nvPr/>
        </p:nvCxnSpPr>
        <p:spPr>
          <a:xfrm flipH="1" flipV="1">
            <a:off x="6496050" y="3142747"/>
            <a:ext cx="9526" cy="638670"/>
          </a:xfrm>
          <a:prstGeom prst="straightConnector1">
            <a:avLst/>
          </a:prstGeom>
          <a:noFill/>
          <a:ln w="57150" cap="flat">
            <a:solidFill>
              <a:srgbClr val="C00000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CuadroTexto 21"/>
          <p:cNvSpPr txBox="1"/>
          <p:nvPr/>
        </p:nvSpPr>
        <p:spPr>
          <a:xfrm>
            <a:off x="1685925" y="1497254"/>
            <a:ext cx="367821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Manure</a:t>
            </a:r>
            <a:r>
              <a:rPr kumimoji="0" lang="es-E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~</a:t>
            </a:r>
            <a:r>
              <a:rPr kumimoji="0" lang="es-ES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1% of EU GHG</a:t>
            </a:r>
            <a:endParaRPr kumimoji="0" lang="es-E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85689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Tabla"/>
          <p:cNvGraphicFramePr/>
          <p:nvPr>
            <p:extLst>
              <p:ext uri="{D42A27DB-BD31-4B8C-83A1-F6EECF244321}">
                <p14:modId xmlns:p14="http://schemas.microsoft.com/office/powerpoint/2010/main" val="2071534463"/>
              </p:ext>
            </p:extLst>
          </p:nvPr>
        </p:nvGraphicFramePr>
        <p:xfrm>
          <a:off x="914420" y="1845413"/>
          <a:ext cx="7350667" cy="421132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0255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412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838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5565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defRPr sz="2800" i="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endParaRPr sz="3600" dirty="0"/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2800" b="0" i="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lang="es-ES" sz="2400" b="1" dirty="0" err="1" smtClean="0"/>
                        <a:t>Relative</a:t>
                      </a:r>
                      <a:r>
                        <a:rPr lang="es-ES" sz="2400" b="1" baseline="0" dirty="0" smtClean="0"/>
                        <a:t> </a:t>
                      </a:r>
                      <a:r>
                        <a:rPr lang="es-ES" sz="2400" b="1" baseline="0" dirty="0" err="1" smtClean="0"/>
                        <a:t>Warming</a:t>
                      </a:r>
                      <a:r>
                        <a:rPr lang="es-ES" sz="2400" b="1" baseline="0" dirty="0" smtClean="0"/>
                        <a:t> </a:t>
                      </a:r>
                      <a:r>
                        <a:rPr lang="es-ES" sz="2400" b="1" baseline="0" dirty="0" err="1" smtClean="0"/>
                        <a:t>Potential</a:t>
                      </a:r>
                      <a:endParaRPr sz="2400" b="1" dirty="0"/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2800" b="0" i="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lang="es-ES" sz="2400" b="1" dirty="0" err="1" smtClean="0"/>
                        <a:t>Lifetime</a:t>
                      </a:r>
                      <a:r>
                        <a:rPr lang="es-ES" sz="2400" b="1" dirty="0" smtClean="0"/>
                        <a:t> </a:t>
                      </a:r>
                      <a:r>
                        <a:rPr sz="2400" b="1" dirty="0" smtClean="0"/>
                        <a:t>(</a:t>
                      </a:r>
                      <a:r>
                        <a:rPr lang="es-ES" sz="2400" b="1" dirty="0" err="1" smtClean="0"/>
                        <a:t>years</a:t>
                      </a:r>
                      <a:r>
                        <a:rPr sz="2400" b="1" dirty="0" smtClean="0"/>
                        <a:t>)</a:t>
                      </a:r>
                      <a:endParaRPr sz="2400" b="1" dirty="0"/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381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800" b="0" i="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CO</a:t>
                      </a:r>
                      <a:r>
                        <a:rPr sz="2400" baseline="-25000"/>
                        <a:t>2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2800" b="0" i="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2800" b="0" i="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5-200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38100">
                      <a:solidFill>
                        <a:srgbClr val="000000"/>
                      </a:solidFill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800" b="0" i="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 b="1" dirty="0"/>
                        <a:t>CH</a:t>
                      </a:r>
                      <a:r>
                        <a:rPr sz="2400" b="1" baseline="-25000" dirty="0"/>
                        <a:t>4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2800" b="0" i="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 b="1" dirty="0"/>
                        <a:t>21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2800" b="0" i="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 b="1" dirty="0"/>
                        <a:t>12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800" b="0" i="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N</a:t>
                      </a:r>
                      <a:r>
                        <a:rPr sz="2400" baseline="-25000"/>
                        <a:t>2</a:t>
                      </a:r>
                      <a:r>
                        <a:rPr sz="2400"/>
                        <a:t>O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2800" b="0" i="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298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2800" b="0" i="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/>
                        <a:t>114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800" b="0" i="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 dirty="0" smtClean="0"/>
                        <a:t>HFC-134</a:t>
                      </a:r>
                      <a:endParaRPr sz="2400" dirty="0"/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2800" b="0" i="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 dirty="0"/>
                        <a:t>1.300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2800" b="0" i="0">
                          <a:latin typeface="Century Gothic"/>
                          <a:ea typeface="Century Gothic"/>
                          <a:cs typeface="Century Gothic"/>
                          <a:sym typeface="Century Gothic"/>
                        </a:defRPr>
                      </a:pPr>
                      <a:r>
                        <a:rPr sz="2400" dirty="0"/>
                        <a:t>13,8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155" name="Grupo"/>
          <p:cNvGrpSpPr/>
          <p:nvPr/>
        </p:nvGrpSpPr>
        <p:grpSpPr>
          <a:xfrm>
            <a:off x="0" y="321188"/>
            <a:ext cx="6765634" cy="910282"/>
            <a:chOff x="0" y="0"/>
            <a:chExt cx="6765633" cy="910280"/>
          </a:xfrm>
          <a:solidFill>
            <a:srgbClr val="0070C0"/>
          </a:solidFill>
        </p:grpSpPr>
        <p:sp>
          <p:nvSpPr>
            <p:cNvPr id="153" name="Rectángulo"/>
            <p:cNvSpPr/>
            <p:nvPr/>
          </p:nvSpPr>
          <p:spPr>
            <a:xfrm>
              <a:off x="0" y="0"/>
              <a:ext cx="6765633" cy="91028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154" name="Los gases de efecto invernadero (GEI)"/>
            <p:cNvSpPr txBox="1"/>
            <p:nvPr/>
          </p:nvSpPr>
          <p:spPr>
            <a:xfrm>
              <a:off x="0" y="193531"/>
              <a:ext cx="6765633" cy="52321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defTabSz="457200">
                <a:defRPr sz="2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pPr>
                <a:defRPr sz="1800"/>
              </a:pPr>
              <a:r>
                <a:rPr lang="es-ES" sz="2800" dirty="0" smtClean="0"/>
                <a:t>Global </a:t>
              </a:r>
              <a:r>
                <a:rPr lang="es-ES" sz="2800" dirty="0" err="1" smtClean="0"/>
                <a:t>Warming</a:t>
              </a:r>
              <a:r>
                <a:rPr lang="es-ES" sz="2800" dirty="0" smtClean="0"/>
                <a:t> </a:t>
              </a:r>
              <a:r>
                <a:rPr lang="es-ES" sz="2800" dirty="0" err="1" smtClean="0"/>
                <a:t>Potential</a:t>
              </a:r>
              <a:endParaRPr sz="2800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1029</Words>
  <Application>Microsoft Office PowerPoint</Application>
  <PresentationFormat>Presentación en pantalla (4:3)</PresentationFormat>
  <Paragraphs>314</Paragraphs>
  <Slides>43</Slides>
  <Notes>0</Notes>
  <HiddenSlides>2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4" baseType="lpstr">
      <vt:lpstr>Default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Salva</dc:creator>
  <cp:lastModifiedBy>Salva</cp:lastModifiedBy>
  <cp:revision>40</cp:revision>
  <dcterms:modified xsi:type="dcterms:W3CDTF">2019-04-15T20:03:28Z</dcterms:modified>
</cp:coreProperties>
</file>