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5" r:id="rId2"/>
    <p:sldId id="322" r:id="rId3"/>
    <p:sldId id="323" r:id="rId4"/>
    <p:sldId id="324" r:id="rId5"/>
    <p:sldId id="326" r:id="rId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zer Bagci" initials="OB" lastIdx="3" clrIdx="0">
    <p:extLst>
      <p:ext uri="{19B8F6BF-5375-455C-9EA6-DF929625EA0E}">
        <p15:presenceInfo xmlns:p15="http://schemas.microsoft.com/office/powerpoint/2012/main" userId="S-1-5-21-1757981266-220523388-839522115-174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65B"/>
    <a:srgbClr val="A3CC00"/>
    <a:srgbClr val="8B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21" autoAdjust="0"/>
    <p:restoredTop sz="95060" autoAdjust="0"/>
  </p:normalViewPr>
  <p:slideViewPr>
    <p:cSldViewPr>
      <p:cViewPr varScale="1">
        <p:scale>
          <a:sx n="106" d="100"/>
          <a:sy n="106" d="100"/>
        </p:scale>
        <p:origin x="6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0B9C7-85C4-46D8-9320-B92807DA447C}" type="datetimeFigureOut">
              <a:rPr lang="nl-BE" smtClean="0"/>
              <a:t>15/04/2019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F952-7773-40BB-B34F-4ED1A503B2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599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3491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485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82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54729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9483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942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 txBox="1">
            <a:spLocks/>
          </p:cNvSpPr>
          <p:nvPr userDrawn="1"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>
              <a:latin typeface="FlandersArtSans-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9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85996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4583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053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Rechthoek 6"/>
          <p:cNvSpPr/>
          <p:nvPr userDrawn="1"/>
        </p:nvSpPr>
        <p:spPr>
          <a:xfrm>
            <a:off x="-36512" y="0"/>
            <a:ext cx="360000" cy="6858000"/>
          </a:xfrm>
          <a:prstGeom prst="rect">
            <a:avLst/>
          </a:prstGeom>
          <a:solidFill>
            <a:srgbClr val="8B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kstvak 7"/>
          <p:cNvSpPr txBox="1"/>
          <p:nvPr userDrawn="1"/>
        </p:nvSpPr>
        <p:spPr>
          <a:xfrm rot="16200000">
            <a:off x="-167440" y="6103810"/>
            <a:ext cx="61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+mn-lt"/>
              </a:rPr>
              <a:t>ILVO</a:t>
            </a:r>
            <a:endParaRPr lang="nl-BE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064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15465B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899592" y="2094642"/>
            <a:ext cx="7632848" cy="3206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School on </a:t>
            </a:r>
            <a:r>
              <a:rPr lang="en-US" sz="28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Modelling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Ammonia </a:t>
            </a:r>
            <a:r>
              <a:rPr 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Greenhouse Gas </a:t>
            </a:r>
            <a:r>
              <a:rPr lang="en-US" sz="28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Emissions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Animal Housing </a:t>
            </a:r>
            <a:r>
              <a:rPr lang="en-US" sz="28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8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 the scene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Peter Demeyer</a:t>
            </a:r>
            <a:endParaRPr lang="nl-BE" sz="12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1877731" cy="67671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22" y="225651"/>
            <a:ext cx="2603218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 </a:t>
            </a:r>
            <a:r>
              <a:rPr lang="nl-BE" dirty="0" err="1" smtClean="0"/>
              <a:t>the</a:t>
            </a:r>
            <a:r>
              <a:rPr lang="nl-BE" dirty="0" smtClean="0"/>
              <a:t> scene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000250" y="3116263"/>
            <a:ext cx="4857750" cy="2714625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Tekstvak 7"/>
          <p:cNvSpPr txBox="1">
            <a:spLocks noChangeArrowheads="1"/>
          </p:cNvSpPr>
          <p:nvPr/>
        </p:nvSpPr>
        <p:spPr bwMode="auto">
          <a:xfrm>
            <a:off x="71438" y="5053013"/>
            <a:ext cx="192881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nl-BE" dirty="0">
                <a:solidFill>
                  <a:srgbClr val="15465B"/>
                </a:solidFill>
                <a:latin typeface="Calibri" pitchFamily="34" charset="0"/>
              </a:rPr>
              <a:t>INPUT</a:t>
            </a:r>
          </a:p>
          <a:p>
            <a:pPr algn="ctr"/>
            <a:r>
              <a:rPr lang="nl-BE" sz="1600" dirty="0" smtClean="0">
                <a:solidFill>
                  <a:srgbClr val="15465B"/>
                </a:solidFill>
                <a:latin typeface="Calibri" pitchFamily="34" charset="0"/>
              </a:rPr>
              <a:t>resources</a:t>
            </a:r>
            <a:endParaRPr lang="nl-BE" sz="1600" dirty="0">
              <a:solidFill>
                <a:srgbClr val="15465B"/>
              </a:solidFill>
              <a:latin typeface="Calibri" pitchFamily="34" charset="0"/>
            </a:endParaRPr>
          </a:p>
        </p:txBody>
      </p:sp>
      <p:sp>
        <p:nvSpPr>
          <p:cNvPr id="6" name="PIJL-RECHTS 11"/>
          <p:cNvSpPr/>
          <p:nvPr/>
        </p:nvSpPr>
        <p:spPr>
          <a:xfrm>
            <a:off x="1714500" y="5195888"/>
            <a:ext cx="1428750" cy="28575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7" name="PIJL-RECHTS 12"/>
          <p:cNvSpPr/>
          <p:nvPr/>
        </p:nvSpPr>
        <p:spPr>
          <a:xfrm rot="16200000">
            <a:off x="3949700" y="2841625"/>
            <a:ext cx="958850" cy="28575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8" name="Tekstvak 7"/>
          <p:cNvSpPr txBox="1">
            <a:spLocks noChangeArrowheads="1"/>
          </p:cNvSpPr>
          <p:nvPr/>
        </p:nvSpPr>
        <p:spPr bwMode="auto">
          <a:xfrm>
            <a:off x="2000250" y="5106988"/>
            <a:ext cx="4857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nl-BE" dirty="0" smtClean="0">
                <a:solidFill>
                  <a:srgbClr val="15465B"/>
                </a:solidFill>
                <a:latin typeface="Calibri" pitchFamily="34" charset="0"/>
              </a:rPr>
              <a:t>PROCESSES</a:t>
            </a:r>
            <a:endParaRPr lang="nl-BE" dirty="0">
              <a:solidFill>
                <a:srgbClr val="15465B"/>
              </a:solidFill>
              <a:latin typeface="Calibri" pitchFamily="34" charset="0"/>
            </a:endParaRPr>
          </a:p>
        </p:txBody>
      </p:sp>
      <p:sp>
        <p:nvSpPr>
          <p:cNvPr id="9" name="Tekstvak 8"/>
          <p:cNvSpPr txBox="1">
            <a:spLocks noChangeArrowheads="1"/>
          </p:cNvSpPr>
          <p:nvPr/>
        </p:nvSpPr>
        <p:spPr bwMode="auto">
          <a:xfrm>
            <a:off x="2000250" y="3624263"/>
            <a:ext cx="4857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nl-BE" dirty="0" smtClean="0">
                <a:solidFill>
                  <a:srgbClr val="15465B"/>
                </a:solidFill>
                <a:latin typeface="Calibri" pitchFamily="34" charset="0"/>
              </a:rPr>
              <a:t>INDOOR CLIMATE</a:t>
            </a:r>
            <a:endParaRPr lang="nl-NL" dirty="0">
              <a:solidFill>
                <a:srgbClr val="15465B"/>
              </a:solidFill>
              <a:latin typeface="Calibri" pitchFamily="34" charset="0"/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4286250" y="4260850"/>
            <a:ext cx="285750" cy="792163"/>
          </a:xfrm>
          <a:prstGeom prst="upDownArrow">
            <a:avLst>
              <a:gd name="adj1" fmla="val 50000"/>
              <a:gd name="adj2" fmla="val 60219"/>
            </a:avLst>
          </a:prstGeom>
          <a:solidFill>
            <a:srgbClr val="FF6600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nl-BE">
              <a:latin typeface="Calibri" pitchFamily="34" charset="0"/>
            </a:endParaRPr>
          </a:p>
        </p:txBody>
      </p:sp>
      <p:sp>
        <p:nvSpPr>
          <p:cNvPr id="11" name="Tekstvak 10"/>
          <p:cNvSpPr txBox="1">
            <a:spLocks noChangeArrowheads="1"/>
          </p:cNvSpPr>
          <p:nvPr/>
        </p:nvSpPr>
        <p:spPr bwMode="auto">
          <a:xfrm>
            <a:off x="2000250" y="1792281"/>
            <a:ext cx="485775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600" dirty="0" smtClean="0">
                <a:solidFill>
                  <a:srgbClr val="15465B"/>
                </a:solidFill>
                <a:latin typeface="Calibri" pitchFamily="34" charset="0"/>
              </a:rPr>
              <a:t>gasses, particulate matter (PM) , odour, </a:t>
            </a:r>
            <a:r>
              <a:rPr lang="en-GB" sz="1600" dirty="0" err="1" smtClean="0">
                <a:solidFill>
                  <a:srgbClr val="15465B"/>
                </a:solidFill>
                <a:latin typeface="Calibri" pitchFamily="34" charset="0"/>
              </a:rPr>
              <a:t>hea</a:t>
            </a:r>
            <a:r>
              <a:rPr lang="en-US" sz="1600" dirty="0" smtClean="0">
                <a:solidFill>
                  <a:srgbClr val="15465B"/>
                </a:solidFill>
                <a:latin typeface="Calibri" pitchFamily="34" charset="0"/>
              </a:rPr>
              <a:t>t</a:t>
            </a:r>
          </a:p>
          <a:p>
            <a:pPr algn="ctr"/>
            <a:r>
              <a:rPr lang="nl-BE" dirty="0" smtClean="0">
                <a:solidFill>
                  <a:srgbClr val="15465B"/>
                </a:solidFill>
                <a:latin typeface="Calibri" pitchFamily="34" charset="0"/>
              </a:rPr>
              <a:t>EMISSIONS</a:t>
            </a:r>
            <a:endParaRPr lang="nl-BE" dirty="0">
              <a:solidFill>
                <a:srgbClr val="15465B"/>
              </a:solidFill>
              <a:latin typeface="Calibri" pitchFamily="34" charset="0"/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1998663" y="5830888"/>
            <a:ext cx="4860925" cy="428625"/>
          </a:xfrm>
          <a:prstGeom prst="rect">
            <a:avLst/>
          </a:prstGeom>
          <a:solidFill>
            <a:srgbClr val="FF66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>
                <a:solidFill>
                  <a:srgbClr val="15465B"/>
                </a:solidFill>
              </a:rPr>
              <a:t>ANIMAL HOUSE</a:t>
            </a:r>
            <a:endParaRPr lang="en-GB" dirty="0">
              <a:solidFill>
                <a:srgbClr val="15465B"/>
              </a:solidFill>
            </a:endParaRPr>
          </a:p>
        </p:txBody>
      </p:sp>
      <p:sp>
        <p:nvSpPr>
          <p:cNvPr id="13" name="Tekstvak 24"/>
          <p:cNvSpPr txBox="1">
            <a:spLocks noChangeArrowheads="1"/>
          </p:cNvSpPr>
          <p:nvPr/>
        </p:nvSpPr>
        <p:spPr bwMode="auto">
          <a:xfrm>
            <a:off x="7178675" y="5095875"/>
            <a:ext cx="17145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nl-BE" dirty="0">
                <a:solidFill>
                  <a:srgbClr val="15465B"/>
                </a:solidFill>
                <a:latin typeface="Calibri" pitchFamily="34" charset="0"/>
              </a:rPr>
              <a:t>OUTPUT</a:t>
            </a:r>
          </a:p>
          <a:p>
            <a:pPr algn="ctr"/>
            <a:r>
              <a:rPr lang="en-US" sz="1600" dirty="0" smtClean="0">
                <a:solidFill>
                  <a:srgbClr val="15465B"/>
                </a:solidFill>
                <a:latin typeface="Calibri" pitchFamily="34" charset="0"/>
              </a:rPr>
              <a:t>animal products</a:t>
            </a:r>
            <a:endParaRPr lang="en-US" sz="1600" dirty="0">
              <a:solidFill>
                <a:srgbClr val="15465B"/>
              </a:solidFill>
              <a:latin typeface="Calibri" pitchFamily="34" charset="0"/>
            </a:endParaRPr>
          </a:p>
        </p:txBody>
      </p:sp>
      <p:sp>
        <p:nvSpPr>
          <p:cNvPr id="14" name="PIJL-RECHTS 24"/>
          <p:cNvSpPr/>
          <p:nvPr/>
        </p:nvSpPr>
        <p:spPr>
          <a:xfrm>
            <a:off x="5857875" y="5195888"/>
            <a:ext cx="1428750" cy="28575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5" name="PIJL-RECHTS 31"/>
          <p:cNvSpPr/>
          <p:nvPr/>
        </p:nvSpPr>
        <p:spPr>
          <a:xfrm>
            <a:off x="1714500" y="3695700"/>
            <a:ext cx="1428750" cy="28575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16" name="Tekstvak 7"/>
          <p:cNvSpPr txBox="1">
            <a:spLocks noChangeArrowheads="1"/>
          </p:cNvSpPr>
          <p:nvPr/>
        </p:nvSpPr>
        <p:spPr bwMode="auto">
          <a:xfrm>
            <a:off x="200025" y="3630613"/>
            <a:ext cx="165735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nl-BE" dirty="0">
                <a:solidFill>
                  <a:srgbClr val="15465B"/>
                </a:solidFill>
                <a:latin typeface="Calibri" pitchFamily="34" charset="0"/>
              </a:rPr>
              <a:t>INPUT</a:t>
            </a:r>
          </a:p>
          <a:p>
            <a:pPr algn="ctr"/>
            <a:r>
              <a:rPr lang="nl-BE" sz="1600" dirty="0" smtClean="0">
                <a:solidFill>
                  <a:srgbClr val="15465B"/>
                </a:solidFill>
                <a:latin typeface="Calibri" pitchFamily="34" charset="0"/>
              </a:rPr>
              <a:t>air</a:t>
            </a:r>
            <a:endParaRPr lang="nl-BE" sz="1600" dirty="0">
              <a:solidFill>
                <a:srgbClr val="15465B"/>
              </a:solidFill>
              <a:latin typeface="Calibri" pitchFamily="34" charset="0"/>
            </a:endParaRPr>
          </a:p>
        </p:txBody>
      </p:sp>
      <p:sp>
        <p:nvSpPr>
          <p:cNvPr id="17" name="Gekromde PIJL-OMHOOG 36"/>
          <p:cNvSpPr/>
          <p:nvPr/>
        </p:nvSpPr>
        <p:spPr>
          <a:xfrm rot="16200000">
            <a:off x="4679156" y="3302794"/>
            <a:ext cx="1285875" cy="928688"/>
          </a:xfrm>
          <a:prstGeom prst="curved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>
              <a:solidFill>
                <a:schemeClr val="tx1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2714612" y="3181649"/>
            <a:ext cx="12154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ventilation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9" name="Tekstvak 18"/>
          <p:cNvSpPr txBox="1"/>
          <p:nvPr/>
        </p:nvSpPr>
        <p:spPr>
          <a:xfrm>
            <a:off x="855655" y="2071500"/>
            <a:ext cx="228601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+mn-lt"/>
              </a:rPr>
              <a:t>EU Directives</a:t>
            </a:r>
          </a:p>
          <a:p>
            <a:pPr algn="ctr">
              <a:defRPr/>
            </a:pP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NEC &amp; NATURA 2000 NH</a:t>
            </a:r>
            <a:r>
              <a:rPr lang="en-US" sz="1600" b="1" baseline="-25000" dirty="0" smtClean="0">
                <a:solidFill>
                  <a:srgbClr val="C00000"/>
                </a:solidFill>
                <a:latin typeface="+mn-lt"/>
              </a:rPr>
              <a:t>3</a:t>
            </a: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 &amp; PM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5870765" y="2071500"/>
            <a:ext cx="214312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nl-BE" sz="2000" b="1" dirty="0" smtClean="0">
                <a:solidFill>
                  <a:srgbClr val="C00000"/>
                </a:solidFill>
                <a:latin typeface="+mn-lt"/>
              </a:rPr>
              <a:t>EU CCP</a:t>
            </a:r>
            <a:endParaRPr lang="nl-BE" sz="2000" b="1" dirty="0">
              <a:solidFill>
                <a:srgbClr val="C00000"/>
              </a:solidFill>
              <a:latin typeface="+mn-lt"/>
            </a:endParaRPr>
          </a:p>
          <a:p>
            <a:pPr algn="ctr">
              <a:defRPr/>
            </a:pPr>
            <a:r>
              <a:rPr lang="nl-BE" sz="1600" b="1" dirty="0" smtClean="0">
                <a:solidFill>
                  <a:srgbClr val="C00000"/>
                </a:solidFill>
                <a:latin typeface="+mn-lt"/>
              </a:rPr>
              <a:t>GHG </a:t>
            </a:r>
            <a:r>
              <a:rPr lang="nl-BE" sz="1600" b="1" dirty="0">
                <a:solidFill>
                  <a:srgbClr val="C00000"/>
                </a:solidFill>
              </a:rPr>
              <a:t>(</a:t>
            </a:r>
            <a:r>
              <a:rPr lang="nl-BE" sz="1600" b="1" dirty="0" smtClean="0">
                <a:solidFill>
                  <a:srgbClr val="C00000"/>
                </a:solidFill>
              </a:rPr>
              <a:t>CO</a:t>
            </a:r>
            <a:r>
              <a:rPr lang="nl-BE" sz="1600" b="1" baseline="-25000" dirty="0" smtClean="0">
                <a:solidFill>
                  <a:srgbClr val="C00000"/>
                </a:solidFill>
              </a:rPr>
              <a:t>2</a:t>
            </a:r>
            <a:r>
              <a:rPr lang="nl-BE" sz="1600" b="1" dirty="0" smtClean="0">
                <a:solidFill>
                  <a:srgbClr val="C00000"/>
                </a:solidFill>
              </a:rPr>
              <a:t>, C</a:t>
            </a:r>
            <a:r>
              <a:rPr lang="nl-BE" sz="1600" b="1" dirty="0" smtClean="0">
                <a:solidFill>
                  <a:srgbClr val="C00000"/>
                </a:solidFill>
                <a:latin typeface="+mn-lt"/>
              </a:rPr>
              <a:t>H</a:t>
            </a:r>
            <a:r>
              <a:rPr lang="nl-BE" sz="1600" b="1" baseline="-25000" dirty="0" smtClean="0">
                <a:solidFill>
                  <a:srgbClr val="C00000"/>
                </a:solidFill>
                <a:latin typeface="+mn-lt"/>
              </a:rPr>
              <a:t>4</a:t>
            </a:r>
            <a:r>
              <a:rPr lang="nl-BE" sz="16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nl-BE" sz="1600" b="1" dirty="0">
                <a:solidFill>
                  <a:srgbClr val="C00000"/>
                </a:solidFill>
                <a:latin typeface="+mn-lt"/>
              </a:rPr>
              <a:t>&amp; N</a:t>
            </a:r>
            <a:r>
              <a:rPr lang="nl-BE" sz="1600" b="1" baseline="-25000" dirty="0">
                <a:solidFill>
                  <a:srgbClr val="C00000"/>
                </a:solidFill>
                <a:latin typeface="+mn-lt"/>
              </a:rPr>
              <a:t>2</a:t>
            </a:r>
            <a:r>
              <a:rPr lang="nl-BE" sz="1600" b="1" dirty="0">
                <a:solidFill>
                  <a:srgbClr val="C00000"/>
                </a:solidFill>
                <a:latin typeface="+mn-lt"/>
              </a:rPr>
              <a:t>O)</a:t>
            </a:r>
          </a:p>
          <a:p>
            <a:pPr algn="ctr">
              <a:defRPr/>
            </a:pPr>
            <a:r>
              <a:rPr lang="nl-BE" sz="1600" b="1" dirty="0" smtClean="0">
                <a:solidFill>
                  <a:srgbClr val="C00000"/>
                </a:solidFill>
                <a:latin typeface="+mn-lt"/>
              </a:rPr>
              <a:t>Energy efficiency</a:t>
            </a:r>
            <a:endParaRPr lang="nl-NL" sz="1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928793" y="4124325"/>
            <a:ext cx="24288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+mn-lt"/>
              </a:rPr>
              <a:t>EU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+mn-lt"/>
              </a:rPr>
              <a:t>occupational health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+mn-lt"/>
              </a:rPr>
              <a:t>animal welfare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4929188" y="4435475"/>
            <a:ext cx="17145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+mn-lt"/>
              </a:rPr>
              <a:t>EU - BAT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srgbClr val="C00000"/>
                </a:solidFill>
                <a:latin typeface="+mn-lt"/>
              </a:rPr>
              <a:t>IPPC Directive</a:t>
            </a:r>
            <a:endParaRPr lang="en-US" sz="20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877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 </a:t>
            </a:r>
            <a:r>
              <a:rPr lang="nl-BE" dirty="0" err="1" smtClean="0"/>
              <a:t>the</a:t>
            </a:r>
            <a:r>
              <a:rPr lang="nl-BE" dirty="0" smtClean="0"/>
              <a:t> scene</a:t>
            </a:r>
            <a:endParaRPr lang="nl-BE" dirty="0"/>
          </a:p>
        </p:txBody>
      </p:sp>
      <p:sp>
        <p:nvSpPr>
          <p:cNvPr id="23" name="Rechthoek 22"/>
          <p:cNvSpPr/>
          <p:nvPr/>
        </p:nvSpPr>
        <p:spPr>
          <a:xfrm>
            <a:off x="2000250" y="3116263"/>
            <a:ext cx="4857750" cy="2714625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4" name="Tekstvak 7"/>
          <p:cNvSpPr txBox="1">
            <a:spLocks noChangeArrowheads="1"/>
          </p:cNvSpPr>
          <p:nvPr/>
        </p:nvSpPr>
        <p:spPr bwMode="auto">
          <a:xfrm>
            <a:off x="71438" y="5053013"/>
            <a:ext cx="192881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nl-BE" dirty="0">
                <a:solidFill>
                  <a:srgbClr val="15465B"/>
                </a:solidFill>
                <a:latin typeface="Calibri" pitchFamily="34" charset="0"/>
              </a:rPr>
              <a:t>INPUT</a:t>
            </a:r>
          </a:p>
          <a:p>
            <a:pPr algn="ctr"/>
            <a:r>
              <a:rPr lang="nl-BE" sz="1600" dirty="0" smtClean="0">
                <a:solidFill>
                  <a:srgbClr val="15465B"/>
                </a:solidFill>
                <a:latin typeface="Calibri" pitchFamily="34" charset="0"/>
              </a:rPr>
              <a:t>resources</a:t>
            </a:r>
            <a:endParaRPr lang="nl-BE" sz="1600" dirty="0">
              <a:solidFill>
                <a:srgbClr val="15465B"/>
              </a:solidFill>
              <a:latin typeface="Calibri" pitchFamily="34" charset="0"/>
            </a:endParaRPr>
          </a:p>
        </p:txBody>
      </p:sp>
      <p:sp>
        <p:nvSpPr>
          <p:cNvPr id="25" name="PIJL-RECHTS 11"/>
          <p:cNvSpPr/>
          <p:nvPr/>
        </p:nvSpPr>
        <p:spPr>
          <a:xfrm>
            <a:off x="1714500" y="5195888"/>
            <a:ext cx="1428750" cy="28575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6" name="PIJL-RECHTS 12"/>
          <p:cNvSpPr/>
          <p:nvPr/>
        </p:nvSpPr>
        <p:spPr>
          <a:xfrm rot="16200000">
            <a:off x="3949700" y="2841625"/>
            <a:ext cx="958850" cy="28575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7" name="Tekstvak 26"/>
          <p:cNvSpPr txBox="1">
            <a:spLocks noChangeArrowheads="1"/>
          </p:cNvSpPr>
          <p:nvPr/>
        </p:nvSpPr>
        <p:spPr bwMode="auto">
          <a:xfrm>
            <a:off x="2000250" y="5106988"/>
            <a:ext cx="4857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nl-BE" dirty="0" smtClean="0">
                <a:solidFill>
                  <a:srgbClr val="15465B"/>
                </a:solidFill>
                <a:latin typeface="Calibri" pitchFamily="34" charset="0"/>
              </a:rPr>
              <a:t>PROCESSES</a:t>
            </a:r>
            <a:endParaRPr lang="nl-BE" dirty="0">
              <a:solidFill>
                <a:srgbClr val="15465B"/>
              </a:solidFill>
              <a:latin typeface="Calibri" pitchFamily="34" charset="0"/>
            </a:endParaRPr>
          </a:p>
        </p:txBody>
      </p:sp>
      <p:sp>
        <p:nvSpPr>
          <p:cNvPr id="28" name="Tekstvak 27"/>
          <p:cNvSpPr txBox="1">
            <a:spLocks noChangeArrowheads="1"/>
          </p:cNvSpPr>
          <p:nvPr/>
        </p:nvSpPr>
        <p:spPr bwMode="auto">
          <a:xfrm>
            <a:off x="2000250" y="3624263"/>
            <a:ext cx="4857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nl-BE" dirty="0" smtClean="0">
                <a:solidFill>
                  <a:srgbClr val="15465B"/>
                </a:solidFill>
                <a:latin typeface="Calibri" pitchFamily="34" charset="0"/>
              </a:rPr>
              <a:t>INDOOR CLIMATE</a:t>
            </a:r>
            <a:endParaRPr lang="nl-NL" dirty="0">
              <a:solidFill>
                <a:srgbClr val="15465B"/>
              </a:solidFill>
              <a:latin typeface="Calibri" pitchFamily="34" charset="0"/>
            </a:endParaRPr>
          </a:p>
        </p:txBody>
      </p:sp>
      <p:sp>
        <p:nvSpPr>
          <p:cNvPr id="29" name="AutoShape 20"/>
          <p:cNvSpPr>
            <a:spLocks noChangeArrowheads="1"/>
          </p:cNvSpPr>
          <p:nvPr/>
        </p:nvSpPr>
        <p:spPr bwMode="auto">
          <a:xfrm>
            <a:off x="4286250" y="4260850"/>
            <a:ext cx="285750" cy="792163"/>
          </a:xfrm>
          <a:prstGeom prst="upDownArrow">
            <a:avLst>
              <a:gd name="adj1" fmla="val 50000"/>
              <a:gd name="adj2" fmla="val 60219"/>
            </a:avLst>
          </a:prstGeom>
          <a:solidFill>
            <a:srgbClr val="FF6600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nl-BE">
              <a:latin typeface="Calibri" pitchFamily="34" charset="0"/>
            </a:endParaRPr>
          </a:p>
        </p:txBody>
      </p:sp>
      <p:sp>
        <p:nvSpPr>
          <p:cNvPr id="30" name="Tekstvak 29"/>
          <p:cNvSpPr txBox="1">
            <a:spLocks noChangeArrowheads="1"/>
          </p:cNvSpPr>
          <p:nvPr/>
        </p:nvSpPr>
        <p:spPr bwMode="auto">
          <a:xfrm>
            <a:off x="2000250" y="1792281"/>
            <a:ext cx="485775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 smtClean="0">
                <a:solidFill>
                  <a:srgbClr val="15465B"/>
                </a:solidFill>
                <a:latin typeface="Calibri" pitchFamily="34" charset="0"/>
              </a:rPr>
              <a:t>gasses, particulate matter (PM) , </a:t>
            </a:r>
            <a:r>
              <a:rPr lang="en-US" sz="1600" dirty="0" err="1" smtClean="0">
                <a:solidFill>
                  <a:srgbClr val="15465B"/>
                </a:solidFill>
                <a:latin typeface="Calibri" pitchFamily="34" charset="0"/>
              </a:rPr>
              <a:t>odour</a:t>
            </a:r>
            <a:r>
              <a:rPr lang="en-US" sz="1600" dirty="0" smtClean="0">
                <a:solidFill>
                  <a:srgbClr val="15465B"/>
                </a:solidFill>
                <a:latin typeface="Calibri" pitchFamily="34" charset="0"/>
              </a:rPr>
              <a:t>, heat</a:t>
            </a:r>
          </a:p>
          <a:p>
            <a:pPr algn="ctr"/>
            <a:r>
              <a:rPr lang="nl-BE" dirty="0" smtClean="0">
                <a:solidFill>
                  <a:srgbClr val="15465B"/>
                </a:solidFill>
                <a:latin typeface="Calibri" pitchFamily="34" charset="0"/>
              </a:rPr>
              <a:t>EMISSIONS</a:t>
            </a:r>
            <a:endParaRPr lang="nl-BE" dirty="0">
              <a:solidFill>
                <a:srgbClr val="15465B"/>
              </a:solidFill>
              <a:latin typeface="Calibri" pitchFamily="34" charset="0"/>
            </a:endParaRPr>
          </a:p>
        </p:txBody>
      </p:sp>
      <p:sp>
        <p:nvSpPr>
          <p:cNvPr id="31" name="Rechthoek 30"/>
          <p:cNvSpPr/>
          <p:nvPr/>
        </p:nvSpPr>
        <p:spPr>
          <a:xfrm>
            <a:off x="1998663" y="5830888"/>
            <a:ext cx="4860925" cy="428625"/>
          </a:xfrm>
          <a:prstGeom prst="rect">
            <a:avLst/>
          </a:prstGeom>
          <a:solidFill>
            <a:srgbClr val="FF66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 smtClean="0">
                <a:solidFill>
                  <a:srgbClr val="15465B"/>
                </a:solidFill>
              </a:rPr>
              <a:t>ANIMAL HOUSE</a:t>
            </a:r>
            <a:endParaRPr lang="en-GB" dirty="0">
              <a:solidFill>
                <a:srgbClr val="15465B"/>
              </a:solidFill>
            </a:endParaRPr>
          </a:p>
        </p:txBody>
      </p:sp>
      <p:sp>
        <p:nvSpPr>
          <p:cNvPr id="32" name="Tekstvak 24"/>
          <p:cNvSpPr txBox="1">
            <a:spLocks noChangeArrowheads="1"/>
          </p:cNvSpPr>
          <p:nvPr/>
        </p:nvSpPr>
        <p:spPr bwMode="auto">
          <a:xfrm>
            <a:off x="7178675" y="5095875"/>
            <a:ext cx="17145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nl-BE" dirty="0">
                <a:solidFill>
                  <a:srgbClr val="15465B"/>
                </a:solidFill>
                <a:latin typeface="Calibri" pitchFamily="34" charset="0"/>
              </a:rPr>
              <a:t>OUTPUT</a:t>
            </a:r>
          </a:p>
          <a:p>
            <a:pPr algn="ctr"/>
            <a:r>
              <a:rPr lang="en-US" sz="1600" dirty="0" smtClean="0">
                <a:solidFill>
                  <a:srgbClr val="15465B"/>
                </a:solidFill>
                <a:latin typeface="Calibri" pitchFamily="34" charset="0"/>
              </a:rPr>
              <a:t>animal products</a:t>
            </a:r>
            <a:endParaRPr lang="en-US" sz="1600" dirty="0">
              <a:solidFill>
                <a:srgbClr val="15465B"/>
              </a:solidFill>
              <a:latin typeface="Calibri" pitchFamily="34" charset="0"/>
            </a:endParaRPr>
          </a:p>
        </p:txBody>
      </p:sp>
      <p:sp>
        <p:nvSpPr>
          <p:cNvPr id="33" name="PIJL-RECHTS 24"/>
          <p:cNvSpPr/>
          <p:nvPr/>
        </p:nvSpPr>
        <p:spPr>
          <a:xfrm>
            <a:off x="5857875" y="5195888"/>
            <a:ext cx="1428750" cy="28575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34" name="PIJL-RECHTS 31"/>
          <p:cNvSpPr/>
          <p:nvPr/>
        </p:nvSpPr>
        <p:spPr>
          <a:xfrm>
            <a:off x="1714500" y="3695700"/>
            <a:ext cx="1428750" cy="285750"/>
          </a:xfrm>
          <a:prstGeom prst="rightArrow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35" name="Tekstvak 7"/>
          <p:cNvSpPr txBox="1">
            <a:spLocks noChangeArrowheads="1"/>
          </p:cNvSpPr>
          <p:nvPr/>
        </p:nvSpPr>
        <p:spPr bwMode="auto">
          <a:xfrm>
            <a:off x="200025" y="3630613"/>
            <a:ext cx="165735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nl-BE" dirty="0">
                <a:solidFill>
                  <a:srgbClr val="15465B"/>
                </a:solidFill>
                <a:latin typeface="Calibri" pitchFamily="34" charset="0"/>
              </a:rPr>
              <a:t>INPUT</a:t>
            </a:r>
          </a:p>
          <a:p>
            <a:pPr algn="ctr"/>
            <a:r>
              <a:rPr lang="nl-BE" sz="1600" dirty="0" smtClean="0">
                <a:solidFill>
                  <a:srgbClr val="15465B"/>
                </a:solidFill>
                <a:latin typeface="Calibri" pitchFamily="34" charset="0"/>
              </a:rPr>
              <a:t>air</a:t>
            </a:r>
            <a:endParaRPr lang="nl-BE" sz="1600" dirty="0">
              <a:solidFill>
                <a:srgbClr val="15465B"/>
              </a:solidFill>
              <a:latin typeface="Calibri" pitchFamily="34" charset="0"/>
            </a:endParaRPr>
          </a:p>
        </p:txBody>
      </p:sp>
      <p:sp>
        <p:nvSpPr>
          <p:cNvPr id="36" name="Gekromde PIJL-OMHOOG 36"/>
          <p:cNvSpPr/>
          <p:nvPr/>
        </p:nvSpPr>
        <p:spPr>
          <a:xfrm rot="16200000">
            <a:off x="4679156" y="3302794"/>
            <a:ext cx="1285875" cy="928688"/>
          </a:xfrm>
          <a:prstGeom prst="curved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>
              <a:solidFill>
                <a:schemeClr val="tx1"/>
              </a:solidFill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2714612" y="3181649"/>
            <a:ext cx="12154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>ventilation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8" name="Tekstvak 37"/>
          <p:cNvSpPr txBox="1">
            <a:spLocks noChangeArrowheads="1"/>
          </p:cNvSpPr>
          <p:nvPr/>
        </p:nvSpPr>
        <p:spPr bwMode="auto">
          <a:xfrm>
            <a:off x="4443413" y="2571744"/>
            <a:ext cx="2357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800" b="1" dirty="0" smtClean="0">
                <a:solidFill>
                  <a:srgbClr val="C00000"/>
                </a:solidFill>
                <a:latin typeface="Calibri" pitchFamily="34" charset="0"/>
              </a:rPr>
              <a:t>energy recuperation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9" name="Tekstvak 38"/>
          <p:cNvSpPr txBox="1">
            <a:spLocks noChangeArrowheads="1"/>
          </p:cNvSpPr>
          <p:nvPr/>
        </p:nvSpPr>
        <p:spPr bwMode="auto">
          <a:xfrm>
            <a:off x="1714500" y="2571744"/>
            <a:ext cx="258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800" b="1" dirty="0" smtClean="0">
                <a:solidFill>
                  <a:srgbClr val="C00000"/>
                </a:solidFill>
                <a:latin typeface="Calibri" pitchFamily="34" charset="0"/>
              </a:rPr>
              <a:t>air treatment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0" name="Tekstvak 39"/>
          <p:cNvSpPr txBox="1">
            <a:spLocks noChangeArrowheads="1"/>
          </p:cNvSpPr>
          <p:nvPr/>
        </p:nvSpPr>
        <p:spPr bwMode="auto">
          <a:xfrm>
            <a:off x="1943100" y="4354305"/>
            <a:ext cx="23574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alibri" pitchFamily="34" charset="0"/>
              </a:rPr>
              <a:t>management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Calibri" pitchFamily="34" charset="0"/>
              </a:rPr>
              <a:t>(e.g. feeding, ventilation,…) </a:t>
            </a:r>
            <a:endParaRPr 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1" name="Tekstvak 40"/>
          <p:cNvSpPr txBox="1">
            <a:spLocks noChangeArrowheads="1"/>
          </p:cNvSpPr>
          <p:nvPr/>
        </p:nvSpPr>
        <p:spPr bwMode="auto">
          <a:xfrm>
            <a:off x="4443413" y="4425743"/>
            <a:ext cx="2357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800" b="1" dirty="0" smtClean="0">
                <a:solidFill>
                  <a:srgbClr val="C00000"/>
                </a:solidFill>
                <a:latin typeface="Calibri" pitchFamily="34" charset="0"/>
              </a:rPr>
              <a:t>energy saving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2" name="Tekstvak 41"/>
          <p:cNvSpPr txBox="1">
            <a:spLocks noChangeArrowheads="1"/>
          </p:cNvSpPr>
          <p:nvPr/>
        </p:nvSpPr>
        <p:spPr bwMode="auto">
          <a:xfrm>
            <a:off x="2006871" y="5435376"/>
            <a:ext cx="4857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1800" b="1" dirty="0" smtClean="0">
                <a:solidFill>
                  <a:srgbClr val="C00000"/>
                </a:solidFill>
                <a:latin typeface="Calibri" pitchFamily="34" charset="0"/>
              </a:rPr>
              <a:t>construction &amp; location</a:t>
            </a:r>
            <a:endParaRPr lang="en-GB" sz="18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6943725" y="1835150"/>
            <a:ext cx="1714500" cy="1631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000" b="1" dirty="0" smtClean="0">
                <a:solidFill>
                  <a:schemeClr val="tx2"/>
                </a:solidFill>
                <a:latin typeface="+mn-lt"/>
              </a:rPr>
              <a:t>Emission</a:t>
            </a:r>
          </a:p>
          <a:p>
            <a:pPr algn="ctr">
              <a:defRPr/>
            </a:pPr>
            <a:r>
              <a:rPr lang="en-GB" sz="2000" b="1" dirty="0" smtClean="0">
                <a:solidFill>
                  <a:schemeClr val="tx2"/>
                </a:solidFill>
                <a:latin typeface="+mn-lt"/>
              </a:rPr>
              <a:t>+</a:t>
            </a:r>
          </a:p>
          <a:p>
            <a:pPr algn="ctr">
              <a:defRPr/>
            </a:pPr>
            <a:r>
              <a:rPr lang="en-GB" sz="2000" b="1" dirty="0" smtClean="0">
                <a:solidFill>
                  <a:schemeClr val="tx2"/>
                </a:solidFill>
                <a:latin typeface="+mn-lt"/>
              </a:rPr>
              <a:t>Technology</a:t>
            </a:r>
          </a:p>
          <a:p>
            <a:pPr algn="ctr">
              <a:defRPr/>
            </a:pPr>
            <a:r>
              <a:rPr lang="en-GB" sz="2000" b="1" dirty="0" smtClean="0">
                <a:solidFill>
                  <a:schemeClr val="tx2"/>
                </a:solidFill>
                <a:latin typeface="+mn-lt"/>
              </a:rPr>
              <a:t>=</a:t>
            </a:r>
          </a:p>
          <a:p>
            <a:pPr algn="ctr">
              <a:defRPr/>
            </a:pPr>
            <a:r>
              <a:rPr lang="en-GB" sz="2000" b="1" dirty="0" smtClean="0">
                <a:solidFill>
                  <a:schemeClr val="tx2"/>
                </a:solidFill>
                <a:latin typeface="+mn-lt"/>
              </a:rPr>
              <a:t>Energy</a:t>
            </a:r>
            <a:endParaRPr lang="en-GB" sz="20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31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63947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Aim = quantify &amp; reduce emissions in practice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Models need to be validated in practice</a:t>
            </a:r>
            <a:endParaRPr lang="en-US" sz="32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8" y="1619614"/>
            <a:ext cx="3744416" cy="3704769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3995936" y="2780928"/>
            <a:ext cx="4536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15465B"/>
                </a:solidFill>
              </a:rPr>
              <a:t>Modelling = </a:t>
            </a:r>
            <a:r>
              <a:rPr lang="en-US" sz="2800" b="1" dirty="0" smtClean="0">
                <a:solidFill>
                  <a:srgbClr val="15465B"/>
                </a:solidFill>
              </a:rPr>
              <a:t>tools</a:t>
            </a:r>
            <a:r>
              <a:rPr lang="en-US" sz="2800" b="1" dirty="0">
                <a:solidFill>
                  <a:srgbClr val="15465B"/>
                </a:solidFill>
              </a:rPr>
              <a:t/>
            </a:r>
            <a:br>
              <a:rPr lang="en-US" sz="2800" b="1" dirty="0">
                <a:solidFill>
                  <a:srgbClr val="15465B"/>
                </a:solidFill>
              </a:rPr>
            </a:br>
            <a:r>
              <a:rPr lang="en-US" sz="2800" b="1" dirty="0">
                <a:solidFill>
                  <a:srgbClr val="15465B"/>
                </a:solidFill>
              </a:rPr>
              <a:t>to understand processes</a:t>
            </a:r>
            <a:br>
              <a:rPr lang="en-US" sz="2800" b="1" dirty="0">
                <a:solidFill>
                  <a:srgbClr val="15465B"/>
                </a:solidFill>
              </a:rPr>
            </a:br>
            <a:r>
              <a:rPr lang="en-US" sz="2800" b="1" dirty="0">
                <a:solidFill>
                  <a:srgbClr val="15465B"/>
                </a:solidFill>
              </a:rPr>
              <a:t>to test hypothesis</a:t>
            </a:r>
            <a:br>
              <a:rPr lang="en-US" sz="2800" b="1" dirty="0">
                <a:solidFill>
                  <a:srgbClr val="15465B"/>
                </a:solidFill>
              </a:rPr>
            </a:br>
            <a:r>
              <a:rPr lang="en-US" sz="2800" b="1" dirty="0">
                <a:solidFill>
                  <a:srgbClr val="15465B"/>
                </a:solidFill>
              </a:rPr>
              <a:t>to predict </a:t>
            </a:r>
            <a:r>
              <a:rPr lang="en-US" sz="2800" b="1" dirty="0" smtClean="0">
                <a:solidFill>
                  <a:srgbClr val="15465B"/>
                </a:solidFill>
              </a:rPr>
              <a:t>effects</a:t>
            </a:r>
          </a:p>
        </p:txBody>
      </p:sp>
    </p:spTree>
    <p:extLst>
      <p:ext uri="{BB962C8B-B14F-4D97-AF65-F5344CB8AC3E}">
        <p14:creationId xmlns:p14="http://schemas.microsoft.com/office/powerpoint/2010/main" val="5465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04664"/>
            <a:ext cx="1877731" cy="67671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22" y="225651"/>
            <a:ext cx="2603218" cy="1079086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1043608" y="1858378"/>
            <a:ext cx="7632848" cy="4235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Timetable for Tuesday April 16th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8:00-8:30 Welcome &amp; scope of the training school (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Pieters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Peter Demeyer</a:t>
            </a:r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8:30-12:30 Session 1: Theory &amp; approaches in emission process modelling</a:t>
            </a:r>
            <a:b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(including 30min coffee break, contributions of ± 40min)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Effects of animal nutrition, excretion and behavior (André Aarnink)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Processes in urine and manure (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Dilya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Willink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 transfer processes from emitting surfaces (</a:t>
            </a:r>
            <a:r>
              <a:rPr lang="en-US" sz="16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Guoqiang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Zhang)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CFD (Ozer Bagci)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Methane emissions depending on manure management (</a:t>
            </a:r>
            <a:r>
              <a:rPr lang="en-US" sz="16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Calvet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nl-BE" sz="1600" dirty="0">
              <a:solidFill>
                <a:schemeClr val="tx2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b="1" dirty="0" smtClean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12:30-13:30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</a:t>
            </a:r>
            <a:endParaRPr lang="nl-BE" sz="16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 session during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 </a:t>
            </a:r>
            <a:r>
              <a:rPr 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related </a:t>
            </a: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endParaRPr lang="nl-BE" sz="1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170</Words>
  <Application>Microsoft Office PowerPoint</Application>
  <PresentationFormat>Diavoorstelling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Arial</vt:lpstr>
      <vt:lpstr>Calibri</vt:lpstr>
      <vt:lpstr>FlandersArtSans-Medium</vt:lpstr>
      <vt:lpstr>Symbol</vt:lpstr>
      <vt:lpstr>Times New Roman</vt:lpstr>
      <vt:lpstr>Kantoorthema</vt:lpstr>
      <vt:lpstr>PowerPoint-presentatie</vt:lpstr>
      <vt:lpstr>Setting the scene</vt:lpstr>
      <vt:lpstr>Setting the scene</vt:lpstr>
      <vt:lpstr>Aim = quantify &amp; reduce emissions in practice          Models need to be validated in practice</vt:lpstr>
      <vt:lpstr>PowerPoint-presentatie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Nancy De Vooght</dc:creator>
  <cp:lastModifiedBy>Reviewer</cp:lastModifiedBy>
  <cp:revision>164</cp:revision>
  <dcterms:created xsi:type="dcterms:W3CDTF">2014-12-09T08:41:41Z</dcterms:created>
  <dcterms:modified xsi:type="dcterms:W3CDTF">2019-04-15T14:53:47Z</dcterms:modified>
</cp:coreProperties>
</file>