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3" r:id="rId8"/>
    <p:sldId id="264" r:id="rId9"/>
    <p:sldId id="266" r:id="rId10"/>
    <p:sldId id="267" r:id="rId11"/>
    <p:sldId id="268" r:id="rId12"/>
    <p:sldId id="275" r:id="rId13"/>
    <p:sldId id="270" r:id="rId14"/>
    <p:sldId id="274" r:id="rId15"/>
    <p:sldId id="271" r:id="rId16"/>
    <p:sldId id="272" r:id="rId17"/>
    <p:sldId id="273" r:id="rId18"/>
    <p:sldId id="265" r:id="rId19"/>
    <p:sldId id="284" r:id="rId20"/>
    <p:sldId id="285" r:id="rId21"/>
    <p:sldId id="276" r:id="rId22"/>
    <p:sldId id="277" r:id="rId23"/>
    <p:sldId id="278" r:id="rId24"/>
    <p:sldId id="279" r:id="rId25"/>
    <p:sldId id="280" r:id="rId26"/>
    <p:sldId id="281" r:id="rId27"/>
    <p:sldId id="282" r:id="rId28"/>
    <p:sldId id="269" r:id="rId29"/>
    <p:sldId id="262" r:id="rId30"/>
    <p:sldId id="283" r:id="rId3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zer Bagci" initials="OB" lastIdx="1" clrIdx="0">
    <p:extLst>
      <p:ext uri="{19B8F6BF-5375-455C-9EA6-DF929625EA0E}">
        <p15:presenceInfo xmlns:p15="http://schemas.microsoft.com/office/powerpoint/2012/main" userId="S-1-5-21-1757981266-220523388-839522115-174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9435" autoAdjust="0"/>
  </p:normalViewPr>
  <p:slideViewPr>
    <p:cSldViewPr snapToGrid="0">
      <p:cViewPr varScale="1">
        <p:scale>
          <a:sx n="75" d="100"/>
          <a:sy n="75" d="100"/>
        </p:scale>
        <p:origin x="8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89535-E06F-4658-8903-BF6073C8AEB8}" type="datetimeFigureOut">
              <a:rPr lang="nl-BE" smtClean="0"/>
              <a:t>15/04/2019</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A0B44-09D6-4904-925B-7F29E5555645}" type="slidenum">
              <a:rPr lang="nl-BE" smtClean="0"/>
              <a:t>‹#›</a:t>
            </a:fld>
            <a:endParaRPr lang="nl-BE"/>
          </a:p>
        </p:txBody>
      </p:sp>
    </p:spTree>
    <p:extLst>
      <p:ext uri="{BB962C8B-B14F-4D97-AF65-F5344CB8AC3E}">
        <p14:creationId xmlns:p14="http://schemas.microsoft.com/office/powerpoint/2010/main" val="3500900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erodefensetech.com/component/content/article/adt/features/articles/19754"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those three popular discretization</a:t>
            </a:r>
            <a:r>
              <a:rPr lang="en-US" baseline="0" dirty="0" smtClean="0"/>
              <a:t> methods serve the purpose of turning differential equations into algebraic ones to make a problem be solvable in a computer environment.</a:t>
            </a:r>
          </a:p>
          <a:p>
            <a:r>
              <a:rPr lang="en-US" baseline="0" dirty="0" smtClean="0"/>
              <a:t>Finite difference is the method with the most physical significance, however it has deemed weak because of the modern need of complex geometries and the need for fast adaptation of computational grids.</a:t>
            </a:r>
          </a:p>
          <a:p>
            <a:r>
              <a:rPr lang="en-US" baseline="0" dirty="0" smtClean="0"/>
              <a:t>Finite element method in structural analyses has gained tremendous popularity however its lower physical insignificance due to its </a:t>
            </a:r>
            <a:r>
              <a:rPr lang="en-US" baseline="0" dirty="0" err="1" smtClean="0"/>
              <a:t>Galerkin’s</a:t>
            </a:r>
            <a:r>
              <a:rPr lang="en-US" baseline="0" dirty="0" smtClean="0"/>
              <a:t>-method-of-weighted-residual roots has caused finite volume gain much more trust because finite volume method is based on merely reaching flow variables at nodes by approximating physical fluxes on either side.</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7</a:t>
            </a:fld>
            <a:endParaRPr lang="nl-BE"/>
          </a:p>
        </p:txBody>
      </p:sp>
    </p:spTree>
    <p:extLst>
      <p:ext uri="{BB962C8B-B14F-4D97-AF65-F5344CB8AC3E}">
        <p14:creationId xmlns:p14="http://schemas.microsoft.com/office/powerpoint/2010/main" val="2843715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Drewry</a:t>
            </a:r>
            <a:r>
              <a:rPr lang="en-US" sz="1200" b="0" i="0" kern="1200" dirty="0" smtClean="0">
                <a:solidFill>
                  <a:schemeClr val="tx1"/>
                </a:solidFill>
                <a:effectLst/>
                <a:latin typeface="+mn-lt"/>
                <a:ea typeface="+mn-ea"/>
                <a:cs typeface="+mn-cs"/>
              </a:rPr>
              <a:t>, J. L., Choi, C. Y., Powell, J. M., &amp; Luck, B. D. (2018). Computational model of methane and ammonia emissions from dairy barns: Development and validation. </a:t>
            </a:r>
            <a:r>
              <a:rPr lang="en-US" sz="1200" b="0" i="1" kern="1200" dirty="0" smtClean="0">
                <a:solidFill>
                  <a:schemeClr val="tx1"/>
                </a:solidFill>
                <a:effectLst/>
                <a:latin typeface="+mn-lt"/>
                <a:ea typeface="+mn-ea"/>
                <a:cs typeface="+mn-cs"/>
              </a:rPr>
              <a:t>Computers and Electronics in Agriculture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149</a:t>
            </a:r>
            <a:r>
              <a:rPr lang="en-US" sz="1200" b="0" i="0" kern="1200" dirty="0" smtClean="0">
                <a:solidFill>
                  <a:schemeClr val="tx1"/>
                </a:solidFill>
                <a:effectLst/>
                <a:latin typeface="+mn-lt"/>
                <a:ea typeface="+mn-ea"/>
                <a:cs typeface="+mn-cs"/>
              </a:rPr>
              <a:t>, 80-89.</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21</a:t>
            </a:fld>
            <a:endParaRPr lang="nl-BE"/>
          </a:p>
        </p:txBody>
      </p:sp>
    </p:spTree>
    <p:extLst>
      <p:ext uri="{BB962C8B-B14F-4D97-AF65-F5344CB8AC3E}">
        <p14:creationId xmlns:p14="http://schemas.microsoft.com/office/powerpoint/2010/main" val="4143859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Sun, H., Keener, H. M., Deng, W., &amp; Michel Jr, F. C. (2004). Development and validation of 3-d CFD models to simulate airflow and ammonia distribution in a high-rise™ hog building during summer and winter conditions. </a:t>
            </a:r>
            <a:r>
              <a:rPr lang="en-US" sz="1200" b="0" i="1" kern="1200" dirty="0" smtClean="0">
                <a:solidFill>
                  <a:schemeClr val="tx1"/>
                </a:solidFill>
                <a:effectLst/>
                <a:latin typeface="+mn-lt"/>
                <a:ea typeface="+mn-ea"/>
                <a:cs typeface="+mn-cs"/>
              </a:rPr>
              <a:t>Agricultural Engineering International: CIGR Journal</a:t>
            </a:r>
            <a:r>
              <a:rPr lang="en-US" sz="1200" b="0" i="0" kern="1200" dirty="0" smtClean="0">
                <a:solidFill>
                  <a:schemeClr val="tx1"/>
                </a:solidFill>
                <a:effectLst/>
                <a:latin typeface="+mn-lt"/>
                <a:ea typeface="+mn-ea"/>
                <a:cs typeface="+mn-cs"/>
              </a:rPr>
              <a:t>.</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22</a:t>
            </a:fld>
            <a:endParaRPr lang="nl-BE"/>
          </a:p>
        </p:txBody>
      </p:sp>
    </p:spTree>
    <p:extLst>
      <p:ext uri="{BB962C8B-B14F-4D97-AF65-F5344CB8AC3E}">
        <p14:creationId xmlns:p14="http://schemas.microsoft.com/office/powerpoint/2010/main" val="165905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23</a:t>
            </a:fld>
            <a:endParaRPr lang="nl-BE"/>
          </a:p>
        </p:txBody>
      </p:sp>
    </p:spTree>
    <p:extLst>
      <p:ext uri="{BB962C8B-B14F-4D97-AF65-F5344CB8AC3E}">
        <p14:creationId xmlns:p14="http://schemas.microsoft.com/office/powerpoint/2010/main" val="1565832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Yin, S., </a:t>
            </a:r>
            <a:r>
              <a:rPr lang="en-US" sz="1200" b="0" i="0" kern="1200" dirty="0" err="1" smtClean="0">
                <a:solidFill>
                  <a:schemeClr val="tx1"/>
                </a:solidFill>
                <a:effectLst/>
                <a:latin typeface="+mn-lt"/>
                <a:ea typeface="+mn-ea"/>
                <a:cs typeface="+mn-cs"/>
              </a:rPr>
              <a:t>van’t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Ooster</a:t>
            </a:r>
            <a:r>
              <a:rPr lang="en-US" sz="1200" b="0" i="0" kern="1200" dirty="0" smtClean="0">
                <a:solidFill>
                  <a:schemeClr val="tx1"/>
                </a:solidFill>
                <a:effectLst/>
                <a:latin typeface="+mn-lt"/>
                <a:ea typeface="+mn-ea"/>
                <a:cs typeface="+mn-cs"/>
              </a:rPr>
              <a:t>, B., </a:t>
            </a:r>
            <a:r>
              <a:rPr lang="en-US" sz="1200" b="0" i="0" kern="1200" dirty="0" err="1" smtClean="0">
                <a:solidFill>
                  <a:schemeClr val="tx1"/>
                </a:solidFill>
                <a:effectLst/>
                <a:latin typeface="+mn-lt"/>
                <a:ea typeface="+mn-ea"/>
                <a:cs typeface="+mn-cs"/>
              </a:rPr>
              <a:t>Ogink</a:t>
            </a:r>
            <a:r>
              <a:rPr lang="en-US" sz="1200" b="0" i="0" kern="1200" dirty="0" smtClean="0">
                <a:solidFill>
                  <a:schemeClr val="tx1"/>
                </a:solidFill>
                <a:effectLst/>
                <a:latin typeface="+mn-lt"/>
                <a:ea typeface="+mn-ea"/>
                <a:cs typeface="+mn-cs"/>
              </a:rPr>
              <a:t>, N. W., &amp; </a:t>
            </a:r>
            <a:r>
              <a:rPr lang="en-US" sz="1200" b="0" i="0" kern="1200" dirty="0" err="1" smtClean="0">
                <a:solidFill>
                  <a:schemeClr val="tx1"/>
                </a:solidFill>
                <a:effectLst/>
                <a:latin typeface="+mn-lt"/>
                <a:ea typeface="+mn-ea"/>
                <a:cs typeface="+mn-cs"/>
              </a:rPr>
              <a:t>Koerkamp</a:t>
            </a:r>
            <a:r>
              <a:rPr lang="en-US" sz="1200" b="0" i="0" kern="1200" dirty="0" smtClean="0">
                <a:solidFill>
                  <a:schemeClr val="tx1"/>
                </a:solidFill>
                <a:effectLst/>
                <a:latin typeface="+mn-lt"/>
                <a:ea typeface="+mn-ea"/>
                <a:cs typeface="+mn-cs"/>
              </a:rPr>
              <a:t>, P. W. G. (2016). Assessment of porous media instead of slatted floor for modelling the airflow and ammonia emission in the pit headspace. </a:t>
            </a:r>
            <a:r>
              <a:rPr lang="en-US" sz="1200" b="0" i="1" kern="1200" dirty="0" smtClean="0">
                <a:solidFill>
                  <a:schemeClr val="tx1"/>
                </a:solidFill>
                <a:effectLst/>
                <a:latin typeface="+mn-lt"/>
                <a:ea typeface="+mn-ea"/>
                <a:cs typeface="+mn-cs"/>
              </a:rPr>
              <a:t>Computers and Electronics in Agriculture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123</a:t>
            </a:r>
            <a:r>
              <a:rPr lang="en-US" sz="1200" b="0" i="0" kern="1200" dirty="0" smtClean="0">
                <a:solidFill>
                  <a:schemeClr val="tx1"/>
                </a:solidFill>
                <a:effectLst/>
                <a:latin typeface="+mn-lt"/>
                <a:ea typeface="+mn-ea"/>
                <a:cs typeface="+mn-cs"/>
              </a:rPr>
              <a:t>, 163-175.</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24</a:t>
            </a:fld>
            <a:endParaRPr lang="nl-BE"/>
          </a:p>
        </p:txBody>
      </p:sp>
    </p:spTree>
    <p:extLst>
      <p:ext uri="{BB962C8B-B14F-4D97-AF65-F5344CB8AC3E}">
        <p14:creationId xmlns:p14="http://schemas.microsoft.com/office/powerpoint/2010/main" val="1449431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Yin, S., </a:t>
            </a:r>
            <a:r>
              <a:rPr lang="en-US" sz="1200" b="0" i="0" kern="1200" dirty="0" err="1" smtClean="0">
                <a:solidFill>
                  <a:schemeClr val="tx1"/>
                </a:solidFill>
                <a:effectLst/>
                <a:latin typeface="+mn-lt"/>
                <a:ea typeface="+mn-ea"/>
                <a:cs typeface="+mn-cs"/>
              </a:rPr>
              <a:t>van’t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Ooster</a:t>
            </a:r>
            <a:r>
              <a:rPr lang="en-US" sz="1200" b="0" i="0" kern="1200" dirty="0" smtClean="0">
                <a:solidFill>
                  <a:schemeClr val="tx1"/>
                </a:solidFill>
                <a:effectLst/>
                <a:latin typeface="+mn-lt"/>
                <a:ea typeface="+mn-ea"/>
                <a:cs typeface="+mn-cs"/>
              </a:rPr>
              <a:t>, B., </a:t>
            </a:r>
            <a:r>
              <a:rPr lang="en-US" sz="1200" b="0" i="0" kern="1200" dirty="0" err="1" smtClean="0">
                <a:solidFill>
                  <a:schemeClr val="tx1"/>
                </a:solidFill>
                <a:effectLst/>
                <a:latin typeface="+mn-lt"/>
                <a:ea typeface="+mn-ea"/>
                <a:cs typeface="+mn-cs"/>
              </a:rPr>
              <a:t>Ogink</a:t>
            </a:r>
            <a:r>
              <a:rPr lang="en-US" sz="1200" b="0" i="0" kern="1200" dirty="0" smtClean="0">
                <a:solidFill>
                  <a:schemeClr val="tx1"/>
                </a:solidFill>
                <a:effectLst/>
                <a:latin typeface="+mn-lt"/>
                <a:ea typeface="+mn-ea"/>
                <a:cs typeface="+mn-cs"/>
              </a:rPr>
              <a:t>, N. W., &amp; </a:t>
            </a:r>
            <a:r>
              <a:rPr lang="en-US" sz="1200" b="0" i="0" kern="1200" dirty="0" err="1" smtClean="0">
                <a:solidFill>
                  <a:schemeClr val="tx1"/>
                </a:solidFill>
                <a:effectLst/>
                <a:latin typeface="+mn-lt"/>
                <a:ea typeface="+mn-ea"/>
                <a:cs typeface="+mn-cs"/>
              </a:rPr>
              <a:t>Koerkamp</a:t>
            </a:r>
            <a:r>
              <a:rPr lang="en-US" sz="1200" b="0" i="0" kern="1200" dirty="0" smtClean="0">
                <a:solidFill>
                  <a:schemeClr val="tx1"/>
                </a:solidFill>
                <a:effectLst/>
                <a:latin typeface="+mn-lt"/>
                <a:ea typeface="+mn-ea"/>
                <a:cs typeface="+mn-cs"/>
              </a:rPr>
              <a:t>, P. W. G. (2016). Assessment of porous media instead of slatted floor for modelling the airflow and ammonia emission in the pit headspace. </a:t>
            </a:r>
            <a:r>
              <a:rPr lang="en-US" sz="1200" b="0" i="1" kern="1200" dirty="0" smtClean="0">
                <a:solidFill>
                  <a:schemeClr val="tx1"/>
                </a:solidFill>
                <a:effectLst/>
                <a:latin typeface="+mn-lt"/>
                <a:ea typeface="+mn-ea"/>
                <a:cs typeface="+mn-cs"/>
              </a:rPr>
              <a:t>Computers and Electronics in Agriculture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123</a:t>
            </a:r>
            <a:r>
              <a:rPr lang="en-US" sz="1200" b="0" i="0" kern="1200" dirty="0" smtClean="0">
                <a:solidFill>
                  <a:schemeClr val="tx1"/>
                </a:solidFill>
                <a:effectLst/>
                <a:latin typeface="+mn-lt"/>
                <a:ea typeface="+mn-ea"/>
                <a:cs typeface="+mn-cs"/>
              </a:rPr>
              <a:t>, 163-175.</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25</a:t>
            </a:fld>
            <a:endParaRPr lang="nl-BE"/>
          </a:p>
        </p:txBody>
      </p:sp>
    </p:spTree>
    <p:extLst>
      <p:ext uri="{BB962C8B-B14F-4D97-AF65-F5344CB8AC3E}">
        <p14:creationId xmlns:p14="http://schemas.microsoft.com/office/powerpoint/2010/main" val="761006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Cheng, Q., Wu, W., Li, H., Zhang, G., &amp; Li, B. (2018). CFD study of the influence of laying hen geometry, distribution and weight on airflow resistance. </a:t>
            </a:r>
            <a:r>
              <a:rPr lang="en-US" sz="1200" b="0" i="1" kern="1200" dirty="0" smtClean="0">
                <a:solidFill>
                  <a:schemeClr val="tx1"/>
                </a:solidFill>
                <a:effectLst/>
                <a:latin typeface="+mn-lt"/>
                <a:ea typeface="+mn-ea"/>
                <a:cs typeface="+mn-cs"/>
              </a:rPr>
              <a:t>Computers and electronics in agriculture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144</a:t>
            </a:r>
            <a:r>
              <a:rPr lang="en-US" sz="1200" b="0" i="0" kern="1200" dirty="0" smtClean="0">
                <a:solidFill>
                  <a:schemeClr val="tx1"/>
                </a:solidFill>
                <a:effectLst/>
                <a:latin typeface="+mn-lt"/>
                <a:ea typeface="+mn-ea"/>
                <a:cs typeface="+mn-cs"/>
              </a:rPr>
              <a:t>, 181-189.</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Results:</a:t>
            </a:r>
          </a:p>
          <a:p>
            <a:r>
              <a:rPr lang="en-US" sz="1200" b="0" i="0" kern="1200" dirty="0" smtClean="0">
                <a:solidFill>
                  <a:schemeClr val="tx1"/>
                </a:solidFill>
                <a:effectLst/>
                <a:latin typeface="+mn-lt"/>
                <a:ea typeface="+mn-ea"/>
                <a:cs typeface="+mn-cs"/>
              </a:rPr>
              <a:t>Hen distributions have significant effect on flow resistance of Chicken zone. But some specific situations could be regarded as having the similar resistance coefficients. Therefore, when modelling Chicken zone as porous media, the hen distribution situations in house should be monitored and considered.</a:t>
            </a:r>
          </a:p>
          <a:p>
            <a:r>
              <a:rPr lang="en-US" sz="1200" b="0" i="0" kern="1200" dirty="0" smtClean="0">
                <a:solidFill>
                  <a:schemeClr val="tx1"/>
                </a:solidFill>
                <a:effectLst/>
                <a:latin typeface="+mn-lt"/>
                <a:ea typeface="+mn-ea"/>
                <a:cs typeface="+mn-cs"/>
              </a:rPr>
              <a:t>Body weight strongly affects the resistance of CZ. The flow resistance increases with weight while its variation decreases. It indicates that hen’s body weight should be taken into consideration.</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26</a:t>
            </a:fld>
            <a:endParaRPr lang="nl-BE"/>
          </a:p>
        </p:txBody>
      </p:sp>
    </p:spTree>
    <p:extLst>
      <p:ext uri="{BB962C8B-B14F-4D97-AF65-F5344CB8AC3E}">
        <p14:creationId xmlns:p14="http://schemas.microsoft.com/office/powerpoint/2010/main" val="4261754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Cheng, Q., Wu, W., Li, H., Zhang, G., &amp; Li, B. (2018). CFD study of the influence of laying hen geometry, distribution and weight on airflow resistance. </a:t>
            </a:r>
            <a:r>
              <a:rPr lang="en-US" sz="1200" b="0" i="1" kern="1200" dirty="0" smtClean="0">
                <a:solidFill>
                  <a:schemeClr val="tx1"/>
                </a:solidFill>
                <a:effectLst/>
                <a:latin typeface="+mn-lt"/>
                <a:ea typeface="+mn-ea"/>
                <a:cs typeface="+mn-cs"/>
              </a:rPr>
              <a:t>Computers and electronics in agriculture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144</a:t>
            </a:r>
            <a:r>
              <a:rPr lang="en-US" sz="1200" b="0" i="0" kern="1200" dirty="0" smtClean="0">
                <a:solidFill>
                  <a:schemeClr val="tx1"/>
                </a:solidFill>
                <a:effectLst/>
                <a:latin typeface="+mn-lt"/>
                <a:ea typeface="+mn-ea"/>
                <a:cs typeface="+mn-cs"/>
              </a:rPr>
              <a:t>, 181-189.</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Results:</a:t>
            </a:r>
          </a:p>
          <a:p>
            <a:r>
              <a:rPr lang="en-US" sz="1200" b="0" i="0" kern="1200" dirty="0" smtClean="0">
                <a:solidFill>
                  <a:schemeClr val="tx1"/>
                </a:solidFill>
                <a:effectLst/>
                <a:latin typeface="+mn-lt"/>
                <a:ea typeface="+mn-ea"/>
                <a:cs typeface="+mn-cs"/>
              </a:rPr>
              <a:t>Hen distributions have significant effect on flow resistance of Chicken zone. But some specific situations could be regarded as having the similar resistance coefficients. Therefore, when modelling Chicken zone as porous media, the hen distribution situations in house should be monitored and considered.</a:t>
            </a:r>
          </a:p>
          <a:p>
            <a:r>
              <a:rPr lang="en-US" sz="1200" b="0" i="0" kern="1200" dirty="0" smtClean="0">
                <a:solidFill>
                  <a:schemeClr val="tx1"/>
                </a:solidFill>
                <a:effectLst/>
                <a:latin typeface="+mn-lt"/>
                <a:ea typeface="+mn-ea"/>
                <a:cs typeface="+mn-cs"/>
              </a:rPr>
              <a:t>Body weight strongly affects the resistance of CZ. The flow resistance increases with weight while its variation decreases. It indicates that hen’s body weight should be taken into consideration.</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27</a:t>
            </a:fld>
            <a:endParaRPr lang="nl-BE"/>
          </a:p>
        </p:txBody>
      </p:sp>
    </p:spTree>
    <p:extLst>
      <p:ext uri="{BB962C8B-B14F-4D97-AF65-F5344CB8AC3E}">
        <p14:creationId xmlns:p14="http://schemas.microsoft.com/office/powerpoint/2010/main" val="765449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29</a:t>
            </a:fld>
            <a:endParaRPr lang="nl-BE"/>
          </a:p>
        </p:txBody>
      </p:sp>
    </p:spTree>
    <p:extLst>
      <p:ext uri="{BB962C8B-B14F-4D97-AF65-F5344CB8AC3E}">
        <p14:creationId xmlns:p14="http://schemas.microsoft.com/office/powerpoint/2010/main" val="3593469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from</a:t>
            </a:r>
          </a:p>
          <a:p>
            <a:r>
              <a:rPr lang="en-US" sz="1200" b="0" i="0" kern="1200" dirty="0" err="1" smtClean="0">
                <a:solidFill>
                  <a:schemeClr val="tx1"/>
                </a:solidFill>
                <a:effectLst/>
                <a:latin typeface="+mn-lt"/>
                <a:ea typeface="+mn-ea"/>
                <a:cs typeface="+mn-cs"/>
              </a:rPr>
              <a:t>Fidaros</a:t>
            </a:r>
            <a:r>
              <a:rPr lang="en-US" sz="1200" b="0" i="0" kern="1200" dirty="0" smtClean="0">
                <a:solidFill>
                  <a:schemeClr val="tx1"/>
                </a:solidFill>
                <a:effectLst/>
                <a:latin typeface="+mn-lt"/>
                <a:ea typeface="+mn-ea"/>
                <a:cs typeface="+mn-cs"/>
              </a:rPr>
              <a:t>, D., </a:t>
            </a:r>
            <a:r>
              <a:rPr lang="en-US" sz="1200" b="0" i="0" kern="1200" dirty="0" err="1" smtClean="0">
                <a:solidFill>
                  <a:schemeClr val="tx1"/>
                </a:solidFill>
                <a:effectLst/>
                <a:latin typeface="+mn-lt"/>
                <a:ea typeface="+mn-ea"/>
                <a:cs typeface="+mn-cs"/>
              </a:rPr>
              <a:t>Baxevanou</a:t>
            </a:r>
            <a:r>
              <a:rPr lang="en-US" sz="1200" b="0" i="0" kern="1200" dirty="0" smtClean="0">
                <a:solidFill>
                  <a:schemeClr val="tx1"/>
                </a:solidFill>
                <a:effectLst/>
                <a:latin typeface="+mn-lt"/>
                <a:ea typeface="+mn-ea"/>
                <a:cs typeface="+mn-cs"/>
              </a:rPr>
              <a:t>, C., </a:t>
            </a:r>
            <a:r>
              <a:rPr lang="en-US" sz="1200" b="0" i="0" kern="1200" dirty="0" err="1" smtClean="0">
                <a:solidFill>
                  <a:schemeClr val="tx1"/>
                </a:solidFill>
                <a:effectLst/>
                <a:latin typeface="+mn-lt"/>
                <a:ea typeface="+mn-ea"/>
                <a:cs typeface="+mn-cs"/>
              </a:rPr>
              <a:t>Bartzanas</a:t>
            </a:r>
            <a:r>
              <a:rPr lang="en-US" sz="1200" b="0" i="0" kern="1200" dirty="0" smtClean="0">
                <a:solidFill>
                  <a:schemeClr val="tx1"/>
                </a:solidFill>
                <a:effectLst/>
                <a:latin typeface="+mn-lt"/>
                <a:ea typeface="+mn-ea"/>
                <a:cs typeface="+mn-cs"/>
              </a:rPr>
              <a:t>, T., &amp; </a:t>
            </a:r>
            <a:r>
              <a:rPr lang="en-US" sz="1200" b="0" i="0" kern="1200" dirty="0" err="1" smtClean="0">
                <a:solidFill>
                  <a:schemeClr val="tx1"/>
                </a:solidFill>
                <a:effectLst/>
                <a:latin typeface="+mn-lt"/>
                <a:ea typeface="+mn-ea"/>
                <a:cs typeface="+mn-cs"/>
              </a:rPr>
              <a:t>Kittas</a:t>
            </a:r>
            <a:r>
              <a:rPr lang="en-US" sz="1200" b="0" i="0" kern="1200" dirty="0" smtClean="0">
                <a:solidFill>
                  <a:schemeClr val="tx1"/>
                </a:solidFill>
                <a:effectLst/>
                <a:latin typeface="+mn-lt"/>
                <a:ea typeface="+mn-ea"/>
                <a:cs typeface="+mn-cs"/>
              </a:rPr>
              <a:t>, C. (2018). Numerical study of mechanically ventilated broiler house equipped with evaporative pads. </a:t>
            </a:r>
            <a:r>
              <a:rPr lang="en-US" sz="1200" b="0" i="1" kern="1200" dirty="0" smtClean="0">
                <a:solidFill>
                  <a:schemeClr val="tx1"/>
                </a:solidFill>
                <a:effectLst/>
                <a:latin typeface="+mn-lt"/>
                <a:ea typeface="+mn-ea"/>
                <a:cs typeface="+mn-cs"/>
              </a:rPr>
              <a:t>Computers and Electronics in Agriculture</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149</a:t>
            </a:r>
            <a:r>
              <a:rPr lang="en-US" sz="1200" b="0" i="0" kern="1200" dirty="0" smtClean="0">
                <a:solidFill>
                  <a:schemeClr val="tx1"/>
                </a:solidFill>
                <a:effectLst/>
                <a:latin typeface="+mn-lt"/>
                <a:ea typeface="+mn-ea"/>
                <a:cs typeface="+mn-cs"/>
              </a:rPr>
              <a:t>, 101-109.</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10</a:t>
            </a:fld>
            <a:endParaRPr lang="nl-BE"/>
          </a:p>
        </p:txBody>
      </p:sp>
    </p:spTree>
    <p:extLst>
      <p:ext uri="{BB962C8B-B14F-4D97-AF65-F5344CB8AC3E}">
        <p14:creationId xmlns:p14="http://schemas.microsoft.com/office/powerpoint/2010/main" val="143450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from</a:t>
            </a:r>
          </a:p>
          <a:p>
            <a:r>
              <a:rPr lang="nl-BE" dirty="0" smtClean="0">
                <a:hlinkClick r:id="rId3"/>
              </a:rPr>
              <a:t>https://www.aerodefensetech.com/component/content/article/adt/features/articles/19754</a:t>
            </a:r>
            <a:endParaRPr lang="en-US" dirty="0" smtClean="0"/>
          </a:p>
        </p:txBody>
      </p:sp>
      <p:sp>
        <p:nvSpPr>
          <p:cNvPr id="4" name="Slide Number Placeholder 3"/>
          <p:cNvSpPr>
            <a:spLocks noGrp="1"/>
          </p:cNvSpPr>
          <p:nvPr>
            <p:ph type="sldNum" sz="quarter" idx="10"/>
          </p:nvPr>
        </p:nvSpPr>
        <p:spPr/>
        <p:txBody>
          <a:bodyPr/>
          <a:lstStyle/>
          <a:p>
            <a:fld id="{89AA0B44-09D6-4904-925B-7F29E5555645}" type="slidenum">
              <a:rPr lang="nl-BE" smtClean="0"/>
              <a:t>11</a:t>
            </a:fld>
            <a:endParaRPr lang="nl-BE"/>
          </a:p>
        </p:txBody>
      </p:sp>
    </p:spTree>
    <p:extLst>
      <p:ext uri="{BB962C8B-B14F-4D97-AF65-F5344CB8AC3E}">
        <p14:creationId xmlns:p14="http://schemas.microsoft.com/office/powerpoint/2010/main" val="155296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 la Cruz, L. M., &amp; </a:t>
            </a:r>
            <a:r>
              <a:rPr lang="en-US" sz="1200" b="0" i="0" kern="1200" dirty="0" err="1" smtClean="0">
                <a:solidFill>
                  <a:schemeClr val="tx1"/>
                </a:solidFill>
                <a:effectLst/>
                <a:latin typeface="+mn-lt"/>
                <a:ea typeface="+mn-ea"/>
                <a:cs typeface="+mn-cs"/>
              </a:rPr>
              <a:t>Monsivais</a:t>
            </a:r>
            <a:r>
              <a:rPr lang="en-US" sz="1200" b="0" i="0" kern="1200" dirty="0" smtClean="0">
                <a:solidFill>
                  <a:schemeClr val="tx1"/>
                </a:solidFill>
                <a:effectLst/>
                <a:latin typeface="+mn-lt"/>
                <a:ea typeface="+mn-ea"/>
                <a:cs typeface="+mn-cs"/>
              </a:rPr>
              <a:t>, D. (2014). Parallel numerical simulation of two-phase flow model in porous media using distributed and shared memory architectures. </a:t>
            </a:r>
            <a:r>
              <a:rPr lang="en-US" sz="1200" b="0" i="1" kern="1200" dirty="0" err="1" smtClean="0">
                <a:solidFill>
                  <a:schemeClr val="tx1"/>
                </a:solidFill>
                <a:effectLst/>
                <a:latin typeface="+mn-lt"/>
                <a:ea typeface="+mn-ea"/>
                <a:cs typeface="+mn-cs"/>
              </a:rPr>
              <a:t>Geofísica</a:t>
            </a:r>
            <a:r>
              <a:rPr lang="en-US" sz="1200" b="0" i="1"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internacional</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53</a:t>
            </a:r>
            <a:r>
              <a:rPr lang="en-US" sz="1200" b="0" i="0" kern="1200" dirty="0" smtClean="0">
                <a:solidFill>
                  <a:schemeClr val="tx1"/>
                </a:solidFill>
                <a:effectLst/>
                <a:latin typeface="+mn-lt"/>
                <a:ea typeface="+mn-ea"/>
                <a:cs typeface="+mn-cs"/>
              </a:rPr>
              <a:t>(1), 59-75.</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13</a:t>
            </a:fld>
            <a:endParaRPr lang="nl-BE"/>
          </a:p>
        </p:txBody>
      </p:sp>
    </p:spTree>
    <p:extLst>
      <p:ext uri="{BB962C8B-B14F-4D97-AF65-F5344CB8AC3E}">
        <p14:creationId xmlns:p14="http://schemas.microsoft.com/office/powerpoint/2010/main" val="3714344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each of the software,</a:t>
            </a:r>
            <a:r>
              <a:rPr lang="en-US" baseline="0" dirty="0" smtClean="0"/>
              <a:t> there is a learning curve. They are also not very user-friendly. Tutorials are available upon purchase and the experience is built via discoveries of case-specific meshing strategies especially if the mesh is structured</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14</a:t>
            </a:fld>
            <a:endParaRPr lang="nl-BE"/>
          </a:p>
        </p:txBody>
      </p:sp>
    </p:spTree>
    <p:extLst>
      <p:ext uri="{BB962C8B-B14F-4D97-AF65-F5344CB8AC3E}">
        <p14:creationId xmlns:p14="http://schemas.microsoft.com/office/powerpoint/2010/main" val="2506974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 for fully developed turbulent flows. Therefore not correct for enclosures with very unsteady characteristics</a:t>
            </a:r>
          </a:p>
          <a:p>
            <a:r>
              <a:rPr lang="en-US" dirty="0" smtClean="0"/>
              <a:t>RNG:</a:t>
            </a:r>
            <a:r>
              <a:rPr lang="en-US" baseline="0" dirty="0" smtClean="0"/>
              <a:t> Small eddies are represented by a modified turbulence model. Superior standard k-epsilon in the case of separating flows</a:t>
            </a:r>
          </a:p>
          <a:p>
            <a:r>
              <a:rPr lang="en-US" dirty="0" smtClean="0"/>
              <a:t>Realizable: Superior</a:t>
            </a:r>
            <a:r>
              <a:rPr lang="en-US" baseline="0" dirty="0" smtClean="0"/>
              <a:t> to Standard model in terms of rotational: separated and </a:t>
            </a:r>
            <a:r>
              <a:rPr lang="en-US" baseline="0" dirty="0" err="1" smtClean="0"/>
              <a:t>recirulating</a:t>
            </a:r>
            <a:r>
              <a:rPr lang="en-US" baseline="0" dirty="0" smtClean="0"/>
              <a:t> flows. It has an adaptive nature </a:t>
            </a:r>
            <a:r>
              <a:rPr lang="en-US" baseline="0" dirty="0" err="1" smtClean="0"/>
              <a:t>wrt</a:t>
            </a:r>
            <a:r>
              <a:rPr lang="en-US" baseline="0" dirty="0" smtClean="0"/>
              <a:t>. the simulated flow therefore, it gives better results than RNG as well in enclosures. </a:t>
            </a:r>
          </a:p>
          <a:p>
            <a:r>
              <a:rPr lang="en-US" baseline="0" dirty="0" smtClean="0"/>
              <a:t>SST: The k-omega model, performing very well in the boundary layer model, has been blended with k-epsilon performing better in the free stream zone. SST is known to perform well in high-Rayleigh number, buoyancy-driven flow.</a:t>
            </a:r>
          </a:p>
          <a:p>
            <a:r>
              <a:rPr lang="en-US" baseline="0" dirty="0" smtClean="0"/>
              <a:t>LES has proven to be accurate in enclosures. However, it tries to solve the anisotropic nature of the flow. Therefore it is the most expensive one until DNS.</a:t>
            </a:r>
          </a:p>
          <a:p>
            <a:endParaRPr lang="en-US" baseline="0" dirty="0" smtClean="0"/>
          </a:p>
          <a:p>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15</a:t>
            </a:fld>
            <a:endParaRPr lang="nl-BE"/>
          </a:p>
        </p:txBody>
      </p:sp>
    </p:spTree>
    <p:extLst>
      <p:ext uri="{BB962C8B-B14F-4D97-AF65-F5344CB8AC3E}">
        <p14:creationId xmlns:p14="http://schemas.microsoft.com/office/powerpoint/2010/main" val="415306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Wall functions: They help reduction of cell</a:t>
            </a:r>
            <a:r>
              <a:rPr lang="en-US" baseline="0" dirty="0" smtClean="0"/>
              <a:t> number. However, if refined too much unintentionally, divergence occurs</a:t>
            </a:r>
          </a:p>
          <a:p>
            <a:r>
              <a:rPr lang="en-US" baseline="0" dirty="0" smtClean="0"/>
              <a:t>Near-wall: There is always a maximum because of too little aspect ratios and cell numbers</a:t>
            </a:r>
          </a:p>
          <a:p>
            <a:r>
              <a:rPr lang="en-US" baseline="0" dirty="0" smtClean="0"/>
              <a:t>The failsafe option: Turbulence viscosity can be plotted. Maximum is in the middle of the boundary layer. This height can be spanned by 10-20 cells</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16</a:t>
            </a:fld>
            <a:endParaRPr lang="nl-BE"/>
          </a:p>
        </p:txBody>
      </p:sp>
    </p:spTree>
    <p:extLst>
      <p:ext uri="{BB962C8B-B14F-4D97-AF65-F5344CB8AC3E}">
        <p14:creationId xmlns:p14="http://schemas.microsoft.com/office/powerpoint/2010/main" val="647042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18</a:t>
            </a:fld>
            <a:endParaRPr lang="nl-BE"/>
          </a:p>
        </p:txBody>
      </p:sp>
    </p:spTree>
    <p:extLst>
      <p:ext uri="{BB962C8B-B14F-4D97-AF65-F5344CB8AC3E}">
        <p14:creationId xmlns:p14="http://schemas.microsoft.com/office/powerpoint/2010/main" val="3574674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inlet has been modeled</a:t>
            </a:r>
            <a:r>
              <a:rPr lang="en-US" baseline="0" dirty="0" smtClean="0"/>
              <a:t> half-open. Lower half of the inlet is completely air-impermeable.</a:t>
            </a:r>
            <a:endParaRPr lang="nl-BE" dirty="0"/>
          </a:p>
        </p:txBody>
      </p:sp>
      <p:sp>
        <p:nvSpPr>
          <p:cNvPr id="4" name="Slide Number Placeholder 3"/>
          <p:cNvSpPr>
            <a:spLocks noGrp="1"/>
          </p:cNvSpPr>
          <p:nvPr>
            <p:ph type="sldNum" sz="quarter" idx="10"/>
          </p:nvPr>
        </p:nvSpPr>
        <p:spPr/>
        <p:txBody>
          <a:bodyPr/>
          <a:lstStyle/>
          <a:p>
            <a:fld id="{89AA0B44-09D6-4904-925B-7F29E5555645}" type="slidenum">
              <a:rPr lang="nl-BE" smtClean="0"/>
              <a:t>19</a:t>
            </a:fld>
            <a:endParaRPr lang="nl-BE"/>
          </a:p>
        </p:txBody>
      </p:sp>
    </p:spTree>
    <p:extLst>
      <p:ext uri="{BB962C8B-B14F-4D97-AF65-F5344CB8AC3E}">
        <p14:creationId xmlns:p14="http://schemas.microsoft.com/office/powerpoint/2010/main" val="3560747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en-US" smtClean="0"/>
              <a:t>Click to edit Master title style</a:t>
            </a:r>
            <a:endParaRPr lang="nl-BE" dirty="0"/>
          </a:p>
        </p:txBody>
      </p:sp>
      <p:sp>
        <p:nvSpPr>
          <p:cNvPr id="3" name="Ond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dirty="0"/>
          </a:p>
        </p:txBody>
      </p:sp>
    </p:spTree>
    <p:extLst>
      <p:ext uri="{BB962C8B-B14F-4D97-AF65-F5344CB8AC3E}">
        <p14:creationId xmlns:p14="http://schemas.microsoft.com/office/powerpoint/2010/main" val="51803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9200" y="274639"/>
            <a:ext cx="2743200" cy="5851525"/>
          </a:xfrm>
        </p:spPr>
        <p:txBody>
          <a:bodyPr vert="eaVert"/>
          <a:lstStyle/>
          <a:p>
            <a:r>
              <a:rPr lang="en-US" smtClean="0"/>
              <a:t>Click to edit Master title style</a:t>
            </a:r>
            <a:endParaRPr lang="nl-BE" dirty="0"/>
          </a:p>
        </p:txBody>
      </p:sp>
      <p:sp>
        <p:nvSpPr>
          <p:cNvPr id="3" name="Tijdelijke aanduiding voor verticale tekst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Tree>
    <p:extLst>
      <p:ext uri="{BB962C8B-B14F-4D97-AF65-F5344CB8AC3E}">
        <p14:creationId xmlns:p14="http://schemas.microsoft.com/office/powerpoint/2010/main" val="101639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BE" dirty="0"/>
          </a:p>
        </p:txBody>
      </p:sp>
      <p:sp>
        <p:nvSpPr>
          <p:cNvPr id="3" name="Tijdelijke aanduiding voor inhoud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Tree>
    <p:extLst>
      <p:ext uri="{BB962C8B-B14F-4D97-AF65-F5344CB8AC3E}">
        <p14:creationId xmlns:p14="http://schemas.microsoft.com/office/powerpoint/2010/main" val="38761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nl-BE" dirty="0"/>
          </a:p>
        </p:txBody>
      </p:sp>
      <p:sp>
        <p:nvSpPr>
          <p:cNvPr id="3" name="Tijdelijke aanduiding vo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79847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BE" dirty="0"/>
          </a:p>
        </p:txBody>
      </p:sp>
      <p:sp>
        <p:nvSpPr>
          <p:cNvPr id="3" name="Tijdelijke aanduiding voor inhou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Tijdelijke aanduiding voor inhou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Tree>
    <p:extLst>
      <p:ext uri="{BB962C8B-B14F-4D97-AF65-F5344CB8AC3E}">
        <p14:creationId xmlns:p14="http://schemas.microsoft.com/office/powerpoint/2010/main" val="210479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BE" dirty="0"/>
          </a:p>
        </p:txBody>
      </p:sp>
      <p:sp>
        <p:nvSpPr>
          <p:cNvPr id="3" name="Tijdelijke aanduiding vo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Tijdelijke aanduiding voor inhou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5" name="Tijdelijke aanduiding vo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Tijdelijke aanduiding voor inhou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Tree>
    <p:extLst>
      <p:ext uri="{BB962C8B-B14F-4D97-AF65-F5344CB8AC3E}">
        <p14:creationId xmlns:p14="http://schemas.microsoft.com/office/powerpoint/2010/main" val="2057805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6" name="Titel 5"/>
          <p:cNvSpPr txBox="1">
            <a:spLocks/>
          </p:cNvSpPr>
          <p:nvPr/>
        </p:nvSpPr>
        <p:spPr>
          <a:xfrm>
            <a:off x="812800" y="4270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nl-BE" sz="4400" dirty="0">
              <a:latin typeface="FlandersArtSans-Medium" panose="00000600000000000000" pitchFamily="2" charset="0"/>
            </a:endParaRPr>
          </a:p>
        </p:txBody>
      </p:sp>
    </p:spTree>
    <p:extLst>
      <p:ext uri="{BB962C8B-B14F-4D97-AF65-F5344CB8AC3E}">
        <p14:creationId xmlns:p14="http://schemas.microsoft.com/office/powerpoint/2010/main" val="644013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nl-BE" dirty="0"/>
          </a:p>
        </p:txBody>
      </p:sp>
      <p:sp>
        <p:nvSpPr>
          <p:cNvPr id="3" name="Tijdelijke aanduiding voor inhoud 2"/>
          <p:cNvSpPr>
            <a:spLocks noGrp="1"/>
          </p:cNvSpPr>
          <p:nvPr>
            <p:ph idx="1"/>
          </p:nvPr>
        </p:nvSpPr>
        <p:spPr>
          <a:xfrm>
            <a:off x="4766733" y="273051"/>
            <a:ext cx="6815667"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Tijdelijke aanduiding vo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2861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nl-BE" dirty="0"/>
          </a:p>
        </p:txBody>
      </p:sp>
      <p:sp>
        <p:nvSpPr>
          <p:cNvPr id="3" name="Tijdelijke aanduiding voor afbeelding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dirty="0"/>
          </a:p>
        </p:txBody>
      </p:sp>
      <p:sp>
        <p:nvSpPr>
          <p:cNvPr id="4" name="Tijdelijke aanduiding vo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779863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BE" dirty="0"/>
          </a:p>
        </p:txBody>
      </p:sp>
      <p:sp>
        <p:nvSpPr>
          <p:cNvPr id="3" name="Tijdelijke aanduiding voor verticale tekst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Tree>
    <p:extLst>
      <p:ext uri="{BB962C8B-B14F-4D97-AF65-F5344CB8AC3E}">
        <p14:creationId xmlns:p14="http://schemas.microsoft.com/office/powerpoint/2010/main" val="153570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nl-NL" dirty="0" smtClean="0"/>
              <a:t>Klik om de stijl te bewerken</a:t>
            </a:r>
            <a:endParaRPr lang="nl-BE" dirty="0"/>
          </a:p>
        </p:txBody>
      </p:sp>
      <p:sp>
        <p:nvSpPr>
          <p:cNvPr id="3" name="Tijdelijke aanduiding voor tekst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BE" dirty="0"/>
          </a:p>
        </p:txBody>
      </p:sp>
      <p:sp>
        <p:nvSpPr>
          <p:cNvPr id="7" name="Rechthoek 6"/>
          <p:cNvSpPr/>
          <p:nvPr/>
        </p:nvSpPr>
        <p:spPr>
          <a:xfrm>
            <a:off x="-48683" y="0"/>
            <a:ext cx="480000" cy="6858000"/>
          </a:xfrm>
          <a:prstGeom prst="rect">
            <a:avLst/>
          </a:prstGeom>
          <a:solidFill>
            <a:srgbClr val="8B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sz="1800"/>
          </a:p>
        </p:txBody>
      </p:sp>
      <p:sp>
        <p:nvSpPr>
          <p:cNvPr id="8" name="Tekstvak 7"/>
          <p:cNvSpPr txBox="1"/>
          <p:nvPr/>
        </p:nvSpPr>
        <p:spPr>
          <a:xfrm rot="16200000">
            <a:off x="-121153" y="6103810"/>
            <a:ext cx="612604" cy="369332"/>
          </a:xfrm>
          <a:prstGeom prst="rect">
            <a:avLst/>
          </a:prstGeom>
          <a:noFill/>
        </p:spPr>
        <p:txBody>
          <a:bodyPr wrap="none" rtlCol="0">
            <a:spAutoFit/>
          </a:bodyPr>
          <a:lstStyle/>
          <a:p>
            <a:r>
              <a:rPr lang="nl-BE" sz="1800" b="1" dirty="0" smtClean="0">
                <a:solidFill>
                  <a:schemeClr val="bg1"/>
                </a:solidFill>
                <a:latin typeface="+mn-lt"/>
              </a:rPr>
              <a:t>ILVO</a:t>
            </a:r>
            <a:endParaRPr lang="nl-BE" sz="1800" b="1" dirty="0">
              <a:solidFill>
                <a:schemeClr val="bg1"/>
              </a:solidFill>
              <a:latin typeface="+mn-lt"/>
            </a:endParaRPr>
          </a:p>
        </p:txBody>
      </p:sp>
    </p:spTree>
    <p:extLst>
      <p:ext uri="{BB962C8B-B14F-4D97-AF65-F5344CB8AC3E}">
        <p14:creationId xmlns:p14="http://schemas.microsoft.com/office/powerpoint/2010/main" val="3493311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ctr" defTabSz="914400" rtl="0" eaLnBrk="1" latinLnBrk="0" hangingPunct="1">
        <a:spcBef>
          <a:spcPct val="0"/>
        </a:spcBef>
        <a:buNone/>
        <a:defRPr sz="4400" b="1" kern="1200">
          <a:solidFill>
            <a:srgbClr val="15465B"/>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computationalfluiddynamics.com.au/" TargetMode="External"/><Relationship Id="rId2" Type="http://schemas.openxmlformats.org/officeDocument/2006/relationships/hyperlink" Target="http://www.cfd-onlin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ugent logo"/>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144" t="12991" r="24680" b="19363"/>
          <a:stretch/>
        </p:blipFill>
        <p:spPr bwMode="auto">
          <a:xfrm>
            <a:off x="7715250" y="5750240"/>
            <a:ext cx="1155700" cy="10223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14400" y="1636820"/>
            <a:ext cx="10363200" cy="1470025"/>
          </a:xfrm>
        </p:spPr>
        <p:txBody>
          <a:bodyPr/>
          <a:lstStyle/>
          <a:p>
            <a:r>
              <a:rPr lang="en-US" dirty="0"/>
              <a:t>Theory &amp; approaches in emission process modelling</a:t>
            </a:r>
            <a:endParaRPr lang="nl-BE" dirty="0"/>
          </a:p>
        </p:txBody>
      </p:sp>
      <p:sp>
        <p:nvSpPr>
          <p:cNvPr id="3" name="Subtitle 2"/>
          <p:cNvSpPr>
            <a:spLocks noGrp="1"/>
          </p:cNvSpPr>
          <p:nvPr>
            <p:ph type="subTitle" idx="1"/>
          </p:nvPr>
        </p:nvSpPr>
        <p:spPr>
          <a:xfrm>
            <a:off x="1828800" y="3394675"/>
            <a:ext cx="8534400" cy="1752600"/>
          </a:xfrm>
        </p:spPr>
        <p:txBody>
          <a:bodyPr/>
          <a:lstStyle/>
          <a:p>
            <a:r>
              <a:rPr lang="en-US" dirty="0"/>
              <a:t>Application of CFD</a:t>
            </a:r>
            <a:endParaRPr lang="nl-BE" dirty="0"/>
          </a:p>
        </p:txBody>
      </p:sp>
      <p:pic>
        <p:nvPicPr>
          <p:cNvPr id="4" name="Picture 3" descr="COST | European Cooperation in Science and Technology"/>
          <p:cNvPicPr/>
          <p:nvPr/>
        </p:nvPicPr>
        <p:blipFill>
          <a:blip r:embed="rId3">
            <a:extLst>
              <a:ext uri="{28A0092B-C50C-407E-A947-70E740481C1C}">
                <a14:useLocalDpi xmlns:a14="http://schemas.microsoft.com/office/drawing/2010/main" val="0"/>
              </a:ext>
            </a:extLst>
          </a:blip>
          <a:srcRect/>
          <a:stretch>
            <a:fillRect/>
          </a:stretch>
        </p:blipFill>
        <p:spPr bwMode="auto">
          <a:xfrm>
            <a:off x="2883535" y="5959857"/>
            <a:ext cx="1878965" cy="673735"/>
          </a:xfrm>
          <a:prstGeom prst="rect">
            <a:avLst/>
          </a:prstGeom>
          <a:noFill/>
          <a:extLst/>
        </p:spPr>
      </p:pic>
      <p:pic>
        <p:nvPicPr>
          <p:cNvPr id="5" name="Grafik 1" descr="C:\Users\U80770497\AppData\Local\Microsoft\Windows\INetCache\Content.Word\LivAGE_Higher quality.jpg"/>
          <p:cNvPicPr/>
          <p:nvPr/>
        </p:nvPicPr>
        <p:blipFill rotWithShape="1">
          <a:blip r:embed="rId4" cstate="print">
            <a:extLst>
              <a:ext uri="{28A0092B-C50C-407E-A947-70E740481C1C}">
                <a14:useLocalDpi xmlns:a14="http://schemas.microsoft.com/office/drawing/2010/main" val="0"/>
              </a:ext>
            </a:extLst>
          </a:blip>
          <a:srcRect t="11017" b="14407"/>
          <a:stretch/>
        </p:blipFill>
        <p:spPr bwMode="auto">
          <a:xfrm>
            <a:off x="5114925" y="5722935"/>
            <a:ext cx="2600325" cy="1076960"/>
          </a:xfrm>
          <a:prstGeom prst="rect">
            <a:avLst/>
          </a:prstGeom>
          <a:noFill/>
          <a:ln>
            <a:noFill/>
          </a:ln>
          <a:extLst>
            <a:ext uri="{53640926-AAD7-44D8-BBD7-CCE9431645EC}">
              <a14:shadowObscured xmlns:a14="http://schemas.microsoft.com/office/drawing/2010/main"/>
            </a:ext>
          </a:extLst>
        </p:spPr>
      </p:pic>
      <p:pic>
        <p:nvPicPr>
          <p:cNvPr id="1026" name="Picture 2" descr="Image result for ilvo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75" y="5924548"/>
            <a:ext cx="2054225" cy="7443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14400" y="5729024"/>
            <a:ext cx="1507490" cy="461665"/>
          </a:xfrm>
          <a:prstGeom prst="rect">
            <a:avLst/>
          </a:prstGeom>
          <a:noFill/>
        </p:spPr>
        <p:txBody>
          <a:bodyPr wrap="square" rtlCol="0">
            <a:spAutoFit/>
          </a:bodyPr>
          <a:lstStyle/>
          <a:p>
            <a:r>
              <a:rPr lang="tr-TR" sz="2400" dirty="0" smtClean="0"/>
              <a:t>Özer Bağcı</a:t>
            </a:r>
            <a:endParaRPr lang="nl-BE" sz="2400" dirty="0"/>
          </a:p>
        </p:txBody>
      </p:sp>
      <p:sp>
        <p:nvSpPr>
          <p:cNvPr id="7" name="Rectangle 6"/>
          <p:cNvSpPr/>
          <p:nvPr/>
        </p:nvSpPr>
        <p:spPr>
          <a:xfrm>
            <a:off x="1050027" y="6234773"/>
            <a:ext cx="1236236" cy="369332"/>
          </a:xfrm>
          <a:prstGeom prst="rect">
            <a:avLst/>
          </a:prstGeom>
        </p:spPr>
        <p:txBody>
          <a:bodyPr wrap="none">
            <a:spAutoFit/>
          </a:bodyPr>
          <a:lstStyle/>
          <a:p>
            <a:r>
              <a:rPr lang="tr-TR" dirty="0"/>
              <a:t>16</a:t>
            </a:r>
            <a:r>
              <a:rPr lang="en-US" dirty="0"/>
              <a:t>.</a:t>
            </a:r>
            <a:r>
              <a:rPr lang="tr-TR" dirty="0"/>
              <a:t>04</a:t>
            </a:r>
            <a:r>
              <a:rPr lang="en-US" dirty="0"/>
              <a:t>.</a:t>
            </a:r>
            <a:r>
              <a:rPr lang="tr-TR" dirty="0"/>
              <a:t>2019</a:t>
            </a:r>
            <a:endParaRPr lang="nl-BE" dirty="0"/>
          </a:p>
        </p:txBody>
      </p:sp>
    </p:spTree>
    <p:extLst>
      <p:ext uri="{BB962C8B-B14F-4D97-AF65-F5344CB8AC3E}">
        <p14:creationId xmlns:p14="http://schemas.microsoft.com/office/powerpoint/2010/main" val="984623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Geometry generation</a:t>
            </a:r>
            <a:endParaRPr lang="nl-BE" dirty="0"/>
          </a:p>
        </p:txBody>
      </p:sp>
      <p:sp>
        <p:nvSpPr>
          <p:cNvPr id="3" name="Content Placeholder 2"/>
          <p:cNvSpPr>
            <a:spLocks noGrp="1"/>
          </p:cNvSpPr>
          <p:nvPr>
            <p:ph idx="1"/>
          </p:nvPr>
        </p:nvSpPr>
        <p:spPr/>
        <p:txBody>
          <a:bodyPr/>
          <a:lstStyle/>
          <a:p>
            <a:r>
              <a:rPr lang="en-US" dirty="0" smtClean="0"/>
              <a:t>2D</a:t>
            </a:r>
          </a:p>
          <a:p>
            <a:r>
              <a:rPr lang="en-US" dirty="0" err="1" smtClean="0"/>
              <a:t>Axi</a:t>
            </a:r>
            <a:r>
              <a:rPr lang="en-US" dirty="0" smtClean="0"/>
              <a:t>-symmetric</a:t>
            </a:r>
          </a:p>
          <a:p>
            <a:r>
              <a:rPr lang="en-US" b="1" dirty="0" smtClean="0"/>
              <a:t>3D</a:t>
            </a:r>
          </a:p>
          <a:p>
            <a:r>
              <a:rPr lang="en-US" dirty="0" smtClean="0"/>
              <a:t>3D Periodic</a:t>
            </a:r>
          </a:p>
        </p:txBody>
      </p:sp>
      <p:pic>
        <p:nvPicPr>
          <p:cNvPr id="2050" name="Picture 2" descr="https://ars.els-cdn.com/content/image/1-s2.0-S016816991630761X-gr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2759" y="1417638"/>
            <a:ext cx="8374797" cy="44226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64096" y="5939395"/>
            <a:ext cx="3889248" cy="369332"/>
          </a:xfrm>
          <a:prstGeom prst="rect">
            <a:avLst/>
          </a:prstGeom>
          <a:noFill/>
        </p:spPr>
        <p:txBody>
          <a:bodyPr wrap="square" rtlCol="0">
            <a:spAutoFit/>
          </a:bodyPr>
          <a:lstStyle/>
          <a:p>
            <a:r>
              <a:rPr lang="nl-BE" dirty="0" err="1" smtClean="0"/>
              <a:t>Fidaros</a:t>
            </a:r>
            <a:r>
              <a:rPr lang="nl-BE" dirty="0" smtClean="0"/>
              <a:t> et al., 2018</a:t>
            </a:r>
            <a:endParaRPr lang="nl-BE" dirty="0"/>
          </a:p>
        </p:txBody>
      </p:sp>
    </p:spTree>
    <p:extLst>
      <p:ext uri="{BB962C8B-B14F-4D97-AF65-F5344CB8AC3E}">
        <p14:creationId xmlns:p14="http://schemas.microsoft.com/office/powerpoint/2010/main" val="3412760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Geometry generation</a:t>
            </a:r>
            <a:endParaRPr lang="nl-BE" dirty="0"/>
          </a:p>
        </p:txBody>
      </p:sp>
      <p:sp>
        <p:nvSpPr>
          <p:cNvPr id="3" name="Content Placeholder 2"/>
          <p:cNvSpPr>
            <a:spLocks noGrp="1"/>
          </p:cNvSpPr>
          <p:nvPr>
            <p:ph idx="1"/>
          </p:nvPr>
        </p:nvSpPr>
        <p:spPr/>
        <p:txBody>
          <a:bodyPr/>
          <a:lstStyle/>
          <a:p>
            <a:r>
              <a:rPr lang="en-US" dirty="0" smtClean="0"/>
              <a:t>2D</a:t>
            </a:r>
          </a:p>
          <a:p>
            <a:r>
              <a:rPr lang="en-US" dirty="0" err="1" smtClean="0"/>
              <a:t>Axi</a:t>
            </a:r>
            <a:r>
              <a:rPr lang="en-US" dirty="0" smtClean="0"/>
              <a:t>-symmetric</a:t>
            </a:r>
          </a:p>
          <a:p>
            <a:r>
              <a:rPr lang="en-US" dirty="0" smtClean="0"/>
              <a:t>3D</a:t>
            </a:r>
          </a:p>
          <a:p>
            <a:r>
              <a:rPr lang="en-US" b="1" dirty="0" smtClean="0"/>
              <a:t>3D Periodic</a:t>
            </a:r>
          </a:p>
        </p:txBody>
      </p:sp>
      <p:pic>
        <p:nvPicPr>
          <p:cNvPr id="6146" name="Picture 2" descr="https://www.aerodefensetech.com/media/thumbnails/mavik/images/stories/ADT/2014/features/ADT-0614-feat3_fig2-fit-230x1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166" y="1417638"/>
            <a:ext cx="4928373" cy="327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707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generation tools</a:t>
            </a:r>
            <a:endParaRPr lang="nl-BE" dirty="0"/>
          </a:p>
        </p:txBody>
      </p:sp>
      <p:sp>
        <p:nvSpPr>
          <p:cNvPr id="3" name="Content Placeholder 2"/>
          <p:cNvSpPr>
            <a:spLocks noGrp="1"/>
          </p:cNvSpPr>
          <p:nvPr>
            <p:ph idx="1"/>
          </p:nvPr>
        </p:nvSpPr>
        <p:spPr/>
        <p:txBody>
          <a:bodyPr/>
          <a:lstStyle/>
          <a:p>
            <a:r>
              <a:rPr lang="en-US" dirty="0" err="1" smtClean="0"/>
              <a:t>Spaceclaim</a:t>
            </a:r>
            <a:r>
              <a:rPr lang="en-US" dirty="0" smtClean="0"/>
              <a:t> (ANSYS)</a:t>
            </a:r>
          </a:p>
          <a:p>
            <a:r>
              <a:rPr lang="en-US" dirty="0" smtClean="0"/>
              <a:t>Design modeler (ANSYS)</a:t>
            </a:r>
          </a:p>
          <a:p>
            <a:r>
              <a:rPr lang="en-US" dirty="0" err="1" smtClean="0"/>
              <a:t>Solidworks</a:t>
            </a:r>
            <a:endParaRPr lang="en-US" dirty="0" smtClean="0"/>
          </a:p>
          <a:p>
            <a:r>
              <a:rPr lang="en-US" dirty="0" smtClean="0"/>
              <a:t>AutoCAD</a:t>
            </a:r>
          </a:p>
          <a:p>
            <a:r>
              <a:rPr lang="en-US" dirty="0" smtClean="0"/>
              <a:t>…</a:t>
            </a:r>
            <a:endParaRPr lang="nl-BE" dirty="0"/>
          </a:p>
        </p:txBody>
      </p:sp>
    </p:spTree>
    <p:extLst>
      <p:ext uri="{BB962C8B-B14F-4D97-AF65-F5344CB8AC3E}">
        <p14:creationId xmlns:p14="http://schemas.microsoft.com/office/powerpoint/2010/main" val="385565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Meshing</a:t>
            </a:r>
            <a:endParaRPr lang="nl-BE" dirty="0"/>
          </a:p>
        </p:txBody>
      </p:sp>
      <p:pic>
        <p:nvPicPr>
          <p:cNvPr id="1026" name="Picture 2" descr="https://multimedia.elsevier.es/PublicationsMultimediaV1/item/multimedia/S0016716914714904:gr1.jpeg?xkr=ue/ImdikoIMrsJoerZ+w997EogCnBdOOD93cPFbanNewmofrOy4I5fOLCjlwjzdzhQjVyLQOUd+JNLJkrMspjypK+MyEL0bysxRCr5UbMBkiG7cicFwppVFeQUsjuKTmBe8FgTlmaWEg+iaeNpVHB852eMY3cYIZRqlTplWhwzytzZ5xxhrgI6P2GzCMKs0zaSLzcXGBCjBC+auG9QUvwwg/27nag0WNwDewiqht16WSfJkEJGhS56//SRNK7ThxSgX5ZgPf/Hxc0FpzofKrFeZJJgDGcGeBunzIcb2Ojj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6366" y="1197864"/>
            <a:ext cx="9579267" cy="51731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2416" y="6329094"/>
            <a:ext cx="5071872" cy="369332"/>
          </a:xfrm>
          <a:prstGeom prst="rect">
            <a:avLst/>
          </a:prstGeom>
          <a:noFill/>
        </p:spPr>
        <p:txBody>
          <a:bodyPr wrap="square" rtlCol="0">
            <a:spAutoFit/>
          </a:bodyPr>
          <a:lstStyle/>
          <a:p>
            <a:r>
              <a:rPr lang="en-US" dirty="0" smtClean="0"/>
              <a:t>De la Cruz &amp; </a:t>
            </a:r>
            <a:r>
              <a:rPr lang="en-US" dirty="0" err="1" smtClean="0"/>
              <a:t>Monsivais</a:t>
            </a:r>
            <a:r>
              <a:rPr lang="en-US" dirty="0" smtClean="0"/>
              <a:t>, 2014</a:t>
            </a:r>
            <a:endParaRPr lang="nl-BE" dirty="0"/>
          </a:p>
        </p:txBody>
      </p:sp>
    </p:spTree>
    <p:extLst>
      <p:ext uri="{BB962C8B-B14F-4D97-AF65-F5344CB8AC3E}">
        <p14:creationId xmlns:p14="http://schemas.microsoft.com/office/powerpoint/2010/main" val="3780171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Meshing tools</a:t>
            </a:r>
            <a:endParaRPr lang="nl-BE" dirty="0"/>
          </a:p>
        </p:txBody>
      </p:sp>
      <p:sp>
        <p:nvSpPr>
          <p:cNvPr id="3" name="Content Placeholder 2"/>
          <p:cNvSpPr>
            <a:spLocks noGrp="1"/>
          </p:cNvSpPr>
          <p:nvPr>
            <p:ph idx="1"/>
          </p:nvPr>
        </p:nvSpPr>
        <p:spPr/>
        <p:txBody>
          <a:bodyPr/>
          <a:lstStyle/>
          <a:p>
            <a:r>
              <a:rPr lang="en-US" dirty="0" smtClean="0"/>
              <a:t>ICEM CFD (ANSYS)</a:t>
            </a:r>
          </a:p>
          <a:p>
            <a:r>
              <a:rPr lang="en-US" dirty="0" smtClean="0"/>
              <a:t>ANSYS Meshing</a:t>
            </a:r>
          </a:p>
          <a:p>
            <a:r>
              <a:rPr lang="en-US" dirty="0" smtClean="0"/>
              <a:t>Gambit (ANSYS)</a:t>
            </a:r>
          </a:p>
          <a:p>
            <a:r>
              <a:rPr lang="en-US" dirty="0" smtClean="0"/>
              <a:t>Pointwise</a:t>
            </a:r>
            <a:endParaRPr lang="nl-BE" dirty="0"/>
          </a:p>
        </p:txBody>
      </p:sp>
    </p:spTree>
    <p:extLst>
      <p:ext uri="{BB962C8B-B14F-4D97-AF65-F5344CB8AC3E}">
        <p14:creationId xmlns:p14="http://schemas.microsoft.com/office/powerpoint/2010/main" val="268568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turbulence models</a:t>
            </a:r>
            <a:endParaRPr lang="nl-BE" dirty="0"/>
          </a:p>
        </p:txBody>
      </p:sp>
      <p:sp>
        <p:nvSpPr>
          <p:cNvPr id="3" name="Content Placeholder 2"/>
          <p:cNvSpPr>
            <a:spLocks noGrp="1"/>
          </p:cNvSpPr>
          <p:nvPr>
            <p:ph idx="1"/>
          </p:nvPr>
        </p:nvSpPr>
        <p:spPr/>
        <p:txBody>
          <a:bodyPr/>
          <a:lstStyle/>
          <a:p>
            <a:r>
              <a:rPr lang="en-US" dirty="0" smtClean="0"/>
              <a:t>K-</a:t>
            </a:r>
            <a:r>
              <a:rPr lang="en-US" dirty="0" smtClean="0">
                <a:latin typeface="Calibri" panose="020F0502020204030204" pitchFamily="34" charset="0"/>
                <a:cs typeface="Calibri" panose="020F0502020204030204" pitchFamily="34" charset="0"/>
              </a:rPr>
              <a:t>ɛ</a:t>
            </a:r>
          </a:p>
          <a:p>
            <a:pPr lvl="1"/>
            <a:r>
              <a:rPr lang="en-US" dirty="0" smtClean="0">
                <a:latin typeface="Calibri" panose="020F0502020204030204" pitchFamily="34" charset="0"/>
                <a:cs typeface="Calibri" panose="020F0502020204030204" pitchFamily="34" charset="0"/>
              </a:rPr>
              <a:t>Standard</a:t>
            </a:r>
          </a:p>
          <a:p>
            <a:pPr lvl="1"/>
            <a:r>
              <a:rPr lang="en-US" dirty="0">
                <a:latin typeface="Calibri" panose="020F0502020204030204" pitchFamily="34" charset="0"/>
                <a:cs typeface="Calibri" panose="020F0502020204030204" pitchFamily="34" charset="0"/>
              </a:rPr>
              <a:t>RNG</a:t>
            </a:r>
            <a:endParaRPr lang="en-US" dirty="0" smtClean="0">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Realizable</a:t>
            </a:r>
          </a:p>
          <a:p>
            <a:r>
              <a:rPr lang="en-US" dirty="0" smtClean="0">
                <a:latin typeface="Calibri" panose="020F0502020204030204" pitchFamily="34" charset="0"/>
                <a:cs typeface="Calibri" panose="020F0502020204030204" pitchFamily="34" charset="0"/>
              </a:rPr>
              <a:t>K-</a:t>
            </a:r>
            <a:r>
              <a:rPr lang="el-GR" dirty="0" smtClean="0">
                <a:latin typeface="Calibri" panose="020F0502020204030204" pitchFamily="34" charset="0"/>
                <a:cs typeface="Calibri" panose="020F0502020204030204" pitchFamily="34" charset="0"/>
              </a:rPr>
              <a:t>ω</a:t>
            </a:r>
            <a:endParaRPr lang="en-US" dirty="0" smtClean="0">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SST</a:t>
            </a:r>
          </a:p>
          <a:p>
            <a:r>
              <a:rPr lang="en-US" dirty="0" smtClean="0">
                <a:latin typeface="Calibri" panose="020F0502020204030204" pitchFamily="34" charset="0"/>
                <a:cs typeface="Calibri" panose="020F0502020204030204" pitchFamily="34" charset="0"/>
              </a:rPr>
              <a:t>LES</a:t>
            </a:r>
          </a:p>
          <a:p>
            <a:r>
              <a:rPr lang="en-US" dirty="0" smtClean="0">
                <a:latin typeface="Calibri" panose="020F0502020204030204" pitchFamily="34" charset="0"/>
                <a:cs typeface="Calibri" panose="020F0502020204030204" pitchFamily="34" charset="0"/>
              </a:rPr>
              <a:t>DNS</a:t>
            </a:r>
            <a:endParaRPr lang="nl-BE" dirty="0"/>
          </a:p>
        </p:txBody>
      </p:sp>
    </p:spTree>
    <p:extLst>
      <p:ext uri="{BB962C8B-B14F-4D97-AF65-F5344CB8AC3E}">
        <p14:creationId xmlns:p14="http://schemas.microsoft.com/office/powerpoint/2010/main" val="1228049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Mesh-related treatment</a:t>
            </a:r>
            <a:endParaRPr lang="nl-BE"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432201"/>
            <a:ext cx="6896384" cy="4826042"/>
          </a:xfrm>
        </p:spPr>
      </p:pic>
      <p:sp>
        <p:nvSpPr>
          <p:cNvPr id="9" name="TextBox 8"/>
          <p:cNvSpPr txBox="1"/>
          <p:nvPr/>
        </p:nvSpPr>
        <p:spPr>
          <a:xfrm>
            <a:off x="7900416" y="1432201"/>
            <a:ext cx="4169664"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t>Wall functions</a:t>
            </a:r>
          </a:p>
          <a:p>
            <a:pPr marL="457200" indent="-457200">
              <a:buFont typeface="Arial" panose="020B0604020202020204" pitchFamily="34" charset="0"/>
              <a:buChar char="•"/>
            </a:pPr>
            <a:r>
              <a:rPr lang="en-US" sz="3200" dirty="0" smtClean="0"/>
              <a:t>Near-Wall approach</a:t>
            </a:r>
          </a:p>
          <a:p>
            <a:pPr marL="457200" indent="-457200">
              <a:buFont typeface="Arial" panose="020B0604020202020204" pitchFamily="34" charset="0"/>
              <a:buChar char="•"/>
            </a:pPr>
            <a:r>
              <a:rPr lang="en-US" sz="3200" dirty="0" smtClean="0"/>
              <a:t>Failsafe option:</a:t>
            </a:r>
          </a:p>
          <a:p>
            <a:pPr marL="914400" lvl="1" indent="-457200">
              <a:buFont typeface="Arial" panose="020B0604020202020204" pitchFamily="34" charset="0"/>
              <a:buChar char="•"/>
            </a:pPr>
            <a:r>
              <a:rPr lang="en-US" sz="3200" dirty="0" smtClean="0"/>
              <a:t>10-20 cells along the boundary layer height</a:t>
            </a:r>
          </a:p>
          <a:p>
            <a:pPr marL="457200" indent="-457200">
              <a:buFont typeface="Arial" panose="020B0604020202020204" pitchFamily="34" charset="0"/>
              <a:buChar char="•"/>
            </a:pPr>
            <a:endParaRPr lang="nl-BE" sz="3200" dirty="0"/>
          </a:p>
        </p:txBody>
      </p:sp>
    </p:spTree>
    <p:extLst>
      <p:ext uri="{BB962C8B-B14F-4D97-AF65-F5344CB8AC3E}">
        <p14:creationId xmlns:p14="http://schemas.microsoft.com/office/powerpoint/2010/main" val="1909136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Post-processing</a:t>
            </a:r>
            <a:endParaRPr lang="nl-BE" dirty="0"/>
          </a:p>
        </p:txBody>
      </p:sp>
      <p:sp>
        <p:nvSpPr>
          <p:cNvPr id="3" name="Content Placeholder 2"/>
          <p:cNvSpPr>
            <a:spLocks noGrp="1"/>
          </p:cNvSpPr>
          <p:nvPr>
            <p:ph idx="1"/>
          </p:nvPr>
        </p:nvSpPr>
        <p:spPr/>
        <p:txBody>
          <a:bodyPr/>
          <a:lstStyle/>
          <a:p>
            <a:r>
              <a:rPr lang="en-US" dirty="0" smtClean="0"/>
              <a:t>Fluent and CFX already have built in viewers</a:t>
            </a:r>
          </a:p>
          <a:p>
            <a:r>
              <a:rPr lang="en-US" dirty="0" smtClean="0"/>
              <a:t>CFD Post</a:t>
            </a:r>
          </a:p>
          <a:p>
            <a:r>
              <a:rPr lang="en-US" dirty="0" err="1" smtClean="0"/>
              <a:t>EnSight</a:t>
            </a:r>
            <a:endParaRPr lang="en-US" dirty="0" smtClean="0"/>
          </a:p>
          <a:p>
            <a:r>
              <a:rPr lang="en-US" dirty="0" err="1" smtClean="0"/>
              <a:t>Tecplot</a:t>
            </a:r>
            <a:endParaRPr lang="nl-BE" dirty="0"/>
          </a:p>
        </p:txBody>
      </p:sp>
    </p:spTree>
    <p:extLst>
      <p:ext uri="{BB962C8B-B14F-4D97-AF65-F5344CB8AC3E}">
        <p14:creationId xmlns:p14="http://schemas.microsoft.com/office/powerpoint/2010/main" val="4302440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Ammonia emission modeling</a:t>
            </a:r>
            <a:endParaRPr lang="nl-BE" dirty="0"/>
          </a:p>
        </p:txBody>
      </p:sp>
      <p:sp>
        <p:nvSpPr>
          <p:cNvPr id="3" name="Content Placeholder 2"/>
          <p:cNvSpPr>
            <a:spLocks noGrp="1"/>
          </p:cNvSpPr>
          <p:nvPr>
            <p:ph idx="1"/>
          </p:nvPr>
        </p:nvSpPr>
        <p:spPr/>
        <p:txBody>
          <a:bodyPr/>
          <a:lstStyle/>
          <a:p>
            <a:r>
              <a:rPr lang="en-US" dirty="0" smtClean="0"/>
              <a:t>What has been done?</a:t>
            </a:r>
          </a:p>
          <a:p>
            <a:pPr lvl="1"/>
            <a:r>
              <a:rPr lang="en-US" dirty="0"/>
              <a:t>2D NV dairy cattle barn</a:t>
            </a:r>
          </a:p>
          <a:p>
            <a:pPr lvl="1"/>
            <a:r>
              <a:rPr lang="en-US" dirty="0" smtClean="0"/>
              <a:t>Temperature dependent ammonia flux from release surface</a:t>
            </a:r>
          </a:p>
          <a:p>
            <a:pPr lvl="1"/>
            <a:r>
              <a:rPr lang="en-US" dirty="0" smtClean="0"/>
              <a:t>Ammonia distribution in the animal occupied zones</a:t>
            </a:r>
          </a:p>
          <a:p>
            <a:pPr lvl="1"/>
            <a:r>
              <a:rPr lang="en-US" dirty="0" smtClean="0"/>
              <a:t>Substitution of slats with porous media models</a:t>
            </a:r>
          </a:p>
          <a:p>
            <a:pPr lvl="1"/>
            <a:r>
              <a:rPr lang="en-US" dirty="0" smtClean="0"/>
              <a:t>Attempt to incorporate porous media approach to chicken geometry</a:t>
            </a:r>
          </a:p>
          <a:p>
            <a:pPr lvl="1"/>
            <a:endParaRPr lang="en-US" dirty="0" smtClean="0"/>
          </a:p>
        </p:txBody>
      </p:sp>
    </p:spTree>
    <p:extLst>
      <p:ext uri="{BB962C8B-B14F-4D97-AF65-F5344CB8AC3E}">
        <p14:creationId xmlns:p14="http://schemas.microsoft.com/office/powerpoint/2010/main" val="238031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Naturally ventilated barn and flow in the pits</a:t>
            </a:r>
            <a:endParaRPr lang="nl-BE"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3677" t="23300" r="16644" b="27230"/>
          <a:stretch/>
        </p:blipFill>
        <p:spPr>
          <a:xfrm>
            <a:off x="804382" y="1417638"/>
            <a:ext cx="10778018" cy="4140926"/>
          </a:xfrm>
          <a:prstGeom prst="rect">
            <a:avLst/>
          </a:prstGeom>
        </p:spPr>
      </p:pic>
    </p:spTree>
    <p:extLst>
      <p:ext uri="{BB962C8B-B14F-4D97-AF65-F5344CB8AC3E}">
        <p14:creationId xmlns:p14="http://schemas.microsoft.com/office/powerpoint/2010/main" val="3281016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CFD = Computational Fluid Dynamics</a:t>
            </a:r>
            <a:endParaRPr lang="nl-BE" dirty="0"/>
          </a:p>
        </p:txBody>
      </p:sp>
      <p:sp>
        <p:nvSpPr>
          <p:cNvPr id="3" name="Content Placeholder 2"/>
          <p:cNvSpPr>
            <a:spLocks noGrp="1"/>
          </p:cNvSpPr>
          <p:nvPr>
            <p:ph idx="1"/>
          </p:nvPr>
        </p:nvSpPr>
        <p:spPr/>
        <p:txBody>
          <a:bodyPr/>
          <a:lstStyle/>
          <a:p>
            <a:r>
              <a:rPr lang="en-US" dirty="0" smtClean="0"/>
              <a:t>CFD is any numerical path taken to approximate </a:t>
            </a:r>
          </a:p>
          <a:p>
            <a:pPr lvl="1"/>
            <a:r>
              <a:rPr lang="en-US" dirty="0" smtClean="0"/>
              <a:t>Velocity components, </a:t>
            </a:r>
          </a:p>
          <a:p>
            <a:pPr lvl="1"/>
            <a:r>
              <a:rPr lang="en-US" dirty="0" smtClean="0"/>
              <a:t>Pressure, </a:t>
            </a:r>
          </a:p>
          <a:p>
            <a:pPr lvl="1"/>
            <a:r>
              <a:rPr lang="en-US" dirty="0" smtClean="0"/>
              <a:t>All other transported flow variables (Energy, chemical species)</a:t>
            </a:r>
            <a:endParaRPr lang="nl-BE" dirty="0"/>
          </a:p>
        </p:txBody>
      </p:sp>
    </p:spTree>
    <p:extLst>
      <p:ext uri="{BB962C8B-B14F-4D97-AF65-F5344CB8AC3E}">
        <p14:creationId xmlns:p14="http://schemas.microsoft.com/office/powerpoint/2010/main" val="4012668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Naturally ventilated barn and flow in the pits</a:t>
            </a:r>
            <a:endParaRPr lang="nl-BE"/>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093" t="24965" r="16914" b="26547"/>
          <a:stretch/>
        </p:blipFill>
        <p:spPr>
          <a:xfrm>
            <a:off x="746760" y="1567542"/>
            <a:ext cx="10835640" cy="4127863"/>
          </a:xfrm>
        </p:spPr>
      </p:pic>
    </p:spTree>
    <p:extLst>
      <p:ext uri="{BB962C8B-B14F-4D97-AF65-F5344CB8AC3E}">
        <p14:creationId xmlns:p14="http://schemas.microsoft.com/office/powerpoint/2010/main" val="417434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Temperature-dependent ammonia release</a:t>
            </a:r>
            <a:endParaRPr lang="nl-BE" dirty="0"/>
          </a:p>
        </p:txBody>
      </p:sp>
      <p:pic>
        <p:nvPicPr>
          <p:cNvPr id="3074" name="Picture 2" descr="https://ars.els-cdn.com/content/image/1-s2.0-S0168169916311668-gr8.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896817"/>
            <a:ext cx="5360504" cy="36871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ars.els-cdn.com/content/image/1-s2.0-S0168169916311668-gr12.jpg"/>
          <p:cNvPicPr>
            <a:picLocks noChangeAspect="1" noChangeArrowheads="1"/>
          </p:cNvPicPr>
          <p:nvPr/>
        </p:nvPicPr>
        <p:blipFill rotWithShape="1">
          <a:blip r:embed="rId4">
            <a:extLst>
              <a:ext uri="{28A0092B-C50C-407E-A947-70E740481C1C}">
                <a14:useLocalDpi xmlns:a14="http://schemas.microsoft.com/office/drawing/2010/main" val="0"/>
              </a:ext>
            </a:extLst>
          </a:blip>
          <a:srcRect r="49452" b="53493"/>
          <a:stretch/>
        </p:blipFill>
        <p:spPr bwMode="auto">
          <a:xfrm>
            <a:off x="7434199" y="1670783"/>
            <a:ext cx="3770974" cy="24135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ars.els-cdn.com/content/image/1-s2.0-S0168169916311668-gr12.jpg"/>
          <p:cNvPicPr>
            <a:picLocks noChangeAspect="1" noChangeArrowheads="1"/>
          </p:cNvPicPr>
          <p:nvPr/>
        </p:nvPicPr>
        <p:blipFill rotWithShape="1">
          <a:blip r:embed="rId4">
            <a:extLst>
              <a:ext uri="{28A0092B-C50C-407E-A947-70E740481C1C}">
                <a14:useLocalDpi xmlns:a14="http://schemas.microsoft.com/office/drawing/2010/main" val="0"/>
              </a:ext>
            </a:extLst>
          </a:blip>
          <a:srcRect l="50755" b="54415"/>
          <a:stretch/>
        </p:blipFill>
        <p:spPr bwMode="auto">
          <a:xfrm>
            <a:off x="7434199" y="4084320"/>
            <a:ext cx="3764871" cy="2424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77440" y="6139355"/>
            <a:ext cx="4584192" cy="369332"/>
          </a:xfrm>
          <a:prstGeom prst="rect">
            <a:avLst/>
          </a:prstGeom>
          <a:noFill/>
        </p:spPr>
        <p:txBody>
          <a:bodyPr wrap="square" rtlCol="0">
            <a:spAutoFit/>
          </a:bodyPr>
          <a:lstStyle/>
          <a:p>
            <a:r>
              <a:rPr lang="en-US" dirty="0" err="1" smtClean="0"/>
              <a:t>Drewry</a:t>
            </a:r>
            <a:r>
              <a:rPr lang="en-US" dirty="0"/>
              <a:t> </a:t>
            </a:r>
            <a:r>
              <a:rPr lang="en-US" dirty="0" smtClean="0"/>
              <a:t>et al., 2018</a:t>
            </a:r>
            <a:endParaRPr lang="nl-BE" dirty="0"/>
          </a:p>
        </p:txBody>
      </p:sp>
    </p:spTree>
    <p:extLst>
      <p:ext uri="{BB962C8B-B14F-4D97-AF65-F5344CB8AC3E}">
        <p14:creationId xmlns:p14="http://schemas.microsoft.com/office/powerpoint/2010/main" val="3748414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Ammonia distribution</a:t>
            </a:r>
            <a:endParaRPr lang="nl-BE" dirty="0"/>
          </a:p>
        </p:txBody>
      </p:sp>
      <p:pic>
        <p:nvPicPr>
          <p:cNvPr id="6" name="Picture 5"/>
          <p:cNvPicPr>
            <a:picLocks noChangeAspect="1"/>
          </p:cNvPicPr>
          <p:nvPr/>
        </p:nvPicPr>
        <p:blipFill>
          <a:blip r:embed="rId3"/>
          <a:stretch>
            <a:fillRect/>
          </a:stretch>
        </p:blipFill>
        <p:spPr>
          <a:xfrm>
            <a:off x="973794" y="1924289"/>
            <a:ext cx="4089415" cy="3598685"/>
          </a:xfrm>
          <a:prstGeom prst="rect">
            <a:avLst/>
          </a:prstGeom>
        </p:spPr>
      </p:pic>
      <p:pic>
        <p:nvPicPr>
          <p:cNvPr id="8" name="Content Placeholder 7"/>
          <p:cNvPicPr>
            <a:picLocks noGrp="1" noChangeAspect="1"/>
          </p:cNvPicPr>
          <p:nvPr>
            <p:ph idx="1"/>
          </p:nvPr>
        </p:nvPicPr>
        <p:blipFill>
          <a:blip r:embed="rId4"/>
          <a:stretch>
            <a:fillRect/>
          </a:stretch>
        </p:blipFill>
        <p:spPr>
          <a:xfrm>
            <a:off x="5935084" y="1924290"/>
            <a:ext cx="5647316" cy="3598685"/>
          </a:xfrm>
          <a:prstGeom prst="rect">
            <a:avLst/>
          </a:prstGeom>
        </p:spPr>
      </p:pic>
      <p:sp>
        <p:nvSpPr>
          <p:cNvPr id="9" name="TextBox 8"/>
          <p:cNvSpPr txBox="1"/>
          <p:nvPr/>
        </p:nvSpPr>
        <p:spPr>
          <a:xfrm>
            <a:off x="5340096" y="5844961"/>
            <a:ext cx="3718560" cy="369332"/>
          </a:xfrm>
          <a:prstGeom prst="rect">
            <a:avLst/>
          </a:prstGeom>
          <a:noFill/>
        </p:spPr>
        <p:txBody>
          <a:bodyPr wrap="square" rtlCol="0">
            <a:spAutoFit/>
          </a:bodyPr>
          <a:lstStyle/>
          <a:p>
            <a:r>
              <a:rPr lang="en-US" dirty="0" smtClean="0"/>
              <a:t>Sun et al. 2004</a:t>
            </a:r>
            <a:endParaRPr lang="nl-BE" dirty="0"/>
          </a:p>
        </p:txBody>
      </p:sp>
    </p:spTree>
    <p:extLst>
      <p:ext uri="{BB962C8B-B14F-4D97-AF65-F5344CB8AC3E}">
        <p14:creationId xmlns:p14="http://schemas.microsoft.com/office/powerpoint/2010/main" val="1329673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Ammonia distribution</a:t>
            </a:r>
            <a:endParaRPr lang="nl-BE" dirty="0"/>
          </a:p>
        </p:txBody>
      </p:sp>
      <p:pic>
        <p:nvPicPr>
          <p:cNvPr id="4" name="Content Placeholder 3"/>
          <p:cNvPicPr>
            <a:picLocks noChangeAspect="1"/>
          </p:cNvPicPr>
          <p:nvPr/>
        </p:nvPicPr>
        <p:blipFill>
          <a:blip r:embed="rId3"/>
          <a:stretch>
            <a:fillRect/>
          </a:stretch>
        </p:blipFill>
        <p:spPr>
          <a:xfrm>
            <a:off x="6492897" y="2253517"/>
            <a:ext cx="5089503" cy="3157243"/>
          </a:xfrm>
          <a:prstGeom prst="rect">
            <a:avLst/>
          </a:prstGeom>
        </p:spPr>
      </p:pic>
      <p:pic>
        <p:nvPicPr>
          <p:cNvPr id="5" name="Picture 4"/>
          <p:cNvPicPr>
            <a:picLocks noChangeAspect="1"/>
          </p:cNvPicPr>
          <p:nvPr/>
        </p:nvPicPr>
        <p:blipFill>
          <a:blip r:embed="rId4"/>
          <a:stretch>
            <a:fillRect/>
          </a:stretch>
        </p:blipFill>
        <p:spPr>
          <a:xfrm>
            <a:off x="1382268" y="1600201"/>
            <a:ext cx="3945636" cy="4285777"/>
          </a:xfrm>
          <a:prstGeom prst="rect">
            <a:avLst/>
          </a:prstGeom>
        </p:spPr>
      </p:pic>
      <p:sp>
        <p:nvSpPr>
          <p:cNvPr id="6" name="TextBox 5"/>
          <p:cNvSpPr txBox="1"/>
          <p:nvPr/>
        </p:nvSpPr>
        <p:spPr>
          <a:xfrm>
            <a:off x="5327904" y="6169962"/>
            <a:ext cx="3718560" cy="369332"/>
          </a:xfrm>
          <a:prstGeom prst="rect">
            <a:avLst/>
          </a:prstGeom>
          <a:noFill/>
        </p:spPr>
        <p:txBody>
          <a:bodyPr wrap="square" rtlCol="0">
            <a:spAutoFit/>
          </a:bodyPr>
          <a:lstStyle/>
          <a:p>
            <a:r>
              <a:rPr lang="en-US" dirty="0" smtClean="0"/>
              <a:t>Sun et al. 2004</a:t>
            </a:r>
            <a:endParaRPr lang="nl-BE" dirty="0"/>
          </a:p>
        </p:txBody>
      </p:sp>
    </p:spTree>
    <p:extLst>
      <p:ext uri="{BB962C8B-B14F-4D97-AF65-F5344CB8AC3E}">
        <p14:creationId xmlns:p14="http://schemas.microsoft.com/office/powerpoint/2010/main" val="2065453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of slats with porous media</a:t>
            </a:r>
            <a:endParaRPr lang="nl-BE" dirty="0"/>
          </a:p>
        </p:txBody>
      </p:sp>
      <p:pic>
        <p:nvPicPr>
          <p:cNvPr id="4098" name="Picture 2" descr="https://ars.els-cdn.com/content/image/1-s2.0-S0168169916300497-gr1.jp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37914" r="11070" b="3630"/>
          <a:stretch/>
        </p:blipFill>
        <p:spPr bwMode="auto">
          <a:xfrm>
            <a:off x="1585860" y="1048513"/>
            <a:ext cx="8521308" cy="51486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52288" y="6339840"/>
            <a:ext cx="3084576" cy="369332"/>
          </a:xfrm>
          <a:prstGeom prst="rect">
            <a:avLst/>
          </a:prstGeom>
          <a:noFill/>
        </p:spPr>
        <p:txBody>
          <a:bodyPr wrap="square" rtlCol="0">
            <a:spAutoFit/>
          </a:bodyPr>
          <a:lstStyle/>
          <a:p>
            <a:r>
              <a:rPr lang="en-US" dirty="0" smtClean="0"/>
              <a:t>Yin et al., 2016</a:t>
            </a:r>
            <a:endParaRPr lang="nl-BE" dirty="0"/>
          </a:p>
        </p:txBody>
      </p:sp>
    </p:spTree>
    <p:extLst>
      <p:ext uri="{BB962C8B-B14F-4D97-AF65-F5344CB8AC3E}">
        <p14:creationId xmlns:p14="http://schemas.microsoft.com/office/powerpoint/2010/main" val="4014623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 of slats with porous media</a:t>
            </a:r>
            <a:endParaRPr lang="nl-BE" dirty="0"/>
          </a:p>
        </p:txBody>
      </p:sp>
      <p:sp>
        <p:nvSpPr>
          <p:cNvPr id="4" name="TextBox 3"/>
          <p:cNvSpPr txBox="1"/>
          <p:nvPr/>
        </p:nvSpPr>
        <p:spPr>
          <a:xfrm>
            <a:off x="5352288" y="6339840"/>
            <a:ext cx="3084576" cy="369332"/>
          </a:xfrm>
          <a:prstGeom prst="rect">
            <a:avLst/>
          </a:prstGeom>
          <a:noFill/>
        </p:spPr>
        <p:txBody>
          <a:bodyPr wrap="square" rtlCol="0">
            <a:spAutoFit/>
          </a:bodyPr>
          <a:lstStyle/>
          <a:p>
            <a:r>
              <a:rPr lang="en-US" dirty="0" smtClean="0"/>
              <a:t>Yin et al., 2016</a:t>
            </a:r>
            <a:endParaRPr lang="nl-BE" dirty="0"/>
          </a:p>
        </p:txBody>
      </p:sp>
      <p:pic>
        <p:nvPicPr>
          <p:cNvPr id="5122" name="Picture 2" descr="https://ars.els-cdn.com/content/image/1-s2.0-S0168169916300497-gr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031" y="1167069"/>
            <a:ext cx="8500745" cy="5291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5842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Porous media resistance coefficients of chicken</a:t>
            </a:r>
            <a:endParaRPr lang="nl-BE" dirty="0"/>
          </a:p>
        </p:txBody>
      </p:sp>
      <p:pic>
        <p:nvPicPr>
          <p:cNvPr id="1026" name="Picture 2" descr="https://ars.els-cdn.com/content/image/1-s2.0-S0168169917309213-gr5.jpg"/>
          <p:cNvPicPr>
            <a:picLocks noChangeAspect="1" noChangeArrowheads="1"/>
          </p:cNvPicPr>
          <p:nvPr/>
        </p:nvPicPr>
        <p:blipFill rotWithShape="1">
          <a:blip r:embed="rId3">
            <a:extLst>
              <a:ext uri="{28A0092B-C50C-407E-A947-70E740481C1C}">
                <a14:useLocalDpi xmlns:a14="http://schemas.microsoft.com/office/drawing/2010/main" val="0"/>
              </a:ext>
            </a:extLst>
          </a:blip>
          <a:srcRect b="10438"/>
          <a:stretch/>
        </p:blipFill>
        <p:spPr bwMode="auto">
          <a:xfrm>
            <a:off x="983510" y="1880934"/>
            <a:ext cx="10224979" cy="35566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96256" y="5716262"/>
            <a:ext cx="2962656" cy="369332"/>
          </a:xfrm>
          <a:prstGeom prst="rect">
            <a:avLst/>
          </a:prstGeom>
          <a:noFill/>
        </p:spPr>
        <p:txBody>
          <a:bodyPr wrap="square" rtlCol="0">
            <a:spAutoFit/>
          </a:bodyPr>
          <a:lstStyle/>
          <a:p>
            <a:r>
              <a:rPr lang="en-US" dirty="0" smtClean="0"/>
              <a:t>Cheng et al., 2018</a:t>
            </a:r>
            <a:endParaRPr lang="nl-BE" dirty="0"/>
          </a:p>
        </p:txBody>
      </p:sp>
    </p:spTree>
    <p:extLst>
      <p:ext uri="{BB962C8B-B14F-4D97-AF65-F5344CB8AC3E}">
        <p14:creationId xmlns:p14="http://schemas.microsoft.com/office/powerpoint/2010/main" val="325613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Porous media resistance coefficients of chicken</a:t>
            </a:r>
            <a:endParaRPr lang="nl-BE" dirty="0"/>
          </a:p>
        </p:txBody>
      </p:sp>
      <p:sp>
        <p:nvSpPr>
          <p:cNvPr id="4" name="TextBox 3"/>
          <p:cNvSpPr txBox="1"/>
          <p:nvPr/>
        </p:nvSpPr>
        <p:spPr>
          <a:xfrm>
            <a:off x="5096256" y="5716262"/>
            <a:ext cx="2962656" cy="369332"/>
          </a:xfrm>
          <a:prstGeom prst="rect">
            <a:avLst/>
          </a:prstGeom>
          <a:noFill/>
        </p:spPr>
        <p:txBody>
          <a:bodyPr wrap="square" rtlCol="0">
            <a:spAutoFit/>
          </a:bodyPr>
          <a:lstStyle/>
          <a:p>
            <a:r>
              <a:rPr lang="en-US" dirty="0" smtClean="0"/>
              <a:t>Cheng et al., 2018</a:t>
            </a:r>
            <a:endParaRPr lang="nl-BE" dirty="0"/>
          </a:p>
        </p:txBody>
      </p:sp>
      <p:pic>
        <p:nvPicPr>
          <p:cNvPr id="2050" name="Picture 2" descr="https://ars.els-cdn.com/content/image/1-s2.0-S0168169917309213-gr10.jpg"/>
          <p:cNvPicPr>
            <a:picLocks noChangeAspect="1" noChangeArrowheads="1"/>
          </p:cNvPicPr>
          <p:nvPr/>
        </p:nvPicPr>
        <p:blipFill rotWithShape="1">
          <a:blip r:embed="rId3">
            <a:extLst>
              <a:ext uri="{28A0092B-C50C-407E-A947-70E740481C1C}">
                <a14:useLocalDpi xmlns:a14="http://schemas.microsoft.com/office/drawing/2010/main" val="0"/>
              </a:ext>
            </a:extLst>
          </a:blip>
          <a:srcRect t="26561"/>
          <a:stretch/>
        </p:blipFill>
        <p:spPr bwMode="auto">
          <a:xfrm>
            <a:off x="989457" y="1584960"/>
            <a:ext cx="10443472" cy="352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219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Ammonia emission modeling</a:t>
            </a:r>
            <a:endParaRPr lang="nl-BE" dirty="0"/>
          </a:p>
        </p:txBody>
      </p:sp>
      <p:sp>
        <p:nvSpPr>
          <p:cNvPr id="3" name="Content Placeholder 2"/>
          <p:cNvSpPr>
            <a:spLocks noGrp="1"/>
          </p:cNvSpPr>
          <p:nvPr>
            <p:ph idx="1"/>
          </p:nvPr>
        </p:nvSpPr>
        <p:spPr/>
        <p:txBody>
          <a:bodyPr/>
          <a:lstStyle/>
          <a:p>
            <a:r>
              <a:rPr lang="en-US" dirty="0" smtClean="0"/>
              <a:t>What has yet to be done</a:t>
            </a:r>
            <a:r>
              <a:rPr lang="nl-BE" dirty="0" smtClean="0"/>
              <a:t>?</a:t>
            </a:r>
          </a:p>
          <a:p>
            <a:pPr lvl="1"/>
            <a:r>
              <a:rPr lang="en-US" dirty="0" smtClean="0"/>
              <a:t>More meticulous incorporation of slats as porous media</a:t>
            </a:r>
          </a:p>
          <a:p>
            <a:pPr lvl="1"/>
            <a:r>
              <a:rPr lang="en-US" dirty="0" smtClean="0"/>
              <a:t>Substitution of chicken by porous media tailored </a:t>
            </a:r>
            <a:r>
              <a:rPr lang="en-US" dirty="0" smtClean="0"/>
              <a:t>according to </a:t>
            </a:r>
            <a:r>
              <a:rPr lang="en-US" dirty="0" smtClean="0"/>
              <a:t>age</a:t>
            </a:r>
          </a:p>
          <a:p>
            <a:pPr lvl="1"/>
            <a:r>
              <a:rPr lang="en-US" dirty="0" smtClean="0"/>
              <a:t>Modeling of drying mechanism of poultry litter</a:t>
            </a:r>
          </a:p>
          <a:p>
            <a:pPr lvl="1"/>
            <a:endParaRPr lang="nl-BE" dirty="0" smtClean="0"/>
          </a:p>
          <a:p>
            <a:pPr lvl="1"/>
            <a:endParaRPr lang="en-US" dirty="0" smtClean="0"/>
          </a:p>
        </p:txBody>
      </p:sp>
    </p:spTree>
    <p:extLst>
      <p:ext uri="{BB962C8B-B14F-4D97-AF65-F5344CB8AC3E}">
        <p14:creationId xmlns:p14="http://schemas.microsoft.com/office/powerpoint/2010/main" val="3960274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Bibles on CFD (IMHO)</a:t>
            </a:r>
            <a:endParaRPr lang="nl-BE" dirty="0"/>
          </a:p>
        </p:txBody>
      </p:sp>
      <p:sp>
        <p:nvSpPr>
          <p:cNvPr id="3" name="Content Placeholder 2"/>
          <p:cNvSpPr>
            <a:spLocks noGrp="1"/>
          </p:cNvSpPr>
          <p:nvPr>
            <p:ph idx="1"/>
          </p:nvPr>
        </p:nvSpPr>
        <p:spPr/>
        <p:txBody>
          <a:bodyPr/>
          <a:lstStyle/>
          <a:p>
            <a:r>
              <a:rPr lang="en-US" dirty="0" err="1" smtClean="0"/>
              <a:t>Suhas</a:t>
            </a:r>
            <a:r>
              <a:rPr lang="en-US" dirty="0" smtClean="0"/>
              <a:t> </a:t>
            </a:r>
            <a:r>
              <a:rPr lang="en-US" dirty="0" err="1" smtClean="0"/>
              <a:t>Patankar</a:t>
            </a:r>
            <a:r>
              <a:rPr lang="en-US" dirty="0" smtClean="0"/>
              <a:t> (1980</a:t>
            </a:r>
            <a:r>
              <a:rPr lang="en-US" dirty="0"/>
              <a:t>). </a:t>
            </a:r>
            <a:r>
              <a:rPr lang="en-US" i="1" dirty="0"/>
              <a:t>Numerical Heat Transfer and Fluid </a:t>
            </a:r>
            <a:r>
              <a:rPr lang="en-US" i="1" dirty="0" smtClean="0"/>
              <a:t>Flow</a:t>
            </a:r>
          </a:p>
          <a:p>
            <a:r>
              <a:rPr lang="en-US" dirty="0" smtClean="0"/>
              <a:t>John </a:t>
            </a:r>
            <a:r>
              <a:rPr lang="en-US" dirty="0"/>
              <a:t>D. </a:t>
            </a:r>
            <a:r>
              <a:rPr lang="en-US" dirty="0" smtClean="0"/>
              <a:t>Anderson (</a:t>
            </a:r>
            <a:r>
              <a:rPr lang="en-US" dirty="0"/>
              <a:t>1995). </a:t>
            </a:r>
            <a:r>
              <a:rPr lang="en-US" i="1" dirty="0"/>
              <a:t>Computational Fluid Dynamics: The Basics With Applications</a:t>
            </a:r>
            <a:r>
              <a:rPr lang="en-US" dirty="0" smtClean="0"/>
              <a:t>.</a:t>
            </a:r>
          </a:p>
          <a:p>
            <a:r>
              <a:rPr lang="nl-BE" dirty="0"/>
              <a:t>Henk </a:t>
            </a:r>
            <a:r>
              <a:rPr lang="nl-BE" dirty="0" err="1"/>
              <a:t>Kaarle</a:t>
            </a:r>
            <a:r>
              <a:rPr lang="nl-BE" dirty="0"/>
              <a:t> Versteeg, </a:t>
            </a:r>
            <a:r>
              <a:rPr lang="nl-BE" dirty="0" err="1"/>
              <a:t>Weeratunge</a:t>
            </a:r>
            <a:r>
              <a:rPr lang="nl-BE" dirty="0"/>
              <a:t> </a:t>
            </a:r>
            <a:r>
              <a:rPr lang="nl-BE" dirty="0" err="1" smtClean="0"/>
              <a:t>Malalasekera</a:t>
            </a:r>
            <a:r>
              <a:rPr lang="nl-BE" dirty="0" smtClean="0"/>
              <a:t> (2007). </a:t>
            </a:r>
            <a:r>
              <a:rPr lang="en-US" i="1" dirty="0"/>
              <a:t>An Introduction to Computational Fluid Dynamics: The Finite Volume </a:t>
            </a:r>
            <a:r>
              <a:rPr lang="en-US" i="1" dirty="0" smtClean="0"/>
              <a:t>Method</a:t>
            </a:r>
          </a:p>
          <a:p>
            <a:r>
              <a:rPr lang="nl-BE" dirty="0"/>
              <a:t>Joel H. </a:t>
            </a:r>
            <a:r>
              <a:rPr lang="nl-BE" dirty="0" err="1"/>
              <a:t>Ferziger</a:t>
            </a:r>
            <a:r>
              <a:rPr lang="nl-BE" dirty="0"/>
              <a:t>, </a:t>
            </a:r>
            <a:r>
              <a:rPr lang="nl-BE" dirty="0" err="1"/>
              <a:t>Milovan</a:t>
            </a:r>
            <a:r>
              <a:rPr lang="nl-BE" dirty="0"/>
              <a:t> </a:t>
            </a:r>
            <a:r>
              <a:rPr lang="nl-BE" dirty="0" err="1" smtClean="0"/>
              <a:t>Perić</a:t>
            </a:r>
            <a:r>
              <a:rPr lang="nl-BE" dirty="0" smtClean="0"/>
              <a:t> (1999). </a:t>
            </a:r>
            <a:r>
              <a:rPr lang="en-US" i="1" dirty="0"/>
              <a:t>Computational Methods for Fluid Dynamics</a:t>
            </a:r>
          </a:p>
          <a:p>
            <a:endParaRPr lang="en-US" dirty="0"/>
          </a:p>
          <a:p>
            <a:endParaRPr lang="nl-BE" dirty="0"/>
          </a:p>
        </p:txBody>
      </p:sp>
    </p:spTree>
    <p:extLst>
      <p:ext uri="{BB962C8B-B14F-4D97-AF65-F5344CB8AC3E}">
        <p14:creationId xmlns:p14="http://schemas.microsoft.com/office/powerpoint/2010/main" val="3691679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CFD = Computational Fluid Dynamics</a:t>
            </a:r>
            <a:endParaRPr lang="nl-BE" dirty="0"/>
          </a:p>
        </p:txBody>
      </p:sp>
      <p:sp>
        <p:nvSpPr>
          <p:cNvPr id="3" name="Content Placeholder 2"/>
          <p:cNvSpPr>
            <a:spLocks noGrp="1"/>
          </p:cNvSpPr>
          <p:nvPr>
            <p:ph idx="1"/>
          </p:nvPr>
        </p:nvSpPr>
        <p:spPr/>
        <p:txBody>
          <a:bodyPr/>
          <a:lstStyle/>
          <a:p>
            <a:r>
              <a:rPr lang="en-US" dirty="0" smtClean="0"/>
              <a:t>The fundamental 4 variables: Pressure</a:t>
            </a:r>
            <a:r>
              <a:rPr lang="en-US" dirty="0"/>
              <a:t> </a:t>
            </a:r>
            <a:r>
              <a:rPr lang="en-US" dirty="0" smtClean="0"/>
              <a:t>(</a:t>
            </a:r>
            <a:r>
              <a:rPr lang="en-US" b="1" i="1" dirty="0" smtClean="0"/>
              <a:t>p</a:t>
            </a:r>
            <a:r>
              <a:rPr lang="en-US" dirty="0" smtClean="0"/>
              <a:t>), Velocity in </a:t>
            </a:r>
            <a:r>
              <a:rPr lang="en-US" i="1" dirty="0" smtClean="0"/>
              <a:t>x</a:t>
            </a:r>
            <a:r>
              <a:rPr lang="en-US" dirty="0" smtClean="0"/>
              <a:t>, </a:t>
            </a:r>
            <a:r>
              <a:rPr lang="en-US" i="1" dirty="0" smtClean="0"/>
              <a:t>y</a:t>
            </a:r>
            <a:r>
              <a:rPr lang="en-US" dirty="0" smtClean="0"/>
              <a:t>, and </a:t>
            </a:r>
            <a:r>
              <a:rPr lang="en-US" i="1" dirty="0" smtClean="0"/>
              <a:t>z</a:t>
            </a:r>
            <a:r>
              <a:rPr lang="en-US" dirty="0" smtClean="0"/>
              <a:t> directions; </a:t>
            </a:r>
            <a:r>
              <a:rPr lang="en-US" b="1" i="1" dirty="0" smtClean="0"/>
              <a:t>u</a:t>
            </a:r>
            <a:r>
              <a:rPr lang="en-US" dirty="0" smtClean="0"/>
              <a:t>, </a:t>
            </a:r>
            <a:r>
              <a:rPr lang="en-US" b="1" i="1" dirty="0" smtClean="0"/>
              <a:t>v</a:t>
            </a:r>
            <a:r>
              <a:rPr lang="en-US" dirty="0" smtClean="0"/>
              <a:t> and </a:t>
            </a:r>
            <a:r>
              <a:rPr lang="en-US" b="1" i="1" dirty="0" smtClean="0"/>
              <a:t>w</a:t>
            </a:r>
            <a:r>
              <a:rPr lang="en-US" dirty="0" smtClean="0"/>
              <a:t>, respectively</a:t>
            </a:r>
          </a:p>
          <a:p>
            <a:r>
              <a:rPr lang="en-US" dirty="0" smtClean="0"/>
              <a:t>Therefore 4 fundamental equations have to be solved:</a:t>
            </a:r>
          </a:p>
          <a:p>
            <a:pPr lvl="1"/>
            <a:r>
              <a:rPr lang="en-US" dirty="0" smtClean="0"/>
              <a:t>Mass conservation</a:t>
            </a:r>
          </a:p>
          <a:p>
            <a:pPr lvl="1"/>
            <a:r>
              <a:rPr lang="en-US" dirty="0" smtClean="0"/>
              <a:t>Momentum conservation (</a:t>
            </a:r>
            <a:r>
              <a:rPr lang="en-US" dirty="0" err="1" smtClean="0"/>
              <a:t>Navier</a:t>
            </a:r>
            <a:r>
              <a:rPr lang="en-US" dirty="0" smtClean="0"/>
              <a:t>-Stokes)</a:t>
            </a:r>
            <a:endParaRPr lang="nl-BE" dirty="0"/>
          </a:p>
        </p:txBody>
      </p:sp>
    </p:spTree>
    <p:extLst>
      <p:ext uri="{BB962C8B-B14F-4D97-AF65-F5344CB8AC3E}">
        <p14:creationId xmlns:p14="http://schemas.microsoft.com/office/powerpoint/2010/main" val="2697254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very helpful online sources</a:t>
            </a:r>
            <a:endParaRPr lang="nl-BE" dirty="0"/>
          </a:p>
        </p:txBody>
      </p:sp>
      <p:sp>
        <p:nvSpPr>
          <p:cNvPr id="3" name="Content Placeholder 2"/>
          <p:cNvSpPr>
            <a:spLocks noGrp="1"/>
          </p:cNvSpPr>
          <p:nvPr>
            <p:ph idx="1"/>
          </p:nvPr>
        </p:nvSpPr>
        <p:spPr/>
        <p:txBody>
          <a:bodyPr/>
          <a:lstStyle/>
          <a:p>
            <a:r>
              <a:rPr lang="nl-BE" dirty="0" smtClean="0">
                <a:hlinkClick r:id="rId2"/>
              </a:rPr>
              <a:t>www.cfd-online.com</a:t>
            </a:r>
            <a:endParaRPr lang="nl-BE" dirty="0" smtClean="0"/>
          </a:p>
          <a:p>
            <a:r>
              <a:rPr lang="nl-BE" dirty="0" smtClean="0">
                <a:hlinkClick r:id="rId3"/>
              </a:rPr>
              <a:t>www.computationalfluiddynamics.com.au</a:t>
            </a:r>
            <a:endParaRPr lang="nl-BE" dirty="0" smtClean="0"/>
          </a:p>
          <a:p>
            <a:endParaRPr lang="nl-BE" dirty="0"/>
          </a:p>
        </p:txBody>
      </p:sp>
    </p:spTree>
    <p:extLst>
      <p:ext uri="{BB962C8B-B14F-4D97-AF65-F5344CB8AC3E}">
        <p14:creationId xmlns:p14="http://schemas.microsoft.com/office/powerpoint/2010/main" val="3729632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Conservation equations</a:t>
            </a:r>
            <a:endParaRPr lang="nl-BE" dirty="0"/>
          </a:p>
        </p:txBody>
      </p:sp>
      <p:sp>
        <p:nvSpPr>
          <p:cNvPr id="3" name="Content Placeholder 2"/>
          <p:cNvSpPr>
            <a:spLocks noGrp="1"/>
          </p:cNvSpPr>
          <p:nvPr>
            <p:ph idx="1"/>
          </p:nvPr>
        </p:nvSpPr>
        <p:spPr/>
        <p:txBody>
          <a:bodyPr/>
          <a:lstStyle/>
          <a:p>
            <a:r>
              <a:rPr lang="en-US" dirty="0" smtClean="0"/>
              <a:t>Mass conservation</a:t>
            </a:r>
          </a:p>
        </p:txBody>
      </p:sp>
      <mc:AlternateContent xmlns:mc="http://schemas.openxmlformats.org/markup-compatibility/2006" xmlns:a14="http://schemas.microsoft.com/office/drawing/2010/main">
        <mc:Choice Requires="a14">
          <p:sp>
            <p:nvSpPr>
              <p:cNvPr id="4" name="TextBox 3"/>
              <p:cNvSpPr txBox="1"/>
              <p:nvPr/>
            </p:nvSpPr>
            <p:spPr>
              <a:xfrm>
                <a:off x="1947860" y="2303145"/>
                <a:ext cx="4574860" cy="892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BE" sz="2800" i="1" smtClean="0">
                              <a:latin typeface="Cambria Math" panose="02040503050406030204" pitchFamily="18" charset="0"/>
                            </a:rPr>
                          </m:ctrlPr>
                        </m:fPr>
                        <m:num>
                          <m:r>
                            <a:rPr lang="nl-BE" sz="2800" i="1" smtClean="0">
                              <a:latin typeface="Cambria Math" panose="02040503050406030204" pitchFamily="18" charset="0"/>
                            </a:rPr>
                            <m:t>𝜕</m:t>
                          </m:r>
                          <m:r>
                            <a:rPr lang="nl-BE" sz="2800" i="1" smtClean="0">
                              <a:latin typeface="Cambria Math" panose="02040503050406030204" pitchFamily="18" charset="0"/>
                              <a:ea typeface="Cambria Math" panose="02040503050406030204" pitchFamily="18" charset="0"/>
                            </a:rPr>
                            <m:t>𝜌</m:t>
                          </m:r>
                        </m:num>
                        <m:den>
                          <m:r>
                            <a:rPr lang="nl-BE" sz="2800" i="1" smtClean="0">
                              <a:latin typeface="Cambria Math" panose="02040503050406030204" pitchFamily="18" charset="0"/>
                            </a:rPr>
                            <m:t>𝜕</m:t>
                          </m:r>
                          <m:r>
                            <a:rPr lang="en-US" sz="2800" b="0" i="1" smtClean="0">
                              <a:latin typeface="Cambria Math" panose="02040503050406030204" pitchFamily="18" charset="0"/>
                            </a:rPr>
                            <m:t>𝑡</m:t>
                          </m:r>
                        </m:den>
                      </m:f>
                      <m:r>
                        <a:rPr lang="en-US" sz="2800" b="0" i="0"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nl-BE" sz="2800" i="1">
                              <a:latin typeface="Cambria Math" panose="02040503050406030204" pitchFamily="18" charset="0"/>
                              <a:ea typeface="Cambria Math" panose="02040503050406030204" pitchFamily="18" charset="0"/>
                            </a:rPr>
                            <m:t>𝜌</m:t>
                          </m:r>
                          <m:r>
                            <a:rPr lang="en-US" sz="2800" b="0" i="1" smtClean="0">
                              <a:solidFill>
                                <a:srgbClr val="FF0000"/>
                              </a:solidFill>
                              <a:latin typeface="Cambria Math" panose="02040503050406030204" pitchFamily="18" charset="0"/>
                              <a:ea typeface="Cambria Math" panose="02040503050406030204" pitchFamily="18" charset="0"/>
                            </a:rPr>
                            <m:t>𝑢</m:t>
                          </m:r>
                        </m:num>
                        <m:den>
                          <m:r>
                            <a:rPr lang="en-US" sz="2800" b="0" i="1" smtClean="0">
                              <a:latin typeface="Cambria Math" panose="02040503050406030204" pitchFamily="18" charset="0"/>
                            </a:rPr>
                            <m:t>𝜕</m:t>
                          </m:r>
                          <m:r>
                            <a:rPr lang="en-US" sz="2800" b="0" i="1" smtClean="0">
                              <a:latin typeface="Cambria Math" panose="02040503050406030204" pitchFamily="18" charset="0"/>
                            </a:rPr>
                            <m:t>𝑥</m:t>
                          </m:r>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m:t>
                          </m:r>
                          <m:r>
                            <a:rPr lang="nl-BE" sz="2800" i="1">
                              <a:latin typeface="Cambria Math" panose="02040503050406030204" pitchFamily="18" charset="0"/>
                              <a:ea typeface="Cambria Math" panose="02040503050406030204" pitchFamily="18" charset="0"/>
                            </a:rPr>
                            <m:t>𝜌</m:t>
                          </m:r>
                          <m:r>
                            <a:rPr lang="en-US" sz="2800" b="0" i="1" smtClean="0">
                              <a:solidFill>
                                <a:srgbClr val="FF0000"/>
                              </a:solidFill>
                              <a:latin typeface="Cambria Math" panose="02040503050406030204" pitchFamily="18" charset="0"/>
                              <a:ea typeface="Cambria Math" panose="02040503050406030204" pitchFamily="18" charset="0"/>
                            </a:rPr>
                            <m:t>𝑣</m:t>
                          </m:r>
                        </m:num>
                        <m:den>
                          <m:r>
                            <a:rPr lang="en-US" sz="2800" i="1">
                              <a:latin typeface="Cambria Math" panose="02040503050406030204" pitchFamily="18" charset="0"/>
                            </a:rPr>
                            <m:t>𝜕</m:t>
                          </m:r>
                          <m:r>
                            <a:rPr lang="en-US" sz="2800" b="0" i="1" smtClean="0">
                              <a:latin typeface="Cambria Math" panose="02040503050406030204" pitchFamily="18" charset="0"/>
                            </a:rPr>
                            <m:t>𝑦</m:t>
                          </m:r>
                        </m:den>
                      </m:f>
                      <m:r>
                        <a:rPr lang="en-US" sz="2800" b="0" i="0"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m:t>
                          </m:r>
                          <m:r>
                            <a:rPr lang="nl-BE" sz="2800" i="1">
                              <a:latin typeface="Cambria Math" panose="02040503050406030204" pitchFamily="18" charset="0"/>
                              <a:ea typeface="Cambria Math" panose="02040503050406030204" pitchFamily="18" charset="0"/>
                            </a:rPr>
                            <m:t>𝜌</m:t>
                          </m:r>
                          <m:r>
                            <a:rPr lang="en-US" sz="2800" b="0" i="1" smtClean="0">
                              <a:solidFill>
                                <a:srgbClr val="FF0000"/>
                              </a:solidFill>
                              <a:latin typeface="Cambria Math" panose="02040503050406030204" pitchFamily="18" charset="0"/>
                              <a:ea typeface="Cambria Math" panose="02040503050406030204" pitchFamily="18" charset="0"/>
                            </a:rPr>
                            <m:t>𝑤</m:t>
                          </m:r>
                        </m:num>
                        <m:den>
                          <m:r>
                            <a:rPr lang="en-US" sz="2800" i="1">
                              <a:latin typeface="Cambria Math" panose="02040503050406030204" pitchFamily="18" charset="0"/>
                            </a:rPr>
                            <m:t>𝜕</m:t>
                          </m:r>
                          <m:r>
                            <a:rPr lang="en-US" sz="2800" b="0" i="1" smtClean="0">
                              <a:latin typeface="Cambria Math" panose="02040503050406030204" pitchFamily="18" charset="0"/>
                            </a:rPr>
                            <m:t>𝑧</m:t>
                          </m:r>
                        </m:den>
                      </m:f>
                      <m:r>
                        <a:rPr lang="en-US" sz="2800" b="0" i="0" smtClean="0">
                          <a:latin typeface="Cambria Math" panose="02040503050406030204" pitchFamily="18" charset="0"/>
                        </a:rPr>
                        <m:t>=0</m:t>
                      </m:r>
                    </m:oMath>
                  </m:oMathPara>
                </a14:m>
                <a:endParaRPr lang="nl-BE"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1947860" y="2303145"/>
                <a:ext cx="4574860" cy="892873"/>
              </a:xfrm>
              <a:prstGeom prst="rect">
                <a:avLst/>
              </a:prstGeom>
              <a:blipFill>
                <a:blip r:embed="rId2"/>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282594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Conservation equations</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Momentum (</a:t>
                </a:r>
                <a:r>
                  <a:rPr lang="en-US" dirty="0" err="1" smtClean="0"/>
                  <a:t>Navier</a:t>
                </a:r>
                <a:r>
                  <a:rPr lang="en-US" dirty="0" smtClean="0"/>
                  <a:t>-Stokes) equations:</a:t>
                </a:r>
              </a:p>
              <a:p>
                <a:pPr marL="0" indent="0">
                  <a:buNone/>
                </a:pPr>
                <a14:m>
                  <m:oMathPara xmlns:m="http://schemas.openxmlformats.org/officeDocument/2006/math">
                    <m:oMathParaPr>
                      <m:jc m:val="centerGroup"/>
                    </m:oMathParaPr>
                    <m:oMath xmlns:m="http://schemas.openxmlformats.org/officeDocument/2006/math">
                      <m:f>
                        <m:fPr>
                          <m:ctrlPr>
                            <a:rPr lang="nl-BE" sz="2800" i="1" smtClean="0">
                              <a:latin typeface="Cambria Math" panose="02040503050406030204" pitchFamily="18" charset="0"/>
                            </a:rPr>
                          </m:ctrlPr>
                        </m:fPr>
                        <m:num>
                          <m:r>
                            <a:rPr lang="nl-BE" sz="2800" i="1" smtClean="0">
                              <a:latin typeface="Cambria Math" panose="02040503050406030204" pitchFamily="18" charset="0"/>
                            </a:rPr>
                            <m:t>𝜕</m:t>
                          </m:r>
                          <m:r>
                            <a:rPr lang="en-US" sz="2800" b="0" i="1" smtClean="0">
                              <a:solidFill>
                                <a:srgbClr val="FF0000"/>
                              </a:solidFill>
                              <a:latin typeface="Cambria Math" panose="02040503050406030204" pitchFamily="18" charset="0"/>
                            </a:rPr>
                            <m:t>𝑢</m:t>
                          </m:r>
                        </m:num>
                        <m:den>
                          <m:r>
                            <a:rPr lang="nl-BE" sz="2800" i="1" smtClean="0">
                              <a:latin typeface="Cambria Math" panose="02040503050406030204" pitchFamily="18" charset="0"/>
                            </a:rPr>
                            <m:t>𝜕</m:t>
                          </m:r>
                          <m:r>
                            <a:rPr lang="en-US" sz="2800" b="0" i="1" smtClean="0">
                              <a:latin typeface="Cambria Math" panose="02040503050406030204" pitchFamily="18" charset="0"/>
                            </a:rPr>
                            <m:t>𝑡</m:t>
                          </m:r>
                        </m:den>
                      </m:f>
                      <m:r>
                        <a:rPr lang="en-US" sz="2800" b="0" i="1" smtClean="0">
                          <a:latin typeface="Cambria Math" panose="02040503050406030204" pitchFamily="18" charset="0"/>
                        </a:rPr>
                        <m:t>+</m:t>
                      </m:r>
                      <m:r>
                        <a:rPr lang="en-US" sz="2800" b="0" i="1" smtClean="0">
                          <a:latin typeface="Cambria Math" panose="02040503050406030204" pitchFamily="18" charset="0"/>
                        </a:rPr>
                        <m:t>𝑢</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latin typeface="Cambria Math" panose="02040503050406030204" pitchFamily="18" charset="0"/>
                            </a:rPr>
                            <m:t>𝑢</m:t>
                          </m:r>
                        </m:num>
                        <m:den>
                          <m:r>
                            <a:rPr lang="nl-BE" sz="2800" i="1">
                              <a:latin typeface="Cambria Math" panose="02040503050406030204" pitchFamily="18" charset="0"/>
                            </a:rPr>
                            <m:t>𝜕</m:t>
                          </m:r>
                          <m:r>
                            <a:rPr lang="nl-BE" sz="2800" i="1">
                              <a:latin typeface="Cambria Math" panose="02040503050406030204" pitchFamily="18" charset="0"/>
                            </a:rPr>
                            <m:t>𝑥</m:t>
                          </m:r>
                        </m:den>
                      </m:f>
                      <m:r>
                        <a:rPr lang="en-US" sz="2800" b="0" i="0" smtClean="0">
                          <a:latin typeface="Cambria Math" panose="02040503050406030204" pitchFamily="18" charset="0"/>
                        </a:rPr>
                        <m:t>+</m:t>
                      </m:r>
                      <m:r>
                        <a:rPr lang="en-US" sz="2800" b="0" i="1" smtClean="0">
                          <a:latin typeface="Cambria Math" panose="02040503050406030204" pitchFamily="18" charset="0"/>
                        </a:rPr>
                        <m:t>𝑣</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latin typeface="Cambria Math" panose="02040503050406030204" pitchFamily="18" charset="0"/>
                            </a:rPr>
                            <m:t>𝑢</m:t>
                          </m:r>
                        </m:num>
                        <m:den>
                          <m:r>
                            <a:rPr lang="nl-BE" sz="2800" i="1">
                              <a:latin typeface="Cambria Math" panose="02040503050406030204" pitchFamily="18" charset="0"/>
                            </a:rPr>
                            <m:t>𝜕</m:t>
                          </m:r>
                          <m:r>
                            <a:rPr lang="en-US" sz="2800" b="0" i="1" smtClean="0">
                              <a:latin typeface="Cambria Math" panose="02040503050406030204" pitchFamily="18" charset="0"/>
                            </a:rPr>
                            <m:t>𝑦</m:t>
                          </m:r>
                        </m:den>
                      </m:f>
                      <m:r>
                        <a:rPr lang="en-US" sz="2800" b="0" i="1" smtClean="0">
                          <a:latin typeface="Cambria Math" panose="02040503050406030204" pitchFamily="18" charset="0"/>
                        </a:rPr>
                        <m:t>+</m:t>
                      </m:r>
                      <m:r>
                        <a:rPr lang="en-US" sz="2800" b="0" i="1" smtClean="0">
                          <a:latin typeface="Cambria Math" panose="02040503050406030204" pitchFamily="18" charset="0"/>
                        </a:rPr>
                        <m:t>𝑤</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latin typeface="Cambria Math" panose="02040503050406030204" pitchFamily="18" charset="0"/>
                            </a:rPr>
                            <m:t>𝑢</m:t>
                          </m:r>
                        </m:num>
                        <m:den>
                          <m:r>
                            <a:rPr lang="nl-BE" sz="2800" i="1">
                              <a:latin typeface="Cambria Math" panose="02040503050406030204" pitchFamily="18" charset="0"/>
                            </a:rPr>
                            <m:t>𝜕</m:t>
                          </m:r>
                          <m:r>
                            <a:rPr lang="en-US" sz="2800" b="0" i="1" smtClean="0">
                              <a:latin typeface="Cambria Math" panose="02040503050406030204" pitchFamily="18" charset="0"/>
                            </a:rPr>
                            <m:t>𝑧</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𝜌</m:t>
                          </m:r>
                        </m:den>
                      </m:f>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solidFill>
                                <a:srgbClr val="FF0000"/>
                              </a:solidFill>
                              <a:latin typeface="Cambria Math" panose="02040503050406030204" pitchFamily="18" charset="0"/>
                            </a:rPr>
                            <m:t>𝑝</m:t>
                          </m:r>
                        </m:num>
                        <m:den>
                          <m:r>
                            <a:rPr lang="nl-BE" sz="2800" i="1">
                              <a:latin typeface="Cambria Math" panose="02040503050406030204" pitchFamily="18" charset="0"/>
                            </a:rPr>
                            <m:t>𝜕</m:t>
                          </m:r>
                          <m:r>
                            <a:rPr lang="en-US" sz="2800" b="0" i="1" smtClean="0">
                              <a:latin typeface="Cambria Math" panose="02040503050406030204" pitchFamily="18" charset="0"/>
                            </a:rPr>
                            <m:t>𝑥</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𝜇</m:t>
                          </m:r>
                        </m:num>
                        <m:den>
                          <m:r>
                            <a:rPr lang="en-US" sz="2800" b="0" i="1" smtClean="0">
                              <a:latin typeface="Cambria Math" panose="02040503050406030204" pitchFamily="18" charset="0"/>
                              <a:ea typeface="Cambria Math" panose="02040503050406030204" pitchFamily="18" charset="0"/>
                            </a:rPr>
                            <m:t>𝜌</m:t>
                          </m:r>
                        </m:den>
                      </m:f>
                      <m:d>
                        <m:dPr>
                          <m:ctrlPr>
                            <a:rPr lang="en-US" sz="2800" b="0" i="1" smtClean="0">
                              <a:latin typeface="Cambria Math" panose="02040503050406030204" pitchFamily="18" charset="0"/>
                              <a:ea typeface="Cambria Math" panose="02040503050406030204" pitchFamily="18" charset="0"/>
                            </a:rPr>
                          </m:ctrlPr>
                        </m:dPr>
                        <m:e>
                          <m:f>
                            <m:fPr>
                              <m:ctrlPr>
                                <a:rPr lang="en-US" sz="2800" b="0" i="1" smtClean="0">
                                  <a:latin typeface="Cambria Math" panose="02040503050406030204" pitchFamily="18" charset="0"/>
                                  <a:ea typeface="Cambria Math" panose="02040503050406030204" pitchFamily="18" charset="0"/>
                                </a:rPr>
                              </m:ctrlPr>
                            </m:fPr>
                            <m:num>
                              <m:sSup>
                                <m:sSupPr>
                                  <m:ctrlPr>
                                    <a:rPr lang="en-US" sz="2800" b="0" i="1" smtClean="0">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𝑢</m:t>
                              </m:r>
                            </m:num>
                            <m:den>
                              <m:sSup>
                                <m:sSupPr>
                                  <m:ctrlPr>
                                    <a:rPr lang="en-US" sz="2800" b="0" i="1" smtClean="0">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𝑥</m:t>
                                  </m:r>
                                </m:e>
                                <m:sup>
                                  <m:r>
                                    <a:rPr lang="en-US" sz="2800" b="0" i="1" smtClean="0">
                                      <a:latin typeface="Cambria Math" panose="02040503050406030204" pitchFamily="18" charset="0"/>
                                      <a:ea typeface="Cambria Math" panose="02040503050406030204" pitchFamily="18" charset="0"/>
                                    </a:rPr>
                                    <m:t>2</m:t>
                                  </m:r>
                                </m:sup>
                              </m:sSup>
                            </m:den>
                          </m:f>
                          <m:r>
                            <a:rPr lang="en-US" sz="2800" b="0" i="1" smtClean="0">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𝑢</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den>
                          </m:f>
                          <m:r>
                            <a:rPr lang="en-US" sz="2800" b="0" i="1" smtClean="0">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𝑢</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sup>
                                  <m:r>
                                    <a:rPr lang="en-US" sz="2800" i="1">
                                      <a:latin typeface="Cambria Math" panose="02040503050406030204" pitchFamily="18" charset="0"/>
                                      <a:ea typeface="Cambria Math" panose="02040503050406030204" pitchFamily="18" charset="0"/>
                                    </a:rPr>
                                    <m:t>2</m:t>
                                  </m:r>
                                </m:sup>
                              </m:sSup>
                            </m:den>
                          </m:f>
                        </m:e>
                      </m:d>
                      <m:r>
                        <a:rPr lang="en-US" sz="2800" b="0" i="0"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𝑥</m:t>
                          </m:r>
                        </m:sub>
                      </m:sSub>
                    </m:oMath>
                  </m:oMathPara>
                </a14:m>
                <a:endParaRPr lang="nl-BE" dirty="0" smtClean="0"/>
              </a:p>
              <a:p>
                <a:pPr marL="0" indent="0">
                  <a:buNone/>
                </a:pPr>
                <a:endParaRPr lang="en-US" sz="1200" dirty="0" smtClean="0"/>
              </a:p>
              <a:p>
                <a:pPr marL="0" indent="0">
                  <a:buNone/>
                </a:pPr>
                <a:endParaRPr lang="nl-BE" sz="1200" dirty="0" smtClean="0"/>
              </a:p>
              <a:p>
                <a:pPr marL="0" indent="0">
                  <a:buNone/>
                </a:pPr>
                <a14:m>
                  <m:oMathPara xmlns:m="http://schemas.openxmlformats.org/officeDocument/2006/math">
                    <m:oMathParaPr>
                      <m:jc m:val="centerGroup"/>
                    </m:oMathParaPr>
                    <m:oMath xmlns:m="http://schemas.openxmlformats.org/officeDocument/2006/math">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solidFill>
                                <a:srgbClr val="FF0000"/>
                              </a:solidFill>
                              <a:latin typeface="Cambria Math" panose="02040503050406030204" pitchFamily="18" charset="0"/>
                            </a:rPr>
                            <m:t>𝑣</m:t>
                          </m:r>
                        </m:num>
                        <m:den>
                          <m:r>
                            <a:rPr lang="nl-BE" sz="2800" i="1">
                              <a:latin typeface="Cambria Math" panose="02040503050406030204" pitchFamily="18" charset="0"/>
                            </a:rPr>
                            <m:t>𝜕</m:t>
                          </m:r>
                          <m:r>
                            <a:rPr lang="en-US" sz="2800" i="1">
                              <a:latin typeface="Cambria Math" panose="02040503050406030204" pitchFamily="18" charset="0"/>
                            </a:rPr>
                            <m:t>𝑡</m:t>
                          </m:r>
                        </m:den>
                      </m:f>
                      <m:r>
                        <a:rPr lang="en-US" sz="2800" i="1">
                          <a:latin typeface="Cambria Math" panose="02040503050406030204" pitchFamily="18" charset="0"/>
                        </a:rPr>
                        <m:t>+</m:t>
                      </m:r>
                      <m:r>
                        <a:rPr lang="en-US" sz="2800" i="1">
                          <a:latin typeface="Cambria Math" panose="02040503050406030204" pitchFamily="18" charset="0"/>
                        </a:rPr>
                        <m:t>𝑢</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latin typeface="Cambria Math" panose="02040503050406030204" pitchFamily="18" charset="0"/>
                            </a:rPr>
                            <m:t>𝑣</m:t>
                          </m:r>
                        </m:num>
                        <m:den>
                          <m:r>
                            <a:rPr lang="nl-BE" sz="2800" i="1">
                              <a:latin typeface="Cambria Math" panose="02040503050406030204" pitchFamily="18" charset="0"/>
                            </a:rPr>
                            <m:t>𝜕</m:t>
                          </m:r>
                          <m:r>
                            <a:rPr lang="nl-BE" sz="2800" i="1">
                              <a:latin typeface="Cambria Math" panose="02040503050406030204" pitchFamily="18" charset="0"/>
                            </a:rPr>
                            <m:t>𝑥</m:t>
                          </m:r>
                        </m:den>
                      </m:f>
                      <m:r>
                        <a:rPr lang="en-US" sz="2800">
                          <a:latin typeface="Cambria Math" panose="02040503050406030204" pitchFamily="18" charset="0"/>
                        </a:rPr>
                        <m:t>+</m:t>
                      </m:r>
                      <m:r>
                        <a:rPr lang="en-US" sz="2800" i="1">
                          <a:latin typeface="Cambria Math" panose="02040503050406030204" pitchFamily="18" charset="0"/>
                        </a:rPr>
                        <m:t>𝑣</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latin typeface="Cambria Math" panose="02040503050406030204" pitchFamily="18" charset="0"/>
                            </a:rPr>
                            <m:t>𝑣</m:t>
                          </m:r>
                        </m:num>
                        <m:den>
                          <m:r>
                            <a:rPr lang="nl-BE" sz="2800" i="1">
                              <a:latin typeface="Cambria Math" panose="02040503050406030204" pitchFamily="18" charset="0"/>
                            </a:rPr>
                            <m:t>𝜕</m:t>
                          </m:r>
                          <m:r>
                            <a:rPr lang="en-US" sz="2800" i="1">
                              <a:latin typeface="Cambria Math" panose="02040503050406030204" pitchFamily="18" charset="0"/>
                            </a:rPr>
                            <m:t>𝑦</m:t>
                          </m:r>
                        </m:den>
                      </m:f>
                      <m:r>
                        <a:rPr lang="en-US" sz="2800" i="1">
                          <a:latin typeface="Cambria Math" panose="02040503050406030204" pitchFamily="18" charset="0"/>
                        </a:rPr>
                        <m:t>+</m:t>
                      </m:r>
                      <m:r>
                        <a:rPr lang="en-US" sz="2800" i="1">
                          <a:latin typeface="Cambria Math" panose="02040503050406030204" pitchFamily="18" charset="0"/>
                        </a:rPr>
                        <m:t>𝑤</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latin typeface="Cambria Math" panose="02040503050406030204" pitchFamily="18" charset="0"/>
                            </a:rPr>
                            <m:t>𝑣</m:t>
                          </m:r>
                        </m:num>
                        <m:den>
                          <m:r>
                            <a:rPr lang="nl-BE" sz="2800" i="1">
                              <a:latin typeface="Cambria Math" panose="02040503050406030204" pitchFamily="18" charset="0"/>
                            </a:rPr>
                            <m:t>𝜕</m:t>
                          </m:r>
                          <m:r>
                            <a:rPr lang="en-US" sz="2800" i="1">
                              <a:latin typeface="Cambria Math" panose="02040503050406030204" pitchFamily="18" charset="0"/>
                            </a:rPr>
                            <m:t>𝑧</m:t>
                          </m:r>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𝜌</m:t>
                          </m:r>
                        </m:den>
                      </m:f>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i="1">
                              <a:latin typeface="Cambria Math" panose="02040503050406030204" pitchFamily="18" charset="0"/>
                            </a:rPr>
                            <m:t>𝑝</m:t>
                          </m:r>
                        </m:num>
                        <m:den>
                          <m:r>
                            <a:rPr lang="nl-BE" sz="2800" i="1">
                              <a:latin typeface="Cambria Math" panose="02040503050406030204" pitchFamily="18" charset="0"/>
                            </a:rPr>
                            <m:t>𝜕</m:t>
                          </m:r>
                          <m:r>
                            <a:rPr lang="en-US" sz="2800" b="0" i="1" smtClean="0">
                              <a:latin typeface="Cambria Math" panose="02040503050406030204" pitchFamily="18" charset="0"/>
                            </a:rPr>
                            <m:t>𝑦</m:t>
                          </m:r>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𝜇</m:t>
                          </m:r>
                        </m:num>
                        <m:den>
                          <m:r>
                            <a:rPr lang="en-US" sz="2800" i="1">
                              <a:latin typeface="Cambria Math" panose="02040503050406030204" pitchFamily="18" charset="0"/>
                              <a:ea typeface="Cambria Math" panose="02040503050406030204" pitchFamily="18" charset="0"/>
                            </a:rPr>
                            <m:t>𝜌</m:t>
                          </m:r>
                        </m:den>
                      </m:f>
                      <m:d>
                        <m:dPr>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𝑣</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𝑣</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𝑣</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𝑧</m:t>
                                  </m:r>
                                </m:e>
                                <m:sup>
                                  <m:r>
                                    <a:rPr lang="en-US" sz="2800" i="1">
                                      <a:latin typeface="Cambria Math" panose="02040503050406030204" pitchFamily="18" charset="0"/>
                                      <a:ea typeface="Cambria Math" panose="02040503050406030204" pitchFamily="18" charset="0"/>
                                    </a:rPr>
                                    <m:t>2</m:t>
                                  </m:r>
                                </m:sup>
                              </m:sSup>
                            </m:den>
                          </m:f>
                        </m:e>
                      </m:d>
                      <m:r>
                        <a:rPr lang="en-US" sz="280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𝑦</m:t>
                          </m:r>
                        </m:sub>
                      </m:sSub>
                    </m:oMath>
                  </m:oMathPara>
                </a14:m>
                <a:endParaRPr lang="nl-BE" dirty="0" smtClean="0"/>
              </a:p>
              <a:p>
                <a:pPr marL="0" indent="0">
                  <a:buNone/>
                </a:pPr>
                <a:endParaRPr lang="en-US" sz="1200" dirty="0" smtClean="0"/>
              </a:p>
              <a:p>
                <a:pPr marL="0" indent="0">
                  <a:buNone/>
                </a:pPr>
                <a:endParaRPr lang="nl-BE" sz="1200" dirty="0" smtClean="0"/>
              </a:p>
              <a:p>
                <a:pPr marL="0" indent="0">
                  <a:buNone/>
                </a:pPr>
                <a14:m>
                  <m:oMathPara xmlns:m="http://schemas.openxmlformats.org/officeDocument/2006/math">
                    <m:oMathParaPr>
                      <m:jc m:val="centerGroup"/>
                    </m:oMathParaPr>
                    <m:oMath xmlns:m="http://schemas.openxmlformats.org/officeDocument/2006/math">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solidFill>
                                <a:srgbClr val="FF0000"/>
                              </a:solidFill>
                              <a:latin typeface="Cambria Math" panose="02040503050406030204" pitchFamily="18" charset="0"/>
                            </a:rPr>
                            <m:t>𝑤</m:t>
                          </m:r>
                        </m:num>
                        <m:den>
                          <m:r>
                            <a:rPr lang="nl-BE" sz="2800" i="1">
                              <a:latin typeface="Cambria Math" panose="02040503050406030204" pitchFamily="18" charset="0"/>
                            </a:rPr>
                            <m:t>𝜕</m:t>
                          </m:r>
                          <m:r>
                            <a:rPr lang="en-US" sz="2800" i="1">
                              <a:latin typeface="Cambria Math" panose="02040503050406030204" pitchFamily="18" charset="0"/>
                            </a:rPr>
                            <m:t>𝑡</m:t>
                          </m:r>
                        </m:den>
                      </m:f>
                      <m:r>
                        <a:rPr lang="en-US" sz="2800" i="1">
                          <a:latin typeface="Cambria Math" panose="02040503050406030204" pitchFamily="18" charset="0"/>
                        </a:rPr>
                        <m:t>+</m:t>
                      </m:r>
                      <m:r>
                        <a:rPr lang="en-US" sz="2800" i="1">
                          <a:latin typeface="Cambria Math" panose="02040503050406030204" pitchFamily="18" charset="0"/>
                        </a:rPr>
                        <m:t>𝑢</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latin typeface="Cambria Math" panose="02040503050406030204" pitchFamily="18" charset="0"/>
                            </a:rPr>
                            <m:t>𝑤</m:t>
                          </m:r>
                        </m:num>
                        <m:den>
                          <m:r>
                            <a:rPr lang="nl-BE" sz="2800" i="1">
                              <a:latin typeface="Cambria Math" panose="02040503050406030204" pitchFamily="18" charset="0"/>
                            </a:rPr>
                            <m:t>𝜕</m:t>
                          </m:r>
                          <m:r>
                            <a:rPr lang="nl-BE" sz="2800" i="1">
                              <a:latin typeface="Cambria Math" panose="02040503050406030204" pitchFamily="18" charset="0"/>
                            </a:rPr>
                            <m:t>𝑥</m:t>
                          </m:r>
                        </m:den>
                      </m:f>
                      <m:r>
                        <a:rPr lang="en-US" sz="2800">
                          <a:latin typeface="Cambria Math" panose="02040503050406030204" pitchFamily="18" charset="0"/>
                        </a:rPr>
                        <m:t>+</m:t>
                      </m:r>
                      <m:r>
                        <a:rPr lang="en-US" sz="2800" i="1">
                          <a:latin typeface="Cambria Math" panose="02040503050406030204" pitchFamily="18" charset="0"/>
                        </a:rPr>
                        <m:t>𝑣</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latin typeface="Cambria Math" panose="02040503050406030204" pitchFamily="18" charset="0"/>
                            </a:rPr>
                            <m:t>𝑤</m:t>
                          </m:r>
                        </m:num>
                        <m:den>
                          <m:r>
                            <a:rPr lang="nl-BE" sz="2800" i="1">
                              <a:latin typeface="Cambria Math" panose="02040503050406030204" pitchFamily="18" charset="0"/>
                            </a:rPr>
                            <m:t>𝜕</m:t>
                          </m:r>
                          <m:r>
                            <a:rPr lang="en-US" sz="2800" i="1">
                              <a:latin typeface="Cambria Math" panose="02040503050406030204" pitchFamily="18" charset="0"/>
                            </a:rPr>
                            <m:t>𝑦</m:t>
                          </m:r>
                        </m:den>
                      </m:f>
                      <m:r>
                        <a:rPr lang="en-US" sz="2800" i="1">
                          <a:latin typeface="Cambria Math" panose="02040503050406030204" pitchFamily="18" charset="0"/>
                        </a:rPr>
                        <m:t>+</m:t>
                      </m:r>
                      <m:r>
                        <a:rPr lang="en-US" sz="2800" i="1">
                          <a:latin typeface="Cambria Math" panose="02040503050406030204" pitchFamily="18" charset="0"/>
                        </a:rPr>
                        <m:t>𝑤</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b="0" i="1" smtClean="0">
                              <a:latin typeface="Cambria Math" panose="02040503050406030204" pitchFamily="18" charset="0"/>
                            </a:rPr>
                            <m:t>𝑤</m:t>
                          </m:r>
                        </m:num>
                        <m:den>
                          <m:r>
                            <a:rPr lang="nl-BE" sz="2800" i="1">
                              <a:latin typeface="Cambria Math" panose="02040503050406030204" pitchFamily="18" charset="0"/>
                            </a:rPr>
                            <m:t>𝜕</m:t>
                          </m:r>
                          <m:r>
                            <a:rPr lang="en-US" sz="2800" i="1">
                              <a:latin typeface="Cambria Math" panose="02040503050406030204" pitchFamily="18" charset="0"/>
                            </a:rPr>
                            <m:t>𝑧</m:t>
                          </m:r>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𝜌</m:t>
                          </m:r>
                        </m:den>
                      </m:f>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i="1">
                              <a:latin typeface="Cambria Math" panose="02040503050406030204" pitchFamily="18" charset="0"/>
                            </a:rPr>
                            <m:t>𝑝</m:t>
                          </m:r>
                        </m:num>
                        <m:den>
                          <m:r>
                            <a:rPr lang="nl-BE" sz="2800" i="1">
                              <a:latin typeface="Cambria Math" panose="02040503050406030204" pitchFamily="18" charset="0"/>
                            </a:rPr>
                            <m:t>𝜕</m:t>
                          </m:r>
                          <m:r>
                            <a:rPr lang="en-US" sz="2800" b="0" i="1" smtClean="0">
                              <a:latin typeface="Cambria Math" panose="02040503050406030204" pitchFamily="18" charset="0"/>
                            </a:rPr>
                            <m:t>𝑧</m:t>
                          </m:r>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𝜇</m:t>
                          </m:r>
                        </m:num>
                        <m:den>
                          <m:r>
                            <a:rPr lang="en-US" sz="2800" i="1">
                              <a:latin typeface="Cambria Math" panose="02040503050406030204" pitchFamily="18" charset="0"/>
                              <a:ea typeface="Cambria Math" panose="02040503050406030204" pitchFamily="18" charset="0"/>
                            </a:rPr>
                            <m:t>𝜌</m:t>
                          </m:r>
                        </m:den>
                      </m:f>
                      <m:d>
                        <m:dPr>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𝑤</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𝑤</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𝑤</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𝑧</m:t>
                                  </m:r>
                                </m:e>
                                <m:sup>
                                  <m:r>
                                    <a:rPr lang="en-US" sz="2800" i="1">
                                      <a:latin typeface="Cambria Math" panose="02040503050406030204" pitchFamily="18" charset="0"/>
                                      <a:ea typeface="Cambria Math" panose="02040503050406030204" pitchFamily="18" charset="0"/>
                                    </a:rPr>
                                    <m:t>2</m:t>
                                  </m:r>
                                </m:sup>
                              </m:sSup>
                            </m:den>
                          </m:f>
                        </m:e>
                      </m:d>
                      <m:r>
                        <a:rPr lang="en-US" sz="280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𝑧</m:t>
                          </m:r>
                        </m:sub>
                      </m:sSub>
                    </m:oMath>
                  </m:oMathPara>
                </a14:m>
                <a:endParaRPr lang="nl-B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a:stretch>
              </a:blipFill>
            </p:spPr>
            <p:txBody>
              <a:bodyPr/>
              <a:lstStyle/>
              <a:p>
                <a:r>
                  <a:rPr lang="nl-BE">
                    <a:noFill/>
                  </a:rPr>
                  <a:t> </a:t>
                </a:r>
              </a:p>
            </p:txBody>
          </p:sp>
        </mc:Fallback>
      </mc:AlternateContent>
    </p:spTree>
    <p:extLst>
      <p:ext uri="{BB962C8B-B14F-4D97-AF65-F5344CB8AC3E}">
        <p14:creationId xmlns:p14="http://schemas.microsoft.com/office/powerpoint/2010/main" val="417078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Conservation equations</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Energy:</a:t>
                </a:r>
              </a:p>
              <a:p>
                <a:pPr marL="0" indent="0">
                  <a:buNone/>
                </a:pPr>
                <a14:m>
                  <m:oMathPara xmlns:m="http://schemas.openxmlformats.org/officeDocument/2006/math">
                    <m:oMathParaPr>
                      <m:jc m:val="centerGroup"/>
                    </m:oMathParaPr>
                    <m:oMath xmlns:m="http://schemas.openxmlformats.org/officeDocument/2006/math">
                      <m:r>
                        <a:rPr lang="nl-BE" sz="2800" i="1" smtClean="0">
                          <a:latin typeface="Cambria Math" panose="02040503050406030204" pitchFamily="18" charset="0"/>
                          <a:ea typeface="Cambria Math" panose="02040503050406030204" pitchFamily="18" charset="0"/>
                        </a:rPr>
                        <m:t>𝜌</m:t>
                      </m:r>
                      <m:sSub>
                        <m:sSubPr>
                          <m:ctrlPr>
                            <a:rPr lang="nl-BE"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𝑝</m:t>
                          </m:r>
                        </m:sub>
                      </m:sSub>
                      <m:d>
                        <m:dPr>
                          <m:ctrlPr>
                            <a:rPr lang="nl-BE" sz="2800" i="1">
                              <a:latin typeface="Cambria Math" panose="02040503050406030204" pitchFamily="18" charset="0"/>
                            </a:rPr>
                          </m:ctrlPr>
                        </m:dPr>
                        <m:e>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i="1">
                                  <a:solidFill>
                                    <a:srgbClr val="FF0000"/>
                                  </a:solidFill>
                                  <a:latin typeface="Cambria Math" panose="02040503050406030204" pitchFamily="18" charset="0"/>
                                </a:rPr>
                                <m:t>𝑇</m:t>
                              </m:r>
                            </m:num>
                            <m:den>
                              <m:r>
                                <a:rPr lang="nl-BE" sz="2800" i="1">
                                  <a:latin typeface="Cambria Math" panose="02040503050406030204" pitchFamily="18" charset="0"/>
                                </a:rPr>
                                <m:t>𝜕</m:t>
                              </m:r>
                              <m:r>
                                <a:rPr lang="en-US" sz="2800" i="1">
                                  <a:latin typeface="Cambria Math" panose="02040503050406030204" pitchFamily="18" charset="0"/>
                                </a:rPr>
                                <m:t>𝑡</m:t>
                              </m:r>
                            </m:den>
                          </m:f>
                          <m:r>
                            <a:rPr lang="en-US" sz="2800" i="1">
                              <a:latin typeface="Cambria Math" panose="02040503050406030204" pitchFamily="18" charset="0"/>
                            </a:rPr>
                            <m:t>+</m:t>
                          </m:r>
                          <m:r>
                            <a:rPr lang="en-US" sz="2800" i="1">
                              <a:latin typeface="Cambria Math" panose="02040503050406030204" pitchFamily="18" charset="0"/>
                            </a:rPr>
                            <m:t>𝑢</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i="1">
                                  <a:latin typeface="Cambria Math" panose="02040503050406030204" pitchFamily="18" charset="0"/>
                                </a:rPr>
                                <m:t>𝑇</m:t>
                              </m:r>
                            </m:num>
                            <m:den>
                              <m:r>
                                <a:rPr lang="nl-BE" sz="2800" i="1">
                                  <a:latin typeface="Cambria Math" panose="02040503050406030204" pitchFamily="18" charset="0"/>
                                </a:rPr>
                                <m:t>𝜕</m:t>
                              </m:r>
                              <m:r>
                                <a:rPr lang="nl-BE" sz="2800" i="1">
                                  <a:latin typeface="Cambria Math" panose="02040503050406030204" pitchFamily="18" charset="0"/>
                                </a:rPr>
                                <m:t>𝑥</m:t>
                              </m:r>
                            </m:den>
                          </m:f>
                          <m:r>
                            <a:rPr lang="en-US" sz="2800">
                              <a:latin typeface="Cambria Math" panose="02040503050406030204" pitchFamily="18" charset="0"/>
                            </a:rPr>
                            <m:t>+</m:t>
                          </m:r>
                          <m:r>
                            <a:rPr lang="en-US" sz="2800" i="1">
                              <a:latin typeface="Cambria Math" panose="02040503050406030204" pitchFamily="18" charset="0"/>
                            </a:rPr>
                            <m:t>𝑣</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i="1">
                                  <a:latin typeface="Cambria Math" panose="02040503050406030204" pitchFamily="18" charset="0"/>
                                </a:rPr>
                                <m:t>𝑇</m:t>
                              </m:r>
                            </m:num>
                            <m:den>
                              <m:r>
                                <a:rPr lang="nl-BE" sz="2800" i="1">
                                  <a:latin typeface="Cambria Math" panose="02040503050406030204" pitchFamily="18" charset="0"/>
                                </a:rPr>
                                <m:t>𝜕</m:t>
                              </m:r>
                              <m:r>
                                <a:rPr lang="en-US" sz="2800" i="1">
                                  <a:latin typeface="Cambria Math" panose="02040503050406030204" pitchFamily="18" charset="0"/>
                                </a:rPr>
                                <m:t>𝑦</m:t>
                              </m:r>
                            </m:den>
                          </m:f>
                          <m:r>
                            <a:rPr lang="en-US" sz="2800" i="1">
                              <a:latin typeface="Cambria Math" panose="02040503050406030204" pitchFamily="18" charset="0"/>
                            </a:rPr>
                            <m:t>+</m:t>
                          </m:r>
                          <m:r>
                            <a:rPr lang="en-US" sz="2800" i="1">
                              <a:latin typeface="Cambria Math" panose="02040503050406030204" pitchFamily="18" charset="0"/>
                            </a:rPr>
                            <m:t>𝑤</m:t>
                          </m:r>
                          <m:f>
                            <m:fPr>
                              <m:ctrlPr>
                                <a:rPr lang="nl-BE" sz="2800" i="1">
                                  <a:latin typeface="Cambria Math" panose="02040503050406030204" pitchFamily="18" charset="0"/>
                                </a:rPr>
                              </m:ctrlPr>
                            </m:fPr>
                            <m:num>
                              <m:r>
                                <a:rPr lang="nl-BE" sz="2800" i="1">
                                  <a:latin typeface="Cambria Math" panose="02040503050406030204" pitchFamily="18" charset="0"/>
                                </a:rPr>
                                <m:t>𝜕</m:t>
                              </m:r>
                              <m:r>
                                <a:rPr lang="en-US" sz="2800" i="1">
                                  <a:latin typeface="Cambria Math" panose="02040503050406030204" pitchFamily="18" charset="0"/>
                                </a:rPr>
                                <m:t>𝑇</m:t>
                              </m:r>
                            </m:num>
                            <m:den>
                              <m:r>
                                <a:rPr lang="nl-BE" sz="2800" i="1">
                                  <a:latin typeface="Cambria Math" panose="02040503050406030204" pitchFamily="18" charset="0"/>
                                </a:rPr>
                                <m:t>𝜕</m:t>
                              </m:r>
                              <m:r>
                                <a:rPr lang="en-US" sz="2800" i="1">
                                  <a:latin typeface="Cambria Math" panose="02040503050406030204" pitchFamily="18" charset="0"/>
                                </a:rPr>
                                <m:t>𝑧</m:t>
                              </m:r>
                            </m:den>
                          </m:f>
                        </m:e>
                      </m:d>
                      <m:r>
                        <a:rPr lang="en-US" sz="2800" i="1">
                          <a:latin typeface="Cambria Math" panose="02040503050406030204" pitchFamily="18" charset="0"/>
                        </a:rPr>
                        <m:t>=</m:t>
                      </m:r>
                      <m:r>
                        <a:rPr lang="en-US" sz="2800" b="0" i="1" smtClean="0">
                          <a:latin typeface="Cambria Math" panose="02040503050406030204" pitchFamily="18" charset="0"/>
                        </a:rPr>
                        <m:t>𝑘</m:t>
                      </m:r>
                      <m:d>
                        <m:dPr>
                          <m:ctrlPr>
                            <a:rPr lang="en-US" sz="2800" i="1">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𝑇</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𝑇</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𝑇</m:t>
                              </m:r>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𝑧</m:t>
                                  </m:r>
                                </m:e>
                                <m:sup>
                                  <m:r>
                                    <a:rPr lang="en-US" sz="2800" i="1">
                                      <a:latin typeface="Cambria Math" panose="02040503050406030204" pitchFamily="18" charset="0"/>
                                      <a:ea typeface="Cambria Math" panose="02040503050406030204" pitchFamily="18" charset="0"/>
                                    </a:rPr>
                                    <m:t>2</m:t>
                                  </m:r>
                                </m:sup>
                              </m:sSup>
                            </m:den>
                          </m:f>
                        </m:e>
                      </m:d>
                      <m:r>
                        <a:rPr lang="en-US" sz="2800">
                          <a:latin typeface="Cambria Math" panose="02040503050406030204" pitchFamily="18" charset="0"/>
                          <a:ea typeface="Cambria Math" panose="02040503050406030204" pitchFamily="18" charset="0"/>
                        </a:rPr>
                        <m:t>+</m:t>
                      </m:r>
                      <m:r>
                        <a:rPr lang="el-GR" sz="2800" i="1" smtClean="0">
                          <a:latin typeface="Cambria Math" panose="02040503050406030204" pitchFamily="18" charset="0"/>
                          <a:ea typeface="Cambria Math" panose="02040503050406030204" pitchFamily="18" charset="0"/>
                        </a:rPr>
                        <m:t>𝜇𝛷</m:t>
                      </m:r>
                      <m:r>
                        <a:rPr lang="en-US" sz="2800" b="0" i="1" smtClean="0">
                          <a:latin typeface="Cambria Math" panose="02040503050406030204" pitchFamily="18" charset="0"/>
                          <a:ea typeface="Cambria Math" panose="02040503050406030204" pitchFamily="18" charset="0"/>
                        </a:rPr>
                        <m:t>+</m:t>
                      </m:r>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𝑞</m:t>
                          </m:r>
                        </m:e>
                      </m:acc>
                    </m:oMath>
                  </m:oMathPara>
                </a14:m>
                <a:endParaRPr lang="nl-BE" sz="2800" dirty="0" smtClean="0"/>
              </a:p>
              <a:p>
                <a:r>
                  <a:rPr lang="en-US" dirty="0" smtClean="0"/>
                  <a:t>Species A in B:</a:t>
                </a:r>
              </a:p>
              <a:p>
                <a:pPr marL="0" indent="0">
                  <a:buNone/>
                </a:pPr>
                <a14:m>
                  <m:oMathPara xmlns:m="http://schemas.openxmlformats.org/officeDocument/2006/math">
                    <m:oMathParaPr>
                      <m:jc m:val="centerGroup"/>
                    </m:oMathParaPr>
                    <m:oMath xmlns:m="http://schemas.openxmlformats.org/officeDocument/2006/math">
                      <m:f>
                        <m:fPr>
                          <m:ctrlPr>
                            <a:rPr lang="nl-BE" sz="2800" i="1">
                              <a:latin typeface="Cambria Math" panose="02040503050406030204" pitchFamily="18" charset="0"/>
                            </a:rPr>
                          </m:ctrlPr>
                        </m:fPr>
                        <m:num>
                          <m:r>
                            <a:rPr lang="nl-BE" sz="2800" i="1">
                              <a:latin typeface="Cambria Math" panose="02040503050406030204" pitchFamily="18" charset="0"/>
                            </a:rPr>
                            <m:t>𝜕</m:t>
                          </m:r>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𝐶</m:t>
                              </m:r>
                            </m:e>
                            <m:sub>
                              <m:r>
                                <a:rPr lang="en-US" sz="2800" i="1">
                                  <a:solidFill>
                                    <a:srgbClr val="FF0000"/>
                                  </a:solidFill>
                                  <a:latin typeface="Cambria Math" panose="02040503050406030204" pitchFamily="18" charset="0"/>
                                  <a:ea typeface="Cambria Math" panose="02040503050406030204" pitchFamily="18" charset="0"/>
                                </a:rPr>
                                <m:t>𝐴</m:t>
                              </m:r>
                            </m:sub>
                          </m:sSub>
                        </m:num>
                        <m:den>
                          <m:r>
                            <a:rPr lang="nl-BE" sz="2800" i="1">
                              <a:latin typeface="Cambria Math" panose="02040503050406030204" pitchFamily="18" charset="0"/>
                            </a:rPr>
                            <m:t>𝜕</m:t>
                          </m:r>
                          <m:r>
                            <a:rPr lang="en-US" sz="2800" i="1">
                              <a:latin typeface="Cambria Math" panose="02040503050406030204" pitchFamily="18" charset="0"/>
                            </a:rPr>
                            <m:t>𝑡</m:t>
                          </m:r>
                        </m:den>
                      </m:f>
                      <m:r>
                        <a:rPr lang="en-US" sz="2800" i="1">
                          <a:latin typeface="Cambria Math" panose="02040503050406030204" pitchFamily="18" charset="0"/>
                        </a:rPr>
                        <m:t>+</m:t>
                      </m:r>
                      <m:r>
                        <a:rPr lang="en-US" sz="2800" i="1">
                          <a:latin typeface="Cambria Math" panose="02040503050406030204" pitchFamily="18" charset="0"/>
                        </a:rPr>
                        <m:t>𝑢</m:t>
                      </m:r>
                      <m:f>
                        <m:fPr>
                          <m:ctrlPr>
                            <a:rPr lang="nl-BE" sz="2800" i="1">
                              <a:latin typeface="Cambria Math" panose="02040503050406030204" pitchFamily="18" charset="0"/>
                            </a:rPr>
                          </m:ctrlPr>
                        </m:fPr>
                        <m:num>
                          <m:r>
                            <a:rPr lang="nl-BE" sz="2800" i="1">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𝐶</m:t>
                              </m:r>
                            </m:e>
                            <m:sub>
                              <m:r>
                                <a:rPr lang="en-US" sz="2800" i="1">
                                  <a:latin typeface="Cambria Math" panose="02040503050406030204" pitchFamily="18" charset="0"/>
                                  <a:ea typeface="Cambria Math" panose="02040503050406030204" pitchFamily="18" charset="0"/>
                                </a:rPr>
                                <m:t>𝐴</m:t>
                              </m:r>
                            </m:sub>
                          </m:sSub>
                        </m:num>
                        <m:den>
                          <m:r>
                            <a:rPr lang="nl-BE" sz="2800" i="1">
                              <a:latin typeface="Cambria Math" panose="02040503050406030204" pitchFamily="18" charset="0"/>
                            </a:rPr>
                            <m:t>𝜕</m:t>
                          </m:r>
                          <m:r>
                            <a:rPr lang="nl-BE" sz="2800" i="1">
                              <a:latin typeface="Cambria Math" panose="02040503050406030204" pitchFamily="18" charset="0"/>
                            </a:rPr>
                            <m:t>𝑥</m:t>
                          </m:r>
                        </m:den>
                      </m:f>
                      <m:r>
                        <a:rPr lang="en-US" sz="2800">
                          <a:latin typeface="Cambria Math" panose="02040503050406030204" pitchFamily="18" charset="0"/>
                        </a:rPr>
                        <m:t>+</m:t>
                      </m:r>
                      <m:r>
                        <a:rPr lang="en-US" sz="2800" i="1">
                          <a:latin typeface="Cambria Math" panose="02040503050406030204" pitchFamily="18" charset="0"/>
                        </a:rPr>
                        <m:t>𝑣</m:t>
                      </m:r>
                      <m:f>
                        <m:fPr>
                          <m:ctrlPr>
                            <a:rPr lang="nl-BE" sz="2800" i="1">
                              <a:latin typeface="Cambria Math" panose="02040503050406030204" pitchFamily="18" charset="0"/>
                            </a:rPr>
                          </m:ctrlPr>
                        </m:fPr>
                        <m:num>
                          <m:r>
                            <a:rPr lang="nl-BE" sz="2800" i="1">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𝐶</m:t>
                              </m:r>
                            </m:e>
                            <m:sub>
                              <m:r>
                                <a:rPr lang="en-US" sz="2800" i="1">
                                  <a:latin typeface="Cambria Math" panose="02040503050406030204" pitchFamily="18" charset="0"/>
                                  <a:ea typeface="Cambria Math" panose="02040503050406030204" pitchFamily="18" charset="0"/>
                                </a:rPr>
                                <m:t>𝐴</m:t>
                              </m:r>
                            </m:sub>
                          </m:sSub>
                        </m:num>
                        <m:den>
                          <m:r>
                            <a:rPr lang="nl-BE" sz="2800" i="1">
                              <a:latin typeface="Cambria Math" panose="02040503050406030204" pitchFamily="18" charset="0"/>
                            </a:rPr>
                            <m:t>𝜕</m:t>
                          </m:r>
                          <m:r>
                            <a:rPr lang="en-US" sz="2800" i="1">
                              <a:latin typeface="Cambria Math" panose="02040503050406030204" pitchFamily="18" charset="0"/>
                            </a:rPr>
                            <m:t>𝑦</m:t>
                          </m:r>
                        </m:den>
                      </m:f>
                      <m:r>
                        <a:rPr lang="en-US" sz="2800" i="1">
                          <a:latin typeface="Cambria Math" panose="02040503050406030204" pitchFamily="18" charset="0"/>
                        </a:rPr>
                        <m:t>+</m:t>
                      </m:r>
                      <m:r>
                        <a:rPr lang="en-US" sz="2800" i="1">
                          <a:latin typeface="Cambria Math" panose="02040503050406030204" pitchFamily="18" charset="0"/>
                        </a:rPr>
                        <m:t>𝑤</m:t>
                      </m:r>
                      <m:f>
                        <m:fPr>
                          <m:ctrlPr>
                            <a:rPr lang="nl-BE" sz="2800" i="1">
                              <a:latin typeface="Cambria Math" panose="02040503050406030204" pitchFamily="18" charset="0"/>
                            </a:rPr>
                          </m:ctrlPr>
                        </m:fPr>
                        <m:num>
                          <m:r>
                            <a:rPr lang="nl-BE" sz="2800" i="1">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𝐶</m:t>
                              </m:r>
                            </m:e>
                            <m:sub>
                              <m:r>
                                <a:rPr lang="en-US" sz="2800" i="1">
                                  <a:latin typeface="Cambria Math" panose="02040503050406030204" pitchFamily="18" charset="0"/>
                                  <a:ea typeface="Cambria Math" panose="02040503050406030204" pitchFamily="18" charset="0"/>
                                </a:rPr>
                                <m:t>𝐴</m:t>
                              </m:r>
                            </m:sub>
                          </m:sSub>
                        </m:num>
                        <m:den>
                          <m:r>
                            <a:rPr lang="nl-BE" sz="2800" i="1">
                              <a:latin typeface="Cambria Math" panose="02040503050406030204" pitchFamily="18" charset="0"/>
                            </a:rPr>
                            <m:t>𝜕</m:t>
                          </m:r>
                          <m:r>
                            <a:rPr lang="en-US" sz="2800" i="1">
                              <a:latin typeface="Cambria Math" panose="02040503050406030204" pitchFamily="18" charset="0"/>
                            </a:rPr>
                            <m:t>𝑧</m:t>
                          </m:r>
                        </m:den>
                      </m:f>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𝐴𝐵</m:t>
                          </m:r>
                        </m:sub>
                      </m:sSub>
                      <m:d>
                        <m:dPr>
                          <m:ctrlPr>
                            <a:rPr lang="en-US" sz="2800" b="0" i="1" smtClean="0">
                              <a:latin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𝐴</m:t>
                                  </m:r>
                                </m:sub>
                              </m:sSub>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𝐴</m:t>
                                  </m:r>
                                </m:sub>
                              </m:sSub>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e>
                                <m:sup>
                                  <m:r>
                                    <a:rPr lang="en-US" sz="2800" i="1">
                                      <a:latin typeface="Cambria Math" panose="02040503050406030204" pitchFamily="18" charset="0"/>
                                      <a:ea typeface="Cambria Math" panose="02040503050406030204" pitchFamily="18" charset="0"/>
                                    </a:rPr>
                                    <m:t>2</m:t>
                                  </m:r>
                                </m:sup>
                              </m:sSup>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𝐴</m:t>
                                  </m:r>
                                </m:sub>
                              </m:sSub>
                            </m:num>
                            <m:den>
                              <m:sSup>
                                <m:sSupPr>
                                  <m:ctrlPr>
                                    <a:rPr lang="en-US" sz="2800" i="1">
                                      <a:latin typeface="Cambria Math" panose="02040503050406030204" pitchFamily="18" charset="0"/>
                                      <a:ea typeface="Cambria Math" panose="02040503050406030204" pitchFamily="18" charset="0"/>
                                    </a:rPr>
                                  </m:ctrlPr>
                                </m:sSupPr>
                                <m:e>
                                  <m:r>
                                    <a:rPr lang="nl-BE"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𝑧</m:t>
                                  </m:r>
                                </m:e>
                                <m:sup>
                                  <m:r>
                                    <a:rPr lang="en-US" sz="2800" i="1">
                                      <a:latin typeface="Cambria Math" panose="02040503050406030204" pitchFamily="18" charset="0"/>
                                      <a:ea typeface="Cambria Math" panose="02040503050406030204" pitchFamily="18" charset="0"/>
                                    </a:rPr>
                                    <m:t>2</m:t>
                                  </m:r>
                                </m:sup>
                              </m:sSup>
                            </m:den>
                          </m:f>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𝑁</m:t>
                              </m:r>
                            </m:e>
                          </m:acc>
                        </m:e>
                        <m:sub>
                          <m:r>
                            <a:rPr lang="en-US" sz="2800" b="0" i="1" smtClean="0">
                              <a:latin typeface="Cambria Math" panose="02040503050406030204" pitchFamily="18" charset="0"/>
                            </a:rPr>
                            <m:t>𝐴</m:t>
                          </m:r>
                        </m:sub>
                      </m:sSub>
                    </m:oMath>
                  </m:oMathPara>
                </a14:m>
                <a:endParaRPr lang="en-US" dirty="0" smtClean="0"/>
              </a:p>
              <a:p>
                <a:endParaRPr lang="nl-BE"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a:stretch>
              </a:blipFill>
            </p:spPr>
            <p:txBody>
              <a:bodyPr/>
              <a:lstStyle/>
              <a:p>
                <a:r>
                  <a:rPr lang="nl-BE">
                    <a:noFill/>
                  </a:rPr>
                  <a:t> </a:t>
                </a:r>
              </a:p>
            </p:txBody>
          </p:sp>
        </mc:Fallback>
      </mc:AlternateContent>
    </p:spTree>
    <p:extLst>
      <p:ext uri="{BB962C8B-B14F-4D97-AF65-F5344CB8AC3E}">
        <p14:creationId xmlns:p14="http://schemas.microsoft.com/office/powerpoint/2010/main" val="69561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discretization schemes</a:t>
            </a:r>
            <a:endParaRPr lang="nl-BE" dirty="0"/>
          </a:p>
        </p:txBody>
      </p:sp>
      <p:sp>
        <p:nvSpPr>
          <p:cNvPr id="3" name="Content Placeholder 2"/>
          <p:cNvSpPr>
            <a:spLocks noGrp="1"/>
          </p:cNvSpPr>
          <p:nvPr>
            <p:ph idx="1"/>
          </p:nvPr>
        </p:nvSpPr>
        <p:spPr/>
        <p:txBody>
          <a:bodyPr/>
          <a:lstStyle/>
          <a:p>
            <a:r>
              <a:rPr lang="en-US" dirty="0" smtClean="0"/>
              <a:t>Finite difference (Open-source codes, educational purposes)</a:t>
            </a:r>
          </a:p>
          <a:p>
            <a:r>
              <a:rPr lang="en-US" dirty="0" smtClean="0"/>
              <a:t>Finite element (COMSOL, Autodesk)</a:t>
            </a:r>
          </a:p>
          <a:p>
            <a:r>
              <a:rPr lang="en-US" dirty="0" smtClean="0"/>
              <a:t>Finite volume (Fluent, CFX)</a:t>
            </a:r>
            <a:endParaRPr lang="nl-BE" dirty="0"/>
          </a:p>
        </p:txBody>
      </p:sp>
    </p:spTree>
    <p:extLst>
      <p:ext uri="{BB962C8B-B14F-4D97-AF65-F5344CB8AC3E}">
        <p14:creationId xmlns:p14="http://schemas.microsoft.com/office/powerpoint/2010/main" val="254859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Geometry generation</a:t>
            </a:r>
            <a:endParaRPr lang="nl-BE" dirty="0"/>
          </a:p>
        </p:txBody>
      </p:sp>
      <p:sp>
        <p:nvSpPr>
          <p:cNvPr id="3" name="Content Placeholder 2"/>
          <p:cNvSpPr>
            <a:spLocks noGrp="1"/>
          </p:cNvSpPr>
          <p:nvPr>
            <p:ph idx="1"/>
          </p:nvPr>
        </p:nvSpPr>
        <p:spPr/>
        <p:txBody>
          <a:bodyPr/>
          <a:lstStyle/>
          <a:p>
            <a:r>
              <a:rPr lang="en-US" b="1" dirty="0" smtClean="0"/>
              <a:t>2D</a:t>
            </a:r>
          </a:p>
          <a:p>
            <a:r>
              <a:rPr lang="en-US" dirty="0" err="1" smtClean="0"/>
              <a:t>Axi</a:t>
            </a:r>
            <a:r>
              <a:rPr lang="en-US" dirty="0" smtClean="0"/>
              <a:t>-symmetric</a:t>
            </a:r>
          </a:p>
          <a:p>
            <a:r>
              <a:rPr lang="en-US" dirty="0" smtClean="0"/>
              <a:t>3D</a:t>
            </a:r>
          </a:p>
          <a:p>
            <a:r>
              <a:rPr lang="en-US" dirty="0" smtClean="0"/>
              <a:t>3D Periodic</a:t>
            </a:r>
          </a:p>
        </p:txBody>
      </p:sp>
      <p:grpSp>
        <p:nvGrpSpPr>
          <p:cNvPr id="13" name="Group 12"/>
          <p:cNvGrpSpPr/>
          <p:nvPr/>
        </p:nvGrpSpPr>
        <p:grpSpPr>
          <a:xfrm>
            <a:off x="3733528" y="1417638"/>
            <a:ext cx="7848872" cy="2258552"/>
            <a:chOff x="3733528" y="1417638"/>
            <a:chExt cx="7848872" cy="2258552"/>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263" t="22815" r="5900" b="23894"/>
            <a:stretch/>
          </p:blipFill>
          <p:spPr>
            <a:xfrm>
              <a:off x="3733528" y="1417638"/>
              <a:ext cx="7848872" cy="2258552"/>
            </a:xfrm>
            <a:prstGeom prst="rect">
              <a:avLst/>
            </a:prstGeom>
          </p:spPr>
        </p:pic>
        <p:sp>
          <p:nvSpPr>
            <p:cNvPr id="7" name="Line Callout 1 6"/>
            <p:cNvSpPr/>
            <p:nvPr/>
          </p:nvSpPr>
          <p:spPr>
            <a:xfrm>
              <a:off x="4081376" y="1763310"/>
              <a:ext cx="1656184" cy="623801"/>
            </a:xfrm>
            <a:prstGeom prst="borderCallout1">
              <a:avLst>
                <a:gd name="adj1" fmla="val 95711"/>
                <a:gd name="adj2" fmla="val 47994"/>
                <a:gd name="adj3" fmla="val 200267"/>
                <a:gd name="adj4" fmla="val -5430"/>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Wind inlet (Log velocity profile)</a:t>
              </a:r>
              <a:endParaRPr lang="nl-BE" dirty="0">
                <a:solidFill>
                  <a:schemeClr val="tx1"/>
                </a:solidFill>
              </a:endParaRPr>
            </a:p>
          </p:txBody>
        </p:sp>
        <p:sp>
          <p:nvSpPr>
            <p:cNvPr id="12" name="Line Callout 1 11"/>
            <p:cNvSpPr/>
            <p:nvPr/>
          </p:nvSpPr>
          <p:spPr>
            <a:xfrm>
              <a:off x="6001780" y="2484647"/>
              <a:ext cx="1656184" cy="288032"/>
            </a:xfrm>
            <a:prstGeom prst="borderCallout1">
              <a:avLst>
                <a:gd name="adj1" fmla="val 102124"/>
                <a:gd name="adj2" fmla="val 51340"/>
                <a:gd name="adj3" fmla="val 253595"/>
                <a:gd name="adj4" fmla="val 33609"/>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Barn</a:t>
              </a:r>
              <a:endParaRPr lang="nl-BE" dirty="0">
                <a:solidFill>
                  <a:schemeClr val="tx1"/>
                </a:solidFill>
              </a:endParaRPr>
            </a:p>
          </p:txBody>
        </p:sp>
      </p:grpSp>
      <p:grpSp>
        <p:nvGrpSpPr>
          <p:cNvPr id="20" name="Group 19"/>
          <p:cNvGrpSpPr/>
          <p:nvPr/>
        </p:nvGrpSpPr>
        <p:grpSpPr>
          <a:xfrm>
            <a:off x="3518076" y="1259142"/>
            <a:ext cx="8568952" cy="3670990"/>
            <a:chOff x="3481500" y="1417638"/>
            <a:chExt cx="8568952" cy="3670990"/>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16138" t="22815" r="20075" b="17718"/>
            <a:stretch/>
          </p:blipFill>
          <p:spPr>
            <a:xfrm>
              <a:off x="3877544" y="1653727"/>
              <a:ext cx="7560840" cy="3267030"/>
            </a:xfrm>
            <a:prstGeom prst="rect">
              <a:avLst/>
            </a:prstGeom>
          </p:spPr>
        </p:pic>
        <p:sp>
          <p:nvSpPr>
            <p:cNvPr id="15" name="Line Callout 1 14"/>
            <p:cNvSpPr/>
            <p:nvPr/>
          </p:nvSpPr>
          <p:spPr>
            <a:xfrm>
              <a:off x="10394268" y="2455431"/>
              <a:ext cx="1656184" cy="288032"/>
            </a:xfrm>
            <a:prstGeom prst="borderCallout1">
              <a:avLst>
                <a:gd name="adj1" fmla="val 102124"/>
                <a:gd name="adj2" fmla="val 49110"/>
                <a:gd name="adj3" fmla="val 413642"/>
                <a:gd name="adj4" fmla="val 31277"/>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Barn outlet</a:t>
              </a:r>
              <a:endParaRPr lang="nl-BE" dirty="0">
                <a:solidFill>
                  <a:schemeClr val="tx1"/>
                </a:solidFill>
              </a:endParaRPr>
            </a:p>
          </p:txBody>
        </p:sp>
        <p:sp>
          <p:nvSpPr>
            <p:cNvPr id="16" name="Line Callout 1 15"/>
            <p:cNvSpPr/>
            <p:nvPr/>
          </p:nvSpPr>
          <p:spPr>
            <a:xfrm>
              <a:off x="5497724" y="1417638"/>
              <a:ext cx="1656184" cy="288032"/>
            </a:xfrm>
            <a:prstGeom prst="borderCallout1">
              <a:avLst>
                <a:gd name="adj1" fmla="val 102124"/>
                <a:gd name="adj2" fmla="val 48552"/>
                <a:gd name="adj3" fmla="val 218322"/>
                <a:gd name="adj4" fmla="val 132320"/>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Ridge opening</a:t>
              </a:r>
              <a:endParaRPr lang="nl-BE" dirty="0">
                <a:solidFill>
                  <a:schemeClr val="tx1"/>
                </a:solidFill>
              </a:endParaRPr>
            </a:p>
          </p:txBody>
        </p:sp>
        <p:sp>
          <p:nvSpPr>
            <p:cNvPr id="17" name="Line Callout 1 16"/>
            <p:cNvSpPr/>
            <p:nvPr/>
          </p:nvSpPr>
          <p:spPr>
            <a:xfrm>
              <a:off x="3481500" y="2595968"/>
              <a:ext cx="1656184" cy="288032"/>
            </a:xfrm>
            <a:prstGeom prst="borderCallout1">
              <a:avLst>
                <a:gd name="adj1" fmla="val 95711"/>
                <a:gd name="adj2" fmla="val 47994"/>
                <a:gd name="adj3" fmla="val 370990"/>
                <a:gd name="adj4" fmla="val 58545"/>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Barn inlet</a:t>
              </a:r>
              <a:endParaRPr lang="nl-BE" dirty="0">
                <a:solidFill>
                  <a:schemeClr val="tx1"/>
                </a:solidFill>
              </a:endParaRPr>
            </a:p>
          </p:txBody>
        </p:sp>
        <p:sp>
          <p:nvSpPr>
            <p:cNvPr id="18" name="Line Callout 1 17"/>
            <p:cNvSpPr/>
            <p:nvPr/>
          </p:nvSpPr>
          <p:spPr>
            <a:xfrm>
              <a:off x="5929772" y="3231501"/>
              <a:ext cx="1656184" cy="288032"/>
            </a:xfrm>
            <a:prstGeom prst="borderCallout1">
              <a:avLst>
                <a:gd name="adj1" fmla="val 102124"/>
                <a:gd name="adj2" fmla="val 51340"/>
                <a:gd name="adj3" fmla="val 282094"/>
                <a:gd name="adj4" fmla="val 56046"/>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slats</a:t>
              </a:r>
              <a:endParaRPr lang="nl-BE" dirty="0">
                <a:solidFill>
                  <a:schemeClr val="tx1"/>
                </a:solidFill>
              </a:endParaRPr>
            </a:p>
          </p:txBody>
        </p:sp>
        <p:sp>
          <p:nvSpPr>
            <p:cNvPr id="19" name="Line Callout 1 18"/>
            <p:cNvSpPr/>
            <p:nvPr/>
          </p:nvSpPr>
          <p:spPr>
            <a:xfrm>
              <a:off x="5146068" y="4800596"/>
              <a:ext cx="1656184" cy="288032"/>
            </a:xfrm>
            <a:prstGeom prst="borderCallout1">
              <a:avLst>
                <a:gd name="adj1" fmla="val -3697"/>
                <a:gd name="adj2" fmla="val 50225"/>
                <a:gd name="adj3" fmla="val -115321"/>
                <a:gd name="adj4" fmla="val 93953"/>
              </a:avLst>
            </a:prstGeom>
            <a:noFill/>
            <a:ln w="95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
              </a:r>
              <a:r>
                <a:rPr lang="en-US" dirty="0" smtClean="0">
                  <a:solidFill>
                    <a:schemeClr val="tx1"/>
                  </a:solidFill>
                </a:rPr>
                <a:t>anure pits</a:t>
              </a:r>
              <a:endParaRPr lang="nl-BE" dirty="0">
                <a:solidFill>
                  <a:schemeClr val="tx1"/>
                </a:solidFill>
              </a:endParaRPr>
            </a:p>
          </p:txBody>
        </p:sp>
      </p:grpSp>
    </p:spTree>
    <p:extLst>
      <p:ext uri="{BB962C8B-B14F-4D97-AF65-F5344CB8AC3E}">
        <p14:creationId xmlns:p14="http://schemas.microsoft.com/office/powerpoint/2010/main" val="83687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0-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Geometry generation</a:t>
            </a:r>
            <a:endParaRPr lang="nl-BE" dirty="0"/>
          </a:p>
        </p:txBody>
      </p:sp>
      <p:sp>
        <p:nvSpPr>
          <p:cNvPr id="3" name="Content Placeholder 2"/>
          <p:cNvSpPr>
            <a:spLocks noGrp="1"/>
          </p:cNvSpPr>
          <p:nvPr>
            <p:ph idx="1"/>
          </p:nvPr>
        </p:nvSpPr>
        <p:spPr/>
        <p:txBody>
          <a:bodyPr/>
          <a:lstStyle/>
          <a:p>
            <a:r>
              <a:rPr lang="en-US" dirty="0" smtClean="0"/>
              <a:t>2D</a:t>
            </a:r>
          </a:p>
          <a:p>
            <a:r>
              <a:rPr lang="en-US" b="1" dirty="0" err="1" smtClean="0"/>
              <a:t>Axi</a:t>
            </a:r>
            <a:r>
              <a:rPr lang="en-US" b="1" dirty="0" smtClean="0"/>
              <a:t>-symmetric</a:t>
            </a:r>
          </a:p>
          <a:p>
            <a:r>
              <a:rPr lang="en-US" dirty="0" smtClean="0"/>
              <a:t>3D</a:t>
            </a:r>
          </a:p>
          <a:p>
            <a:r>
              <a:rPr lang="en-US" dirty="0" smtClean="0"/>
              <a:t>3D Periodic</a:t>
            </a:r>
          </a:p>
        </p:txBody>
      </p:sp>
      <p:pic>
        <p:nvPicPr>
          <p:cNvPr id="1026" name="Picture 2" descr="Concentration and flow direction in quantitative ter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003" y="1140431"/>
            <a:ext cx="637222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972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TV115_PPTX_EN</Template>
  <TotalTime>982</TotalTime>
  <Words>1191</Words>
  <Application>Microsoft Office PowerPoint</Application>
  <PresentationFormat>Widescreen</PresentationFormat>
  <Paragraphs>180</Paragraphs>
  <Slides>30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 Math</vt:lpstr>
      <vt:lpstr>FlandersArtSans-Medium</vt:lpstr>
      <vt:lpstr>Kantoorthema</vt:lpstr>
      <vt:lpstr>Theory &amp; approaches in emission process modelling</vt:lpstr>
      <vt:lpstr>CFD = Computational Fluid Dynamics</vt:lpstr>
      <vt:lpstr>CFD = Computational Fluid Dynamics</vt:lpstr>
      <vt:lpstr>Conservation equations</vt:lpstr>
      <vt:lpstr>Conservation equations</vt:lpstr>
      <vt:lpstr>Conservation equations</vt:lpstr>
      <vt:lpstr>Some discretization schemes</vt:lpstr>
      <vt:lpstr>Pre-processing: Geometry generation</vt:lpstr>
      <vt:lpstr>Pre-processing: Geometry generation</vt:lpstr>
      <vt:lpstr>Pre-processing: Geometry generation</vt:lpstr>
      <vt:lpstr>Pre-processing: Geometry generation</vt:lpstr>
      <vt:lpstr>Geometry generation tools</vt:lpstr>
      <vt:lpstr>Meshing</vt:lpstr>
      <vt:lpstr>Meshing tools</vt:lpstr>
      <vt:lpstr>Overview of turbulence models</vt:lpstr>
      <vt:lpstr>Mesh-related treatment</vt:lpstr>
      <vt:lpstr>Post-processing</vt:lpstr>
      <vt:lpstr>Ammonia emission modeling</vt:lpstr>
      <vt:lpstr>Naturally ventilated barn and flow in the pits</vt:lpstr>
      <vt:lpstr>Naturally ventilated barn and flow in the pits</vt:lpstr>
      <vt:lpstr>Temperature-dependent ammonia release</vt:lpstr>
      <vt:lpstr>Ammonia distribution</vt:lpstr>
      <vt:lpstr>Ammonia distribution</vt:lpstr>
      <vt:lpstr>Substitution of slats with porous media</vt:lpstr>
      <vt:lpstr>Substitution of slats with porous media</vt:lpstr>
      <vt:lpstr>Porous media resistance coefficients of chicken</vt:lpstr>
      <vt:lpstr>Porous media resistance coefficients of chicken</vt:lpstr>
      <vt:lpstr>Ammonia emission modeling</vt:lpstr>
      <vt:lpstr>Bibles on CFD (IMHO)</vt:lpstr>
      <vt:lpstr>Some very helpful online sources</vt:lpstr>
    </vt:vector>
  </TitlesOfParts>
  <Company>ILVO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&amp; approaches in emission process modelling</dc:title>
  <dc:creator>Ozer Bagci</dc:creator>
  <cp:lastModifiedBy>Ozer Bagci</cp:lastModifiedBy>
  <cp:revision>57</cp:revision>
  <dcterms:created xsi:type="dcterms:W3CDTF">2019-04-08T09:52:36Z</dcterms:created>
  <dcterms:modified xsi:type="dcterms:W3CDTF">2019-04-15T08:25:52Z</dcterms:modified>
</cp:coreProperties>
</file>