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70" r:id="rId10"/>
    <p:sldId id="272" r:id="rId11"/>
    <p:sldId id="260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9" r:id="rId24"/>
    <p:sldId id="262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B"/>
    <a:srgbClr val="C89058"/>
    <a:srgbClr val="BC7D00"/>
    <a:srgbClr val="FFCC66"/>
    <a:srgbClr val="A89E85"/>
    <a:srgbClr val="946230"/>
    <a:srgbClr val="885A2C"/>
    <a:srgbClr val="654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435" autoAdjust="0"/>
  </p:normalViewPr>
  <p:slideViewPr>
    <p:cSldViewPr snapToGrid="0">
      <p:cViewPr varScale="1">
        <p:scale>
          <a:sx n="75" d="100"/>
          <a:sy n="75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89535-E06F-4658-8903-BF6073C8AEB8}" type="datetimeFigureOut">
              <a:rPr lang="nl-BE" smtClean="0"/>
              <a:t>15/04/2019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A0B44-09D6-4904-925B-7F29E555564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90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ycle.net/2016/11/10/managing-digester-feedstock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griland.ie/farming-news/behind-the-scenes-23m-world-first-poultry-litter-ad-plant-in-ballymena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alkaline: around 9 is meant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Sigurdarson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J.,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S., 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 (2018). The molecular processes of urea hydrolysis in relation to ammonia emissions from agriculture.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 in Environmental Science and Bio/Technology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241-258.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916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Placing the heat exchanger outside the house and introducing air through the pipe to the ridge of the house</a:t>
            </a:r>
          </a:p>
          <a:p>
            <a:r>
              <a:rPr lang="en-US" dirty="0" smtClean="0"/>
              <a:t>B) placing the heat exchanger in the house</a:t>
            </a:r>
          </a:p>
          <a:p>
            <a:r>
              <a:rPr lang="en-US" dirty="0" smtClean="0"/>
              <a:t>C) introducing air from the heat exchanger with slats in the side wall and collection in the ridge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4598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Ni, J. Q. (2015). Research and demonstration to improve air quality for the US animal feeding operations in the 21st century–A critical review.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pollution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105-119.</a:t>
            </a:r>
          </a:p>
          <a:p>
            <a:r>
              <a:rPr lang="nl-BE" dirty="0" smtClean="0">
                <a:hlinkClick r:id="rId3"/>
              </a:rPr>
              <a:t>https://www.biocycle.net/2016/11/10/managing-digester-feedstocks/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https://www.agriland.ie/farming-news/behind-the-scenes-23m-world-first-poultry-litter-ad-plant-in-ballymena/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15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Liu, Z., Wang, L., Beasley, D. B., &amp; Shah, S. B. (2009). Modeling ammonia emissions from broiler litter at laboratory scale.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of the ASABE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(5), 1683-1694.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Freundlich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partition coefficient: ratio between adsorbed and dissolved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ammoniacal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nitrogen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MC: moisture content of the litter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Kd0: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Dissociation constant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water solution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412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Elliott, H. A., &amp; Collins, N. E. (1982). Factors affecting ammonia release in broiler houses.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of the ASAE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413-0418.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age is days, and extracted from a plot of pH versus days, where pH begins between 5 and 6.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872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Liu, Z. L., Wang, L., Beasley, D. B., &amp; Shah, S. B. (2008). Mass transfer coefficient of ammonia emissions from broiler litter. In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 Providence, Rhode Island, June 29–July 2, 2008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(p. 1). American Society of Agricultural and Biological Engineers.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604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Muck, R. E., 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Steenhuis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T. S. (1981). Nitrogen losses in free stall dairy barns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Randall, J. M.,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Armsby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W., &amp; Sharp, J. R. (1983). Cooling gradients across pens in a finishing piggery: II. Effects on excretory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Agricultural Engineering Research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(3), 247-259.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is in cubic meters per  second per square meter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Wang, C., Li, B., Zhang, G., Rom, H. B., 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Strøm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S. (2006). Model estimation and measurement of ammonia emission from naturally ventilated dairy cattle buildings with slatted floor designs.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the Air &amp; Waste Management Association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(9), 1252-1259.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90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Muck, R. E., 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Steenhuis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T. S. (1981). Nitrogen losses in free stall dairy barns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Randall, J. M.,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Armsby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W., &amp; Sharp, J. R. (1983). Cooling gradients across pens in a finishing piggery: II. Effects on excretory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Agricultural Engineering Research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(3), 247-259.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is in cubic meters per  second per square meter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Wang, C., Li, B., Zhang, G., Rom, H. B., 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Strøm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S. (2006). Model estimation and measurement of ammonia emission from naturally ventilated dairy cattle buildings with slatted floor designs.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the Air &amp; Waste Management Association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(9), 1252-1259.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E. L., Lemay, S. P., &amp; Barber, E. M. (2010). Dynamic simulation of ammonia concentration and emission within swine barns: Part I. Model development.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of the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Asabe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(3), 911-923.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poultry,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answer is more experiments and obtaining a velocity function of bird age/ventilation rate/temperature or a validated CFD model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036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Floor areas of 112.5 m² (18.9 by 6 m)</a:t>
            </a:r>
          </a:p>
          <a:p>
            <a:r>
              <a:rPr lang="en-US" dirty="0" smtClean="0"/>
              <a:t>2350 animal capacity in each compartment</a:t>
            </a:r>
          </a:p>
          <a:p>
            <a:r>
              <a:rPr lang="en-US" dirty="0" smtClean="0"/>
              <a:t>4 preconditioning rooms for temperature control of incoming air</a:t>
            </a:r>
          </a:p>
          <a:p>
            <a:pPr lvl="1"/>
            <a:r>
              <a:rPr lang="en-US" dirty="0" smtClean="0"/>
              <a:t>Cooling by evaporative pads</a:t>
            </a:r>
          </a:p>
          <a:p>
            <a:pPr lvl="1"/>
            <a:r>
              <a:rPr lang="en-US" dirty="0" smtClean="0"/>
              <a:t>Heating by heat exchangers</a:t>
            </a:r>
          </a:p>
          <a:p>
            <a:r>
              <a:rPr lang="en-US" dirty="0" smtClean="0"/>
              <a:t>Heating of indoor air by delta-shaped heat exchangers</a:t>
            </a:r>
          </a:p>
          <a:p>
            <a:r>
              <a:rPr lang="en-US" dirty="0" smtClean="0"/>
              <a:t>Controlling the indoor air flow patterns by a recirculation fan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844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Floor areas of 112.5 m² (18.9 by 6 m)</a:t>
            </a:r>
          </a:p>
          <a:p>
            <a:r>
              <a:rPr lang="en-US" dirty="0" smtClean="0"/>
              <a:t>2350 animal capacity in each compartment</a:t>
            </a:r>
          </a:p>
          <a:p>
            <a:r>
              <a:rPr lang="en-US" dirty="0" smtClean="0"/>
              <a:t>4 preconditioning rooms for temperature control of incoming air</a:t>
            </a:r>
          </a:p>
          <a:p>
            <a:pPr lvl="1"/>
            <a:r>
              <a:rPr lang="en-US" dirty="0" smtClean="0"/>
              <a:t>Cooling by evaporative pads</a:t>
            </a:r>
          </a:p>
          <a:p>
            <a:pPr lvl="1"/>
            <a:r>
              <a:rPr lang="en-US" dirty="0" smtClean="0"/>
              <a:t>Heating by heat exchangers</a:t>
            </a:r>
          </a:p>
          <a:p>
            <a:r>
              <a:rPr lang="en-US" dirty="0" smtClean="0"/>
              <a:t>Heating of indoor air by delta-shaped heat exchangers</a:t>
            </a:r>
          </a:p>
          <a:p>
            <a:r>
              <a:rPr lang="en-US" dirty="0" smtClean="0"/>
              <a:t>Controlling the indoor air flow patterns by a recirculation fan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0B44-09D6-4904-925B-7F29E5555645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30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Time stamps</a:t>
            </a:r>
          </a:p>
          <a:p>
            <a:pPr fontAlgn="ctr"/>
            <a:r>
              <a:rPr lang="en-US" dirty="0" smtClean="0"/>
              <a:t>Flow rates: </a:t>
            </a:r>
          </a:p>
          <a:p>
            <a:pPr lvl="1" fontAlgn="ctr"/>
            <a:r>
              <a:rPr lang="en-US" dirty="0" smtClean="0"/>
              <a:t>Outlet: 	ATM 35: 125-3500 m</a:t>
            </a:r>
            <a:r>
              <a:rPr lang="en-US" sz="2600" baseline="30000" dirty="0" smtClean="0"/>
              <a:t>3</a:t>
            </a:r>
            <a:r>
              <a:rPr lang="en-US" dirty="0" smtClean="0"/>
              <a:t>/h</a:t>
            </a:r>
            <a:br>
              <a:rPr lang="en-US" dirty="0" smtClean="0"/>
            </a:br>
            <a:r>
              <a:rPr lang="en-US" dirty="0" smtClean="0"/>
              <a:t>		ATM 80: 700-21000 m</a:t>
            </a:r>
            <a:r>
              <a:rPr lang="en-US" sz="2400" baseline="30000" dirty="0" smtClean="0"/>
              <a:t>3</a:t>
            </a:r>
            <a:r>
              <a:rPr lang="en-US" dirty="0" smtClean="0"/>
              <a:t>/h</a:t>
            </a:r>
          </a:p>
          <a:p>
            <a:pPr lvl="1" fontAlgn="ctr"/>
            <a:r>
              <a:rPr lang="en-US" dirty="0" smtClean="0"/>
              <a:t>Recirculation fan </a:t>
            </a:r>
          </a:p>
          <a:p>
            <a:pPr fontAlgn="ctr"/>
            <a:r>
              <a:rPr lang="en-US" dirty="0" smtClean="0"/>
              <a:t>Indoor pressure</a:t>
            </a:r>
          </a:p>
          <a:p>
            <a:pPr lvl="1" fontAlgn="ctr"/>
            <a:r>
              <a:rPr lang="en-US" dirty="0" smtClean="0"/>
              <a:t>Controlled by the inlet valve configuration</a:t>
            </a:r>
          </a:p>
          <a:p>
            <a:pPr fontAlgn="ctr"/>
            <a:r>
              <a:rPr lang="en-US" dirty="0" smtClean="0"/>
              <a:t>Temperature</a:t>
            </a:r>
          </a:p>
          <a:p>
            <a:pPr fontAlgn="ctr"/>
            <a:r>
              <a:rPr lang="en-US" dirty="0" smtClean="0"/>
              <a:t>NH</a:t>
            </a:r>
            <a:r>
              <a:rPr lang="en-US" baseline="-25000" dirty="0" smtClean="0"/>
              <a:t>3 </a:t>
            </a:r>
            <a:r>
              <a:rPr lang="en-US" dirty="0" smtClean="0"/>
              <a:t>(in addition: CO</a:t>
            </a:r>
            <a:r>
              <a:rPr lang="en-US" baseline="-25000" dirty="0" smtClean="0"/>
              <a:t>2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fontAlgn="ctr"/>
            <a:r>
              <a:rPr lang="en-US" dirty="0" smtClean="0"/>
              <a:t>Humidity (Conditioning rooms, Compartments (8 points))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F4B69-2786-4DC7-8992-62D5D6EB2F5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529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803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639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61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4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479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780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 txBox="1">
            <a:spLocks/>
          </p:cNvSpPr>
          <p:nvPr/>
        </p:nvSpPr>
        <p:spPr>
          <a:xfrm>
            <a:off x="8128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sz="4400" dirty="0">
              <a:latin typeface="FlandersArtSans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13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86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70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-48683" y="0"/>
            <a:ext cx="480000" cy="6858000"/>
          </a:xfrm>
          <a:prstGeom prst="rect">
            <a:avLst/>
          </a:prstGeom>
          <a:solidFill>
            <a:srgbClr val="8B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8" name="Tekstvak 7"/>
          <p:cNvSpPr txBox="1"/>
          <p:nvPr/>
        </p:nvSpPr>
        <p:spPr>
          <a:xfrm rot="16200000">
            <a:off x="-121153" y="6103810"/>
            <a:ext cx="61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b="1" dirty="0" smtClean="0">
                <a:solidFill>
                  <a:schemeClr val="bg1"/>
                </a:solidFill>
                <a:latin typeface="+mn-lt"/>
              </a:rPr>
              <a:t>ILVO</a:t>
            </a:r>
            <a:endParaRPr lang="nl-BE" sz="1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331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15465B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g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t="12991" r="24680" b="19363"/>
          <a:stretch/>
        </p:blipFill>
        <p:spPr bwMode="auto">
          <a:xfrm>
            <a:off x="7715250" y="5750240"/>
            <a:ext cx="115570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3682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Modelling ammonia emissions and effect of emission reduction techniques for different animal categories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94675"/>
            <a:ext cx="8534400" cy="1752600"/>
          </a:xfrm>
        </p:spPr>
        <p:txBody>
          <a:bodyPr/>
          <a:lstStyle/>
          <a:p>
            <a:r>
              <a:rPr lang="en-US" dirty="0" smtClean="0"/>
              <a:t>Poultry houses</a:t>
            </a:r>
            <a:endParaRPr lang="nl-BE" dirty="0"/>
          </a:p>
        </p:txBody>
      </p:sp>
      <p:pic>
        <p:nvPicPr>
          <p:cNvPr id="4" name="Picture 3" descr="COST | European Cooperation in Science and Technolog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35" y="5959857"/>
            <a:ext cx="1878965" cy="673735"/>
          </a:xfrm>
          <a:prstGeom prst="rect">
            <a:avLst/>
          </a:prstGeom>
          <a:noFill/>
          <a:extLst/>
        </p:spPr>
      </p:pic>
      <p:pic>
        <p:nvPicPr>
          <p:cNvPr id="5" name="Grafik 1" descr="C:\Users\U80770497\AppData\Local\Microsoft\Windows\INetCache\Content.Word\LivAGE_Higher quality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7" b="14407"/>
          <a:stretch/>
        </p:blipFill>
        <p:spPr bwMode="auto">
          <a:xfrm>
            <a:off x="5114925" y="5722935"/>
            <a:ext cx="2600325" cy="1076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ilvo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75" y="5924548"/>
            <a:ext cx="2054225" cy="74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729024"/>
            <a:ext cx="150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Özer Bağcı</a:t>
            </a:r>
            <a:endParaRPr lang="nl-BE" sz="2400" dirty="0"/>
          </a:p>
        </p:txBody>
      </p:sp>
      <p:sp>
        <p:nvSpPr>
          <p:cNvPr id="7" name="Rectangle 6"/>
          <p:cNvSpPr/>
          <p:nvPr/>
        </p:nvSpPr>
        <p:spPr>
          <a:xfrm>
            <a:off x="1050027" y="623477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16</a:t>
            </a:r>
            <a:r>
              <a:rPr lang="en-US" dirty="0"/>
              <a:t>.</a:t>
            </a:r>
            <a:r>
              <a:rPr lang="tr-TR" dirty="0"/>
              <a:t>04</a:t>
            </a:r>
            <a:r>
              <a:rPr lang="en-US" dirty="0"/>
              <a:t>.</a:t>
            </a:r>
            <a:r>
              <a:rPr lang="tr-TR" dirty="0"/>
              <a:t>2019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46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Moisture Content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Approximation of MC itself, considered for wood shavings by Henderson and Perry (1976):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RH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5.34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1/1.41</m:t>
                          </m:r>
                        </m:sup>
                      </m:sSup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Near-floor velocity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flow velocity of air, induced by either natural or mechanical ventilation has convective influence on ammonia: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2.31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−1.01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−2.01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1.34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0.67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−1.26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nl-B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=0.345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0.43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−0.57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0.10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0.67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−1.69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&gt;3300</m:t>
                      </m:r>
                    </m:oMath>
                  </m:oMathPara>
                </a14:m>
                <a:endParaRPr lang="nl-BE" sz="2800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of near-floor air velocity itself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 a function of 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emperature, for the case of dairy by Muck and </a:t>
                </a:r>
                <a:r>
                  <a:rPr lang="en-US" dirty="0" err="1" smtClean="0"/>
                  <a:t>Steenhuis</a:t>
                </a:r>
                <a:r>
                  <a:rPr lang="en-US" dirty="0" smtClean="0"/>
                  <a:t> (1981)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=0.05+0.0125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−278</m:t>
                          </m:r>
                        </m:e>
                      </m:d>
                    </m:oMath>
                  </m:oMathPara>
                </a14:m>
                <a:endParaRPr lang="nl-BE" dirty="0" smtClean="0"/>
              </a:p>
              <a:p>
                <a:r>
                  <a:rPr lang="en-US" dirty="0" smtClean="0"/>
                  <a:t>Temperature difference between indoors and outdoors in the case of dairy by </a:t>
                </a:r>
                <a:r>
                  <a:rPr lang="en-US" dirty="0"/>
                  <a:t>Wang et al. (2006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of near-floor air velocity itself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 a function of </a:t>
                </a:r>
                <a:r>
                  <a:rPr lang="en-US" dirty="0"/>
                  <a:t>Ventilation </a:t>
                </a:r>
                <a:r>
                  <a:rPr lang="en-US" dirty="0" smtClean="0"/>
                  <a:t>rate</a:t>
                </a:r>
              </a:p>
              <a:p>
                <a:r>
                  <a:rPr lang="en-US" dirty="0" smtClean="0"/>
                  <a:t>in the case of pigs by Randall et al. (1983)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+0.106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the case </a:t>
                </a:r>
                <a:r>
                  <a:rPr lang="en-US" dirty="0" smtClean="0"/>
                  <a:t>of dairy by Wang et al. (2006)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In the case of pigs by </a:t>
                </a:r>
                <a:r>
                  <a:rPr lang="en-US" dirty="0" err="1" smtClean="0"/>
                  <a:t>Cortus</a:t>
                </a:r>
                <a:r>
                  <a:rPr lang="en-US" dirty="0" smtClean="0"/>
                  <a:t> et al. 2010a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3600×24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𝑝𝑒𝑛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+0.4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During-round mitigation techniques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KUIKEMIS - Detection of source-oriented solutions to ammonia emissions from </a:t>
            </a:r>
            <a:r>
              <a:rPr lang="en-US" b="1" dirty="0" smtClean="0"/>
              <a:t>broiler </a:t>
            </a:r>
            <a:r>
              <a:rPr lang="en-US" b="1" dirty="0"/>
              <a:t>barns</a:t>
            </a:r>
          </a:p>
          <a:p>
            <a:r>
              <a:rPr lang="en-US" dirty="0" smtClean="0"/>
              <a:t>Standardized methods already being applied in the Netherlands and Belgium</a:t>
            </a:r>
          </a:p>
        </p:txBody>
      </p:sp>
    </p:spTree>
    <p:extLst>
      <p:ext uri="{BB962C8B-B14F-4D97-AF65-F5344CB8AC3E}">
        <p14:creationId xmlns:p14="http://schemas.microsoft.com/office/powerpoint/2010/main" val="40893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KUIKEMIS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Influence </a:t>
            </a:r>
            <a:r>
              <a:rPr lang="en-US" dirty="0"/>
              <a:t>of indoor climate (Humidity, heat and ventilation) on ammonia release </a:t>
            </a:r>
          </a:p>
          <a:p>
            <a:r>
              <a:rPr lang="en-US" dirty="0"/>
              <a:t>Tests will be conducted in pilot operation barns (</a:t>
            </a:r>
            <a:r>
              <a:rPr lang="en-US" dirty="0" err="1"/>
              <a:t>Geel</a:t>
            </a:r>
            <a:r>
              <a:rPr lang="en-US" dirty="0"/>
              <a:t>)</a:t>
            </a:r>
          </a:p>
          <a:p>
            <a:r>
              <a:rPr lang="en-US" dirty="0"/>
              <a:t>A computer model will be </a:t>
            </a:r>
            <a:r>
              <a:rPr lang="en-US" dirty="0" smtClean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Pilot operation test barns in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Geel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Belgium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Composed of 8 compartments</a:t>
            </a:r>
          </a:p>
          <a:p>
            <a:r>
              <a:rPr lang="en-US" dirty="0" smtClean="0"/>
              <a:t>Floor areas of 112.5 </a:t>
            </a:r>
            <a:r>
              <a:rPr lang="en-US" dirty="0"/>
              <a:t>m² </a:t>
            </a:r>
            <a:r>
              <a:rPr lang="en-US" dirty="0" smtClean="0"/>
              <a:t>(18.9 by 6 m)</a:t>
            </a:r>
          </a:p>
          <a:p>
            <a:r>
              <a:rPr lang="en-US" dirty="0" smtClean="0"/>
              <a:t>2350 animal capacity in each compartment</a:t>
            </a:r>
          </a:p>
          <a:p>
            <a:r>
              <a:rPr lang="en-US" dirty="0"/>
              <a:t>4 </a:t>
            </a:r>
            <a:r>
              <a:rPr lang="en-US" dirty="0" smtClean="0"/>
              <a:t>preconditioning rooms </a:t>
            </a:r>
            <a:r>
              <a:rPr lang="en-US" dirty="0"/>
              <a:t>for temperature </a:t>
            </a:r>
            <a:r>
              <a:rPr lang="en-US" dirty="0" smtClean="0"/>
              <a:t>control of incoming air</a:t>
            </a:r>
            <a:endParaRPr lang="en-US" dirty="0"/>
          </a:p>
          <a:p>
            <a:pPr lvl="1"/>
            <a:r>
              <a:rPr lang="en-US" dirty="0" smtClean="0"/>
              <a:t>Cooling by evaporative pads</a:t>
            </a:r>
          </a:p>
          <a:p>
            <a:pPr lvl="1"/>
            <a:r>
              <a:rPr lang="en-US" dirty="0" smtClean="0"/>
              <a:t>Heating by heat exchangers</a:t>
            </a:r>
          </a:p>
          <a:p>
            <a:r>
              <a:rPr lang="en-US" dirty="0" smtClean="0"/>
              <a:t>Heating of indoor air by delta-shaped heat exchangers</a:t>
            </a:r>
          </a:p>
          <a:p>
            <a:r>
              <a:rPr lang="en-US" dirty="0" smtClean="0"/>
              <a:t>Controlling the indoor air flow patterns by a recirculation fan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07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72" y="1777257"/>
            <a:ext cx="7267575" cy="4543425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Pilot operation test barns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Belgium</a:t>
            </a:r>
            <a:endParaRPr lang="nl-BE" dirty="0"/>
          </a:p>
        </p:txBody>
      </p:sp>
      <p:sp>
        <p:nvSpPr>
          <p:cNvPr id="7" name="Up Arrow 6"/>
          <p:cNvSpPr/>
          <p:nvPr/>
        </p:nvSpPr>
        <p:spPr>
          <a:xfrm>
            <a:off x="3080360" y="5537440"/>
            <a:ext cx="216024" cy="848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Up Arrow 7"/>
          <p:cNvSpPr/>
          <p:nvPr/>
        </p:nvSpPr>
        <p:spPr>
          <a:xfrm>
            <a:off x="3799932" y="5537440"/>
            <a:ext cx="216024" cy="848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Up Arrow 8"/>
          <p:cNvSpPr/>
          <p:nvPr/>
        </p:nvSpPr>
        <p:spPr>
          <a:xfrm>
            <a:off x="4551157" y="5537440"/>
            <a:ext cx="216024" cy="848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Up Arrow 9"/>
          <p:cNvSpPr/>
          <p:nvPr/>
        </p:nvSpPr>
        <p:spPr>
          <a:xfrm>
            <a:off x="5270729" y="5537440"/>
            <a:ext cx="216024" cy="848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Up Arrow 14"/>
          <p:cNvSpPr/>
          <p:nvPr/>
        </p:nvSpPr>
        <p:spPr>
          <a:xfrm>
            <a:off x="6037547" y="5537440"/>
            <a:ext cx="216024" cy="848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Up Arrow 15"/>
          <p:cNvSpPr/>
          <p:nvPr/>
        </p:nvSpPr>
        <p:spPr>
          <a:xfrm>
            <a:off x="6757119" y="5537440"/>
            <a:ext cx="216024" cy="848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Up Arrow 16"/>
          <p:cNvSpPr/>
          <p:nvPr/>
        </p:nvSpPr>
        <p:spPr>
          <a:xfrm>
            <a:off x="7508344" y="5537440"/>
            <a:ext cx="216024" cy="848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Up Arrow 17"/>
          <p:cNvSpPr/>
          <p:nvPr/>
        </p:nvSpPr>
        <p:spPr>
          <a:xfrm>
            <a:off x="8227916" y="5537440"/>
            <a:ext cx="216024" cy="848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Up Arrow 18"/>
          <p:cNvSpPr/>
          <p:nvPr/>
        </p:nvSpPr>
        <p:spPr>
          <a:xfrm>
            <a:off x="3080360" y="328942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Up Arrow 19"/>
          <p:cNvSpPr/>
          <p:nvPr/>
        </p:nvSpPr>
        <p:spPr>
          <a:xfrm>
            <a:off x="3799932" y="328942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Up Arrow 20"/>
          <p:cNvSpPr/>
          <p:nvPr/>
        </p:nvSpPr>
        <p:spPr>
          <a:xfrm>
            <a:off x="4551157" y="328942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Up Arrow 21"/>
          <p:cNvSpPr/>
          <p:nvPr/>
        </p:nvSpPr>
        <p:spPr>
          <a:xfrm>
            <a:off x="5270729" y="328942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Up Arrow 22"/>
          <p:cNvSpPr/>
          <p:nvPr/>
        </p:nvSpPr>
        <p:spPr>
          <a:xfrm>
            <a:off x="6037547" y="328942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Up Arrow 23"/>
          <p:cNvSpPr/>
          <p:nvPr/>
        </p:nvSpPr>
        <p:spPr>
          <a:xfrm>
            <a:off x="6757119" y="328942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Up Arrow 24"/>
          <p:cNvSpPr/>
          <p:nvPr/>
        </p:nvSpPr>
        <p:spPr>
          <a:xfrm>
            <a:off x="7508344" y="328942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Up Arrow 25"/>
          <p:cNvSpPr/>
          <p:nvPr/>
        </p:nvSpPr>
        <p:spPr>
          <a:xfrm>
            <a:off x="8227916" y="3289424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Up Arrow 26"/>
          <p:cNvSpPr/>
          <p:nvPr/>
        </p:nvSpPr>
        <p:spPr>
          <a:xfrm>
            <a:off x="3700921" y="1567843"/>
            <a:ext cx="414046" cy="125273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Up Arrow 27"/>
          <p:cNvSpPr/>
          <p:nvPr/>
        </p:nvSpPr>
        <p:spPr>
          <a:xfrm>
            <a:off x="7409333" y="1567843"/>
            <a:ext cx="414046" cy="125273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Compartments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628801"/>
            <a:ext cx="3394472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628801"/>
            <a:ext cx="3394472" cy="4525963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3719736" y="1705000"/>
            <a:ext cx="1512168" cy="432048"/>
          </a:xfrm>
          <a:prstGeom prst="borderCallout2">
            <a:avLst>
              <a:gd name="adj1" fmla="val 66118"/>
              <a:gd name="adj2" fmla="val 100094"/>
              <a:gd name="adj3" fmla="val 66117"/>
              <a:gd name="adj4" fmla="val 117373"/>
              <a:gd name="adj5" fmla="val 130686"/>
              <a:gd name="adj6" fmla="val 12474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Delta-tube heat exchangers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1981200" y="3717032"/>
            <a:ext cx="1512168" cy="432048"/>
          </a:xfrm>
          <a:prstGeom prst="borderCallout2">
            <a:avLst>
              <a:gd name="adj1" fmla="val 66118"/>
              <a:gd name="adj2" fmla="val 100094"/>
              <a:gd name="adj3" fmla="val 66117"/>
              <a:gd name="adj4" fmla="val 117373"/>
              <a:gd name="adj5" fmla="val -56868"/>
              <a:gd name="adj6" fmla="val 1217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Delta-tube heat exchangers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1713608" y="2194893"/>
            <a:ext cx="1512168" cy="432048"/>
          </a:xfrm>
          <a:prstGeom prst="borderCallout2">
            <a:avLst>
              <a:gd name="adj1" fmla="val 66118"/>
              <a:gd name="adj2" fmla="val 100094"/>
              <a:gd name="adj3" fmla="val 66117"/>
              <a:gd name="adj4" fmla="val 117373"/>
              <a:gd name="adj5" fmla="val 142731"/>
              <a:gd name="adj6" fmla="val 12572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Inlet valves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6260456" y="3356992"/>
            <a:ext cx="1512168" cy="432048"/>
          </a:xfrm>
          <a:prstGeom prst="borderCallout2">
            <a:avLst>
              <a:gd name="adj1" fmla="val 66118"/>
              <a:gd name="adj2" fmla="val 100094"/>
              <a:gd name="adj3" fmla="val 66117"/>
              <a:gd name="adj4" fmla="val 117373"/>
              <a:gd name="adj5" fmla="val 142731"/>
              <a:gd name="adj6" fmla="val 12572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Outlet (ATM 35, ATM 80)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260456" y="2652570"/>
            <a:ext cx="1512168" cy="432048"/>
          </a:xfrm>
          <a:prstGeom prst="borderCallout2">
            <a:avLst>
              <a:gd name="adj1" fmla="val 66118"/>
              <a:gd name="adj2" fmla="val 100094"/>
              <a:gd name="adj3" fmla="val 66117"/>
              <a:gd name="adj4" fmla="val 117373"/>
              <a:gd name="adj5" fmla="val 142731"/>
              <a:gd name="adj6" fmla="val 12572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Recirculation fan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7781030" y="4485506"/>
            <a:ext cx="1512168" cy="432048"/>
          </a:xfrm>
          <a:prstGeom prst="borderCallout2">
            <a:avLst>
              <a:gd name="adj1" fmla="val 66118"/>
              <a:gd name="adj2" fmla="val 100094"/>
              <a:gd name="adj3" fmla="val 66117"/>
              <a:gd name="adj4" fmla="val 117373"/>
              <a:gd name="adj5" fmla="val 108317"/>
              <a:gd name="adj6" fmla="val 1321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Water line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7320136" y="5157192"/>
            <a:ext cx="1512168" cy="432048"/>
          </a:xfrm>
          <a:prstGeom prst="borderCallout2">
            <a:avLst>
              <a:gd name="adj1" fmla="val 66118"/>
              <a:gd name="adj2" fmla="val 100094"/>
              <a:gd name="adj3" fmla="val 66117"/>
              <a:gd name="adj4" fmla="val 117373"/>
              <a:gd name="adj5" fmla="val 108317"/>
              <a:gd name="adj6" fmla="val 1321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Feeding line</a:t>
            </a:r>
            <a:endParaRPr lang="nl-BE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rounds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rounds are aimed</a:t>
            </a:r>
          </a:p>
          <a:p>
            <a:pPr lvl="1"/>
            <a:r>
              <a:rPr lang="en-US" dirty="0" smtClean="0"/>
              <a:t>2 in summer, 2 in winter </a:t>
            </a:r>
          </a:p>
          <a:p>
            <a:r>
              <a:rPr lang="en-US" dirty="0" smtClean="0"/>
              <a:t>During each round, 4 compartments will be used</a:t>
            </a:r>
          </a:p>
          <a:p>
            <a:r>
              <a:rPr lang="en-US" dirty="0" smtClean="0"/>
              <a:t>Identical conditions in 4 compartments except those ventilation related will be studied</a:t>
            </a:r>
          </a:p>
          <a:p>
            <a:r>
              <a:rPr lang="en-US" dirty="0"/>
              <a:t>Local approach is preferred rather than mixed samples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06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 ammonia emission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Moisture content of the litter</a:t>
            </a:r>
          </a:p>
          <a:p>
            <a:r>
              <a:rPr lang="en-US" dirty="0" smtClean="0"/>
              <a:t>Near-floor velocity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54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During-round mitigation techniques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KUIKEMIS - Detection of source-oriented solutions to ammonia emissions from </a:t>
            </a:r>
            <a:r>
              <a:rPr lang="en-US" dirty="0" smtClean="0"/>
              <a:t>broiler </a:t>
            </a:r>
            <a:r>
              <a:rPr lang="en-US" dirty="0"/>
              <a:t>barns</a:t>
            </a:r>
          </a:p>
          <a:p>
            <a:r>
              <a:rPr lang="en-US" b="1" dirty="0" smtClean="0"/>
              <a:t>Standardized methods already being applied in the Netherlands and Belgium</a:t>
            </a:r>
          </a:p>
        </p:txBody>
      </p:sp>
    </p:spTree>
    <p:extLst>
      <p:ext uri="{BB962C8B-B14F-4D97-AF65-F5344CB8AC3E}">
        <p14:creationId xmlns:p14="http://schemas.microsoft.com/office/powerpoint/2010/main" val="3884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0" y="2061173"/>
            <a:ext cx="4935860" cy="4712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Broiler barn regulations for ammonia release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with heaters with air mixing system for drying litter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195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Broiler barn regulations for ammonia release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39" y="2560638"/>
            <a:ext cx="7095001" cy="39758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00" y="1417638"/>
            <a:ext cx="10972800" cy="4525963"/>
          </a:xfrm>
        </p:spPr>
        <p:txBody>
          <a:bodyPr/>
          <a:lstStyle/>
          <a:p>
            <a:pPr fontAlgn="t"/>
            <a:r>
              <a:rPr lang="en-US" dirty="0"/>
              <a:t>Stable with air mixing system for drying litter layer in combination with a heat exchanger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074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Post-round mitigation techniques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Anaerobic </a:t>
            </a:r>
            <a:r>
              <a:rPr lang="en-US" dirty="0" err="1" smtClean="0"/>
              <a:t>digestors</a:t>
            </a:r>
            <a:r>
              <a:rPr lang="en-US" dirty="0" smtClean="0"/>
              <a:t> to contain manure and produce renewable energy (after flock departures)</a:t>
            </a:r>
          </a:p>
          <a:p>
            <a:pPr lvl="1"/>
            <a:r>
              <a:rPr lang="en-US" dirty="0" smtClean="0"/>
              <a:t>First AD plant was fully functional in </a:t>
            </a:r>
            <a:r>
              <a:rPr lang="en-US" dirty="0" err="1" smtClean="0"/>
              <a:t>Ballymena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Northern Ireland in 2018</a:t>
            </a:r>
            <a:endParaRPr lang="nl-BE" dirty="0"/>
          </a:p>
        </p:txBody>
      </p:sp>
      <p:pic>
        <p:nvPicPr>
          <p:cNvPr id="1026" name="Picture 2" descr="http://www.biocycle.net/wp-content/uploads/2016/11/34f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399" y="2235199"/>
            <a:ext cx="3302001" cy="4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reenerideal.com/wp-content/uploads/2014/01/diges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698240"/>
            <a:ext cx="4558356" cy="286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9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cdn4.vectorstock.com/i/1000x1000/59/18/cartoon-funny-chicken-vector-1965591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7998"/>
          <a:stretch/>
        </p:blipFill>
        <p:spPr bwMode="auto">
          <a:xfrm>
            <a:off x="1923414" y="213361"/>
            <a:ext cx="6671946" cy="6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9387" y="853440"/>
            <a:ext cx="256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Enjoy the rest of your visit in Ghent, and safe trips back home!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64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6720" y="4145280"/>
            <a:ext cx="11765280" cy="27127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ammonia produced and volatilized?</a:t>
            </a:r>
            <a:endParaRPr lang="nl-BE" dirty="0"/>
          </a:p>
        </p:txBody>
      </p:sp>
      <p:sp>
        <p:nvSpPr>
          <p:cNvPr id="62" name="Oval 61"/>
          <p:cNvSpPr/>
          <p:nvPr/>
        </p:nvSpPr>
        <p:spPr>
          <a:xfrm>
            <a:off x="6598665" y="2522727"/>
            <a:ext cx="4093239" cy="3700476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Rectangle 60"/>
          <p:cNvSpPr/>
          <p:nvPr/>
        </p:nvSpPr>
        <p:spPr>
          <a:xfrm>
            <a:off x="5709553" y="1294770"/>
            <a:ext cx="5845215" cy="2854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161" y="1875282"/>
            <a:ext cx="2286000" cy="2266950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569849" y="1875282"/>
            <a:ext cx="2942844" cy="2262624"/>
            <a:chOff x="1528318" y="1743456"/>
            <a:chExt cx="2942844" cy="2401824"/>
          </a:xfrm>
        </p:grpSpPr>
        <p:cxnSp>
          <p:nvCxnSpPr>
            <p:cNvPr id="12" name="Straight Connector 11"/>
            <p:cNvCxnSpPr/>
            <p:nvPr/>
          </p:nvCxnSpPr>
          <p:spPr>
            <a:xfrm flipH="1" flipV="1">
              <a:off x="2053082" y="1985264"/>
              <a:ext cx="20320" cy="21539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8162" y="1985264"/>
              <a:ext cx="1661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2069338" y="1981200"/>
              <a:ext cx="1633728" cy="2164080"/>
            </a:xfrm>
            <a:custGeom>
              <a:avLst/>
              <a:gdLst>
                <a:gd name="connsiteX0" fmla="*/ 1633728 w 1633728"/>
                <a:gd name="connsiteY0" fmla="*/ 0 h 2164080"/>
                <a:gd name="connsiteX1" fmla="*/ 1316736 w 1633728"/>
                <a:gd name="connsiteY1" fmla="*/ 1773936 h 2164080"/>
                <a:gd name="connsiteX2" fmla="*/ 0 w 1633728"/>
                <a:gd name="connsiteY2" fmla="*/ 2164080 h 216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3728" h="2164080">
                  <a:moveTo>
                    <a:pt x="1633728" y="0"/>
                  </a:moveTo>
                  <a:cubicBezTo>
                    <a:pt x="1611376" y="706628"/>
                    <a:pt x="1589024" y="1413256"/>
                    <a:pt x="1316736" y="1773936"/>
                  </a:cubicBezTo>
                  <a:cubicBezTo>
                    <a:pt x="1044448" y="2134616"/>
                    <a:pt x="522224" y="2149348"/>
                    <a:pt x="0" y="2164080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053082" y="2249424"/>
              <a:ext cx="1649984" cy="1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053082" y="2513583"/>
              <a:ext cx="1629410" cy="18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050542" y="2783838"/>
              <a:ext cx="1607185" cy="1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058162" y="3044949"/>
              <a:ext cx="1574800" cy="1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050542" y="3305047"/>
              <a:ext cx="1532890" cy="13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050542" y="3575310"/>
              <a:ext cx="1441450" cy="3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058162" y="3832360"/>
              <a:ext cx="1243330" cy="3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050542" y="4089410"/>
              <a:ext cx="685165" cy="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657727" y="1743456"/>
              <a:ext cx="81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∞</a:t>
              </a:r>
              <a:endParaRPr lang="nl-BE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22980" y="3155945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U(z)</a:t>
              </a:r>
              <a:endParaRPr lang="nl-BE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1782826" y="3681984"/>
              <a:ext cx="6096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28318" y="3497318"/>
              <a:ext cx="505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  <a:endParaRPr lang="nl-BE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681304" y="2110624"/>
            <a:ext cx="204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Nitrogen in the form of uric acid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5922905" y="4283517"/>
            <a:ext cx="2073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4. Diffusion of dissolved ammonia  </a:t>
            </a:r>
            <a:endParaRPr lang="nl-BE" sz="2000" b="1" baseline="-25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34044" y="4355215"/>
            <a:ext cx="2048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2. Conversion of uric acid to Urea (NH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CONH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nl-BE" sz="20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83574" y="5485511"/>
            <a:ext cx="54299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3. Hydrolysis of Urea in the presence of </a:t>
            </a:r>
            <a:r>
              <a:rPr lang="en-US" sz="2000" b="1" dirty="0" err="1" smtClean="0">
                <a:solidFill>
                  <a:schemeClr val="bg1"/>
                </a:solidFill>
              </a:rPr>
              <a:t>ureolytic</a:t>
            </a:r>
            <a:r>
              <a:rPr lang="en-US" sz="2000" b="1" dirty="0" smtClean="0">
                <a:solidFill>
                  <a:schemeClr val="bg1"/>
                </a:solidFill>
              </a:rPr>
              <a:t> bacteria, production of </a:t>
            </a:r>
            <a:r>
              <a:rPr lang="en-US" sz="2000" b="1" u="sng" dirty="0" smtClean="0">
                <a:solidFill>
                  <a:schemeClr val="bg1"/>
                </a:solidFill>
              </a:rPr>
              <a:t>dissolved ammonia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NH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CONH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+H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→</a:t>
            </a:r>
            <a:r>
              <a:rPr lang="en-US" sz="2000" b="1" dirty="0" smtClean="0">
                <a:solidFill>
                  <a:schemeClr val="bg1"/>
                </a:solidFill>
              </a:rPr>
              <a:t>CO</a:t>
            </a:r>
            <a:r>
              <a:rPr lang="en-US" sz="2000" b="1" baseline="-25000" dirty="0" smtClean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+</a:t>
            </a:r>
            <a:r>
              <a:rPr lang="en-US" sz="2800" b="1" dirty="0" smtClean="0">
                <a:solidFill>
                  <a:schemeClr val="bg1"/>
                </a:solidFill>
              </a:rPr>
              <a:t>NH</a:t>
            </a:r>
            <a:r>
              <a:rPr lang="en-US" sz="2800" b="1" baseline="-25000" dirty="0" smtClean="0">
                <a:solidFill>
                  <a:schemeClr val="bg1"/>
                </a:solidFill>
              </a:rPr>
              <a:t>3</a:t>
            </a:r>
            <a:endParaRPr lang="nl-BE" sz="2000" b="1" baseline="-25000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643074" y="2604243"/>
            <a:ext cx="1846378" cy="2700266"/>
            <a:chOff x="7643074" y="2604243"/>
            <a:chExt cx="1846378" cy="2700266"/>
          </a:xfrm>
        </p:grpSpPr>
        <p:sp>
          <p:nvSpPr>
            <p:cNvPr id="52" name="Chord 51"/>
            <p:cNvSpPr/>
            <p:nvPr/>
          </p:nvSpPr>
          <p:spPr>
            <a:xfrm rot="17535322">
              <a:off x="7753623" y="3568680"/>
              <a:ext cx="1625280" cy="1846378"/>
            </a:xfrm>
            <a:prstGeom prst="chord">
              <a:avLst/>
            </a:prstGeom>
            <a:blipFill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8428370" y="2604243"/>
              <a:ext cx="337903" cy="1428017"/>
            </a:xfrm>
            <a:prstGeom prst="downArrow">
              <a:avLst/>
            </a:prstGeom>
            <a:solidFill>
              <a:srgbClr val="946230"/>
            </a:solidFill>
            <a:ln>
              <a:solidFill>
                <a:srgbClr val="6543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54046" y="4298266"/>
                <a:ext cx="5147325" cy="2205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5a. 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Equilibrium between dissolved ammonia and free ammonia in gas phase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𝐍𝐇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groupChr>
                        <m:groupChrPr>
                          <m:chr m:val="↔"/>
                          <m:vertJc m:val="bot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groupCh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𝐍𝐇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nl-BE" sz="2000" b="1" dirty="0">
                  <a:solidFill>
                    <a:schemeClr val="bg1"/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5b. Depending on pH, Conversion of dissolved ammonia into ammonium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𝐍𝐇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groupChr>
                        <m:groupChrPr>
                          <m:chr m:val="↔"/>
                          <m:vertJc m:val="bot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</m:groupCh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𝐍𝐇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0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6" y="4298266"/>
                <a:ext cx="5147325" cy="2205860"/>
              </a:xfrm>
              <a:prstGeom prst="rect">
                <a:avLst/>
              </a:prstGeom>
              <a:blipFill>
                <a:blip r:embed="rId6"/>
                <a:stretch>
                  <a:fillRect l="-1183" t="-138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>
            <a:off x="717359" y="2627045"/>
            <a:ext cx="3251327" cy="404914"/>
          </a:xfrm>
          <a:prstGeom prst="rightArrow">
            <a:avLst>
              <a:gd name="adj1" fmla="val 50000"/>
              <a:gd name="adj2" fmla="val 1314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TextBox 67"/>
          <p:cNvSpPr txBox="1"/>
          <p:nvPr/>
        </p:nvSpPr>
        <p:spPr>
          <a:xfrm>
            <a:off x="3148170" y="2336196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nl-BE" dirty="0"/>
          </a:p>
        </p:txBody>
      </p:sp>
      <p:sp>
        <p:nvSpPr>
          <p:cNvPr id="66" name="Bent Arrow 65"/>
          <p:cNvSpPr/>
          <p:nvPr/>
        </p:nvSpPr>
        <p:spPr>
          <a:xfrm>
            <a:off x="3557593" y="3558185"/>
            <a:ext cx="2112844" cy="1450663"/>
          </a:xfrm>
          <a:prstGeom prst="bentArrow">
            <a:avLst>
              <a:gd name="adj1" fmla="val 7535"/>
              <a:gd name="adj2" fmla="val 12940"/>
              <a:gd name="adj3" fmla="val 36234"/>
              <a:gd name="adj4" fmla="val 73250"/>
            </a:avLst>
          </a:prstGeom>
          <a:solidFill>
            <a:srgbClr val="FFCC66"/>
          </a:solidFill>
          <a:ln>
            <a:solidFill>
              <a:srgbClr val="C89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29036" y="2346213"/>
                <a:ext cx="2883662" cy="12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6. Release of gaseous ammonia from litter surface via convective mass transfer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36" y="2346213"/>
                <a:ext cx="2883662" cy="1246752"/>
              </a:xfrm>
              <a:prstGeom prst="rect">
                <a:avLst/>
              </a:prstGeom>
              <a:blipFill>
                <a:blip r:embed="rId7"/>
                <a:stretch>
                  <a:fillRect l="-1903" t="-2941" r="-211" b="-245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8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4" grpId="0"/>
      <p:bldP spid="58" grpId="0"/>
      <p:bldP spid="57" grpId="0"/>
      <p:bldP spid="59" grpId="0"/>
      <p:bldP spid="63" grpId="0"/>
      <p:bldP spid="67" grpId="0" animBg="1"/>
      <p:bldP spid="68" grpId="0"/>
      <p:bldP spid="66" grpId="0" animBg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every microbial step, pH plays a mediating role</a:t>
            </a:r>
          </a:p>
          <a:p>
            <a:pPr lvl="1"/>
            <a:r>
              <a:rPr lang="en-US" dirty="0" smtClean="0"/>
              <a:t>Uric acid to Urea (</a:t>
            </a:r>
            <a:r>
              <a:rPr lang="en-US" dirty="0" err="1" smtClean="0"/>
              <a:t>Uricase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Hydrolysis of uric acid to attain ammonia (Urease)</a:t>
            </a:r>
          </a:p>
          <a:p>
            <a:pPr marL="457200" lvl="1" indent="0">
              <a:buNone/>
            </a:pPr>
            <a:r>
              <a:rPr lang="en-US" dirty="0" smtClean="0"/>
              <a:t>Alkaline conditions: much faster ammonification</a:t>
            </a:r>
            <a:endParaRPr lang="nl-BE" dirty="0"/>
          </a:p>
          <a:p>
            <a:r>
              <a:rPr lang="en-US" dirty="0" smtClean="0"/>
              <a:t>There is a strong relation between ammonium and ammonia dependent on pH</a:t>
            </a:r>
          </a:p>
          <a:p>
            <a:pPr lvl="1"/>
            <a:r>
              <a:rPr lang="en-US" dirty="0" smtClean="0"/>
              <a:t>50% of ammonia form at pH 9.3</a:t>
            </a:r>
          </a:p>
          <a:p>
            <a:pPr lvl="1"/>
            <a:r>
              <a:rPr lang="en-US" dirty="0" smtClean="0"/>
              <a:t>99% is converted to ammonium (not volatile) at pH 5.5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2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Uric acid breakdown rate was modeled by Baum et al. (1956) in a pH range of 5.5 and 9.0: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Uric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acid</m:t>
                              </m:r>
                            </m:e>
                          </m:d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1.34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7.2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Liu et al. (2009) found via their model that only an increase in pH from 8.11 to 8.92 caused 509.6% increase in NH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release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pH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0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 r="-20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Even the pH </a:t>
                </a:r>
                <a:r>
                  <a:rPr lang="en-US" dirty="0" err="1" smtClean="0"/>
                  <a:t>i</a:t>
                </a:r>
                <a:r>
                  <a:rPr lang="tr-TR" dirty="0" smtClean="0"/>
                  <a:t>tself</a:t>
                </a:r>
                <a:r>
                  <a:rPr lang="en-US" dirty="0" smtClean="0"/>
                  <a:t> was modeled as a function of chicken age by Elliott and Collins (1982)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2.7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0.0357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Age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0.0357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Age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+5.8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 r="-1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Litter temperature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Temperature is also important at various uric acid breakdown and ammonia generation steps</a:t>
                </a:r>
              </a:p>
              <a:p>
                <a:r>
                  <a:rPr lang="en-US" dirty="0" smtClean="0"/>
                  <a:t>Uric acid breakdown rate has been linked to growth rate of bacteria with respect to temperature: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Uric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acid</m:t>
                              </m:r>
                            </m:e>
                          </m:d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0.165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+1.8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Dependence of dissociation constant (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d</a:t>
                </a:r>
                <a:r>
                  <a:rPr lang="en-US" dirty="0" smtClean="0"/>
                  <a:t>) (</a:t>
                </a:r>
                <a:r>
                  <a:rPr lang="en-US" dirty="0" err="1" smtClean="0"/>
                  <a:t>Jayaweera</a:t>
                </a:r>
                <a:r>
                  <a:rPr lang="en-US" dirty="0" smtClean="0"/>
                  <a:t> &amp; </a:t>
                </a:r>
                <a:r>
                  <a:rPr lang="en-US" dirty="0" err="1" smtClean="0"/>
                  <a:t>Mikkelsen</a:t>
                </a:r>
                <a:r>
                  <a:rPr lang="en-US" dirty="0" smtClean="0"/>
                  <a:t>, 1990):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0.0897+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2729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4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Litter temperature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Litter temperature has an influence also on Henry’s law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4092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+9.7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5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Moisture 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Moisture content is very influential on ammonia generation and release:</a:t>
            </a:r>
          </a:p>
          <a:p>
            <a:pPr lvl="1"/>
            <a:r>
              <a:rPr lang="en-US" dirty="0" smtClean="0"/>
              <a:t>It enhances uric acid breakdown</a:t>
            </a:r>
          </a:p>
          <a:p>
            <a:pPr lvl="1"/>
            <a:r>
              <a:rPr lang="en-US" dirty="0" smtClean="0"/>
              <a:t>Enhances diffusion of dissolved ammonia in litter</a:t>
            </a:r>
          </a:p>
          <a:p>
            <a:pPr lvl="1"/>
            <a:r>
              <a:rPr lang="en-US" dirty="0" smtClean="0"/>
              <a:t>Increases TAN generation rate</a:t>
            </a:r>
          </a:p>
          <a:p>
            <a:r>
              <a:rPr lang="en-US" dirty="0" smtClean="0"/>
              <a:t>However it is experimentally observed that high moisture contents (35% and above) hinders ammonia release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20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TV115_PPTX_EN</Template>
  <TotalTime>1990</TotalTime>
  <Words>1174</Words>
  <Application>Microsoft Office PowerPoint</Application>
  <PresentationFormat>Widescreen</PresentationFormat>
  <Paragraphs>178</Paragraphs>
  <Slides>24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FlandersArtSans-Medium</vt:lpstr>
      <vt:lpstr>Kantoorthema</vt:lpstr>
      <vt:lpstr>Modelling ammonia emissions and effect of emission reduction techniques for different animal categories</vt:lpstr>
      <vt:lpstr>Factors that affect ammonia emission</vt:lpstr>
      <vt:lpstr>How is ammonia produced and volatilized?</vt:lpstr>
      <vt:lpstr>pH</vt:lpstr>
      <vt:lpstr>pH</vt:lpstr>
      <vt:lpstr>pH</vt:lpstr>
      <vt:lpstr>Litter temperature</vt:lpstr>
      <vt:lpstr>Litter temperature</vt:lpstr>
      <vt:lpstr>Moisture Content</vt:lpstr>
      <vt:lpstr>Moisture Content</vt:lpstr>
      <vt:lpstr>Near-floor velocity</vt:lpstr>
      <vt:lpstr>Modeling of near-floor air velocity itself</vt:lpstr>
      <vt:lpstr>Modeling of near-floor air velocity itself</vt:lpstr>
      <vt:lpstr>During-round mitigation techniques</vt:lpstr>
      <vt:lpstr>KUIKEMIS</vt:lpstr>
      <vt:lpstr>Pilot operation test barns in Geel, Belgium</vt:lpstr>
      <vt:lpstr>Pilot operation test barns in Geel, Belgium</vt:lpstr>
      <vt:lpstr>Compartments</vt:lpstr>
      <vt:lpstr>Measurement rounds</vt:lpstr>
      <vt:lpstr>During-round mitigation techniques</vt:lpstr>
      <vt:lpstr>Broiler barn regulations for ammonia release</vt:lpstr>
      <vt:lpstr>Broiler barn regulations for ammonia release</vt:lpstr>
      <vt:lpstr>Post-round mitigation techniques</vt:lpstr>
      <vt:lpstr>PowerPoint Presentation</vt:lpstr>
    </vt:vector>
  </TitlesOfParts>
  <Company>ILVO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&amp; approaches in emission process modelling</dc:title>
  <dc:creator>Ozer Bagci</dc:creator>
  <cp:lastModifiedBy>Ozer Bagci</cp:lastModifiedBy>
  <cp:revision>104</cp:revision>
  <dcterms:created xsi:type="dcterms:W3CDTF">2019-04-08T09:52:36Z</dcterms:created>
  <dcterms:modified xsi:type="dcterms:W3CDTF">2019-04-15T08:37:19Z</dcterms:modified>
</cp:coreProperties>
</file>