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275" r:id="rId7"/>
    <p:sldId id="277" r:id="rId8"/>
    <p:sldId id="276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64" r:id="rId17"/>
    <p:sldId id="265" r:id="rId18"/>
    <p:sldId id="267" r:id="rId19"/>
    <p:sldId id="260" r:id="rId20"/>
    <p:sldId id="261" r:id="rId21"/>
    <p:sldId id="274" r:id="rId2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0ED38E-B45B-46E6-A7DF-D202A0822D5F}">
          <p14:sldIdLst>
            <p14:sldId id="256"/>
            <p14:sldId id="257"/>
            <p14:sldId id="258"/>
            <p14:sldId id="259"/>
          </p14:sldIdLst>
        </p14:section>
        <p14:section name="REV" id="{0F9A9442-7C0C-44C1-BF6B-18995BEE081C}">
          <p14:sldIdLst>
            <p14:sldId id="262"/>
            <p14:sldId id="275"/>
            <p14:sldId id="277"/>
            <p14:sldId id="276"/>
            <p14:sldId id="263"/>
            <p14:sldId id="268"/>
            <p14:sldId id="269"/>
            <p14:sldId id="270"/>
            <p14:sldId id="271"/>
            <p14:sldId id="272"/>
            <p14:sldId id="273"/>
            <p14:sldId id="264"/>
            <p14:sldId id="265"/>
            <p14:sldId id="267"/>
          </p14:sldIdLst>
        </p14:section>
        <p14:section name="Abschnitt ohne Titel" id="{B079A08A-142B-7A48-ADB3-A1B10FACC6F3}">
          <p14:sldIdLst>
            <p14:sldId id="260"/>
            <p14:sldId id="26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893F2-348E-D441-9635-3E8DF293D9A0}" v="250" dt="2025-06-13T13:32:11.045"/>
    <p1510:client id="{F4CBC054-5D00-9CE9-6055-6A7034542FF1}" v="34" dt="2025-06-12T22:45:3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/>
    <p:restoredTop sz="94651"/>
  </p:normalViewPr>
  <p:slideViewPr>
    <p:cSldViewPr snapToGrid="0">
      <p:cViewPr varScale="1">
        <p:scale>
          <a:sx n="176" d="100"/>
          <a:sy n="176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73D0C6-AEE5-4486-9E9E-FC9C83939D1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6D7D42-1E13-405A-BEF0-82F851C6562E}">
      <dgm:prSet/>
      <dgm:spPr/>
      <dgm:t>
        <a:bodyPr/>
        <a:lstStyle/>
        <a:p>
          <a:r>
            <a:rPr lang="en-US"/>
            <a:t>Elective lecture IoT project </a:t>
          </a:r>
        </a:p>
      </dgm:t>
    </dgm:pt>
    <dgm:pt modelId="{F82FD064-CDBE-4B56-8FC7-220E32766125}" type="parTrans" cxnId="{03E5FABE-F9E9-4124-A2D6-CD59FB9F7DB8}">
      <dgm:prSet/>
      <dgm:spPr/>
      <dgm:t>
        <a:bodyPr/>
        <a:lstStyle/>
        <a:p>
          <a:endParaRPr lang="en-US"/>
        </a:p>
      </dgm:t>
    </dgm:pt>
    <dgm:pt modelId="{A9F5C833-410E-4C96-AC96-371354678983}" type="sibTrans" cxnId="{03E5FABE-F9E9-4124-A2D6-CD59FB9F7DB8}">
      <dgm:prSet/>
      <dgm:spPr/>
      <dgm:t>
        <a:bodyPr/>
        <a:lstStyle/>
        <a:p>
          <a:endParaRPr lang="en-US"/>
        </a:p>
      </dgm:t>
    </dgm:pt>
    <dgm:pt modelId="{6D2AA725-B77D-4BFB-A6D4-48E6714508CB}">
      <dgm:prSet/>
      <dgm:spPr/>
      <dgm:t>
        <a:bodyPr/>
        <a:lstStyle/>
        <a:p>
          <a:r>
            <a:rPr lang="en-US"/>
            <a:t>Option to use esp32 and explore functionalities with platformio</a:t>
          </a:r>
        </a:p>
      </dgm:t>
    </dgm:pt>
    <dgm:pt modelId="{5705DFB1-7186-4EC4-96F8-95C1A1B0EFA4}" type="parTrans" cxnId="{52B700D0-816F-4CA5-B834-049B96A59CAB}">
      <dgm:prSet/>
      <dgm:spPr/>
      <dgm:t>
        <a:bodyPr/>
        <a:lstStyle/>
        <a:p>
          <a:endParaRPr lang="en-US"/>
        </a:p>
      </dgm:t>
    </dgm:pt>
    <dgm:pt modelId="{F944742B-B039-4EC3-AFC2-B9EE1E764B1F}" type="sibTrans" cxnId="{52B700D0-816F-4CA5-B834-049B96A59CAB}">
      <dgm:prSet/>
      <dgm:spPr/>
      <dgm:t>
        <a:bodyPr/>
        <a:lstStyle/>
        <a:p>
          <a:endParaRPr lang="en-US"/>
        </a:p>
      </dgm:t>
    </dgm:pt>
    <dgm:pt modelId="{3FAB99BA-316D-44FF-9F13-94C950D5F04C}">
      <dgm:prSet/>
      <dgm:spPr/>
      <dgm:t>
        <a:bodyPr/>
        <a:lstStyle/>
        <a:p>
          <a:r>
            <a:rPr lang="en-US"/>
            <a:t>Expand experience with esp32</a:t>
          </a:r>
        </a:p>
      </dgm:t>
    </dgm:pt>
    <dgm:pt modelId="{F6E23E8B-BE3E-46DD-B7F4-A6A6BF915120}" type="parTrans" cxnId="{12EEEAAE-4630-423C-A1A3-A1B3C82C2BC5}">
      <dgm:prSet/>
      <dgm:spPr/>
      <dgm:t>
        <a:bodyPr/>
        <a:lstStyle/>
        <a:p>
          <a:endParaRPr lang="en-US"/>
        </a:p>
      </dgm:t>
    </dgm:pt>
    <dgm:pt modelId="{2A779BC7-899A-45B5-B6E0-2EAD6C4C8453}" type="sibTrans" cxnId="{12EEEAAE-4630-423C-A1A3-A1B3C82C2BC5}">
      <dgm:prSet/>
      <dgm:spPr/>
      <dgm:t>
        <a:bodyPr/>
        <a:lstStyle/>
        <a:p>
          <a:endParaRPr lang="en-US"/>
        </a:p>
      </dgm:t>
    </dgm:pt>
    <dgm:pt modelId="{A9417E39-9BDF-492C-9DAE-62640D099C21}" type="pres">
      <dgm:prSet presAssocID="{5873D0C6-AEE5-4486-9E9E-FC9C83939D1C}" presName="vert0" presStyleCnt="0">
        <dgm:presLayoutVars>
          <dgm:dir/>
          <dgm:animOne val="branch"/>
          <dgm:animLvl val="lvl"/>
        </dgm:presLayoutVars>
      </dgm:prSet>
      <dgm:spPr/>
    </dgm:pt>
    <dgm:pt modelId="{C1328C50-CDC5-4B4B-BD81-7672979EB946}" type="pres">
      <dgm:prSet presAssocID="{1D6D7D42-1E13-405A-BEF0-82F851C6562E}" presName="thickLine" presStyleLbl="alignNode1" presStyleIdx="0" presStyleCnt="3"/>
      <dgm:spPr/>
    </dgm:pt>
    <dgm:pt modelId="{2FACB3E4-EABD-4ACA-BA9E-804F79DF9B7B}" type="pres">
      <dgm:prSet presAssocID="{1D6D7D42-1E13-405A-BEF0-82F851C6562E}" presName="horz1" presStyleCnt="0"/>
      <dgm:spPr/>
    </dgm:pt>
    <dgm:pt modelId="{E0D1BC78-59D1-4CA5-9AA4-F5CBB6708C0C}" type="pres">
      <dgm:prSet presAssocID="{1D6D7D42-1E13-405A-BEF0-82F851C6562E}" presName="tx1" presStyleLbl="revTx" presStyleIdx="0" presStyleCnt="3"/>
      <dgm:spPr/>
    </dgm:pt>
    <dgm:pt modelId="{3784E5C4-231B-441E-9CD3-B34B2E72B354}" type="pres">
      <dgm:prSet presAssocID="{1D6D7D42-1E13-405A-BEF0-82F851C6562E}" presName="vert1" presStyleCnt="0"/>
      <dgm:spPr/>
    </dgm:pt>
    <dgm:pt modelId="{7F049EAF-03D7-44B2-8846-E791FCA1F765}" type="pres">
      <dgm:prSet presAssocID="{6D2AA725-B77D-4BFB-A6D4-48E6714508CB}" presName="thickLine" presStyleLbl="alignNode1" presStyleIdx="1" presStyleCnt="3"/>
      <dgm:spPr/>
    </dgm:pt>
    <dgm:pt modelId="{EDB8E944-7289-43FF-B479-3DED7BC21B7E}" type="pres">
      <dgm:prSet presAssocID="{6D2AA725-B77D-4BFB-A6D4-48E6714508CB}" presName="horz1" presStyleCnt="0"/>
      <dgm:spPr/>
    </dgm:pt>
    <dgm:pt modelId="{C0E3CA1F-4FB8-48DE-BC9A-D2A58E5C7C40}" type="pres">
      <dgm:prSet presAssocID="{6D2AA725-B77D-4BFB-A6D4-48E6714508CB}" presName="tx1" presStyleLbl="revTx" presStyleIdx="1" presStyleCnt="3"/>
      <dgm:spPr/>
    </dgm:pt>
    <dgm:pt modelId="{5B68C268-4EE3-4089-BAC3-FEBEC517CD99}" type="pres">
      <dgm:prSet presAssocID="{6D2AA725-B77D-4BFB-A6D4-48E6714508CB}" presName="vert1" presStyleCnt="0"/>
      <dgm:spPr/>
    </dgm:pt>
    <dgm:pt modelId="{A4939EDF-277F-427A-A6C4-798B391B622D}" type="pres">
      <dgm:prSet presAssocID="{3FAB99BA-316D-44FF-9F13-94C950D5F04C}" presName="thickLine" presStyleLbl="alignNode1" presStyleIdx="2" presStyleCnt="3"/>
      <dgm:spPr/>
    </dgm:pt>
    <dgm:pt modelId="{5F369642-CAC6-4C32-A41D-21C4028843F1}" type="pres">
      <dgm:prSet presAssocID="{3FAB99BA-316D-44FF-9F13-94C950D5F04C}" presName="horz1" presStyleCnt="0"/>
      <dgm:spPr/>
    </dgm:pt>
    <dgm:pt modelId="{E6FAE007-CAE6-4C90-A14B-BCF665D33592}" type="pres">
      <dgm:prSet presAssocID="{3FAB99BA-316D-44FF-9F13-94C950D5F04C}" presName="tx1" presStyleLbl="revTx" presStyleIdx="2" presStyleCnt="3"/>
      <dgm:spPr/>
    </dgm:pt>
    <dgm:pt modelId="{A0D831AA-A202-45EF-BD25-48E91E3BC702}" type="pres">
      <dgm:prSet presAssocID="{3FAB99BA-316D-44FF-9F13-94C950D5F04C}" presName="vert1" presStyleCnt="0"/>
      <dgm:spPr/>
    </dgm:pt>
  </dgm:ptLst>
  <dgm:cxnLst>
    <dgm:cxn modelId="{8AA9274E-09AD-499B-9E9A-046ED9718BA8}" type="presOf" srcId="{3FAB99BA-316D-44FF-9F13-94C950D5F04C}" destId="{E6FAE007-CAE6-4C90-A14B-BCF665D33592}" srcOrd="0" destOrd="0" presId="urn:microsoft.com/office/officeart/2008/layout/LinedList"/>
    <dgm:cxn modelId="{12EEEAAE-4630-423C-A1A3-A1B3C82C2BC5}" srcId="{5873D0C6-AEE5-4486-9E9E-FC9C83939D1C}" destId="{3FAB99BA-316D-44FF-9F13-94C950D5F04C}" srcOrd="2" destOrd="0" parTransId="{F6E23E8B-BE3E-46DD-B7F4-A6A6BF915120}" sibTransId="{2A779BC7-899A-45B5-B6E0-2EAD6C4C8453}"/>
    <dgm:cxn modelId="{1FC015B7-DDD7-4A53-B534-8E21E734BDCE}" type="presOf" srcId="{5873D0C6-AEE5-4486-9E9E-FC9C83939D1C}" destId="{A9417E39-9BDF-492C-9DAE-62640D099C21}" srcOrd="0" destOrd="0" presId="urn:microsoft.com/office/officeart/2008/layout/LinedList"/>
    <dgm:cxn modelId="{03E5FABE-F9E9-4124-A2D6-CD59FB9F7DB8}" srcId="{5873D0C6-AEE5-4486-9E9E-FC9C83939D1C}" destId="{1D6D7D42-1E13-405A-BEF0-82F851C6562E}" srcOrd="0" destOrd="0" parTransId="{F82FD064-CDBE-4B56-8FC7-220E32766125}" sibTransId="{A9F5C833-410E-4C96-AC96-371354678983}"/>
    <dgm:cxn modelId="{52B700D0-816F-4CA5-B834-049B96A59CAB}" srcId="{5873D0C6-AEE5-4486-9E9E-FC9C83939D1C}" destId="{6D2AA725-B77D-4BFB-A6D4-48E6714508CB}" srcOrd="1" destOrd="0" parTransId="{5705DFB1-7186-4EC4-96F8-95C1A1B0EFA4}" sibTransId="{F944742B-B039-4EC3-AFC2-B9EE1E764B1F}"/>
    <dgm:cxn modelId="{E91FB9D4-02C4-424F-8749-8C3ECD276C93}" type="presOf" srcId="{6D2AA725-B77D-4BFB-A6D4-48E6714508CB}" destId="{C0E3CA1F-4FB8-48DE-BC9A-D2A58E5C7C40}" srcOrd="0" destOrd="0" presId="urn:microsoft.com/office/officeart/2008/layout/LinedList"/>
    <dgm:cxn modelId="{78821DDD-0945-43CA-9255-375397A0E298}" type="presOf" srcId="{1D6D7D42-1E13-405A-BEF0-82F851C6562E}" destId="{E0D1BC78-59D1-4CA5-9AA4-F5CBB6708C0C}" srcOrd="0" destOrd="0" presId="urn:microsoft.com/office/officeart/2008/layout/LinedList"/>
    <dgm:cxn modelId="{F3B296D6-710F-406E-8F21-E0FAA020DE12}" type="presParOf" srcId="{A9417E39-9BDF-492C-9DAE-62640D099C21}" destId="{C1328C50-CDC5-4B4B-BD81-7672979EB946}" srcOrd="0" destOrd="0" presId="urn:microsoft.com/office/officeart/2008/layout/LinedList"/>
    <dgm:cxn modelId="{271DED33-1021-49EA-8955-1FD090614A06}" type="presParOf" srcId="{A9417E39-9BDF-492C-9DAE-62640D099C21}" destId="{2FACB3E4-EABD-4ACA-BA9E-804F79DF9B7B}" srcOrd="1" destOrd="0" presId="urn:microsoft.com/office/officeart/2008/layout/LinedList"/>
    <dgm:cxn modelId="{E9555D42-B9B8-45BC-AAED-8B0D388F8FEF}" type="presParOf" srcId="{2FACB3E4-EABD-4ACA-BA9E-804F79DF9B7B}" destId="{E0D1BC78-59D1-4CA5-9AA4-F5CBB6708C0C}" srcOrd="0" destOrd="0" presId="urn:microsoft.com/office/officeart/2008/layout/LinedList"/>
    <dgm:cxn modelId="{51EEC44B-C653-467C-AC9C-31722B36D034}" type="presParOf" srcId="{2FACB3E4-EABD-4ACA-BA9E-804F79DF9B7B}" destId="{3784E5C4-231B-441E-9CD3-B34B2E72B354}" srcOrd="1" destOrd="0" presId="urn:microsoft.com/office/officeart/2008/layout/LinedList"/>
    <dgm:cxn modelId="{5AEC2057-6455-4229-900D-3C97B6803C73}" type="presParOf" srcId="{A9417E39-9BDF-492C-9DAE-62640D099C21}" destId="{7F049EAF-03D7-44B2-8846-E791FCA1F765}" srcOrd="2" destOrd="0" presId="urn:microsoft.com/office/officeart/2008/layout/LinedList"/>
    <dgm:cxn modelId="{E6795448-3624-4663-81FD-A189BD58A78A}" type="presParOf" srcId="{A9417E39-9BDF-492C-9DAE-62640D099C21}" destId="{EDB8E944-7289-43FF-B479-3DED7BC21B7E}" srcOrd="3" destOrd="0" presId="urn:microsoft.com/office/officeart/2008/layout/LinedList"/>
    <dgm:cxn modelId="{4D5EB8AC-E55D-4E24-9D01-6BBA403B10CF}" type="presParOf" srcId="{EDB8E944-7289-43FF-B479-3DED7BC21B7E}" destId="{C0E3CA1F-4FB8-48DE-BC9A-D2A58E5C7C40}" srcOrd="0" destOrd="0" presId="urn:microsoft.com/office/officeart/2008/layout/LinedList"/>
    <dgm:cxn modelId="{D164A9D2-245E-4E10-846D-17E185ABAFCF}" type="presParOf" srcId="{EDB8E944-7289-43FF-B479-3DED7BC21B7E}" destId="{5B68C268-4EE3-4089-BAC3-FEBEC517CD99}" srcOrd="1" destOrd="0" presId="urn:microsoft.com/office/officeart/2008/layout/LinedList"/>
    <dgm:cxn modelId="{776E7E89-95B0-4D20-809E-25913FDC2EF9}" type="presParOf" srcId="{A9417E39-9BDF-492C-9DAE-62640D099C21}" destId="{A4939EDF-277F-427A-A6C4-798B391B622D}" srcOrd="4" destOrd="0" presId="urn:microsoft.com/office/officeart/2008/layout/LinedList"/>
    <dgm:cxn modelId="{09FF6B72-12C6-47F5-8F59-8FF8EFCCA8D9}" type="presParOf" srcId="{A9417E39-9BDF-492C-9DAE-62640D099C21}" destId="{5F369642-CAC6-4C32-A41D-21C4028843F1}" srcOrd="5" destOrd="0" presId="urn:microsoft.com/office/officeart/2008/layout/LinedList"/>
    <dgm:cxn modelId="{B3414448-D11B-4AC7-8A32-58AD9496E679}" type="presParOf" srcId="{5F369642-CAC6-4C32-A41D-21C4028843F1}" destId="{E6FAE007-CAE6-4C90-A14B-BCF665D33592}" srcOrd="0" destOrd="0" presId="urn:microsoft.com/office/officeart/2008/layout/LinedList"/>
    <dgm:cxn modelId="{EC58C132-25C2-438F-871F-9F84A1CB75A1}" type="presParOf" srcId="{5F369642-CAC6-4C32-A41D-21C4028843F1}" destId="{A0D831AA-A202-45EF-BD25-48E91E3BC7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28C50-CDC5-4B4B-BD81-7672979EB946}">
      <dsp:nvSpPr>
        <dsp:cNvPr id="0" name=""/>
        <dsp:cNvSpPr/>
      </dsp:nvSpPr>
      <dsp:spPr>
        <a:xfrm>
          <a:off x="0" y="2825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1BC78-59D1-4CA5-9AA4-F5CBB6708C0C}">
      <dsp:nvSpPr>
        <dsp:cNvPr id="0" name=""/>
        <dsp:cNvSpPr/>
      </dsp:nvSpPr>
      <dsp:spPr>
        <a:xfrm>
          <a:off x="0" y="2825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Elective lecture IoT project </a:t>
          </a:r>
        </a:p>
      </dsp:txBody>
      <dsp:txXfrm>
        <a:off x="0" y="2825"/>
        <a:ext cx="6949440" cy="1926995"/>
      </dsp:txXfrm>
    </dsp:sp>
    <dsp:sp modelId="{7F049EAF-03D7-44B2-8846-E791FCA1F765}">
      <dsp:nvSpPr>
        <dsp:cNvPr id="0" name=""/>
        <dsp:cNvSpPr/>
      </dsp:nvSpPr>
      <dsp:spPr>
        <a:xfrm>
          <a:off x="0" y="1929821"/>
          <a:ext cx="6949440" cy="0"/>
        </a:xfrm>
        <a:prstGeom prst="line">
          <a:avLst/>
        </a:prstGeom>
        <a:solidFill>
          <a:schemeClr val="accent2">
            <a:hueOff val="2837564"/>
            <a:satOff val="7688"/>
            <a:lumOff val="-6079"/>
            <a:alphaOff val="0"/>
          </a:schemeClr>
        </a:solidFill>
        <a:ln w="19050" cap="flat" cmpd="sng" algn="ctr">
          <a:solidFill>
            <a:schemeClr val="accent2">
              <a:hueOff val="2837564"/>
              <a:satOff val="7688"/>
              <a:lumOff val="-6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3CA1F-4FB8-48DE-BC9A-D2A58E5C7C40}">
      <dsp:nvSpPr>
        <dsp:cNvPr id="0" name=""/>
        <dsp:cNvSpPr/>
      </dsp:nvSpPr>
      <dsp:spPr>
        <a:xfrm>
          <a:off x="0" y="1929821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Option to use esp32 and explore functionalities with platformio</a:t>
          </a:r>
        </a:p>
      </dsp:txBody>
      <dsp:txXfrm>
        <a:off x="0" y="1929821"/>
        <a:ext cx="6949440" cy="1926995"/>
      </dsp:txXfrm>
    </dsp:sp>
    <dsp:sp modelId="{A4939EDF-277F-427A-A6C4-798B391B622D}">
      <dsp:nvSpPr>
        <dsp:cNvPr id="0" name=""/>
        <dsp:cNvSpPr/>
      </dsp:nvSpPr>
      <dsp:spPr>
        <a:xfrm>
          <a:off x="0" y="3856816"/>
          <a:ext cx="6949440" cy="0"/>
        </a:xfrm>
        <a:prstGeom prst="line">
          <a:avLst/>
        </a:prstGeom>
        <a:solidFill>
          <a:schemeClr val="accent2">
            <a:hueOff val="5675129"/>
            <a:satOff val="15375"/>
            <a:lumOff val="-12157"/>
            <a:alphaOff val="0"/>
          </a:schemeClr>
        </a:solidFill>
        <a:ln w="19050" cap="flat" cmpd="sng" algn="ctr">
          <a:solidFill>
            <a:schemeClr val="accent2">
              <a:hueOff val="5675129"/>
              <a:satOff val="15375"/>
              <a:lumOff val="-1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AE007-CAE6-4C90-A14B-BCF665D33592}">
      <dsp:nvSpPr>
        <dsp:cNvPr id="0" name=""/>
        <dsp:cNvSpPr/>
      </dsp:nvSpPr>
      <dsp:spPr>
        <a:xfrm>
          <a:off x="0" y="3856816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Expand experience with esp32</a:t>
          </a:r>
        </a:p>
      </dsp:txBody>
      <dsp:txXfrm>
        <a:off x="0" y="3856816"/>
        <a:ext cx="6949440" cy="1926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D42A6-E39D-B241-8350-9E1CAC1A3137}" type="datetimeFigureOut">
              <a:rPr lang="de-AT" smtClean="0"/>
              <a:t>13.06.25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0D6C-357C-A748-B9F6-C01C93A3DB8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899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7E5A-FFFD-6A4B-91EE-A04418340812}" type="datetime1">
              <a:rPr lang="de-AT" smtClean="0"/>
              <a:t>13.06.25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7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04C6-5A95-644A-8441-F2C444C34488}" type="datetime1">
              <a:rPr lang="de-AT" smtClean="0"/>
              <a:t>13.06.25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1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4347-3634-9D43-97B6-8B83233219A2}" type="datetime1">
              <a:rPr lang="de-AT" smtClean="0"/>
              <a:t>13.06.25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1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BBE9-3E65-5347-91BB-C411FC0233C1}" type="datetime1">
              <a:rPr lang="de-AT" smtClean="0"/>
              <a:t>13.06.25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6AB3-F40C-0348-892F-8F127CE2613F}" type="datetime1">
              <a:rPr lang="de-AT" smtClean="0"/>
              <a:t>13.06.25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FFA0D-110C-A244-BC82-F62DF8F2DC2A}" type="datetime1">
              <a:rPr lang="de-AT" smtClean="0"/>
              <a:t>13.06.25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78B9-5F46-4043-90C1-5D3D3FEAF375}" type="datetime1">
              <a:rPr lang="de-AT" smtClean="0"/>
              <a:t>13.06.25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947B-449C-3341-AC5F-EBE33BECBCAF}" type="datetime1">
              <a:rPr lang="de-AT" smtClean="0"/>
              <a:t>13.06.25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5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CDB4-1CED-174D-BE4E-23A9D2705D1E}" type="datetime1">
              <a:rPr lang="de-AT" smtClean="0"/>
              <a:t>13.06.25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5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BCBF-EE33-D041-B99B-310B5DA27D7C}" type="datetime1">
              <a:rPr lang="de-AT" smtClean="0"/>
              <a:t>13.06.25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1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7F47-68C1-6342-B5EE-6B58705317B9}" type="datetime1">
              <a:rPr lang="de-AT" smtClean="0"/>
              <a:t>13.06.25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7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082C8B-A63C-6345-A956-EB1D44C209E9}" type="datetime1">
              <a:rPr lang="de-AT" smtClean="0"/>
              <a:t>13.06.25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IOT - Honeypot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6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4_3vwN_2dI?feature=oembed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7h30th3r0n3" TargetMode="External"/><Relationship Id="rId2" Type="http://schemas.openxmlformats.org/officeDocument/2006/relationships/hyperlink" Target="https://github.com/7h30th3r0n3/NanoC6-ESP32-Honeypo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25A5-B521-AF89-7186-CF0159F0B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074" y="1635260"/>
            <a:ext cx="3348297" cy="2241755"/>
          </a:xfrm>
        </p:spPr>
        <p:txBody>
          <a:bodyPr>
            <a:normAutofit/>
          </a:bodyPr>
          <a:lstStyle/>
          <a:p>
            <a:pPr algn="l"/>
            <a:r>
              <a:rPr lang="en-US" sz="5100"/>
              <a:t>IoT-Honeypot on esp32</a:t>
            </a:r>
            <a:endParaRPr lang="en-AT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07305-46F4-731C-9F8C-170446062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074" y="4003563"/>
            <a:ext cx="3348297" cy="1184584"/>
          </a:xfrm>
        </p:spPr>
        <p:txBody>
          <a:bodyPr>
            <a:normAutofit/>
          </a:bodyPr>
          <a:lstStyle/>
          <a:p>
            <a:pPr algn="l"/>
            <a:r>
              <a:rPr lang="en-US" sz="1800"/>
              <a:t>Stefan Aistleitner, Matthäus Förster, Marlin Ortner</a:t>
            </a:r>
            <a:endParaRPr lang="en-AT" sz="1800"/>
          </a:p>
        </p:txBody>
      </p:sp>
      <p:pic>
        <p:nvPicPr>
          <p:cNvPr id="17" name="Graphic 16" descr="Wireless">
            <a:extLst>
              <a:ext uri="{FF2B5EF4-FFF2-40B4-BE49-F238E27FC236}">
                <a16:creationId xmlns:a16="http://schemas.microsoft.com/office/drawing/2014/main" id="{0B4CDF6E-A716-1B65-1D94-CE664928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8536" y="394504"/>
            <a:ext cx="6061934" cy="60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9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64BF-DF1A-F2A4-111A-50F96EDD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anchor="b">
            <a:normAutofit/>
          </a:bodyPr>
          <a:lstStyle/>
          <a:p>
            <a:r>
              <a:rPr lang="en-US" sz="4000"/>
              <a:t>ESPTool.py</a:t>
            </a:r>
            <a:br>
              <a:rPr lang="en-US" sz="4000"/>
            </a:br>
            <a:r>
              <a:rPr lang="en-US" sz="4000" err="1"/>
              <a:t>image_info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F6E2C2-1DCF-E688-AA0B-68CE80416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5" y="3526300"/>
            <a:ext cx="3986155" cy="25884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/>
              <a:t>Partitiontable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8A9A075-5080-502C-6B55-BEEA1C4C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98" r="-10439" b="-27"/>
          <a:stretch>
            <a:fillRect/>
          </a:stretch>
        </p:blipFill>
        <p:spPr>
          <a:xfrm>
            <a:off x="4528036" y="3748857"/>
            <a:ext cx="8465827" cy="2623858"/>
          </a:xfrm>
          <a:prstGeom prst="rect">
            <a:avLst/>
          </a:prstGeom>
        </p:spPr>
      </p:pic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72B1544-C320-9EAC-A74C-2EB683CDF9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14" r="2746" b="-335"/>
          <a:stretch>
            <a:fillRect/>
          </a:stretch>
        </p:blipFill>
        <p:spPr>
          <a:xfrm>
            <a:off x="3991260" y="-7471"/>
            <a:ext cx="8202784" cy="3339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C7002B-1309-0DCE-C6F9-F7C2F252DA1E}"/>
              </a:ext>
            </a:extLst>
          </p:cNvPr>
          <p:cNvSpPr txBox="1"/>
          <p:nvPr/>
        </p:nvSpPr>
        <p:spPr>
          <a:xfrm>
            <a:off x="545352" y="268941"/>
            <a:ext cx="24354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With PIO generated ELF =&gt; .bin via </a:t>
            </a:r>
            <a:r>
              <a:rPr lang="en-US" err="1"/>
              <a:t>esptool</a:t>
            </a:r>
            <a:r>
              <a:rPr lang="en-US"/>
              <a:t> elf2image</a:t>
            </a:r>
          </a:p>
          <a:p>
            <a:r>
              <a:rPr lang="en-US" err="1"/>
              <a:t>firmware.elf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E77C9-726C-42B8-B68B-F94B2DDC1624}"/>
              </a:ext>
            </a:extLst>
          </p:cNvPr>
          <p:cNvSpPr txBox="1"/>
          <p:nvPr/>
        </p:nvSpPr>
        <p:spPr>
          <a:xfrm>
            <a:off x="720335" y="5221510"/>
            <a:ext cx="27431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Dumped data via </a:t>
            </a:r>
            <a:r>
              <a:rPr lang="en-US" err="1"/>
              <a:t>esptool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B0BAF73-7918-3AC9-9A7B-6F28A024DEAE}"/>
              </a:ext>
            </a:extLst>
          </p:cNvPr>
          <p:cNvSpPr/>
          <p:nvPr/>
        </p:nvSpPr>
        <p:spPr>
          <a:xfrm>
            <a:off x="2894134" y="322384"/>
            <a:ext cx="959826" cy="5495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5FBB8B0-1177-7112-B253-43F625BCF5FD}"/>
              </a:ext>
            </a:extLst>
          </p:cNvPr>
          <p:cNvSpPr/>
          <p:nvPr/>
        </p:nvSpPr>
        <p:spPr>
          <a:xfrm>
            <a:off x="3568210" y="5128845"/>
            <a:ext cx="959826" cy="5495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DDD768-2305-5E5C-1D38-1CB83DD6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C6DB-6ED0-634D-8777-3B9CE65363AB}" type="datetime1">
              <a:rPr lang="de-AT" smtClean="0"/>
              <a:t>13.06.25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0C8F402-B2B3-B2B6-CB42-26742BB9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8B23E46-A27D-3FE4-9AC7-F75242DF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C98FA03-7162-A685-A04B-1650FEFC276E}"/>
              </a:ext>
            </a:extLst>
          </p:cNvPr>
          <p:cNvSpPr/>
          <p:nvPr/>
        </p:nvSpPr>
        <p:spPr>
          <a:xfrm>
            <a:off x="4048123" y="1973036"/>
            <a:ext cx="5841548" cy="2010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069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0345-D5C3-2EFD-A4B9-7EAD0F96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0" y="4975692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/>
              <a:t>Extracting an ELF From an ESP32 - Chris Lyne and Nick Miles (</a:t>
            </a:r>
            <a:r>
              <a:rPr lang="en-US" sz="3100" err="1"/>
              <a:t>Shmoocon</a:t>
            </a:r>
            <a:r>
              <a:rPr lang="en-US" sz="3100"/>
              <a:t> 2020) [42:39]</a:t>
            </a:r>
          </a:p>
          <a:p>
            <a:pPr algn="ctr"/>
            <a:endParaRPr lang="en-US" sz="3100"/>
          </a:p>
        </p:txBody>
      </p:sp>
      <p:pic>
        <p:nvPicPr>
          <p:cNvPr id="4" name="Online Media 3" title="Extracting an ELF From an ESP32 - Chris Lyne and Nick Miles (Shmoocon 2020)">
            <a:hlinkClick r:id="" action="ppaction://media"/>
            <a:extLst>
              <a:ext uri="{FF2B5EF4-FFF2-40B4-BE49-F238E27FC236}">
                <a16:creationId xmlns:a16="http://schemas.microsoft.com/office/drawing/2014/main" id="{E4E775BA-CF50-88D2-8F89-1D7DE817A61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254496" y="681639"/>
            <a:ext cx="5614416" cy="3172145"/>
          </a:xfrm>
          <a:prstGeom prst="rect">
            <a:avLst/>
          </a:prstGeo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C143764-61CE-BDEC-68AE-403EBC826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" y="632513"/>
            <a:ext cx="5614416" cy="3270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773929-EBB5-A14A-1D7A-412208AA5E2E}"/>
              </a:ext>
            </a:extLst>
          </p:cNvPr>
          <p:cNvSpPr txBox="1"/>
          <p:nvPr/>
        </p:nvSpPr>
        <p:spPr>
          <a:xfrm>
            <a:off x="194400" y="3848400"/>
            <a:ext cx="5251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https://github.com/tenable/esp32_image_parser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022-36C2-E023-DB9B-966D0179CE9E}"/>
              </a:ext>
            </a:extLst>
          </p:cNvPr>
          <p:cNvSpPr txBox="1"/>
          <p:nvPr/>
        </p:nvSpPr>
        <p:spPr>
          <a:xfrm>
            <a:off x="6152400" y="3758400"/>
            <a:ext cx="596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https://www.youtube.com/watch?v=w4_3vwN_2dI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6CA3D6-9400-38F5-BBCD-55D9B7DB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535A-2C9E-2F47-A12D-5E8851A8B2B4}" type="datetime1">
              <a:rPr lang="de-AT" smtClean="0"/>
              <a:t>13.06.25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7A544B-BE90-FD2E-BC60-B8051909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D22381-DBC4-5B46-0EF8-79931DC9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5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D72F1-2A8C-61D0-A2F1-DD1300E0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  <a:latin typeface="Comic Sans MS"/>
              </a:rPr>
              <a:t>Nothing worked</a:t>
            </a:r>
          </a:p>
        </p:txBody>
      </p:sp>
      <p:pic>
        <p:nvPicPr>
          <p:cNvPr id="5" name="Content Placeholder 4" descr="Sad Panda Paint By Numbers - Numeral Paint Kit">
            <a:extLst>
              <a:ext uri="{FF2B5EF4-FFF2-40B4-BE49-F238E27FC236}">
                <a16:creationId xmlns:a16="http://schemas.microsoft.com/office/drawing/2014/main" id="{15B13B44-E3E0-7D45-591E-F80670102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136" r="-2" b="9844"/>
          <a:stretch>
            <a:fillRect/>
          </a:stretch>
        </p:blipFill>
        <p:spPr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7F0B1-06E9-5357-D693-7618FAB754A4}"/>
              </a:ext>
            </a:extLst>
          </p:cNvPr>
          <p:cNvSpPr txBox="1"/>
          <p:nvPr/>
        </p:nvSpPr>
        <p:spPr>
          <a:xfrm>
            <a:off x="653887" y="4209887"/>
            <a:ext cx="521807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1400">
                <a:solidFill>
                  <a:schemeClr val="bg1"/>
                </a:solidFill>
                <a:latin typeface="Comic Sans MS"/>
                <a:cs typeface="Arial"/>
              </a:rPr>
              <a:t>Could not map the </a:t>
            </a:r>
            <a:r>
              <a:rPr lang="en-US" sz="1400" err="1">
                <a:solidFill>
                  <a:schemeClr val="bg1"/>
                </a:solidFill>
                <a:latin typeface="Comic Sans MS"/>
                <a:cs typeface="Arial"/>
              </a:rPr>
              <a:t>affirmentioned</a:t>
            </a:r>
            <a:r>
              <a:rPr lang="en-US" sz="1400">
                <a:solidFill>
                  <a:schemeClr val="bg1"/>
                </a:solidFill>
                <a:latin typeface="Comic Sans MS"/>
                <a:cs typeface="Arial"/>
              </a:rPr>
              <a:t> segments and dump a ELF file to reverse engineer ​</a:t>
            </a:r>
          </a:p>
          <a:p>
            <a:pPr marL="228600" indent="-228600">
              <a:buFont typeface=""/>
              <a:buChar char="•"/>
            </a:pPr>
            <a:endParaRPr lang="en-US" sz="1400">
              <a:solidFill>
                <a:schemeClr val="bg1"/>
              </a:solidFill>
              <a:latin typeface="Comic Sans MS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 sz="1400" err="1">
                <a:solidFill>
                  <a:schemeClr val="bg1"/>
                </a:solidFill>
                <a:latin typeface="Comic Sans MS"/>
                <a:cs typeface="Arial"/>
              </a:rPr>
              <a:t>Github</a:t>
            </a:r>
            <a:r>
              <a:rPr lang="en-US" sz="1400">
                <a:solidFill>
                  <a:schemeClr val="bg1"/>
                </a:solidFill>
                <a:latin typeface="Comic Sans MS"/>
                <a:cs typeface="Arial"/>
              </a:rPr>
              <a:t> Issues​</a:t>
            </a:r>
          </a:p>
          <a:p>
            <a:pPr marL="228600" indent="-228600">
              <a:buFont typeface=""/>
              <a:buChar char="•"/>
            </a:pPr>
            <a:r>
              <a:rPr lang="en-US" sz="1400">
                <a:solidFill>
                  <a:schemeClr val="bg1"/>
                </a:solidFill>
                <a:latin typeface="Comic Sans MS"/>
                <a:cs typeface="Arial"/>
              </a:rPr>
              <a:t>Overwriting Python Script​</a:t>
            </a:r>
          </a:p>
          <a:p>
            <a:pPr marL="228600" indent="-228600">
              <a:buFont typeface=""/>
              <a:buChar char="•"/>
            </a:pPr>
            <a:r>
              <a:rPr lang="en-US" sz="1400">
                <a:solidFill>
                  <a:schemeClr val="bg1"/>
                </a:solidFill>
                <a:latin typeface="Comic Sans MS"/>
                <a:cs typeface="Arial"/>
              </a:rPr>
              <a:t>Maybe it’s the flash download? Do it again​</a:t>
            </a:r>
          </a:p>
          <a:p>
            <a:pPr marL="228600" indent="-228600">
              <a:buFont typeface=""/>
              <a:buChar char="•"/>
            </a:pPr>
            <a:r>
              <a:rPr lang="en-US" sz="1400">
                <a:solidFill>
                  <a:schemeClr val="bg1"/>
                </a:solidFill>
                <a:latin typeface="Comic Sans MS"/>
                <a:cs typeface="Arial"/>
              </a:rPr>
              <a:t>Change segment mapping</a:t>
            </a:r>
          </a:p>
          <a:p>
            <a:endParaRPr lang="en-US" sz="1400">
              <a:solidFill>
                <a:schemeClr val="bg1"/>
              </a:solidFill>
              <a:latin typeface="Comic Sans MS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182888-4BD9-E7F5-0316-C599DF88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CF6F-915C-4546-9961-E78893BB7A29}" type="datetime1">
              <a:rPr lang="de-AT" smtClean="0"/>
              <a:t>13.06.25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C342B8-D606-AF12-2284-89400009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CB3B1F-9B00-E0E6-4E35-C5898F46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0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0E78-6DB6-6C4D-A079-4CB3FFC3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approach: NVS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F107-B2EB-F466-B605-952746A2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Non-Volatile Storage Library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designed to store key-value pairs in flash</a:t>
            </a:r>
            <a:endParaRPr lang="en-US"/>
          </a:p>
        </p:txBody>
      </p:sp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BFEB026-4627-DE28-B683-3FB77CA6D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8530"/>
            <a:ext cx="12192000" cy="1307792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6784E4-DCCD-9F9B-1754-D379278E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A9CF-5FAC-D840-A00C-486389FE2E8E}" type="datetime1">
              <a:rPr lang="de-AT" smtClean="0"/>
              <a:t>13.06.25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535F6B-1DDF-84EB-BDD9-2B4F2640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70C958-C1EE-F44B-5AB2-FB1420BB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2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6B73E-4110-1320-5F46-B9E4D335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923567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 SSID + Password</a:t>
            </a:r>
            <a:r>
              <a:rPr lang="en-US" sz="4800">
                <a:solidFill>
                  <a:srgbClr val="FFFFFF"/>
                </a:solidFill>
              </a:rPr>
              <a:t> in </a:t>
            </a:r>
            <a:r>
              <a:rPr lang="en-US" sz="4800">
                <a:solidFill>
                  <a:srgbClr val="FFFF00"/>
                </a:solidFill>
                <a:ea typeface="+mj-lt"/>
                <a:cs typeface="+mj-lt"/>
              </a:rPr>
              <a:t>Non-Volatile Storage</a:t>
            </a:r>
            <a:br>
              <a:rPr lang="en-US" sz="4800">
                <a:solidFill>
                  <a:srgbClr val="FFFF00"/>
                </a:solidFill>
                <a:ea typeface="+mj-lt"/>
                <a:cs typeface="+mj-lt"/>
              </a:rPr>
            </a:br>
            <a:r>
              <a:rPr lang="en-US" sz="4800">
                <a:solidFill>
                  <a:srgbClr val="FFFF00"/>
                </a:solidFill>
              </a:rPr>
              <a:t>(dumped flash)</a:t>
            </a:r>
            <a:endParaRPr lang="en-US" sz="4800" kern="120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E2CE33-AC91-81B0-0DB9-DB5C03EF4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812" y="492573"/>
            <a:ext cx="5645564" cy="5880796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513B25-73C3-1DE6-050C-CA3E653D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F8AED-B138-9643-ACDB-D62ABA74F79E}" type="datetime1">
              <a:rPr lang="de-AT" smtClean="0"/>
              <a:t>13.06.25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91E49-84AE-17D8-55D7-2A08701A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B3FFA6-B7B9-5BFC-67E7-279D9D67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2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3626-4D37-6317-D9FF-DB5926C7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Also in </a:t>
            </a:r>
            <a:r>
              <a:rPr lang="en-US" err="1"/>
              <a:t>hexedit</a:t>
            </a:r>
            <a:r>
              <a:rPr lang="en-US"/>
              <a:t> (dumped flash) </a:t>
            </a:r>
          </a:p>
        </p:txBody>
      </p:sp>
      <p:pic>
        <p:nvPicPr>
          <p:cNvPr id="4" name="Content Placeholder 3" descr="A black and white rectangular chart with white numbers&#10;&#10;AI-generated content may be incorrect.">
            <a:extLst>
              <a:ext uri="{FF2B5EF4-FFF2-40B4-BE49-F238E27FC236}">
                <a16:creationId xmlns:a16="http://schemas.microsoft.com/office/drawing/2014/main" id="{FF8A7306-559C-7B68-5FA5-A442F51D2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35" y="2101134"/>
            <a:ext cx="12017619" cy="3470607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37E917-0960-3932-A3A4-378F9959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2B851-72FD-2F42-9451-9E41070D5D3B}" type="datetime1">
              <a:rPr lang="de-AT" smtClean="0"/>
              <a:t>13.06.25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0C6170-6D60-C98F-7205-A2356773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328EBD-F196-749D-C9B4-A7223E75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5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7F5627-B7E8-DE32-C98C-D615B4F02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3F83-A3DB-9366-400A-8A15C01B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Reverse Engineering: IDA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541D70-A00C-E633-BA3D-CA1698FAC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34" y="2826601"/>
            <a:ext cx="5828261" cy="3016124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F38EC9-4795-7C10-33E7-28345273E3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4" t="-6146" r="24" b="6274"/>
          <a:stretch>
            <a:fillRect/>
          </a:stretch>
        </p:blipFill>
        <p:spPr>
          <a:xfrm>
            <a:off x="6182505" y="2966776"/>
            <a:ext cx="5828261" cy="27357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C6C6D6-081D-9B07-EBAD-3948D32F6BFA}"/>
              </a:ext>
            </a:extLst>
          </p:cNvPr>
          <p:cNvSpPr txBox="1"/>
          <p:nvPr/>
        </p:nvSpPr>
        <p:spPr>
          <a:xfrm>
            <a:off x="578224" y="5949576"/>
            <a:ext cx="4775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https://github.com/jrozner/esp-image-ida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FBC959-4FE8-095F-DC95-24E249CDE354}"/>
              </a:ext>
            </a:extLst>
          </p:cNvPr>
          <p:cNvSpPr txBox="1"/>
          <p:nvPr/>
        </p:nvSpPr>
        <p:spPr>
          <a:xfrm>
            <a:off x="6181165" y="5949576"/>
            <a:ext cx="60601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https://github.com/themadinventor/ida-xtensa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4F5C41-A34D-1752-0CB0-61F271EB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08D4-9589-4741-9AD6-A4CB21DF21F1}" type="datetime1">
              <a:rPr lang="de-AT" smtClean="0"/>
              <a:t>13.06.25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02878-0CF0-7C59-AE76-800F77BF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AEA4EB-8872-8BA5-A048-5F561450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04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DE403-4096-CB46-7CCA-29E47BB92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EE12-43E9-D15D-DC80-6235A7BB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Engineering: IDA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AA8CD1-F535-C64E-5EA5-3452B1422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565045"/>
            <a:ext cx="9487380" cy="5062050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A66125-4776-B82D-DBF0-7C2559B6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EFA-AE23-EE4D-9CDF-63433E036CAF}" type="datetime1">
              <a:rPr lang="de-AT" smtClean="0"/>
              <a:t>13.06.25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B218EF-4C46-7D7E-080D-D93E299D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A27EBB-4D1E-3C92-1083-CBBC1CC0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6B8F-CCFA-BA1D-FA39-4AED8736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4837132"/>
            <a:ext cx="4705097" cy="1615684"/>
          </a:xfrm>
        </p:spPr>
        <p:txBody>
          <a:bodyPr>
            <a:normAutofit/>
          </a:bodyPr>
          <a:lstStyle/>
          <a:p>
            <a:r>
              <a:rPr lang="en-US"/>
              <a:t>Image analysis in 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2E402-7FDE-5449-5366-4685E41C9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333" y="4837132"/>
            <a:ext cx="5753567" cy="16156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A lot of function (4438)</a:t>
            </a:r>
          </a:p>
          <a:p>
            <a:r>
              <a:rPr lang="en-US" sz="1800"/>
              <a:t>From a ctf perspective: either GUI application or a lot of libaries have been used</a:t>
            </a:r>
          </a:p>
          <a:p>
            <a:endParaRPr lang="en-US" sz="180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7DD6D5-4025-FF22-A46B-7FBA7D03C5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797" t="15431" r="797" b="-1458"/>
          <a:stretch>
            <a:fillRect/>
          </a:stretch>
        </p:blipFill>
        <p:spPr>
          <a:xfrm>
            <a:off x="560314" y="10"/>
            <a:ext cx="10922114" cy="4741338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1A8DC-25A9-FCA8-1164-9BB1F6E5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CA16-D447-6F48-BA43-1ECBB57B808D}" type="datetime1">
              <a:rPr lang="de-AT" smtClean="0"/>
              <a:t>13.06.25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286BA1-51A9-95BB-97EA-A21EE1DF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DFE5B3-432E-9EDC-D297-168A015B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39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90B5-208C-6578-B0A4-6DADEA66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US"/>
              <a:t>Future Work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14FB-DFFF-6D11-4405-786CEEC7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r>
              <a:rPr lang="en-US" sz="1800"/>
              <a:t>Add more honeypot features </a:t>
            </a:r>
          </a:p>
          <a:p>
            <a:r>
              <a:rPr lang="en-US" sz="1800"/>
              <a:t>Extend implemented shell usage</a:t>
            </a:r>
          </a:p>
          <a:p>
            <a:r>
              <a:rPr lang="en-US" sz="1800"/>
              <a:t>Implement more logging features</a:t>
            </a:r>
          </a:p>
          <a:p>
            <a:r>
              <a:rPr lang="en-US" sz="1800"/>
              <a:t>User-friendly extraction of logs on the Filesystem</a:t>
            </a:r>
          </a:p>
          <a:p>
            <a:r>
              <a:rPr lang="en-US" sz="1800"/>
              <a:t>Practical setup and collect logs</a:t>
            </a:r>
            <a:endParaRPr lang="en-AT" sz="1800"/>
          </a:p>
        </p:txBody>
      </p:sp>
      <p:pic>
        <p:nvPicPr>
          <p:cNvPr id="15" name="Picture 14" descr="Piles of logs">
            <a:extLst>
              <a:ext uri="{FF2B5EF4-FFF2-40B4-BE49-F238E27FC236}">
                <a16:creationId xmlns:a16="http://schemas.microsoft.com/office/drawing/2014/main" id="{AC3FFAF2-146B-2D7E-0E2E-777DF789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966" b="-1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896F7F-3736-C103-0BE6-B05273E3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E42A-4685-9648-A7F3-DD00F704419E}" type="datetime1">
              <a:rPr lang="de-AT" smtClean="0"/>
              <a:t>13.06.25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94912-6110-2A7F-8F73-A49185F3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74F3F-8474-26E6-079E-B3678BC1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1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A41E-18E7-0C2C-A9B7-D00F0CB5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Motivation</a:t>
            </a:r>
            <a:endParaRPr lang="en-AT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E85A45-3047-0E8B-08FB-CDB242F10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230625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B76EFF-D662-CEE1-E4A8-D58202A0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544E3-C4FB-2241-B64D-10F66C274C23}" type="datetime1">
              <a:rPr lang="de-AT" smtClean="0"/>
              <a:t>13.06.25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9F6063-F6A7-2019-C8DD-062CCCEB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0AB3F0-080E-41DF-531D-7938C065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0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F8A2-62F6-A04F-D711-808D0DF5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400" kern="120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Thank you for your attention!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B99832-C613-E075-AD08-D5096A95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C4C0-3188-D440-B8BF-8BB7E89B07B6}" type="datetime1">
              <a:rPr lang="de-AT" smtClean="0"/>
              <a:t>13.06.25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2615DC-643E-1918-1F68-5B2CCBA2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E5F126-1E2A-ACA0-7ADE-C42C72DC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61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59109-F414-871E-24CC-6515EA91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DEMO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52C544A-7335-E564-BD6B-8BDA9AD23E7B}"/>
              </a:ext>
            </a:extLst>
          </p:cNvPr>
          <p:cNvSpPr txBox="1"/>
          <p:nvPr/>
        </p:nvSpPr>
        <p:spPr>
          <a:xfrm>
            <a:off x="963636" y="1983545"/>
            <a:ext cx="8623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000"/>
              <a:t>SSID: 			Wifi</a:t>
            </a:r>
          </a:p>
          <a:p>
            <a:r>
              <a:rPr lang="de-AT" sz="4000"/>
              <a:t>Passwort: 		</a:t>
            </a:r>
            <a:r>
              <a:rPr lang="de-AT" sz="4000" err="1"/>
              <a:t>pleaseEnter</a:t>
            </a:r>
            <a:endParaRPr lang="de-AT" sz="4000"/>
          </a:p>
          <a:p>
            <a:r>
              <a:rPr lang="de-AT" sz="4000"/>
              <a:t>IP: 				192.168.137.193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72F74C-2E3E-92AC-57F0-35EEBE1C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D617-ECC1-2144-8029-D36B8201AA5E}" type="datetime1">
              <a:rPr lang="de-AT" smtClean="0"/>
              <a:t>13.06.25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EC5E14-2A5E-D111-2F7F-BED36A5A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1B7E2F-239F-7EED-DC2C-1348A685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3226A1-FCAE-579E-5974-1B5F4FEC6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157463"/>
            <a:ext cx="3429850" cy="57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442B-3D11-9D51-6588-E1DD0636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US"/>
              <a:t>Related work</a:t>
            </a:r>
            <a:endParaRPr lang="en-AT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0D383F-C5DA-506E-5252-2614218DB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r>
              <a:rPr lang="en-US" sz="1800"/>
              <a:t>Project built on existing GitHub Project </a:t>
            </a:r>
            <a:r>
              <a:rPr lang="de-DE" sz="18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NanoC6-ESP32-Honeypot</a:t>
            </a:r>
            <a:r>
              <a:rPr lang="en-US" sz="1800"/>
              <a:t> from </a:t>
            </a:r>
            <a:r>
              <a:rPr lang="de-DE" sz="18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7h30th3r0n3</a:t>
            </a:r>
            <a:r>
              <a:rPr lang="de-DE" sz="1800"/>
              <a:t> </a:t>
            </a:r>
          </a:p>
          <a:p>
            <a:r>
              <a:rPr lang="de-DE" sz="1800"/>
              <a:t>ESP32 Honeypot configuration ready to use</a:t>
            </a:r>
          </a:p>
          <a:p>
            <a:endParaRPr lang="en-AT" sz="1800"/>
          </a:p>
        </p:txBody>
      </p:sp>
      <p:pic>
        <p:nvPicPr>
          <p:cNvPr id="16" name="Picture 15" descr="Pens and rulers">
            <a:extLst>
              <a:ext uri="{FF2B5EF4-FFF2-40B4-BE49-F238E27FC236}">
                <a16:creationId xmlns:a16="http://schemas.microsoft.com/office/drawing/2014/main" id="{3C8EFC73-FE25-9954-C2DE-E315CFB025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747" r="22219" b="-1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0299BA-53C9-D9D1-E0D5-E0BF423E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6837-BF96-5C47-A902-7CC16ADA2222}" type="datetime1">
              <a:rPr lang="de-AT" smtClean="0"/>
              <a:t>13.06.25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5BF931-C357-840D-C38A-5897C9C5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B9BAD8-177A-DB04-23AD-8DA00F9F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BAA1-3105-7429-9D8D-F69E32DF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/>
              <a:t>Results &amp; showcasing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7539-998D-580C-6D91-CE331F47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Honeypot running on ESP32</a:t>
            </a:r>
          </a:p>
          <a:p>
            <a:r>
              <a:rPr lang="en-US" sz="1800"/>
              <a:t>Discord webhook </a:t>
            </a:r>
          </a:p>
          <a:p>
            <a:r>
              <a:rPr lang="en-US" sz="1800"/>
              <a:t>Web GUI for WiFi-setup</a:t>
            </a:r>
          </a:p>
          <a:p>
            <a:r>
              <a:rPr lang="en-US" sz="1800"/>
              <a:t>NTP-synchronized logging</a:t>
            </a:r>
          </a:p>
          <a:p>
            <a:r>
              <a:rPr lang="en-US" sz="1800"/>
              <a:t>LED blinking color feedback when accessing honeypot port</a:t>
            </a:r>
          </a:p>
          <a:p>
            <a:r>
              <a:rPr lang="en-US" sz="1800"/>
              <a:t>RAW HTTP </a:t>
            </a:r>
            <a:r>
              <a:rPr lang="en-US" sz="1800" err="1"/>
              <a:t>WebService</a:t>
            </a:r>
            <a:endParaRPr lang="en-US" sz="1800"/>
          </a:p>
          <a:p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1032" name="Picture 8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754E7654-9B23-1A4B-5547-62FF2F7D6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261" y="1487937"/>
            <a:ext cx="5837780" cy="388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4F5DEA-F7C3-9E29-36D6-62D05B01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1B74-0511-B643-860C-4D250C4AEFF7}" type="datetime1">
              <a:rPr lang="de-AT" smtClean="0"/>
              <a:t>13.06.25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24D68A-ADB8-CF94-7F55-84F8E58B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E78666-5EA1-2D2E-0F90-36912C31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8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D30F-77CB-9D96-8601-B500B6E2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Engineering: esptool.py - </a:t>
            </a:r>
            <a:r>
              <a:rPr lang="en-US" err="1"/>
              <a:t>securityinfo</a:t>
            </a:r>
          </a:p>
        </p:txBody>
      </p:sp>
      <p:pic>
        <p:nvPicPr>
          <p:cNvPr id="7" name="Content Placeholder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42A6B94-EF62-EBC4-9642-B80A49F30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9789" y="1825625"/>
            <a:ext cx="3232422" cy="4351338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9238BA-10E3-5DE5-DED3-96F6B96D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E56-9765-8647-9B08-E1927A0C7FA1}" type="datetime1">
              <a:rPr lang="de-AT" smtClean="0"/>
              <a:t>13.06.25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591D01-9D8C-3E52-14E0-B92B5770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673270-A401-35F3-808B-5FA0F846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E3F91-54B0-FEB2-34B9-46D0212F2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3680-31A5-41CA-FBAC-03F77CA0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Engineering: esptool.py - </a:t>
            </a:r>
            <a:r>
              <a:rPr lang="en-US" err="1"/>
              <a:t>securityinfo</a:t>
            </a:r>
          </a:p>
        </p:txBody>
      </p:sp>
      <p:pic>
        <p:nvPicPr>
          <p:cNvPr id="7" name="Content Placeholder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C5BCCF4-8E03-7FF1-D015-432230E69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9578" y="1847850"/>
            <a:ext cx="3232422" cy="4351338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29D4FE-EFFD-3D0F-6CB6-71CE04CBD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3" y="1276350"/>
            <a:ext cx="82677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C8AB47-4CA3-DC73-ECBD-B7E281E2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1699-587A-8F4E-99E2-B7361AF1B890}" type="datetime1">
              <a:rPr lang="de-AT" smtClean="0"/>
              <a:t>13.06.25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06E4B9-84EA-DCB0-D5E2-4288A868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43FEAC-15CF-69AD-0B83-F4D49195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871FDB9-E493-E500-7707-1F37CE17FDB0}"/>
              </a:ext>
            </a:extLst>
          </p:cNvPr>
          <p:cNvSpPr/>
          <p:nvPr/>
        </p:nvSpPr>
        <p:spPr>
          <a:xfrm>
            <a:off x="9050867" y="5581650"/>
            <a:ext cx="1363133" cy="2010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885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8C668-2068-514F-3551-46711F9C1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0E39-11AF-99BB-D062-A9E9D534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Engineering: esptool.py - </a:t>
            </a:r>
            <a:r>
              <a:rPr lang="en-US" err="1"/>
              <a:t>securityinfo</a:t>
            </a:r>
          </a:p>
        </p:txBody>
      </p:sp>
      <p:pic>
        <p:nvPicPr>
          <p:cNvPr id="7" name="Content Placeholder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BD82173-0826-D9E8-8030-643BF292E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9578" y="1847850"/>
            <a:ext cx="3232422" cy="4351338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A6A3D7-F1C2-00C7-5F6A-B6FB58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1699-587A-8F4E-99E2-B7361AF1B890}" type="datetime1">
              <a:rPr lang="de-AT" smtClean="0"/>
              <a:t>13.06.25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E36B75-B40B-A680-6910-6B94EE96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237253-D047-CC30-EF60-6CA7E858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FDA721-EA39-258B-7D24-4A44C262163C}"/>
              </a:ext>
            </a:extLst>
          </p:cNvPr>
          <p:cNvSpPr/>
          <p:nvPr/>
        </p:nvSpPr>
        <p:spPr>
          <a:xfrm>
            <a:off x="9025467" y="5716587"/>
            <a:ext cx="1667933" cy="2100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B91B8BD-4E05-2BC9-712D-D0CC7E928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05" y="1513010"/>
            <a:ext cx="7920567" cy="420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7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BE4C6-4FBE-20EE-5DB4-A1DF7ACC2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F9D2-D46E-785E-7039-C1D6565D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Engineering: esptool.py - </a:t>
            </a:r>
            <a:r>
              <a:rPr lang="en-US" err="1"/>
              <a:t>securityinfo</a:t>
            </a:r>
          </a:p>
        </p:txBody>
      </p:sp>
      <p:pic>
        <p:nvPicPr>
          <p:cNvPr id="7" name="Content Placeholder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A6880F6-0019-F5DC-4692-609661A4D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0600" y="1607576"/>
            <a:ext cx="3232422" cy="4351338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D293C9-77C8-5124-8565-BA5C1211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BE56-9765-8647-9B08-E1927A0C7FA1}" type="datetime1">
              <a:rPr lang="de-AT" smtClean="0"/>
              <a:t>13.06.25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98E118-45D1-FF9E-CD9F-AE7310E4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A72689-5CB6-385D-1C39-D3A93504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095AA54-7D77-B2CA-229F-2E76FE7AC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05" y="1513010"/>
            <a:ext cx="7920567" cy="420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B6DA2A9-6914-7C73-E1AD-B7290B222282}"/>
              </a:ext>
            </a:extLst>
          </p:cNvPr>
          <p:cNvSpPr/>
          <p:nvPr/>
        </p:nvSpPr>
        <p:spPr>
          <a:xfrm>
            <a:off x="8678334" y="5369983"/>
            <a:ext cx="1363133" cy="2010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995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73576-9FA4-F33B-5CBF-051406940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70C9-6F86-AEB0-43EA-8AD5DF98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Engineering: esptool.py - dumping</a:t>
            </a:r>
          </a:p>
        </p:txBody>
      </p:sp>
      <p:pic>
        <p:nvPicPr>
          <p:cNvPr id="7" name="Content Placeholder 6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7CC936D6-8BAD-4E83-5059-64AC28B94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764" y="1835457"/>
            <a:ext cx="6610472" cy="4351338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6E1B1B-97C0-01B3-F35B-5EF5DA3E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509-C7CC-E743-BA32-A00198F3B39D}" type="datetime1">
              <a:rPr lang="de-AT" smtClean="0"/>
              <a:t>13.06.25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3329C3-E73B-421B-0B80-0774766B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- Honeypot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4C40FC-A4F4-158A-B95D-364CD834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Macintosh PowerPoint</Application>
  <PresentationFormat>Breitbild</PresentationFormat>
  <Paragraphs>120</Paragraphs>
  <Slides>21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Comic Sans MS</vt:lpstr>
      <vt:lpstr>Office Theme</vt:lpstr>
      <vt:lpstr>IoT-Honeypot on esp32</vt:lpstr>
      <vt:lpstr>Motivation</vt:lpstr>
      <vt:lpstr>Related work</vt:lpstr>
      <vt:lpstr>Results &amp; showcasing</vt:lpstr>
      <vt:lpstr>Reverse Engineering: esptool.py - securityinfo</vt:lpstr>
      <vt:lpstr>Reverse Engineering: esptool.py - securityinfo</vt:lpstr>
      <vt:lpstr>Reverse Engineering: esptool.py - securityinfo</vt:lpstr>
      <vt:lpstr>Reverse Engineering: esptool.py - securityinfo</vt:lpstr>
      <vt:lpstr>Reverse Engineering: esptool.py - dumping</vt:lpstr>
      <vt:lpstr>ESPTool.py image_info</vt:lpstr>
      <vt:lpstr>Extracting an ELF From an ESP32 - Chris Lyne and Nick Miles (Shmoocon 2020) [42:39] </vt:lpstr>
      <vt:lpstr>Nothing worked</vt:lpstr>
      <vt:lpstr>New approach: NVS</vt:lpstr>
      <vt:lpstr>AP SSID + Password in Non-Volatile Storage (dumped flash)</vt:lpstr>
      <vt:lpstr>Also in hexedit (dumped flash) </vt:lpstr>
      <vt:lpstr>Reverse Engineering: IDA</vt:lpstr>
      <vt:lpstr>Reverse Engineering: IDA</vt:lpstr>
      <vt:lpstr>Image analysis in IDA</vt:lpstr>
      <vt:lpstr>Future Work</vt:lpstr>
      <vt:lpstr>Thank you for your attention!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Foerster Matthaeus</dc:creator>
  <cp:lastModifiedBy>Ortner Marlin</cp:lastModifiedBy>
  <cp:revision>1</cp:revision>
  <dcterms:created xsi:type="dcterms:W3CDTF">2025-06-08T15:20:27Z</dcterms:created>
  <dcterms:modified xsi:type="dcterms:W3CDTF">2025-06-13T13:32:11Z</dcterms:modified>
</cp:coreProperties>
</file>