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76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165.xml" ContentType="application/vnd.openxmlformats-officedocument.presentationml.slide+xml"/>
  <Override PartName="/ppt/slides/slide183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72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349" r:id="rId3"/>
    <p:sldId id="354" r:id="rId4"/>
    <p:sldId id="350" r:id="rId5"/>
    <p:sldId id="351" r:id="rId6"/>
    <p:sldId id="352" r:id="rId7"/>
    <p:sldId id="353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8" r:id="rId21"/>
    <p:sldId id="303" r:id="rId22"/>
    <p:sldId id="257" r:id="rId23"/>
    <p:sldId id="258" r:id="rId24"/>
    <p:sldId id="259" r:id="rId25"/>
    <p:sldId id="261" r:id="rId26"/>
    <p:sldId id="262" r:id="rId27"/>
    <p:sldId id="263" r:id="rId28"/>
    <p:sldId id="264" r:id="rId29"/>
    <p:sldId id="326" r:id="rId30"/>
    <p:sldId id="265" r:id="rId31"/>
    <p:sldId id="327" r:id="rId32"/>
    <p:sldId id="328" r:id="rId33"/>
    <p:sldId id="329" r:id="rId34"/>
    <p:sldId id="330" r:id="rId35"/>
    <p:sldId id="266" r:id="rId36"/>
    <p:sldId id="267" r:id="rId37"/>
    <p:sldId id="268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05" r:id="rId57"/>
    <p:sldId id="306" r:id="rId58"/>
    <p:sldId id="307" r:id="rId59"/>
    <p:sldId id="308" r:id="rId60"/>
    <p:sldId id="318" r:id="rId61"/>
    <p:sldId id="319" r:id="rId62"/>
    <p:sldId id="320" r:id="rId63"/>
    <p:sldId id="321" r:id="rId64"/>
    <p:sldId id="304" r:id="rId65"/>
    <p:sldId id="322" r:id="rId66"/>
    <p:sldId id="323" r:id="rId67"/>
    <p:sldId id="324" r:id="rId68"/>
    <p:sldId id="325" r:id="rId69"/>
    <p:sldId id="274" r:id="rId70"/>
    <p:sldId id="275" r:id="rId71"/>
    <p:sldId id="276" r:id="rId72"/>
    <p:sldId id="309" r:id="rId73"/>
    <p:sldId id="310" r:id="rId74"/>
    <p:sldId id="312" r:id="rId75"/>
    <p:sldId id="313" r:id="rId76"/>
    <p:sldId id="314" r:id="rId77"/>
    <p:sldId id="315" r:id="rId78"/>
    <p:sldId id="316" r:id="rId79"/>
    <p:sldId id="317" r:id="rId80"/>
    <p:sldId id="311" r:id="rId81"/>
    <p:sldId id="280" r:id="rId82"/>
    <p:sldId id="277" r:id="rId83"/>
    <p:sldId id="278" r:id="rId84"/>
    <p:sldId id="279" r:id="rId85"/>
    <p:sldId id="281" r:id="rId86"/>
    <p:sldId id="282" r:id="rId87"/>
    <p:sldId id="283" r:id="rId88"/>
    <p:sldId id="284" r:id="rId89"/>
    <p:sldId id="285" r:id="rId90"/>
    <p:sldId id="286" r:id="rId91"/>
    <p:sldId id="287" r:id="rId92"/>
    <p:sldId id="288" r:id="rId93"/>
    <p:sldId id="290" r:id="rId94"/>
    <p:sldId id="289" r:id="rId95"/>
    <p:sldId id="291" r:id="rId96"/>
    <p:sldId id="293" r:id="rId97"/>
    <p:sldId id="294" r:id="rId98"/>
    <p:sldId id="295" r:id="rId99"/>
    <p:sldId id="292" r:id="rId100"/>
    <p:sldId id="296" r:id="rId101"/>
    <p:sldId id="297" r:id="rId102"/>
    <p:sldId id="298" r:id="rId103"/>
    <p:sldId id="299" r:id="rId104"/>
    <p:sldId id="369" r:id="rId105"/>
    <p:sldId id="300" r:id="rId106"/>
    <p:sldId id="301" r:id="rId107"/>
    <p:sldId id="302" r:id="rId108"/>
    <p:sldId id="370" r:id="rId109"/>
    <p:sldId id="371" r:id="rId110"/>
    <p:sldId id="372" r:id="rId111"/>
    <p:sldId id="373" r:id="rId112"/>
    <p:sldId id="374" r:id="rId113"/>
    <p:sldId id="375" r:id="rId114"/>
    <p:sldId id="376" r:id="rId115"/>
    <p:sldId id="378" r:id="rId116"/>
    <p:sldId id="377" r:id="rId117"/>
    <p:sldId id="379" r:id="rId118"/>
    <p:sldId id="380" r:id="rId119"/>
    <p:sldId id="381" r:id="rId120"/>
    <p:sldId id="382" r:id="rId121"/>
    <p:sldId id="383" r:id="rId122"/>
    <p:sldId id="384" r:id="rId123"/>
    <p:sldId id="385" r:id="rId124"/>
    <p:sldId id="386" r:id="rId125"/>
    <p:sldId id="388" r:id="rId126"/>
    <p:sldId id="387" r:id="rId127"/>
    <p:sldId id="389" r:id="rId128"/>
    <p:sldId id="390" r:id="rId129"/>
    <p:sldId id="391" r:id="rId130"/>
    <p:sldId id="392" r:id="rId131"/>
    <p:sldId id="393" r:id="rId132"/>
    <p:sldId id="394" r:id="rId133"/>
    <p:sldId id="395" r:id="rId134"/>
    <p:sldId id="396" r:id="rId135"/>
    <p:sldId id="397" r:id="rId136"/>
    <p:sldId id="401" r:id="rId137"/>
    <p:sldId id="402" r:id="rId138"/>
    <p:sldId id="398" r:id="rId139"/>
    <p:sldId id="399" r:id="rId140"/>
    <p:sldId id="400" r:id="rId141"/>
    <p:sldId id="403" r:id="rId142"/>
    <p:sldId id="404" r:id="rId143"/>
    <p:sldId id="405" r:id="rId144"/>
    <p:sldId id="406" r:id="rId145"/>
    <p:sldId id="407" r:id="rId146"/>
    <p:sldId id="409" r:id="rId147"/>
    <p:sldId id="408" r:id="rId148"/>
    <p:sldId id="411" r:id="rId149"/>
    <p:sldId id="412" r:id="rId150"/>
    <p:sldId id="413" r:id="rId151"/>
    <p:sldId id="414" r:id="rId152"/>
    <p:sldId id="415" r:id="rId153"/>
    <p:sldId id="416" r:id="rId154"/>
    <p:sldId id="418" r:id="rId155"/>
    <p:sldId id="417" r:id="rId156"/>
    <p:sldId id="419" r:id="rId157"/>
    <p:sldId id="410" r:id="rId158"/>
    <p:sldId id="420" r:id="rId159"/>
    <p:sldId id="421" r:id="rId160"/>
    <p:sldId id="422" r:id="rId161"/>
    <p:sldId id="423" r:id="rId162"/>
    <p:sldId id="424" r:id="rId163"/>
    <p:sldId id="425" r:id="rId164"/>
    <p:sldId id="426" r:id="rId165"/>
    <p:sldId id="430" r:id="rId166"/>
    <p:sldId id="427" r:id="rId167"/>
    <p:sldId id="428" r:id="rId168"/>
    <p:sldId id="429" r:id="rId169"/>
    <p:sldId id="431" r:id="rId170"/>
    <p:sldId id="435" r:id="rId171"/>
    <p:sldId id="432" r:id="rId172"/>
    <p:sldId id="433" r:id="rId173"/>
    <p:sldId id="436" r:id="rId174"/>
    <p:sldId id="434" r:id="rId175"/>
    <p:sldId id="437" r:id="rId176"/>
    <p:sldId id="438" r:id="rId177"/>
    <p:sldId id="439" r:id="rId178"/>
    <p:sldId id="440" r:id="rId179"/>
    <p:sldId id="441" r:id="rId180"/>
    <p:sldId id="445" r:id="rId181"/>
    <p:sldId id="442" r:id="rId182"/>
    <p:sldId id="443" r:id="rId183"/>
    <p:sldId id="444" r:id="rId184"/>
    <p:sldId id="446" r:id="rId185"/>
    <p:sldId id="448" r:id="rId186"/>
    <p:sldId id="447" r:id="rId187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98C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9" autoAdjust="0"/>
    <p:restoredTop sz="94660"/>
  </p:normalViewPr>
  <p:slideViewPr>
    <p:cSldViewPr>
      <p:cViewPr varScale="1">
        <p:scale>
          <a:sx n="68" d="100"/>
          <a:sy n="68" d="100"/>
        </p:scale>
        <p:origin x="-16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AE6BA67-6329-4B3F-9843-32FF3913865A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24B05C2-0CC9-466A-950B-0868A5FA7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BA67-6329-4B3F-9843-32FF3913865A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05C2-0CC9-466A-950B-0868A5FA7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BA67-6329-4B3F-9843-32FF3913865A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05C2-0CC9-466A-950B-0868A5FA7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BA67-6329-4B3F-9843-32FF3913865A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05C2-0CC9-466A-950B-0868A5FA7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BA67-6329-4B3F-9843-32FF3913865A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05C2-0CC9-466A-950B-0868A5FA7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BA67-6329-4B3F-9843-32FF3913865A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05C2-0CC9-466A-950B-0868A5FA7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E6BA67-6329-4B3F-9843-32FF3913865A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4B05C2-0CC9-466A-950B-0868A5FA7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AE6BA67-6329-4B3F-9843-32FF3913865A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24B05C2-0CC9-466A-950B-0868A5FA7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BA67-6329-4B3F-9843-32FF3913865A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05C2-0CC9-466A-950B-0868A5FA7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BA67-6329-4B3F-9843-32FF3913865A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05C2-0CC9-466A-950B-0868A5FA7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BA67-6329-4B3F-9843-32FF3913865A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05C2-0CC9-466A-950B-0868A5FA7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lum bright="70000" contrast="-70000"/>
          </a:blip>
          <a:stretch>
            <a:fillRect/>
          </a:stretch>
        </p:blipFill>
        <p:spPr bwMode="auto">
          <a:xfrm>
            <a:off x="2438400" y="2286000"/>
            <a:ext cx="4343400" cy="385855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E6BA67-6329-4B3F-9843-32FF3913865A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24B05C2-0CC9-466A-950B-0868A5FA797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91400" y="6477000"/>
            <a:ext cx="175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 userDrawn="1"/>
        </p:nvSpPr>
        <p:spPr>
          <a:xfrm>
            <a:off x="0" y="6519446"/>
            <a:ext cx="2108269" cy="369332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800" smtClean="0"/>
              <a:t>Teknik</a:t>
            </a:r>
            <a:r>
              <a:rPr lang="en-US" sz="1800"/>
              <a:t> </a:t>
            </a:r>
            <a:r>
              <a:rPr lang="en-US" sz="1800" smtClean="0"/>
              <a:t>Informatka</a:t>
            </a:r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8915400" cy="2057400"/>
          </a:xfrm>
          <a:scene3d>
            <a:camera prst="perspectiveRight"/>
            <a:lightRig rig="threePt" dir="t"/>
          </a:scene3d>
        </p:spPr>
        <p:txBody>
          <a:bodyPr>
            <a:noAutofit/>
          </a:bodyPr>
          <a:lstStyle/>
          <a:p>
            <a:pPr algn="ctr"/>
            <a:r>
              <a:rPr lang="en-US" sz="6000" b="1" i="1" spc="300" smtClean="0">
                <a:ln w="28575">
                  <a:solidFill>
                    <a:srgbClr val="3998C7"/>
                  </a:solidFill>
                </a:ln>
              </a:rPr>
              <a:t>ALGORITMA DAN PEMROGRAMAN</a:t>
            </a:r>
            <a:endParaRPr lang="en-US" sz="6000" b="1" i="1" spc="300">
              <a:ln w="28575">
                <a:solidFill>
                  <a:srgbClr val="3998C7"/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/>
              <a:t>DENGAN BAHASA JAVA</a:t>
            </a:r>
            <a:endParaRPr lang="en-US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6196739"/>
            <a:ext cx="2438400" cy="66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49335" y="6324600"/>
            <a:ext cx="2746265" cy="46166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smtClean="0"/>
              <a:t>Teknik</a:t>
            </a:r>
            <a:r>
              <a:rPr lang="en-US" sz="2400"/>
              <a:t> </a:t>
            </a:r>
            <a:r>
              <a:rPr lang="en-US" sz="2400" smtClean="0"/>
              <a:t>Informatka</a:t>
            </a:r>
            <a:endParaRPr lang="en-US" sz="240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Pengenalan IDE Netbeans</a:t>
            </a:r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199"/>
            <a:ext cx="7086600" cy="464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Rangkuman Operator Pembanding</a:t>
            </a:r>
            <a:endParaRPr lang="en-US"/>
          </a:p>
        </p:txBody>
      </p:sp>
      <p:pic>
        <p:nvPicPr>
          <p:cNvPr id="4" name="Picture 6" descr="syntax_comparison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543800" cy="462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Logika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mtClean="0">
                <a:solidFill>
                  <a:srgbClr val="C00000"/>
                </a:solidFill>
              </a:rPr>
              <a:t>	&amp;&amp;</a:t>
            </a:r>
            <a:r>
              <a:rPr lang="en-US" smtClean="0"/>
              <a:t>		operasi logika </a:t>
            </a:r>
            <a:r>
              <a:rPr lang="en-US" smtClean="0">
                <a:solidFill>
                  <a:srgbClr val="C00000"/>
                </a:solidFill>
              </a:rPr>
              <a:t>AND</a:t>
            </a:r>
          </a:p>
          <a:p>
            <a:pPr>
              <a:buNone/>
            </a:pPr>
            <a:r>
              <a:rPr lang="id-ID" smtClean="0">
                <a:solidFill>
                  <a:srgbClr val="C00000"/>
                </a:solidFill>
              </a:rPr>
              <a:t>	</a:t>
            </a:r>
            <a:r>
              <a:rPr lang="en-US" smtClean="0">
                <a:solidFill>
                  <a:srgbClr val="C00000"/>
                </a:solidFill>
              </a:rPr>
              <a:t>| |</a:t>
            </a:r>
            <a:r>
              <a:rPr lang="en-US" smtClean="0"/>
              <a:t>		operasi logika </a:t>
            </a:r>
            <a:r>
              <a:rPr lang="en-US" smtClean="0">
                <a:solidFill>
                  <a:srgbClr val="C00000"/>
                </a:solidFill>
              </a:rPr>
              <a:t>OR</a:t>
            </a:r>
          </a:p>
          <a:p>
            <a:pPr>
              <a:buNone/>
            </a:pPr>
            <a:r>
              <a:rPr lang="id-ID" smtClean="0"/>
              <a:t>	</a:t>
            </a:r>
            <a:r>
              <a:rPr lang="en-US" smtClean="0">
                <a:solidFill>
                  <a:srgbClr val="C00000"/>
                </a:solidFill>
              </a:rPr>
              <a:t>!</a:t>
            </a:r>
            <a:r>
              <a:rPr lang="en-US" smtClean="0"/>
              <a:t>		operasi logika </a:t>
            </a:r>
            <a:r>
              <a:rPr lang="en-US" smtClean="0">
                <a:solidFill>
                  <a:srgbClr val="C00000"/>
                </a:solidFill>
              </a:rPr>
              <a:t>NOT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r>
              <a:rPr lang="en-US" sz="2400" smtClean="0"/>
              <a:t>Operator logika menggunakan ekspresi dengan nilai balik Boolean (true or false)</a:t>
            </a:r>
          </a:p>
          <a:p>
            <a:pPr>
              <a:buNone/>
            </a:pPr>
            <a:endParaRPr lang="en-US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Tabel Operator Logika</a:t>
            </a:r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821553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Contoh penggunaan Operator Logika</a:t>
            </a:r>
            <a:endParaRPr lang="en-US"/>
          </a:p>
        </p:txBody>
      </p:sp>
      <p:pic>
        <p:nvPicPr>
          <p:cNvPr id="4" name="Picture 4" descr="flow-andor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7215"/>
          <a:stretch/>
        </p:blipFill>
        <p:spPr bwMode="auto">
          <a:xfrm>
            <a:off x="838200" y="2133600"/>
            <a:ext cx="7467600" cy="397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8915400" cy="2057400"/>
          </a:xfrm>
          <a:scene3d>
            <a:camera prst="perspectiveRight"/>
            <a:lightRig rig="threePt" dir="t"/>
          </a:scene3d>
        </p:spPr>
        <p:txBody>
          <a:bodyPr>
            <a:noAutofit/>
          </a:bodyPr>
          <a:lstStyle/>
          <a:p>
            <a:pPr algn="ctr"/>
            <a:r>
              <a:rPr lang="en-US" sz="5400" b="1" spc="300" smtClean="0">
                <a:ln w="12700">
                  <a:solidFill>
                    <a:srgbClr val="3998C7"/>
                  </a:solidFill>
                </a:ln>
              </a:rPr>
              <a:t>Pernyataan Penentu Keputusan</a:t>
            </a:r>
            <a:endParaRPr lang="en-US" sz="5400" b="1" spc="300">
              <a:ln w="12700">
                <a:solidFill>
                  <a:srgbClr val="3998C7"/>
                </a:solidFill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6196739"/>
            <a:ext cx="2438400" cy="66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49335" y="6324600"/>
            <a:ext cx="2746265" cy="46166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smtClean="0"/>
              <a:t>Teknik</a:t>
            </a:r>
            <a:r>
              <a:rPr lang="en-US" sz="2400"/>
              <a:t> </a:t>
            </a:r>
            <a:r>
              <a:rPr lang="en-US" sz="2400" smtClean="0"/>
              <a:t>Informatka</a:t>
            </a:r>
            <a:endParaRPr lang="en-US" sz="24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/>
              <a:t>ALGORITMA DAN PEMROGRAMAN 2</a:t>
            </a:r>
            <a:endParaRPr lang="en-US" b="1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Pernyataan Penentu Keputusan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if, </a:t>
            </a:r>
            <a:r>
              <a:rPr lang="en-US" smtClean="0">
                <a:solidFill>
                  <a:srgbClr val="C00000"/>
                </a:solidFill>
              </a:rPr>
              <a:t>if-else</a:t>
            </a:r>
            <a:r>
              <a:rPr lang="en-US" smtClean="0"/>
              <a:t>, if-else if – else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olidFill>
                  <a:srgbClr val="C00000"/>
                </a:solidFill>
              </a:rPr>
              <a:t>switch</a:t>
            </a:r>
          </a:p>
          <a:p>
            <a:endParaRPr lang="en-US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mtClean="0"/>
              <a:t>P</a:t>
            </a:r>
            <a:r>
              <a:rPr lang="en-US" smtClean="0"/>
              <a:t>ernyataan kondisi yang digunakan untuk </a:t>
            </a:r>
            <a:r>
              <a:rPr lang="en-US" smtClean="0">
                <a:solidFill>
                  <a:srgbClr val="C00000"/>
                </a:solidFill>
              </a:rPr>
              <a:t>pengambilan keputusan terhadap dua buah kemungkinan</a:t>
            </a:r>
          </a:p>
          <a:p>
            <a:r>
              <a:rPr lang="it-IT" smtClean="0">
                <a:solidFill>
                  <a:srgbClr val="C00000"/>
                </a:solidFill>
              </a:rPr>
              <a:t>if</a:t>
            </a:r>
            <a:r>
              <a:rPr lang="it-IT" smtClean="0"/>
              <a:t> bisa berdiri sendiri atau dengan </a:t>
            </a:r>
            <a:r>
              <a:rPr lang="id-ID" smtClean="0"/>
              <a:t>m</a:t>
            </a:r>
            <a:r>
              <a:rPr lang="en-US" smtClean="0"/>
              <a:t>enggunakan </a:t>
            </a:r>
            <a:r>
              <a:rPr lang="en-US" smtClean="0">
                <a:solidFill>
                  <a:srgbClr val="C00000"/>
                </a:solidFill>
              </a:rPr>
              <a:t>else</a:t>
            </a:r>
          </a:p>
          <a:p>
            <a:r>
              <a:rPr lang="en-US" smtClean="0"/>
              <a:t>Bentuk:</a:t>
            </a:r>
          </a:p>
          <a:p>
            <a:pPr>
              <a:buNone/>
            </a:pPr>
            <a:r>
              <a:rPr lang="en-US" sz="2400" smtClean="0">
                <a:solidFill>
                  <a:srgbClr val="C00000"/>
                </a:solidFill>
              </a:rPr>
              <a:t>	</a:t>
            </a:r>
            <a:r>
              <a:rPr lang="en-US" smtClean="0">
                <a:solidFill>
                  <a:srgbClr val="C00000"/>
                </a:solidFill>
              </a:rPr>
              <a:t>if(kondisi){ </a:t>
            </a:r>
            <a:endParaRPr lang="id-ID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id-ID" sz="2000" smtClean="0">
                <a:solidFill>
                  <a:srgbClr val="C00000"/>
                </a:solidFill>
              </a:rPr>
              <a:t>		</a:t>
            </a:r>
            <a:r>
              <a:rPr lang="en-US" sz="2000" smtClean="0">
                <a:solidFill>
                  <a:srgbClr val="0070C0"/>
                </a:solidFill>
              </a:rPr>
              <a:t>// blok pernyataan yang dijalankan, bila kondisi benar</a:t>
            </a:r>
          </a:p>
          <a:p>
            <a:pPr>
              <a:buNone/>
            </a:pPr>
            <a:r>
              <a:rPr lang="en-US" smtClean="0">
                <a:solidFill>
                  <a:srgbClr val="C00000"/>
                </a:solidFill>
              </a:rPr>
              <a:t>	}</a:t>
            </a:r>
          </a:p>
          <a:p>
            <a:endParaRPr lang="en-US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Contoh if</a:t>
            </a:r>
            <a:endParaRPr lang="en-US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81200"/>
            <a:ext cx="6324600" cy="4365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PernyataanIF.java</a:t>
            </a:r>
            <a:endParaRPr lang="en-US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752308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IF - ELSE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if-else mengatur pernyataan yang dijalankan sewaktu kondisi bernilai </a:t>
            </a:r>
            <a:r>
              <a:rPr lang="en-US" smtClean="0">
                <a:solidFill>
                  <a:srgbClr val="C00000"/>
                </a:solidFill>
              </a:rPr>
              <a:t>benar</a:t>
            </a:r>
            <a:r>
              <a:rPr lang="en-US" smtClean="0"/>
              <a:t> atau </a:t>
            </a:r>
            <a:r>
              <a:rPr lang="en-US" smtClean="0">
                <a:solidFill>
                  <a:srgbClr val="C00000"/>
                </a:solidFill>
              </a:rPr>
              <a:t>salah</a:t>
            </a:r>
            <a:endParaRPr lang="id-ID" smtClean="0">
              <a:solidFill>
                <a:srgbClr val="C00000"/>
              </a:solidFill>
            </a:endParaRPr>
          </a:p>
          <a:p>
            <a:r>
              <a:rPr lang="en-US" smtClean="0"/>
              <a:t>Bentuk:</a:t>
            </a:r>
          </a:p>
          <a:p>
            <a:pPr>
              <a:buNone/>
            </a:pPr>
            <a:r>
              <a:rPr lang="en-US" sz="2000" smtClean="0">
                <a:solidFill>
                  <a:srgbClr val="C00000"/>
                </a:solidFill>
              </a:rPr>
              <a:t>	</a:t>
            </a:r>
            <a:r>
              <a:rPr lang="en-US" sz="2400" smtClean="0">
                <a:solidFill>
                  <a:srgbClr val="C00000"/>
                </a:solidFill>
              </a:rPr>
              <a:t>if(kondisi){</a:t>
            </a:r>
          </a:p>
          <a:p>
            <a:pPr>
              <a:buNone/>
            </a:pPr>
            <a:r>
              <a:rPr lang="en-US" sz="2400" smtClean="0">
                <a:solidFill>
                  <a:srgbClr val="C00000"/>
                </a:solidFill>
              </a:rPr>
              <a:t>	</a:t>
            </a:r>
            <a:r>
              <a:rPr lang="id-ID" sz="2400" smtClean="0">
                <a:solidFill>
                  <a:srgbClr val="C00000"/>
                </a:solidFill>
              </a:rPr>
              <a:t>	</a:t>
            </a:r>
            <a:r>
              <a:rPr lang="en-US" sz="1800" smtClean="0">
                <a:solidFill>
                  <a:srgbClr val="0070C0"/>
                </a:solidFill>
              </a:rPr>
              <a:t>// blok pernyataan yang dijalankan, bila kondisi benar</a:t>
            </a:r>
          </a:p>
          <a:p>
            <a:pPr>
              <a:buNone/>
            </a:pPr>
            <a:r>
              <a:rPr lang="en-US" sz="2400" smtClean="0">
                <a:solidFill>
                  <a:srgbClr val="C00000"/>
                </a:solidFill>
              </a:rPr>
              <a:t>	} else{</a:t>
            </a:r>
          </a:p>
          <a:p>
            <a:pPr>
              <a:buNone/>
            </a:pPr>
            <a:r>
              <a:rPr lang="fi-FI" sz="2400" smtClean="0">
                <a:solidFill>
                  <a:srgbClr val="C00000"/>
                </a:solidFill>
              </a:rPr>
              <a:t>	</a:t>
            </a:r>
            <a:r>
              <a:rPr lang="id-ID" sz="2400" smtClean="0">
                <a:solidFill>
                  <a:srgbClr val="C00000"/>
                </a:solidFill>
              </a:rPr>
              <a:t>	</a:t>
            </a:r>
            <a:r>
              <a:rPr lang="fi-FI" sz="1800" smtClean="0">
                <a:solidFill>
                  <a:srgbClr val="0070C0"/>
                </a:solidFill>
              </a:rPr>
              <a:t>// blok pernyataan yang dijalankan, bila kondisi salah</a:t>
            </a:r>
          </a:p>
          <a:p>
            <a:pPr>
              <a:buNone/>
            </a:pPr>
            <a:r>
              <a:rPr lang="en-US" sz="2400" smtClean="0">
                <a:solidFill>
                  <a:srgbClr val="C00000"/>
                </a:solidFill>
              </a:rPr>
              <a:t>	}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Pengenalan IDE Netbeans</a:t>
            </a:r>
            <a:endParaRPr lang="en-US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7772400" cy="5844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90600" y="1905000"/>
            <a:ext cx="2029723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Jendela Project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1057" y="2297668"/>
            <a:ext cx="1933543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Jendela Editor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0" y="4953000"/>
            <a:ext cx="2008883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Jendela Output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572000"/>
            <a:ext cx="2190023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Jendela Navigasi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Contoh if-else</a:t>
            </a:r>
            <a:endParaRPr lang="en-US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05000"/>
            <a:ext cx="6400800" cy="433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PernyataanIFELSE.java</a:t>
            </a:r>
            <a:endParaRPr lang="en-US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62200"/>
            <a:ext cx="6553200" cy="396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id-ID" smtClean="0"/>
              <a:t>Pernyataan if dan if-else</a:t>
            </a:r>
            <a:endParaRPr lang="en-US"/>
          </a:p>
        </p:txBody>
      </p:sp>
      <p:pic>
        <p:nvPicPr>
          <p:cNvPr id="4" name="Picture 5" descr="syntax_if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534400" cy="535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algoritma program untuk menentukan bilangan </a:t>
            </a:r>
            <a:r>
              <a:rPr lang="en-US" smtClean="0">
                <a:solidFill>
                  <a:srgbClr val="FF0000"/>
                </a:solidFill>
              </a:rPr>
              <a:t>terbesar</a:t>
            </a:r>
            <a:r>
              <a:rPr lang="en-US" smtClean="0"/>
              <a:t> diantara </a:t>
            </a:r>
            <a:r>
              <a:rPr lang="en-US" smtClean="0">
                <a:solidFill>
                  <a:srgbClr val="FF0000"/>
                </a:solidFill>
              </a:rPr>
              <a:t>dua bilangan </a:t>
            </a:r>
            <a:r>
              <a:rPr lang="en-US" smtClean="0"/>
              <a:t>yang diinisialisasi dari program!</a:t>
            </a:r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if-else if-else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smtClean="0"/>
              <a:t>Mengatur pernyataan yang </a:t>
            </a:r>
            <a:r>
              <a:rPr lang="fi-FI" sz="3600" smtClean="0"/>
              <a:t>dijalankan sewaktu </a:t>
            </a:r>
            <a:r>
              <a:rPr lang="fi-FI" sz="3600" smtClean="0">
                <a:solidFill>
                  <a:srgbClr val="C00000"/>
                </a:solidFill>
              </a:rPr>
              <a:t>kondisi berupa pilihan</a:t>
            </a:r>
          </a:p>
          <a:p>
            <a:r>
              <a:rPr lang="en-US" sz="3600" smtClean="0"/>
              <a:t>Bentuk:</a:t>
            </a:r>
          </a:p>
          <a:p>
            <a:pPr>
              <a:buNone/>
            </a:pPr>
            <a:r>
              <a:rPr lang="en-US" sz="2400" smtClean="0"/>
              <a:t>	</a:t>
            </a:r>
            <a:r>
              <a:rPr lang="en-US" smtClean="0">
                <a:solidFill>
                  <a:srgbClr val="C00000"/>
                </a:solidFill>
              </a:rPr>
              <a:t>if(kondisiA){</a:t>
            </a:r>
          </a:p>
          <a:p>
            <a:pPr>
              <a:buNone/>
            </a:pPr>
            <a:r>
              <a:rPr lang="sv-SE" smtClean="0">
                <a:solidFill>
                  <a:srgbClr val="C00000"/>
                </a:solidFill>
              </a:rPr>
              <a:t>	</a:t>
            </a:r>
            <a:r>
              <a:rPr lang="id-ID" smtClean="0">
                <a:solidFill>
                  <a:srgbClr val="C00000"/>
                </a:solidFill>
              </a:rPr>
              <a:t>	</a:t>
            </a:r>
            <a:r>
              <a:rPr lang="sv-SE" smtClean="0">
                <a:solidFill>
                  <a:srgbClr val="0070C0"/>
                </a:solidFill>
              </a:rPr>
              <a:t>// pernyataan yang dijalankan, bila kondisiA benar</a:t>
            </a:r>
          </a:p>
          <a:p>
            <a:pPr>
              <a:buNone/>
            </a:pPr>
            <a:r>
              <a:rPr lang="en-US" smtClean="0">
                <a:solidFill>
                  <a:srgbClr val="C00000"/>
                </a:solidFill>
              </a:rPr>
              <a:t>	}else if(kondisiB){</a:t>
            </a:r>
          </a:p>
          <a:p>
            <a:pPr>
              <a:buNone/>
            </a:pPr>
            <a:r>
              <a:rPr lang="en-US" smtClean="0">
                <a:solidFill>
                  <a:srgbClr val="C00000"/>
                </a:solidFill>
              </a:rPr>
              <a:t>	</a:t>
            </a:r>
            <a:r>
              <a:rPr lang="id-ID" smtClean="0">
                <a:solidFill>
                  <a:srgbClr val="C00000"/>
                </a:solidFill>
              </a:rPr>
              <a:t>	</a:t>
            </a:r>
            <a:r>
              <a:rPr lang="en-US" smtClean="0">
                <a:solidFill>
                  <a:srgbClr val="0070C0"/>
                </a:solidFill>
              </a:rPr>
              <a:t>// pernyataan yang dijalankan, bila kondisiB benar</a:t>
            </a:r>
          </a:p>
          <a:p>
            <a:pPr>
              <a:buNone/>
            </a:pPr>
            <a:r>
              <a:rPr lang="en-US" smtClean="0">
                <a:solidFill>
                  <a:srgbClr val="C00000"/>
                </a:solidFill>
              </a:rPr>
              <a:t>	}else if(kondisiC){</a:t>
            </a:r>
          </a:p>
          <a:p>
            <a:pPr>
              <a:buNone/>
            </a:pPr>
            <a:r>
              <a:rPr lang="en-US" smtClean="0">
                <a:solidFill>
                  <a:srgbClr val="C00000"/>
                </a:solidFill>
              </a:rPr>
              <a:t>	</a:t>
            </a:r>
            <a:r>
              <a:rPr lang="id-ID" smtClean="0">
                <a:solidFill>
                  <a:srgbClr val="C00000"/>
                </a:solidFill>
              </a:rPr>
              <a:t>	</a:t>
            </a:r>
            <a:r>
              <a:rPr lang="en-US" smtClean="0">
                <a:solidFill>
                  <a:srgbClr val="0070C0"/>
                </a:solidFill>
              </a:rPr>
              <a:t>// pernyataan yang dijalankan, bila kondisiC benar</a:t>
            </a:r>
          </a:p>
          <a:p>
            <a:pPr>
              <a:buNone/>
            </a:pPr>
            <a:r>
              <a:rPr lang="en-US" smtClean="0">
                <a:solidFill>
                  <a:srgbClr val="C00000"/>
                </a:solidFill>
              </a:rPr>
              <a:t>	}else{</a:t>
            </a:r>
          </a:p>
          <a:p>
            <a:pPr>
              <a:buNone/>
            </a:pPr>
            <a:r>
              <a:rPr lang="fi-FI" smtClean="0">
                <a:solidFill>
                  <a:srgbClr val="C00000"/>
                </a:solidFill>
              </a:rPr>
              <a:t>	</a:t>
            </a:r>
            <a:r>
              <a:rPr lang="id-ID" smtClean="0">
                <a:solidFill>
                  <a:srgbClr val="C00000"/>
                </a:solidFill>
              </a:rPr>
              <a:t>	</a:t>
            </a:r>
            <a:r>
              <a:rPr lang="fi-FI" smtClean="0">
                <a:solidFill>
                  <a:srgbClr val="0070C0"/>
                </a:solidFill>
              </a:rPr>
              <a:t>// pernyataan yang dijalankan untuk kondisi selain itu</a:t>
            </a:r>
          </a:p>
          <a:p>
            <a:pPr>
              <a:buNone/>
            </a:pPr>
            <a:r>
              <a:rPr lang="en-US" smtClean="0">
                <a:solidFill>
                  <a:srgbClr val="C00000"/>
                </a:solidFill>
              </a:rPr>
              <a:t>	}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JenisKelamin.java</a:t>
            </a:r>
            <a:endParaRPr lang="en-US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0"/>
            <a:ext cx="741371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PernyataanIFELSEIF.java</a:t>
            </a:r>
            <a:endParaRPr lang="en-US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5999"/>
            <a:ext cx="7620000" cy="430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algoritma dan program untuk </a:t>
            </a:r>
            <a:r>
              <a:rPr lang="en-US" smtClean="0">
                <a:solidFill>
                  <a:srgbClr val="FF0000"/>
                </a:solidFill>
              </a:rPr>
              <a:t>menentukan</a:t>
            </a:r>
            <a:r>
              <a:rPr lang="en-US" smtClean="0"/>
              <a:t> dan </a:t>
            </a:r>
            <a:r>
              <a:rPr lang="en-US" smtClean="0">
                <a:solidFill>
                  <a:srgbClr val="FF0000"/>
                </a:solidFill>
              </a:rPr>
              <a:t>menampilkan</a:t>
            </a:r>
            <a:r>
              <a:rPr lang="en-US" smtClean="0"/>
              <a:t> hasil operasi matematika dari dua bilangan yang sudah ditentukan dengan pilihan operasi </a:t>
            </a:r>
            <a:r>
              <a:rPr lang="en-US" smtClean="0">
                <a:solidFill>
                  <a:srgbClr val="0070C0"/>
                </a:solidFill>
              </a:rPr>
              <a:t>tambah, kurang, kali dan bagi</a:t>
            </a:r>
            <a:r>
              <a:rPr lang="en-US" smtClean="0"/>
              <a:t>!</a:t>
            </a:r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Ternary (Kondisi)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Pernyataan kondisi yang menggunakan</a:t>
            </a:r>
            <a:r>
              <a:rPr lang="id-ID" smtClean="0"/>
              <a:t> </a:t>
            </a:r>
            <a:r>
              <a:rPr lang="sv-SE" smtClean="0"/>
              <a:t>operator ternary (melibatkan </a:t>
            </a:r>
            <a:r>
              <a:rPr lang="sv-SE" smtClean="0">
                <a:solidFill>
                  <a:srgbClr val="C00000"/>
                </a:solidFill>
              </a:rPr>
              <a:t>tiga buah </a:t>
            </a:r>
            <a:r>
              <a:rPr lang="en-US" smtClean="0">
                <a:solidFill>
                  <a:srgbClr val="C00000"/>
                </a:solidFill>
              </a:rPr>
              <a:t>operand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n-US" smtClean="0"/>
              <a:t>Bentuk: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z="2400" smtClean="0">
                <a:solidFill>
                  <a:srgbClr val="C00000"/>
                </a:solidFill>
              </a:rPr>
              <a:t>ekspresi_kondisi ? nilai_1 : nilai_2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PeryataanOperatorTernaryKondisi.java</a:t>
            </a:r>
            <a:endParaRPr lang="en-US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14110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Membuat Program HelloJava dengan Netbeans </a:t>
            </a:r>
            <a:endParaRPr lang="en-US"/>
          </a:p>
        </p:txBody>
      </p:sp>
      <p:pic>
        <p:nvPicPr>
          <p:cNvPr id="286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199"/>
            <a:ext cx="7543800" cy="4989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smtClean="0"/>
              <a:t>S</a:t>
            </a:r>
            <a:r>
              <a:rPr lang="en-US" smtClean="0"/>
              <a:t>witch </a:t>
            </a:r>
            <a:r>
              <a:rPr lang="id-ID" smtClean="0"/>
              <a:t>digunakan untuk </a:t>
            </a:r>
            <a:r>
              <a:rPr lang="en-US" smtClean="0"/>
              <a:t>melakukan </a:t>
            </a:r>
            <a:r>
              <a:rPr lang="en-US" smtClean="0">
                <a:solidFill>
                  <a:srgbClr val="C00000"/>
                </a:solidFill>
              </a:rPr>
              <a:t>tindakan berbeda </a:t>
            </a:r>
            <a:r>
              <a:rPr lang="en-US" smtClean="0"/>
              <a:t>terhadap sejumlah kemungkinan nilai</a:t>
            </a:r>
          </a:p>
          <a:p>
            <a:r>
              <a:rPr lang="en-US" smtClean="0"/>
              <a:t>Bentuk:</a:t>
            </a:r>
          </a:p>
          <a:p>
            <a:pPr>
              <a:buNone/>
            </a:pPr>
            <a:r>
              <a:rPr lang="en-US" sz="2200" smtClean="0"/>
              <a:t>	</a:t>
            </a:r>
            <a:r>
              <a:rPr lang="en-US" sz="2200" smtClean="0">
                <a:solidFill>
                  <a:srgbClr val="C00000"/>
                </a:solidFill>
              </a:rPr>
              <a:t>switch(ekspresi){</a:t>
            </a:r>
          </a:p>
          <a:p>
            <a:pPr>
              <a:buNone/>
            </a:pPr>
            <a:r>
              <a:rPr lang="en-US" sz="2200" smtClean="0">
                <a:solidFill>
                  <a:srgbClr val="C00000"/>
                </a:solidFill>
              </a:rPr>
              <a:t>		case nilaiSatu:</a:t>
            </a:r>
          </a:p>
          <a:p>
            <a:pPr>
              <a:buNone/>
            </a:pPr>
            <a:r>
              <a:rPr lang="en-US" sz="2200" smtClean="0">
                <a:solidFill>
                  <a:srgbClr val="C00000"/>
                </a:solidFill>
              </a:rPr>
              <a:t>			Pernyataan 1</a:t>
            </a:r>
          </a:p>
          <a:p>
            <a:pPr>
              <a:buNone/>
            </a:pPr>
            <a:r>
              <a:rPr lang="en-US" sz="2200" smtClean="0">
                <a:solidFill>
                  <a:srgbClr val="C00000"/>
                </a:solidFill>
              </a:rPr>
              <a:t>			break;</a:t>
            </a:r>
          </a:p>
          <a:p>
            <a:pPr>
              <a:buNone/>
            </a:pPr>
            <a:r>
              <a:rPr lang="en-US" sz="2200" smtClean="0">
                <a:solidFill>
                  <a:srgbClr val="C00000"/>
                </a:solidFill>
              </a:rPr>
              <a:t>		case nilaiDua:</a:t>
            </a:r>
          </a:p>
          <a:p>
            <a:pPr>
              <a:buNone/>
            </a:pPr>
            <a:r>
              <a:rPr lang="en-US" sz="2200" smtClean="0">
                <a:solidFill>
                  <a:srgbClr val="C00000"/>
                </a:solidFill>
              </a:rPr>
              <a:t>			Pernyataan2</a:t>
            </a:r>
          </a:p>
          <a:p>
            <a:pPr>
              <a:buNone/>
            </a:pPr>
            <a:r>
              <a:rPr lang="en-US" sz="2200" smtClean="0">
                <a:solidFill>
                  <a:srgbClr val="C00000"/>
                </a:solidFill>
              </a:rPr>
              <a:t>			break;</a:t>
            </a:r>
          </a:p>
          <a:p>
            <a:pPr>
              <a:buNone/>
            </a:pPr>
            <a:r>
              <a:rPr lang="en-US" sz="2200" smtClean="0">
                <a:solidFill>
                  <a:srgbClr val="C00000"/>
                </a:solidFill>
              </a:rPr>
              <a:t>		...</a:t>
            </a:r>
          </a:p>
          <a:p>
            <a:pPr>
              <a:buNone/>
            </a:pPr>
            <a:r>
              <a:rPr lang="en-US" sz="2200" smtClean="0">
                <a:solidFill>
                  <a:srgbClr val="C00000"/>
                </a:solidFill>
              </a:rPr>
              <a:t>		default: PernyataanN;</a:t>
            </a:r>
          </a:p>
          <a:p>
            <a:pPr>
              <a:buNone/>
            </a:pPr>
            <a:r>
              <a:rPr lang="en-US" sz="2200" smtClean="0">
                <a:solidFill>
                  <a:srgbClr val="C00000"/>
                </a:solidFill>
              </a:rPr>
              <a:t>	}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PernyataanSWITCH1.java</a:t>
            </a:r>
            <a:endParaRPr lang="en-US"/>
          </a:p>
        </p:txBody>
      </p:sp>
      <p:pic>
        <p:nvPicPr>
          <p:cNvPr id="450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45866"/>
            <a:ext cx="7315200" cy="483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smtClean="0"/>
              <a:t>PernyataanSWITCH2.java</a:t>
            </a:r>
            <a:endParaRPr lang="en-US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2999"/>
            <a:ext cx="7467600" cy="558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Latihan: Menentukan Jumlah Hari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program (dengan SWITCH) untuk menghitung </a:t>
            </a:r>
            <a:r>
              <a:rPr lang="en-US" smtClean="0">
                <a:solidFill>
                  <a:srgbClr val="C00000"/>
                </a:solidFill>
              </a:rPr>
              <a:t>berapa jumlah hari pada suatu bulan dan tahun </a:t>
            </a:r>
            <a:r>
              <a:rPr lang="en-US" smtClean="0"/>
              <a:t>yang ditunjuk</a:t>
            </a:r>
          </a:p>
          <a:p>
            <a:r>
              <a:rPr lang="en-US" smtClean="0"/>
              <a:t>Bulan dan tahun</a:t>
            </a:r>
            <a:r>
              <a:rPr lang="id-ID" smtClean="0"/>
              <a:t> dimasukkan dengan </a:t>
            </a:r>
            <a:r>
              <a:rPr lang="id-ID" smtClean="0">
                <a:solidFill>
                  <a:srgbClr val="C00000"/>
                </a:solidFill>
              </a:rPr>
              <a:t>input dari keyboard</a:t>
            </a:r>
            <a:r>
              <a:rPr lang="en-US" smtClean="0">
                <a:solidFill>
                  <a:srgbClr val="C00000"/>
                </a:solidFill>
              </a:rPr>
              <a:t> (class Scanner)</a:t>
            </a:r>
          </a:p>
          <a:p>
            <a:r>
              <a:rPr lang="en-US" smtClean="0"/>
              <a:t>Tampilkan hasilnya dengan:</a:t>
            </a:r>
          </a:p>
          <a:p>
            <a:pPr>
              <a:buNone/>
            </a:pPr>
            <a:r>
              <a:rPr lang="en-US" sz="3200" smtClean="0"/>
              <a:t>	</a:t>
            </a:r>
            <a:r>
              <a:rPr lang="en-US" sz="2400" smtClean="0">
                <a:solidFill>
                  <a:srgbClr val="0070C0"/>
                </a:solidFill>
              </a:rPr>
              <a:t>Masukkan tahun: </a:t>
            </a:r>
            <a:r>
              <a:rPr lang="en-US" sz="2400" smtClean="0">
                <a:solidFill>
                  <a:srgbClr val="C00000"/>
                </a:solidFill>
              </a:rPr>
              <a:t>1900</a:t>
            </a:r>
          </a:p>
          <a:p>
            <a:pPr>
              <a:buNone/>
            </a:pPr>
            <a:r>
              <a:rPr lang="en-US" sz="2400" smtClean="0">
                <a:solidFill>
                  <a:srgbClr val="0070C0"/>
                </a:solidFill>
              </a:rPr>
              <a:t>	Masukan bulan: </a:t>
            </a:r>
            <a:r>
              <a:rPr lang="en-US" sz="2400" smtClean="0">
                <a:solidFill>
                  <a:srgbClr val="C00000"/>
                </a:solidFill>
              </a:rPr>
              <a:t>2</a:t>
            </a:r>
            <a:r>
              <a:rPr lang="id-ID" sz="2400" smtClean="0"/>
              <a:t/>
            </a:r>
            <a:br>
              <a:rPr lang="id-ID" sz="2400" smtClean="0"/>
            </a:br>
            <a:r>
              <a:rPr lang="en-US" sz="2400" smtClean="0">
                <a:solidFill>
                  <a:srgbClr val="0070C0"/>
                </a:solidFill>
              </a:rPr>
              <a:t>Jumlah hari pada</a:t>
            </a:r>
            <a:r>
              <a:rPr lang="id-ID" sz="2400" smtClean="0">
                <a:solidFill>
                  <a:srgbClr val="0070C0"/>
                </a:solidFill>
              </a:rPr>
              <a:t> tahun</a:t>
            </a:r>
            <a:r>
              <a:rPr lang="en-US" sz="2400" smtClean="0">
                <a:solidFill>
                  <a:srgbClr val="0070C0"/>
                </a:solidFill>
              </a:rPr>
              <a:t> </a:t>
            </a:r>
            <a:r>
              <a:rPr lang="en-US" sz="2400" smtClean="0">
                <a:solidFill>
                  <a:srgbClr val="C00000"/>
                </a:solidFill>
              </a:rPr>
              <a:t>1900</a:t>
            </a:r>
            <a:r>
              <a:rPr lang="id-ID" sz="2400" smtClean="0">
                <a:solidFill>
                  <a:srgbClr val="0070C0"/>
                </a:solidFill>
              </a:rPr>
              <a:t> </a:t>
            </a:r>
            <a:r>
              <a:rPr lang="en-US" sz="2400" smtClean="0">
                <a:solidFill>
                  <a:srgbClr val="0070C0"/>
                </a:solidFill>
              </a:rPr>
              <a:t>bulan </a:t>
            </a:r>
            <a:r>
              <a:rPr lang="en-US" sz="2400" smtClean="0">
                <a:solidFill>
                  <a:srgbClr val="C00000"/>
                </a:solidFill>
              </a:rPr>
              <a:t>2</a:t>
            </a:r>
            <a:r>
              <a:rPr lang="id-ID" sz="2400" smtClean="0">
                <a:solidFill>
                  <a:srgbClr val="0070C0"/>
                </a:solidFill>
              </a:rPr>
              <a:t> </a:t>
            </a:r>
            <a:r>
              <a:rPr lang="en-US" sz="2400" smtClean="0">
                <a:solidFill>
                  <a:srgbClr val="0070C0"/>
                </a:solidFill>
              </a:rPr>
              <a:t>adalah</a:t>
            </a:r>
            <a:r>
              <a:rPr lang="id-ID" sz="2400" smtClean="0">
                <a:solidFill>
                  <a:srgbClr val="0070C0"/>
                </a:solidFill>
              </a:rPr>
              <a:t> </a:t>
            </a:r>
            <a:r>
              <a:rPr lang="en-US" sz="2400" smtClean="0">
                <a:solidFill>
                  <a:srgbClr val="C00000"/>
                </a:solidFill>
              </a:rPr>
              <a:t>28</a:t>
            </a:r>
            <a:r>
              <a:rPr lang="id-ID" sz="2400" smtClean="0">
                <a:solidFill>
                  <a:srgbClr val="0070C0"/>
                </a:solidFill>
              </a:rPr>
              <a:t> </a:t>
            </a:r>
            <a:r>
              <a:rPr lang="en-US" sz="2400" smtClean="0">
                <a:solidFill>
                  <a:srgbClr val="0070C0"/>
                </a:solidFill>
              </a:rPr>
              <a:t>hari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Syarat Tahun Kabisat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Tahun yang </a:t>
            </a:r>
            <a:r>
              <a:rPr lang="en-US" smtClean="0">
                <a:solidFill>
                  <a:srgbClr val="0070C0"/>
                </a:solidFill>
              </a:rPr>
              <a:t>habis dibagi 400</a:t>
            </a:r>
          </a:p>
          <a:p>
            <a:pPr marL="514350" indent="-514350">
              <a:buNone/>
            </a:pPr>
            <a:r>
              <a:rPr lang="en-US" smtClean="0"/>
              <a:t>	</a:t>
            </a:r>
          </a:p>
          <a:p>
            <a:pPr marL="514350" indent="-514350"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FF0000"/>
                </a:solidFill>
              </a:rPr>
              <a:t>OR</a:t>
            </a:r>
          </a:p>
          <a:p>
            <a:pPr marL="514350" indent="-514350">
              <a:buNone/>
            </a:pPr>
            <a:endParaRPr lang="en-US" smtClean="0"/>
          </a:p>
          <a:p>
            <a:pPr marL="514350" indent="-514350">
              <a:buNone/>
            </a:pPr>
            <a:r>
              <a:rPr lang="en-US" smtClean="0"/>
              <a:t>2.	Tahun yang </a:t>
            </a:r>
            <a:r>
              <a:rPr lang="en-US" smtClean="0">
                <a:solidFill>
                  <a:srgbClr val="0070C0"/>
                </a:solidFill>
              </a:rPr>
              <a:t>habis dibagi 4 </a:t>
            </a:r>
            <a:r>
              <a:rPr lang="en-US" smtClean="0">
                <a:solidFill>
                  <a:srgbClr val="FF0000"/>
                </a:solidFill>
              </a:rPr>
              <a:t>AND</a:t>
            </a:r>
            <a:r>
              <a:rPr lang="en-US" smtClean="0"/>
              <a:t>  </a:t>
            </a:r>
            <a:r>
              <a:rPr lang="en-US" smtClean="0">
                <a:solidFill>
                  <a:srgbClr val="0070C0"/>
                </a:solidFill>
              </a:rPr>
              <a:t>tidak habis dibagi 100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8915400" cy="2057400"/>
          </a:xfrm>
          <a:scene3d>
            <a:camera prst="perspectiveRight"/>
            <a:lightRig rig="threePt" dir="t"/>
          </a:scene3d>
        </p:spPr>
        <p:txBody>
          <a:bodyPr>
            <a:noAutofit/>
          </a:bodyPr>
          <a:lstStyle/>
          <a:p>
            <a:pPr algn="ctr"/>
            <a:r>
              <a:rPr lang="en-US" sz="5400" b="1" spc="300" smtClean="0">
                <a:ln w="12700">
                  <a:solidFill>
                    <a:srgbClr val="3998C7"/>
                  </a:solidFill>
                </a:ln>
              </a:rPr>
              <a:t>Pernyataan Pengulangan Proses (Loop)</a:t>
            </a:r>
            <a:endParaRPr lang="en-US" sz="5400" b="1" spc="300">
              <a:ln w="12700">
                <a:solidFill>
                  <a:srgbClr val="3998C7"/>
                </a:solidFill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6196739"/>
            <a:ext cx="2438400" cy="66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49335" y="6324600"/>
            <a:ext cx="2746265" cy="46166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smtClean="0"/>
              <a:t>Teknik</a:t>
            </a:r>
            <a:r>
              <a:rPr lang="en-US" sz="2400"/>
              <a:t> </a:t>
            </a:r>
            <a:r>
              <a:rPr lang="en-US" sz="2400" smtClean="0"/>
              <a:t>Informatka</a:t>
            </a:r>
            <a:endParaRPr lang="en-US" sz="24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/>
              <a:t>ALGORITMA DAN PEMROGRAMAN 2</a:t>
            </a:r>
            <a:endParaRPr lang="en-US" b="1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Pernyataan Pengulangan Proses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for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while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do-while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sering disebut </a:t>
            </a:r>
            <a:r>
              <a:rPr lang="en-US" i="1" smtClean="0"/>
              <a:t>for loop</a:t>
            </a:r>
            <a:r>
              <a:rPr lang="en-US" smtClean="0"/>
              <a:t>, karena digunakan untuk </a:t>
            </a:r>
            <a:r>
              <a:rPr lang="en-US" smtClean="0">
                <a:solidFill>
                  <a:srgbClr val="C00000"/>
                </a:solidFill>
              </a:rPr>
              <a:t>proses looping </a:t>
            </a:r>
            <a:r>
              <a:rPr lang="en-US" smtClean="0"/>
              <a:t>atau pengulangan</a:t>
            </a:r>
          </a:p>
          <a:p>
            <a:r>
              <a:rPr lang="en-US" smtClean="0"/>
              <a:t>Bentuk:</a:t>
            </a:r>
          </a:p>
          <a:p>
            <a:pPr>
              <a:buNone/>
            </a:pPr>
            <a:r>
              <a:rPr lang="en-US" sz="2000" smtClean="0"/>
              <a:t>	</a:t>
            </a:r>
            <a:endParaRPr lang="id-ID" sz="2000" smtClean="0"/>
          </a:p>
          <a:p>
            <a:pPr>
              <a:buNone/>
            </a:pPr>
            <a:r>
              <a:rPr lang="id-ID" sz="2000" smtClean="0">
                <a:solidFill>
                  <a:srgbClr val="C00000"/>
                </a:solidFill>
              </a:rPr>
              <a:t>	</a:t>
            </a:r>
            <a:r>
              <a:rPr lang="en-US" sz="2000" smtClean="0">
                <a:solidFill>
                  <a:srgbClr val="C00000"/>
                </a:solidFill>
              </a:rPr>
              <a:t>for (inisialisasi; kondisi; penaikan_penurunan){</a:t>
            </a:r>
            <a:endParaRPr lang="id-ID" sz="200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id-ID" sz="2000" smtClean="0">
                <a:solidFill>
                  <a:srgbClr val="C00000"/>
                </a:solidFill>
              </a:rPr>
              <a:t>		</a:t>
            </a:r>
            <a:r>
              <a:rPr lang="en-US" sz="2000" smtClean="0">
                <a:solidFill>
                  <a:srgbClr val="C00000"/>
                </a:solidFill>
              </a:rPr>
              <a:t>pernyataan</a:t>
            </a:r>
          </a:p>
          <a:p>
            <a:pPr>
              <a:buNone/>
            </a:pPr>
            <a:r>
              <a:rPr lang="en-US" sz="2000" smtClean="0">
                <a:solidFill>
                  <a:srgbClr val="C00000"/>
                </a:solidFill>
              </a:rPr>
              <a:t>	}</a:t>
            </a:r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PernyataanFOR.java</a:t>
            </a:r>
            <a:endParaRPr lang="en-US"/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62200"/>
            <a:ext cx="782618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Bersarang</a:t>
            </a:r>
            <a:endParaRPr lang="en-US"/>
          </a:p>
        </p:txBody>
      </p:sp>
      <p:pic>
        <p:nvPicPr>
          <p:cNvPr id="4" name="Picture 6" descr="nested_example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7391400" cy="4082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Membuat Program HelloJava dengan Netbeans </a:t>
            </a:r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7315200" cy="490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nested_examples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GambarSegitiga.java</a:t>
            </a:r>
            <a:endParaRPr lang="en-US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362200"/>
            <a:ext cx="6172200" cy="377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while digunakan untuk melakukan proses </a:t>
            </a:r>
            <a:r>
              <a:rPr lang="en-US" smtClean="0">
                <a:solidFill>
                  <a:srgbClr val="C00000"/>
                </a:solidFill>
              </a:rPr>
              <a:t>pengulangan suatu blok pernyataan </a:t>
            </a:r>
            <a:r>
              <a:rPr lang="en-US" smtClean="0"/>
              <a:t>selama kondisinya bernilai </a:t>
            </a:r>
            <a:r>
              <a:rPr lang="en-US" smtClean="0">
                <a:solidFill>
                  <a:srgbClr val="C00000"/>
                </a:solidFill>
              </a:rPr>
              <a:t>true</a:t>
            </a:r>
          </a:p>
          <a:p>
            <a:r>
              <a:rPr lang="id-ID" smtClean="0"/>
              <a:t>Kebanyakan programmer lebih memilih menggunakan while daripada do...while</a:t>
            </a:r>
          </a:p>
          <a:p>
            <a:r>
              <a:rPr lang="en-US" smtClean="0"/>
              <a:t>Bentuk:</a:t>
            </a:r>
          </a:p>
          <a:p>
            <a:pPr>
              <a:buNone/>
            </a:pPr>
            <a:r>
              <a:rPr lang="en-US" sz="2000" smtClean="0"/>
              <a:t>		</a:t>
            </a:r>
            <a:r>
              <a:rPr lang="en-US" sz="3200" smtClean="0">
                <a:solidFill>
                  <a:srgbClr val="C00000"/>
                </a:solidFill>
              </a:rPr>
              <a:t>while (kondisi) {</a:t>
            </a:r>
          </a:p>
          <a:p>
            <a:pPr>
              <a:buNone/>
            </a:pPr>
            <a:r>
              <a:rPr lang="en-US" sz="3200" smtClean="0">
                <a:solidFill>
                  <a:srgbClr val="C00000"/>
                </a:solidFill>
              </a:rPr>
              <a:t>			pernyataan</a:t>
            </a:r>
          </a:p>
          <a:p>
            <a:pPr>
              <a:buNone/>
            </a:pPr>
            <a:r>
              <a:rPr lang="en-US" sz="3200" smtClean="0">
                <a:solidFill>
                  <a:srgbClr val="C00000"/>
                </a:solidFill>
              </a:rPr>
              <a:t>		}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PernyataanWHILE.java</a:t>
            </a:r>
            <a:endParaRPr lang="en-US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764729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id-ID" smtClean="0"/>
              <a:t>	</a:t>
            </a:r>
            <a:r>
              <a:rPr lang="sv-SE" sz="3600" smtClean="0"/>
              <a:t>Tampilkan bilangan genap antara 1 </a:t>
            </a:r>
            <a:r>
              <a:rPr lang="en-US" sz="3600" smtClean="0"/>
              <a:t>sampai 20 dengan menggunakan</a:t>
            </a:r>
            <a:r>
              <a:rPr lang="id-ID" sz="3600" smtClean="0"/>
              <a:t>:</a:t>
            </a:r>
          </a:p>
          <a:p>
            <a:pPr marL="514350" indent="-514350">
              <a:buNone/>
            </a:pPr>
            <a:endParaRPr lang="id-ID" sz="3600" smtClean="0"/>
          </a:p>
          <a:p>
            <a:pPr marL="1158875" lvl="2" indent="-514350">
              <a:buFont typeface="+mj-lt"/>
              <a:buAutoNum type="arabicPeriod"/>
            </a:pPr>
            <a:r>
              <a:rPr lang="id-ID" sz="2800" smtClean="0"/>
              <a:t>P</a:t>
            </a:r>
            <a:r>
              <a:rPr lang="en-US" sz="2800" smtClean="0"/>
              <a:t>ernyataan FOR</a:t>
            </a:r>
            <a:r>
              <a:rPr lang="id-ID" sz="2800" smtClean="0"/>
              <a:t>	</a:t>
            </a:r>
            <a:endParaRPr lang="en-US" sz="2800" smtClean="0"/>
          </a:p>
          <a:p>
            <a:pPr marL="1158875" lvl="2" indent="-514350">
              <a:buFont typeface="+mj-lt"/>
              <a:buAutoNum type="arabicPeriod"/>
            </a:pPr>
            <a:r>
              <a:rPr lang="id-ID" sz="2800" smtClean="0"/>
              <a:t>P</a:t>
            </a:r>
            <a:r>
              <a:rPr lang="en-US" sz="2800" smtClean="0"/>
              <a:t>ernyataan WHILE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do...while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do ... while digunakan untuk melakukan </a:t>
            </a:r>
            <a:r>
              <a:rPr lang="en-US" smtClean="0">
                <a:solidFill>
                  <a:srgbClr val="C00000"/>
                </a:solidFill>
              </a:rPr>
              <a:t>proses pengulangan suatu blok </a:t>
            </a:r>
            <a:r>
              <a:rPr lang="en-US" smtClean="0"/>
              <a:t>pernyataan selama kondisinya bernilai true</a:t>
            </a:r>
          </a:p>
          <a:p>
            <a:r>
              <a:rPr lang="en-US" smtClean="0"/>
              <a:t>Pernyataan dalam blok </a:t>
            </a:r>
            <a:r>
              <a:rPr lang="en-US" smtClean="0">
                <a:solidFill>
                  <a:srgbClr val="C00000"/>
                </a:solidFill>
              </a:rPr>
              <a:t>paling tidak dieksekusi satu kali</a:t>
            </a:r>
          </a:p>
          <a:p>
            <a:r>
              <a:rPr lang="en-US" smtClean="0"/>
              <a:t>Bentuk:</a:t>
            </a:r>
          </a:p>
          <a:p>
            <a:pPr>
              <a:buNone/>
            </a:pPr>
            <a:r>
              <a:rPr lang="en-US" sz="2400" smtClean="0"/>
              <a:t>		</a:t>
            </a:r>
            <a:r>
              <a:rPr lang="en-US" sz="2400" smtClean="0">
                <a:solidFill>
                  <a:srgbClr val="C00000"/>
                </a:solidFill>
              </a:rPr>
              <a:t>do {</a:t>
            </a:r>
            <a:endParaRPr lang="id-ID" sz="240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smtClean="0">
                <a:solidFill>
                  <a:srgbClr val="C00000"/>
                </a:solidFill>
              </a:rPr>
              <a:t>	</a:t>
            </a:r>
            <a:r>
              <a:rPr lang="id-ID" sz="2400" smtClean="0">
                <a:solidFill>
                  <a:srgbClr val="C00000"/>
                </a:solidFill>
              </a:rPr>
              <a:t>		</a:t>
            </a:r>
            <a:r>
              <a:rPr lang="en-US" sz="2400" smtClean="0">
                <a:solidFill>
                  <a:srgbClr val="C00000"/>
                </a:solidFill>
              </a:rPr>
              <a:t>pernyataan</a:t>
            </a:r>
          </a:p>
          <a:p>
            <a:pPr>
              <a:buNone/>
            </a:pPr>
            <a:r>
              <a:rPr lang="en-US" sz="2400" smtClean="0">
                <a:solidFill>
                  <a:srgbClr val="C00000"/>
                </a:solidFill>
              </a:rPr>
              <a:t>		} while (kondisi);</a:t>
            </a:r>
          </a:p>
          <a:p>
            <a:pPr>
              <a:buNone/>
            </a:pPr>
            <a:r>
              <a:rPr lang="en-US" sz="2400" smtClean="0"/>
              <a:t>	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PernyataanDOWHILE.java</a:t>
            </a:r>
            <a:endParaRPr lang="en-US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2438400"/>
            <a:ext cx="6738829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8915400" cy="2057400"/>
          </a:xfrm>
          <a:scene3d>
            <a:camera prst="perspectiveRight"/>
            <a:lightRig rig="threePt" dir="t"/>
          </a:scene3d>
        </p:spPr>
        <p:txBody>
          <a:bodyPr>
            <a:noAutofit/>
          </a:bodyPr>
          <a:lstStyle/>
          <a:p>
            <a:pPr algn="ctr"/>
            <a:r>
              <a:rPr lang="en-US" sz="5400" b="1" spc="300" smtClean="0">
                <a:ln w="12700">
                  <a:solidFill>
                    <a:srgbClr val="3998C7"/>
                  </a:solidFill>
                </a:ln>
              </a:rPr>
              <a:t>Pernyataan Pemindah Proses (Jump)</a:t>
            </a:r>
            <a:endParaRPr lang="en-US" sz="5400" b="1" spc="300">
              <a:ln w="12700">
                <a:solidFill>
                  <a:srgbClr val="3998C7"/>
                </a:solidFill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6196739"/>
            <a:ext cx="2438400" cy="66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49335" y="6324600"/>
            <a:ext cx="2746265" cy="46166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smtClean="0"/>
              <a:t>Teknik</a:t>
            </a:r>
            <a:r>
              <a:rPr lang="en-US" sz="2400"/>
              <a:t> </a:t>
            </a:r>
            <a:r>
              <a:rPr lang="en-US" sz="2400" smtClean="0"/>
              <a:t>Informatka</a:t>
            </a:r>
            <a:endParaRPr lang="en-US" sz="24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/>
              <a:t>ALGORITMA DAN PEMROGRAMAN 2</a:t>
            </a:r>
            <a:endParaRPr lang="en-US" b="1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Pernyataan Pemindah Proses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mtClean="0"/>
              <a:t>return</a:t>
            </a:r>
          </a:p>
          <a:p>
            <a:pPr marL="742950" indent="-742950">
              <a:buFont typeface="+mj-lt"/>
              <a:buAutoNum type="arabicPeriod"/>
            </a:pPr>
            <a:r>
              <a:rPr lang="en-US" smtClean="0"/>
              <a:t>break</a:t>
            </a:r>
          </a:p>
          <a:p>
            <a:pPr marL="742950" indent="-742950">
              <a:buFont typeface="+mj-lt"/>
              <a:buAutoNum type="arabicPeriod"/>
            </a:pPr>
            <a:r>
              <a:rPr lang="en-US" smtClean="0"/>
              <a:t>continue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return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Digunakan </a:t>
            </a:r>
            <a:r>
              <a:rPr lang="id-ID" smtClean="0"/>
              <a:t>untuk </a:t>
            </a:r>
            <a:r>
              <a:rPr lang="id-ID" smtClean="0">
                <a:solidFill>
                  <a:srgbClr val="C00000"/>
                </a:solidFill>
              </a:rPr>
              <a:t>keluar dari method </a:t>
            </a:r>
            <a:endParaRPr lang="id-ID" smtClean="0"/>
          </a:p>
          <a:p>
            <a:r>
              <a:rPr lang="id-ID" smtClean="0">
                <a:solidFill>
                  <a:srgbClr val="C00000"/>
                </a:solidFill>
              </a:rPr>
              <a:t>return</a:t>
            </a:r>
            <a:r>
              <a:rPr lang="id-ID" smtClean="0"/>
              <a:t> memiliki dua bentuk:</a:t>
            </a:r>
          </a:p>
          <a:p>
            <a:pPr marL="858837" lvl="1" indent="-514350">
              <a:buFont typeface="+mj-lt"/>
              <a:buAutoNum type="arabicPeriod"/>
            </a:pPr>
            <a:r>
              <a:rPr lang="id-ID" sz="3000" smtClean="0">
                <a:solidFill>
                  <a:srgbClr val="C00000"/>
                </a:solidFill>
              </a:rPr>
              <a:t>mengembalikan nilai </a:t>
            </a:r>
            <a:r>
              <a:rPr lang="id-ID" sz="3000" smtClean="0"/>
              <a:t>(sesuai dengan tipe data)</a:t>
            </a:r>
          </a:p>
          <a:p>
            <a:pPr marL="858837" lvl="1" indent="-514350">
              <a:buFont typeface="+mj-lt"/>
              <a:buAutoNum type="arabicPeriod"/>
            </a:pPr>
            <a:r>
              <a:rPr lang="id-ID" sz="3000" smtClean="0">
                <a:solidFill>
                  <a:srgbClr val="C00000"/>
                </a:solidFill>
              </a:rPr>
              <a:t>tidak mengembalikan nila</a:t>
            </a:r>
            <a:r>
              <a:rPr lang="id-ID" sz="3000" smtClean="0"/>
              <a:t>i (untuk void)</a:t>
            </a:r>
          </a:p>
          <a:p>
            <a:r>
              <a:rPr lang="id-ID" smtClean="0"/>
              <a:t>Contoh:</a:t>
            </a:r>
          </a:p>
          <a:p>
            <a:pPr lvl="2">
              <a:buNone/>
            </a:pPr>
            <a:r>
              <a:rPr lang="id-ID" sz="2000" smtClean="0"/>
              <a:t>	</a:t>
            </a:r>
            <a:r>
              <a:rPr lang="id-ID" sz="2000" smtClean="0">
                <a:solidFill>
                  <a:srgbClr val="C00000"/>
                </a:solidFill>
              </a:rPr>
              <a:t>int</a:t>
            </a:r>
            <a:r>
              <a:rPr lang="id-ID" sz="2000" smtClean="0"/>
              <a:t> perkalian(int x, int y){</a:t>
            </a:r>
          </a:p>
          <a:p>
            <a:pPr lvl="2">
              <a:buNone/>
            </a:pPr>
            <a:r>
              <a:rPr lang="id-ID" sz="2000" smtClean="0"/>
              <a:t>		</a:t>
            </a:r>
            <a:r>
              <a:rPr lang="id-ID" sz="2000" smtClean="0">
                <a:solidFill>
                  <a:srgbClr val="C00000"/>
                </a:solidFill>
              </a:rPr>
              <a:t>return x * y;</a:t>
            </a:r>
          </a:p>
          <a:p>
            <a:pPr lvl="2">
              <a:buNone/>
            </a:pPr>
            <a:r>
              <a:rPr lang="id-ID" sz="2000" smtClean="0"/>
              <a:t>	}</a:t>
            </a:r>
          </a:p>
          <a:p>
            <a:pPr lvl="2">
              <a:buNone/>
            </a:pPr>
            <a:r>
              <a:rPr lang="id-ID" sz="2000" smtClean="0"/>
              <a:t>	</a:t>
            </a:r>
            <a:r>
              <a:rPr lang="id-ID" sz="2000" smtClean="0">
                <a:solidFill>
                  <a:srgbClr val="C00000"/>
                </a:solidFill>
              </a:rPr>
              <a:t>void</a:t>
            </a:r>
            <a:r>
              <a:rPr lang="id-ID" sz="2000" smtClean="0"/>
              <a:t> perkalian(int x, int y){</a:t>
            </a:r>
          </a:p>
          <a:p>
            <a:pPr lvl="2">
              <a:buNone/>
            </a:pPr>
            <a:r>
              <a:rPr lang="id-ID" sz="2000" smtClean="0"/>
              <a:t>		hasilKali = x * y;</a:t>
            </a:r>
          </a:p>
          <a:p>
            <a:pPr lvl="2">
              <a:buNone/>
            </a:pPr>
            <a:r>
              <a:rPr lang="id-ID" sz="2000" smtClean="0"/>
              <a:t>		</a:t>
            </a:r>
            <a:r>
              <a:rPr lang="id-ID" sz="2000" smtClean="0">
                <a:solidFill>
                  <a:srgbClr val="C00000"/>
                </a:solidFill>
              </a:rPr>
              <a:t>return;</a:t>
            </a:r>
          </a:p>
          <a:p>
            <a:pPr lvl="2">
              <a:buNone/>
            </a:pPr>
            <a:r>
              <a:rPr lang="id-ID" sz="2000" smtClean="0"/>
              <a:t>	}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Membuat Program HelloJava dengan Netbeans </a:t>
            </a:r>
            <a:endParaRPr lang="en-US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3999"/>
            <a:ext cx="7924800" cy="492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Penyataan break digunakan untuk </a:t>
            </a:r>
            <a:r>
              <a:rPr lang="en-US" smtClean="0">
                <a:solidFill>
                  <a:srgbClr val="C00000"/>
                </a:solidFill>
              </a:rPr>
              <a:t>keluar dari suatu pengulangan </a:t>
            </a:r>
            <a:r>
              <a:rPr lang="en-US" smtClean="0"/>
              <a:t>(loop)</a:t>
            </a:r>
          </a:p>
          <a:p>
            <a:r>
              <a:rPr lang="en-US" smtClean="0"/>
              <a:t>Penggunaan break bisa berbentuk </a:t>
            </a:r>
            <a:r>
              <a:rPr lang="en-US" smtClean="0">
                <a:solidFill>
                  <a:srgbClr val="C00000"/>
                </a:solidFill>
              </a:rPr>
              <a:t>tanpa label</a:t>
            </a:r>
            <a:r>
              <a:rPr lang="en-US" smtClean="0"/>
              <a:t> atau </a:t>
            </a:r>
            <a:r>
              <a:rPr lang="en-US" smtClean="0">
                <a:solidFill>
                  <a:srgbClr val="C00000"/>
                </a:solidFill>
              </a:rPr>
              <a:t>berlabel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PernyataanBREAK.java</a:t>
            </a:r>
            <a:endParaRPr lang="en-US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6858000" cy="319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PernyataanBREAKLABEL.java</a:t>
            </a:r>
            <a:endParaRPr lang="en-US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199"/>
            <a:ext cx="7239000" cy="413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Digunakan untuk </a:t>
            </a:r>
            <a:r>
              <a:rPr lang="en-US" smtClean="0">
                <a:solidFill>
                  <a:srgbClr val="C00000"/>
                </a:solidFill>
              </a:rPr>
              <a:t>melanjutkan eksekusi ke suatu pengulangan </a:t>
            </a:r>
            <a:r>
              <a:rPr lang="en-US" smtClean="0"/>
              <a:t>(loop)</a:t>
            </a:r>
          </a:p>
          <a:p>
            <a:r>
              <a:rPr lang="en-US" smtClean="0"/>
              <a:t>Bisa berbentuk </a:t>
            </a:r>
            <a:r>
              <a:rPr lang="en-US" smtClean="0">
                <a:solidFill>
                  <a:srgbClr val="C00000"/>
                </a:solidFill>
              </a:rPr>
              <a:t>tanpa label </a:t>
            </a:r>
            <a:r>
              <a:rPr lang="en-US" smtClean="0"/>
              <a:t>atau </a:t>
            </a:r>
            <a:r>
              <a:rPr lang="en-US" smtClean="0">
                <a:solidFill>
                  <a:srgbClr val="C00000"/>
                </a:solidFill>
              </a:rPr>
              <a:t>berlabel</a:t>
            </a:r>
          </a:p>
          <a:p>
            <a:r>
              <a:rPr lang="en-US" smtClean="0"/>
              <a:t>Bentuk </a:t>
            </a:r>
            <a:r>
              <a:rPr lang="en-US" smtClean="0">
                <a:solidFill>
                  <a:srgbClr val="C00000"/>
                </a:solidFill>
              </a:rPr>
              <a:t>code persis sama dengan break</a:t>
            </a:r>
            <a:r>
              <a:rPr lang="en-US" smtClean="0"/>
              <a:t>, baik untuk yang tanpa label atau berlabel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PernyataanCONTINUE.java</a:t>
            </a:r>
            <a:endParaRPr lang="en-US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14600"/>
            <a:ext cx="789844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Buatlah algoritma program untuk menampilkan </a:t>
            </a:r>
            <a:r>
              <a:rPr lang="en-US" smtClean="0">
                <a:solidFill>
                  <a:srgbClr val="FF0000"/>
                </a:solidFill>
              </a:rPr>
              <a:t>100</a:t>
            </a:r>
            <a:r>
              <a:rPr lang="en-US" smtClean="0"/>
              <a:t> suku pertama dari deret </a:t>
            </a:r>
            <a:r>
              <a:rPr lang="en-US" smtClean="0">
                <a:solidFill>
                  <a:srgbClr val="FF0000"/>
                </a:solidFill>
              </a:rPr>
              <a:t>5,8,11,14,17,20, …</a:t>
            </a:r>
          </a:p>
          <a:p>
            <a:r>
              <a:rPr lang="en-US" smtClean="0">
                <a:solidFill>
                  <a:srgbClr val="FF0000"/>
                </a:solidFill>
              </a:rPr>
              <a:t>Skip</a:t>
            </a:r>
            <a:r>
              <a:rPr lang="en-US" smtClean="0"/>
              <a:t> eksekusi looping pada loop ke </a:t>
            </a:r>
            <a:r>
              <a:rPr lang="en-US" smtClean="0">
                <a:solidFill>
                  <a:srgbClr val="FF0000"/>
                </a:solidFill>
              </a:rPr>
              <a:t>10, 20 </a:t>
            </a:r>
            <a:r>
              <a:rPr lang="en-US" smtClean="0"/>
              <a:t>dan </a:t>
            </a:r>
            <a:r>
              <a:rPr lang="en-US" smtClean="0">
                <a:solidFill>
                  <a:srgbClr val="FF0000"/>
                </a:solidFill>
              </a:rPr>
              <a:t>30</a:t>
            </a:r>
          </a:p>
          <a:p>
            <a:r>
              <a:rPr lang="en-US" smtClean="0">
                <a:solidFill>
                  <a:srgbClr val="FF0000"/>
                </a:solidFill>
              </a:rPr>
              <a:t>Hentikan</a:t>
            </a:r>
            <a:r>
              <a:rPr lang="en-US" smtClean="0"/>
              <a:t> looping jika loop sudah sampai pada </a:t>
            </a:r>
            <a:r>
              <a:rPr lang="en-US" smtClean="0">
                <a:solidFill>
                  <a:srgbClr val="FF0000"/>
                </a:solidFill>
              </a:rPr>
              <a:t>loop ke 50</a:t>
            </a:r>
          </a:p>
          <a:p>
            <a:r>
              <a:rPr lang="en-US" smtClean="0"/>
              <a:t>Buat dengan looping </a:t>
            </a:r>
            <a:r>
              <a:rPr lang="en-US" smtClean="0">
                <a:solidFill>
                  <a:srgbClr val="FF0000"/>
                </a:solidFill>
              </a:rPr>
              <a:t>for</a:t>
            </a:r>
            <a:r>
              <a:rPr lang="en-US" smtClean="0"/>
              <a:t> dan </a:t>
            </a:r>
            <a:r>
              <a:rPr lang="en-US" smtClean="0">
                <a:solidFill>
                  <a:srgbClr val="FF0000"/>
                </a:solidFill>
              </a:rPr>
              <a:t>while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Bar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8915400" cy="2057400"/>
          </a:xfrm>
          <a:scene3d>
            <a:camera prst="perspectiveRight"/>
            <a:lightRig rig="threePt" dir="t"/>
          </a:scene3d>
        </p:spPr>
        <p:txBody>
          <a:bodyPr>
            <a:noAutofit/>
          </a:bodyPr>
          <a:lstStyle/>
          <a:p>
            <a:pPr algn="ctr"/>
            <a:r>
              <a:rPr lang="en-US" sz="5400" b="1" spc="300" smtClean="0">
                <a:ln w="12700">
                  <a:solidFill>
                    <a:srgbClr val="3998C7"/>
                  </a:solidFill>
                </a:ln>
              </a:rPr>
              <a:t>Fungsi (Function)</a:t>
            </a:r>
            <a:endParaRPr lang="en-US" sz="5400" b="1" spc="300">
              <a:ln w="12700">
                <a:solidFill>
                  <a:srgbClr val="3998C7"/>
                </a:solidFill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6196739"/>
            <a:ext cx="2438400" cy="66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49335" y="6324600"/>
            <a:ext cx="2746265" cy="46166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smtClean="0"/>
              <a:t>Teknik</a:t>
            </a:r>
            <a:r>
              <a:rPr lang="en-US" sz="2400"/>
              <a:t> </a:t>
            </a:r>
            <a:r>
              <a:rPr lang="en-US" sz="2400" smtClean="0"/>
              <a:t>Informatka</a:t>
            </a:r>
            <a:endParaRPr lang="en-US" sz="24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/>
              <a:t>ALGORITMA DAN PEMROGRAMAN 2</a:t>
            </a:r>
            <a:endParaRPr lang="en-US" b="1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Definisi Fungsi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Fungsi adalah </a:t>
            </a:r>
            <a:r>
              <a:rPr lang="en-US" smtClean="0">
                <a:solidFill>
                  <a:srgbClr val="FF0000"/>
                </a:solidFill>
              </a:rPr>
              <a:t>sekumpulan</a:t>
            </a:r>
            <a:r>
              <a:rPr lang="en-US" smtClean="0"/>
              <a:t> ekspresi dan pernyataan (</a:t>
            </a:r>
            <a:r>
              <a:rPr lang="en-US" smtClean="0">
                <a:solidFill>
                  <a:srgbClr val="3998C7"/>
                </a:solidFill>
              </a:rPr>
              <a:t>sub program</a:t>
            </a:r>
            <a:r>
              <a:rPr lang="en-US" smtClean="0"/>
              <a:t>) yang akan dieksekusi jika nama </a:t>
            </a:r>
            <a:r>
              <a:rPr lang="en-US" smtClean="0">
                <a:solidFill>
                  <a:srgbClr val="3998C7"/>
                </a:solidFill>
              </a:rPr>
              <a:t>fungsinya dipanggil</a:t>
            </a:r>
          </a:p>
          <a:p>
            <a:r>
              <a:rPr lang="en-US" smtClean="0"/>
              <a:t>Fungsi bisa mengembalikan nilai (return value) dan tidak mengembalikan nilai</a:t>
            </a:r>
          </a:p>
          <a:p>
            <a:r>
              <a:rPr lang="en-US" smtClean="0"/>
              <a:t>Fungsi dideklarasikan dengan memberikan </a:t>
            </a:r>
            <a:r>
              <a:rPr lang="en-US" smtClean="0">
                <a:solidFill>
                  <a:srgbClr val="FF0000"/>
                </a:solidFill>
              </a:rPr>
              <a:t>type return valuenya</a:t>
            </a:r>
          </a:p>
          <a:p>
            <a:r>
              <a:rPr lang="en-US" smtClean="0"/>
              <a:t>Fungsi yang tidak mengembalikan return valuenya dideklarasikan dengan </a:t>
            </a:r>
            <a:r>
              <a:rPr lang="en-US" smtClean="0">
                <a:solidFill>
                  <a:srgbClr val="FF0000"/>
                </a:solidFill>
              </a:rPr>
              <a:t>type void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Bar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Definisi Fungsi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Fungsi bisa mempunyai 0 atau lebih parameter</a:t>
            </a:r>
          </a:p>
          <a:p>
            <a:r>
              <a:rPr lang="en-US" smtClean="0"/>
              <a:t>Pada sebuah program java, nama fungsi bisa </a:t>
            </a:r>
            <a:r>
              <a:rPr lang="en-US" smtClean="0">
                <a:solidFill>
                  <a:srgbClr val="3998C7"/>
                </a:solidFill>
              </a:rPr>
              <a:t>sama</a:t>
            </a:r>
            <a:r>
              <a:rPr lang="en-US" smtClean="0"/>
              <a:t> asal mempunyai </a:t>
            </a:r>
            <a:r>
              <a:rPr lang="en-US" smtClean="0">
                <a:solidFill>
                  <a:srgbClr val="FF0000"/>
                </a:solidFill>
              </a:rPr>
              <a:t>parameter berbeda </a:t>
            </a:r>
            <a:r>
              <a:rPr lang="en-US" smtClean="0">
                <a:solidFill>
                  <a:srgbClr val="3998C7"/>
                </a:solidFill>
              </a:rPr>
              <a:t>(jumlah atau type parameter)</a:t>
            </a:r>
          </a:p>
          <a:p>
            <a:r>
              <a:rPr lang="en-US" smtClean="0"/>
              <a:t>Fungsi digunakan untuk mengeksekusi sekumpulan syntax yang kemungkinan dipanggil sekali atau lebih dari program</a:t>
            </a:r>
            <a:endParaRPr lang="en-US">
              <a:solidFill>
                <a:srgbClr val="3998C7"/>
              </a:solidFill>
            </a:endParaRPr>
          </a:p>
        </p:txBody>
      </p:sp>
    </p:spTree>
  </p:cSld>
  <p:clrMapOvr>
    <a:masterClrMapping/>
  </p:clrMapOvr>
  <p:transition>
    <p:randomBar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Definisi Fungsi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Program java harus mempunyai minimal </a:t>
            </a:r>
            <a:r>
              <a:rPr lang="en-US" smtClean="0">
                <a:solidFill>
                  <a:srgbClr val="FF0000"/>
                </a:solidFill>
              </a:rPr>
              <a:t>1 buah</a:t>
            </a:r>
            <a:r>
              <a:rPr lang="en-US" smtClean="0"/>
              <a:t> fungsi</a:t>
            </a:r>
          </a:p>
          <a:p>
            <a:r>
              <a:rPr lang="en-US" smtClean="0"/>
              <a:t>Fungsi </a:t>
            </a:r>
            <a:r>
              <a:rPr lang="en-US" smtClean="0">
                <a:solidFill>
                  <a:srgbClr val="3998C7"/>
                </a:solidFill>
              </a:rPr>
              <a:t>main</a:t>
            </a:r>
            <a:r>
              <a:rPr lang="en-US" smtClean="0"/>
              <a:t> harus ada dalam program java agar bisa </a:t>
            </a:r>
            <a:r>
              <a:rPr lang="en-US" smtClean="0">
                <a:solidFill>
                  <a:srgbClr val="FF0000"/>
                </a:solidFill>
              </a:rPr>
              <a:t>dijalankan (Run)</a:t>
            </a:r>
            <a:r>
              <a:rPr lang="en-US" smtClean="0"/>
              <a:t> 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Membuat Program HelloJava dengan Netbeans </a:t>
            </a:r>
            <a:endParaRPr 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543800" cy="4985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LuasSegitiga.java</a:t>
            </a:r>
            <a:endParaRPr lang="en-US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33600"/>
            <a:ext cx="7848600" cy="427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LuasSegitiga.java</a:t>
            </a:r>
            <a:endParaRPr lang="en-US"/>
          </a:p>
        </p:txBody>
      </p:sp>
      <p:pic>
        <p:nvPicPr>
          <p:cNvPr id="552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8382000" cy="456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Dalam fungsi bisa terdapat </a:t>
            </a:r>
            <a:r>
              <a:rPr lang="en-US" smtClean="0">
                <a:solidFill>
                  <a:srgbClr val="3998C7"/>
                </a:solidFill>
              </a:rPr>
              <a:t>0 atau lebih </a:t>
            </a:r>
            <a:r>
              <a:rPr lang="en-US" smtClean="0"/>
              <a:t>variabel</a:t>
            </a:r>
          </a:p>
          <a:p>
            <a:r>
              <a:rPr lang="en-US" smtClean="0"/>
              <a:t>Variabel yang </a:t>
            </a:r>
            <a:r>
              <a:rPr lang="en-US" smtClean="0">
                <a:solidFill>
                  <a:srgbClr val="3998C7"/>
                </a:solidFill>
              </a:rPr>
              <a:t>dideklarasikan</a:t>
            </a:r>
            <a:r>
              <a:rPr lang="en-US" smtClean="0"/>
              <a:t> dalam fungsi hanya berlaku dalam </a:t>
            </a:r>
            <a:r>
              <a:rPr lang="en-US" smtClean="0">
                <a:solidFill>
                  <a:srgbClr val="FF0000"/>
                </a:solidFill>
              </a:rPr>
              <a:t>fungsi itu saja</a:t>
            </a:r>
          </a:p>
          <a:p>
            <a:r>
              <a:rPr lang="en-US" smtClean="0"/>
              <a:t>Variabel yang dideklarasikan </a:t>
            </a:r>
            <a:r>
              <a:rPr lang="en-US" smtClean="0">
                <a:solidFill>
                  <a:srgbClr val="3998C7"/>
                </a:solidFill>
              </a:rPr>
              <a:t>diclass</a:t>
            </a:r>
            <a:r>
              <a:rPr lang="en-US" smtClean="0"/>
              <a:t> bisa diakses dari fungsi </a:t>
            </a:r>
            <a:r>
              <a:rPr lang="en-US" smtClean="0">
                <a:solidFill>
                  <a:srgbClr val="FF0000"/>
                </a:solidFill>
              </a:rPr>
              <a:t>manapun dalam class</a:t>
            </a:r>
            <a:r>
              <a:rPr lang="en-US" smtClean="0"/>
              <a:t> tersebut</a:t>
            </a:r>
          </a:p>
          <a:p>
            <a:r>
              <a:rPr lang="en-US" smtClean="0"/>
              <a:t>Penamaan variable class bisa </a:t>
            </a:r>
            <a:r>
              <a:rPr lang="en-US" smtClean="0">
                <a:solidFill>
                  <a:srgbClr val="3998C7"/>
                </a:solidFill>
              </a:rPr>
              <a:t>sama</a:t>
            </a:r>
            <a:r>
              <a:rPr lang="en-US" smtClean="0"/>
              <a:t> dengan variabel fungsi, untuk membedakannya pemanggilan variabel class menggunakan keyword </a:t>
            </a:r>
            <a:r>
              <a:rPr lang="en-US" smtClean="0">
                <a:solidFill>
                  <a:srgbClr val="3998C7"/>
                </a:solidFill>
              </a:rPr>
              <a:t>this</a:t>
            </a:r>
            <a:endParaRPr lang="en-US">
              <a:solidFill>
                <a:srgbClr val="3998C7"/>
              </a:solidFill>
            </a:endParaRPr>
          </a:p>
        </p:txBody>
      </p:sp>
    </p:spTree>
  </p:cSld>
  <p:clrMapOvr>
    <a:masterClrMapping/>
  </p:clrMapOvr>
  <p:transition>
    <p:randomBar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LuasSegitiga.java</a:t>
            </a:r>
            <a:endParaRPr lang="en-US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33600"/>
            <a:ext cx="7543800" cy="4419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LuasSegitiga.java</a:t>
            </a:r>
            <a:endParaRPr lang="en-US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33600"/>
            <a:ext cx="7543800" cy="4419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 rot="10800000" flipV="1">
            <a:off x="3505200" y="2362200"/>
            <a:ext cx="15240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05400" y="2133600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Variable class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rot="10800000" flipV="1">
            <a:off x="2514600" y="4832866"/>
            <a:ext cx="990600" cy="5011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05200" y="464820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Variable fungsi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Bar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Rekursif adalah fungsi yang memanggil dirinya sendiri</a:t>
            </a:r>
          </a:p>
          <a:p>
            <a:endParaRPr lang="en-US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189917"/>
            <a:ext cx="5257800" cy="328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</a:t>
            </a:r>
            <a:endParaRPr lang="en-US"/>
          </a:p>
        </p:txBody>
      </p:sp>
      <p:pic>
        <p:nvPicPr>
          <p:cNvPr id="58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46098"/>
            <a:ext cx="8153400" cy="4559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rot="10800000" flipV="1">
            <a:off x="3505200" y="1784866"/>
            <a:ext cx="1524000" cy="10345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29200" y="1600200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Pemanggilan fungsi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rot="10800000" flipV="1">
            <a:off x="5334000" y="3232666"/>
            <a:ext cx="1143000" cy="5011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77000" y="30480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Deklarasi fungsi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4" idx="3"/>
          </p:cNvCxnSpPr>
          <p:nvPr/>
        </p:nvCxnSpPr>
        <p:spPr>
          <a:xfrm flipV="1">
            <a:off x="1971041" y="4495800"/>
            <a:ext cx="467359" cy="5378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4572000"/>
            <a:ext cx="1666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Pemanggilan dirinya sendiri (rekursif)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19" idx="2"/>
          </p:cNvCxnSpPr>
          <p:nvPr/>
        </p:nvCxnSpPr>
        <p:spPr>
          <a:xfrm rot="16200000" flipH="1">
            <a:off x="1636035" y="3464839"/>
            <a:ext cx="392668" cy="9072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3352800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Kontrol rekursif berakhir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Bar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8915400" cy="2057400"/>
          </a:xfrm>
          <a:scene3d>
            <a:camera prst="perspectiveRight"/>
            <a:lightRig rig="threePt" dir="t"/>
          </a:scene3d>
        </p:spPr>
        <p:txBody>
          <a:bodyPr>
            <a:noAutofit/>
          </a:bodyPr>
          <a:lstStyle/>
          <a:p>
            <a:pPr algn="ctr"/>
            <a:r>
              <a:rPr lang="en-US" sz="5400" b="1" spc="300" smtClean="0">
                <a:ln w="12700">
                  <a:solidFill>
                    <a:srgbClr val="3998C7"/>
                  </a:solidFill>
                </a:ln>
              </a:rPr>
              <a:t>Array (Larik)</a:t>
            </a:r>
            <a:endParaRPr lang="en-US" sz="5400" b="1" spc="300">
              <a:ln w="12700">
                <a:solidFill>
                  <a:srgbClr val="3998C7"/>
                </a:solidFill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6196739"/>
            <a:ext cx="2438400" cy="66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49335" y="6324600"/>
            <a:ext cx="2746265" cy="46166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smtClean="0"/>
              <a:t>Teknik</a:t>
            </a:r>
            <a:r>
              <a:rPr lang="en-US" sz="2400"/>
              <a:t> </a:t>
            </a:r>
            <a:r>
              <a:rPr lang="en-US" sz="2400" smtClean="0"/>
              <a:t>Informatka</a:t>
            </a:r>
            <a:endParaRPr lang="en-US" sz="24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/>
              <a:t>ALGORITMA DAN PEMROGRAMAN 2</a:t>
            </a:r>
            <a:endParaRPr lang="en-US" b="1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Konsep Array (Larik)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rgbClr val="C00000"/>
                </a:solidFill>
              </a:rPr>
              <a:t>Array</a:t>
            </a:r>
            <a:r>
              <a:rPr lang="en-US" smtClean="0"/>
              <a:t> adalah objek yang dapat digunakan untuk</a:t>
            </a:r>
            <a:r>
              <a:rPr lang="id-ID" smtClean="0"/>
              <a:t> menyimpan sejumlah data dalam tipe sama dengan </a:t>
            </a:r>
            <a:r>
              <a:rPr lang="id-ID" smtClean="0">
                <a:solidFill>
                  <a:srgbClr val="C00000"/>
                </a:solidFill>
              </a:rPr>
              <a:t>jumlah elemen tetap</a:t>
            </a:r>
          </a:p>
          <a:p>
            <a:endParaRPr lang="id-ID" smtClean="0"/>
          </a:p>
          <a:p>
            <a:endParaRPr lang="id-ID" smtClean="0"/>
          </a:p>
          <a:p>
            <a:endParaRPr lang="id-ID" smtClean="0"/>
          </a:p>
          <a:p>
            <a:r>
              <a:rPr lang="id-ID" smtClean="0"/>
              <a:t>Elemen yang disimpan pada array dapat berupa </a:t>
            </a:r>
            <a:r>
              <a:rPr lang="fr-FR" smtClean="0">
                <a:solidFill>
                  <a:srgbClr val="C00000"/>
                </a:solidFill>
              </a:rPr>
              <a:t>tipe primitif </a:t>
            </a:r>
            <a:r>
              <a:rPr lang="fr-FR" smtClean="0"/>
              <a:t>(int, float, etc) atau </a:t>
            </a:r>
            <a:r>
              <a:rPr lang="fr-FR" smtClean="0">
                <a:solidFill>
                  <a:srgbClr val="C00000"/>
                </a:solidFill>
              </a:rPr>
              <a:t>objek</a:t>
            </a:r>
            <a:r>
              <a:rPr lang="fr-FR" smtClean="0"/>
              <a:t> (instan</a:t>
            </a:r>
            <a:r>
              <a:rPr lang="id-ID" smtClean="0"/>
              <a:t> dari class)</a:t>
            </a:r>
          </a:p>
          <a:p>
            <a:r>
              <a:rPr lang="id-ID" smtClean="0"/>
              <a:t>Langkah menciptakan array:</a:t>
            </a:r>
          </a:p>
          <a:p>
            <a:pPr marL="858837" lvl="1" indent="-514350">
              <a:buFont typeface="+mj-lt"/>
              <a:buAutoNum type="arabicPeriod"/>
            </a:pPr>
            <a:r>
              <a:rPr lang="id-ID" sz="2400" smtClean="0">
                <a:solidFill>
                  <a:srgbClr val="C00000"/>
                </a:solidFill>
              </a:rPr>
              <a:t>Mendeklarasikan variabel array</a:t>
            </a:r>
          </a:p>
          <a:p>
            <a:pPr marL="858837" lvl="1" indent="-514350">
              <a:buFont typeface="+mj-lt"/>
              <a:buAutoNum type="arabicPeriod"/>
            </a:pPr>
            <a:r>
              <a:rPr lang="id-ID" sz="2400" smtClean="0">
                <a:solidFill>
                  <a:srgbClr val="C00000"/>
                </a:solidFill>
              </a:rPr>
              <a:t>Menciptakan objek array</a:t>
            </a:r>
          </a:p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50294" t="51000" r="11875" b="36000"/>
          <a:stretch>
            <a:fillRect/>
          </a:stretch>
        </p:blipFill>
        <p:spPr bwMode="auto">
          <a:xfrm>
            <a:off x="990600" y="3276600"/>
            <a:ext cx="6172200" cy="1281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Deklarasi Variabel Array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Bentuk Deklarasi:</a:t>
            </a:r>
            <a:r>
              <a:rPr lang="id-ID" smtClean="0"/>
              <a:t/>
            </a:r>
            <a:br>
              <a:rPr lang="id-ID" smtClean="0"/>
            </a:br>
            <a:r>
              <a:rPr lang="en-US" smtClean="0">
                <a:solidFill>
                  <a:srgbClr val="C00000"/>
                </a:solidFill>
              </a:rPr>
              <a:t>tipePrimitif[] namaVariabel;</a:t>
            </a:r>
            <a:r>
              <a:rPr lang="id-ID" smtClean="0">
                <a:solidFill>
                  <a:srgbClr val="C00000"/>
                </a:solidFill>
              </a:rPr>
              <a:t/>
            </a:r>
            <a:br>
              <a:rPr lang="id-ID" smtClean="0">
                <a:solidFill>
                  <a:srgbClr val="C00000"/>
                </a:solidFill>
              </a:rPr>
            </a:br>
            <a:r>
              <a:rPr lang="en-US" smtClean="0">
                <a:solidFill>
                  <a:srgbClr val="C00000"/>
                </a:solidFill>
              </a:rPr>
              <a:t>namaKelas[] namaVariabel;</a:t>
            </a:r>
          </a:p>
          <a:p>
            <a:endParaRPr lang="id-ID" smtClean="0"/>
          </a:p>
          <a:p>
            <a:r>
              <a:rPr lang="en-US" smtClean="0"/>
              <a:t>Contoh:</a:t>
            </a:r>
          </a:p>
          <a:p>
            <a:pPr>
              <a:buNone/>
            </a:pPr>
            <a:r>
              <a:rPr lang="en-US" smtClean="0">
                <a:solidFill>
                  <a:srgbClr val="C00000"/>
                </a:solidFill>
              </a:rPr>
              <a:t>	String[] kota;</a:t>
            </a:r>
          </a:p>
          <a:p>
            <a:pPr>
              <a:buNone/>
            </a:pPr>
            <a:r>
              <a:rPr lang="en-US" smtClean="0">
                <a:solidFill>
                  <a:srgbClr val="C00000"/>
                </a:solidFill>
              </a:rPr>
              <a:t>	int[] nomor;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Membuat Program HelloJava dengan Netbeans </a:t>
            </a:r>
            <a:endParaRPr lang="en-US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543800" cy="499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Menciptakan Objek Array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Bentuk Deklarasi:</a:t>
            </a:r>
            <a:r>
              <a:rPr lang="id-ID" smtClean="0"/>
              <a:t/>
            </a:r>
            <a:br>
              <a:rPr lang="id-ID" smtClean="0"/>
            </a:br>
            <a:r>
              <a:rPr lang="en-US" smtClean="0">
                <a:solidFill>
                  <a:srgbClr val="C00000"/>
                </a:solidFill>
              </a:rPr>
              <a:t>namaVariabel = new tipePrimitif[jumlahElemen];</a:t>
            </a:r>
            <a:r>
              <a:rPr lang="id-ID" smtClean="0">
                <a:solidFill>
                  <a:srgbClr val="C00000"/>
                </a:solidFill>
              </a:rPr>
              <a:t/>
            </a:r>
            <a:br>
              <a:rPr lang="id-ID" smtClean="0">
                <a:solidFill>
                  <a:srgbClr val="C00000"/>
                </a:solidFill>
              </a:rPr>
            </a:br>
            <a:r>
              <a:rPr lang="en-US" smtClean="0">
                <a:solidFill>
                  <a:srgbClr val="C00000"/>
                </a:solidFill>
              </a:rPr>
              <a:t>namaVariabel = new namaKelas[jumlahElemen];</a:t>
            </a:r>
          </a:p>
          <a:p>
            <a:r>
              <a:rPr lang="en-US" smtClean="0"/>
              <a:t>Contoh:</a:t>
            </a:r>
            <a:r>
              <a:rPr lang="id-ID" smtClean="0"/>
              <a:t/>
            </a:r>
            <a:br>
              <a:rPr lang="id-ID" smtClean="0"/>
            </a:br>
            <a:r>
              <a:rPr lang="en-US" smtClean="0">
                <a:solidFill>
                  <a:srgbClr val="C00000"/>
                </a:solidFill>
              </a:rPr>
              <a:t>nomor = new int[7];</a:t>
            </a:r>
            <a:r>
              <a:rPr lang="id-ID" smtClean="0">
                <a:solidFill>
                  <a:srgbClr val="C00000"/>
                </a:solidFill>
              </a:rPr>
              <a:t/>
            </a:r>
            <a:br>
              <a:rPr lang="id-ID" smtClean="0">
                <a:solidFill>
                  <a:srgbClr val="C00000"/>
                </a:solidFill>
              </a:rPr>
            </a:br>
            <a:r>
              <a:rPr lang="en-US" smtClean="0">
                <a:solidFill>
                  <a:srgbClr val="C00000"/>
                </a:solidFill>
              </a:rPr>
              <a:t>kota = new String[8];</a:t>
            </a:r>
          </a:p>
          <a:p>
            <a:r>
              <a:rPr lang="en-US" smtClean="0"/>
              <a:t>Bentuk singkat deklarasi variable dan objek array:</a:t>
            </a:r>
            <a:r>
              <a:rPr lang="id-ID" smtClean="0"/>
              <a:t/>
            </a:r>
            <a:br>
              <a:rPr lang="id-ID" smtClean="0"/>
            </a:br>
            <a:r>
              <a:rPr lang="en-US" smtClean="0">
                <a:solidFill>
                  <a:srgbClr val="C00000"/>
                </a:solidFill>
              </a:rPr>
              <a:t>String[] kota = new String[8]; </a:t>
            </a:r>
            <a:r>
              <a:rPr lang="id-ID" smtClean="0">
                <a:solidFill>
                  <a:srgbClr val="C00000"/>
                </a:solidFill>
              </a:rPr>
              <a:t/>
            </a:r>
            <a:br>
              <a:rPr lang="id-ID" smtClean="0">
                <a:solidFill>
                  <a:srgbClr val="C00000"/>
                </a:solidFill>
              </a:rPr>
            </a:br>
            <a:r>
              <a:rPr lang="en-US" smtClean="0">
                <a:solidFill>
                  <a:srgbClr val="C00000"/>
                </a:solidFill>
              </a:rPr>
              <a:t>int[] nomor = new int[7];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Deklarasi Array</a:t>
            </a:r>
            <a:endParaRPr lang="en-US"/>
          </a:p>
        </p:txBody>
      </p:sp>
      <p:pic>
        <p:nvPicPr>
          <p:cNvPr id="4" name="Picture 5" descr="declaring_array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199"/>
            <a:ext cx="8305800" cy="412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Bar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Mengakses Elemen Array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Bentuk Deklarasi </a:t>
            </a:r>
            <a:r>
              <a:rPr lang="en-US" smtClean="0">
                <a:solidFill>
                  <a:srgbClr val="C00000"/>
                </a:solidFill>
              </a:rPr>
              <a:t>namaVariabelArray[nomorElemen];</a:t>
            </a:r>
          </a:p>
          <a:p>
            <a:endParaRPr lang="id-ID" smtClean="0"/>
          </a:p>
          <a:p>
            <a:r>
              <a:rPr lang="en-US" smtClean="0"/>
              <a:t>Contoh: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C00000"/>
                </a:solidFill>
              </a:rPr>
              <a:t>kota[0] = “Surabaya”;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ArrayMataKuliah.java</a:t>
            </a:r>
            <a:endParaRPr lang="en-US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7086600" cy="462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ArrayMataKuliah.java</a:t>
            </a:r>
            <a:endParaRPr lang="en-US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7086600" cy="462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>
            <a:stCxn id="5" idx="1"/>
          </p:cNvCxnSpPr>
          <p:nvPr/>
        </p:nvCxnSpPr>
        <p:spPr>
          <a:xfrm rot="10800000" flipV="1">
            <a:off x="4158966" y="1784866"/>
            <a:ext cx="1524000" cy="10345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82966" y="1600200"/>
            <a:ext cx="30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Deklarasi variabel array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7" idx="1"/>
          </p:cNvCxnSpPr>
          <p:nvPr/>
        </p:nvCxnSpPr>
        <p:spPr>
          <a:xfrm rot="10800000" flipV="1">
            <a:off x="4648200" y="3156466"/>
            <a:ext cx="1524000" cy="5011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72200" y="2971800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Mengisi elemen array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05000" y="3429000"/>
            <a:ext cx="5867400" cy="1066800"/>
          </a:xfrm>
          <a:prstGeom prst="roundRect">
            <a:avLst>
              <a:gd name="adj" fmla="val 5426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05000" y="4724400"/>
            <a:ext cx="5867400" cy="1066800"/>
          </a:xfrm>
          <a:prstGeom prst="roundRect">
            <a:avLst>
              <a:gd name="adj" fmla="val 5426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1" idx="2"/>
          </p:cNvCxnSpPr>
          <p:nvPr/>
        </p:nvCxnSpPr>
        <p:spPr>
          <a:xfrm rot="16200000" flipH="1">
            <a:off x="1390650" y="4210050"/>
            <a:ext cx="304800" cy="7239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" y="37732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Menampilkan elemen array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Bar/>
  </p:transition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Pemberian Nilai Array</a:t>
            </a:r>
            <a:r>
              <a:rPr lang="id-ID" smtClean="0"/>
              <a:t> Langsung</a:t>
            </a:r>
            <a:endParaRPr lang="en-US"/>
          </a:p>
        </p:txBody>
      </p:sp>
      <p:pic>
        <p:nvPicPr>
          <p:cNvPr id="604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6781800" cy="4354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Mengetahui Jumlah Elemen Array</a:t>
            </a:r>
            <a:endParaRPr lang="en-US"/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3600"/>
            <a:ext cx="7620000" cy="452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/>
              <a:t>Deklarasi dan </a:t>
            </a:r>
            <a:r>
              <a:rPr lang="en-US" smtClean="0"/>
              <a:t>Pemberian Nilai Array</a:t>
            </a:r>
            <a:endParaRPr lang="en-US"/>
          </a:p>
        </p:txBody>
      </p:sp>
      <p:pic>
        <p:nvPicPr>
          <p:cNvPr id="4" name="Picture 5" descr="syntax_array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33549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Bar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/>
              <a:t>Deklarasi dan </a:t>
            </a:r>
            <a:r>
              <a:rPr lang="en-US" smtClean="0"/>
              <a:t>Pemberian Nilai Array</a:t>
            </a:r>
            <a:endParaRPr lang="en-US"/>
          </a:p>
        </p:txBody>
      </p:sp>
      <p:pic>
        <p:nvPicPr>
          <p:cNvPr id="4" name="Picture 5" descr="array-ref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3527"/>
          <a:stretch/>
        </p:blipFill>
        <p:spPr bwMode="auto">
          <a:xfrm>
            <a:off x="5745168" y="2133600"/>
            <a:ext cx="3092204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array-store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65"/>
          <a:stretch/>
        </p:blipFill>
        <p:spPr bwMode="auto">
          <a:xfrm>
            <a:off x="5562600" y="4419600"/>
            <a:ext cx="330511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mtClean="0"/>
              <a:t>Deklarasikan array:</a:t>
            </a:r>
            <a:br>
              <a:rPr lang="id-ID" smtClean="0"/>
            </a:br>
            <a:r>
              <a:rPr lang="id-ID" smtClean="0">
                <a:solidFill>
                  <a:srgbClr val="C00000"/>
                </a:solidFill>
              </a:rPr>
              <a:t>double[] value = new doublee[10];</a:t>
            </a:r>
            <a:br>
              <a:rPr lang="id-ID" smtClean="0">
                <a:solidFill>
                  <a:srgbClr val="C00000"/>
                </a:solidFill>
              </a:rPr>
            </a:br>
            <a:r>
              <a:rPr lang="id-ID" smtClean="0">
                <a:solidFill>
                  <a:srgbClr val="C00000"/>
                </a:solidFill>
              </a:rPr>
              <a:t/>
            </a:r>
            <a:br>
              <a:rPr lang="id-ID" smtClean="0">
                <a:solidFill>
                  <a:srgbClr val="C00000"/>
                </a:solidFill>
              </a:rPr>
            </a:br>
            <a:r>
              <a:rPr lang="id-ID" smtClean="0">
                <a:solidFill>
                  <a:srgbClr val="C00000"/>
                </a:solidFill>
              </a:rPr>
              <a:t/>
            </a:r>
            <a:br>
              <a:rPr lang="id-ID" smtClean="0">
                <a:solidFill>
                  <a:srgbClr val="C00000"/>
                </a:solidFill>
              </a:rPr>
            </a:br>
            <a:r>
              <a:rPr lang="id-ID" smtClean="0">
                <a:solidFill>
                  <a:srgbClr val="C00000"/>
                </a:solidFill>
              </a:rPr>
              <a:t/>
            </a:r>
            <a:br>
              <a:rPr lang="id-ID" smtClean="0">
                <a:solidFill>
                  <a:srgbClr val="C00000"/>
                </a:solidFill>
              </a:rPr>
            </a:br>
            <a:endParaRPr lang="en-US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smtClean="0"/>
              <a:t>Gunakan </a:t>
            </a:r>
            <a:r>
              <a:rPr lang="en-US" smtClean="0"/>
              <a:t>[</a:t>
            </a:r>
            <a:r>
              <a:rPr lang="id-ID" smtClean="0"/>
              <a:t> </a:t>
            </a:r>
            <a:r>
              <a:rPr lang="en-US" smtClean="0"/>
              <a:t>] </a:t>
            </a:r>
            <a:r>
              <a:rPr lang="id-ID" smtClean="0"/>
              <a:t>untuk mengakses elemen:</a:t>
            </a:r>
            <a:br>
              <a:rPr lang="id-ID" smtClean="0"/>
            </a:br>
            <a:r>
              <a:rPr lang="en-US" smtClean="0">
                <a:solidFill>
                  <a:srgbClr val="C00000"/>
                </a:solidFill>
              </a:rPr>
              <a:t>values[2] = 29.95;</a:t>
            </a:r>
          </a:p>
          <a:p>
            <a:pPr marL="514350" indent="-514350">
              <a:buFont typeface="+mj-lt"/>
              <a:buAutoNum type="arabicPeriod"/>
            </a:pPr>
            <a:endParaRPr lang="id-ID" smtClean="0"/>
          </a:p>
          <a:p>
            <a:endParaRPr lang="en-US"/>
          </a:p>
        </p:txBody>
      </p:sp>
    </p:spTree>
  </p:cSld>
  <p:clrMapOvr>
    <a:masterClrMapping/>
  </p:clrMapOvr>
  <p:transition>
    <p:randomBar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Buatlah algoritma program untuk mencari nilai terbesar dari sejumlah elemen array!</a:t>
            </a:r>
          </a:p>
          <a:p>
            <a:r>
              <a:rPr lang="en-US" smtClean="0"/>
              <a:t>Elemen array dimasukan dari keyboard menggunakan object scanner!</a:t>
            </a:r>
          </a:p>
          <a:p>
            <a:r>
              <a:rPr lang="en-US" smtClean="0"/>
              <a:t>Tampilkan elemen terbesar ke layar out put!</a:t>
            </a:r>
            <a:endParaRPr lang="en-US"/>
          </a:p>
        </p:txBody>
      </p:sp>
    </p:spTree>
  </p:cSld>
  <p:clrMapOvr>
    <a:masterClrMapping/>
  </p:clrMapOvr>
  <p:transition>
    <p:randomBa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Membuat Program HelloJava dengan Netbeans </a:t>
            </a:r>
            <a:endParaRPr lang="en-US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7772400" cy="5099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Multidimensi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 multiidimensi adalah array yang mempunyai dimensi lebih dari satu</a:t>
            </a:r>
          </a:p>
          <a:p>
            <a:r>
              <a:rPr lang="en-US" kern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Array multidimensi  dua dimensi adalah array dari array , dengan konsep pengaksesan [</a:t>
            </a:r>
            <a:r>
              <a:rPr lang="en-US" kern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noBaris</a:t>
            </a:r>
            <a:r>
              <a:rPr lang="en-US" kern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][</a:t>
            </a:r>
            <a:r>
              <a:rPr lang="en-US" kern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noKolom</a:t>
            </a:r>
            <a:r>
              <a:rPr lang="en-US" kern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]</a:t>
            </a:r>
            <a:endParaRPr lang="id-ID" smtClean="0">
              <a:latin typeface="Calibri" pitchFamily="34" charset="0"/>
              <a:cs typeface="Calibri" pitchFamily="34" charset="0"/>
            </a:endParaRPr>
          </a:p>
          <a:p>
            <a:endParaRPr lang="en-US"/>
          </a:p>
        </p:txBody>
      </p:sp>
    </p:spTree>
  </p:cSld>
  <p:clrMapOvr>
    <a:masterClrMapping/>
  </p:clrMapOvr>
  <p:transition>
    <p:randomBar/>
  </p:transition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ArrayMultiDimensi.java</a:t>
            </a:r>
            <a:endParaRPr lang="en-US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852590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3200" smtClean="0"/>
              <a:t>Buat class </a:t>
            </a:r>
            <a:r>
              <a:rPr lang="id-ID" sz="3200" smtClean="0">
                <a:solidFill>
                  <a:srgbClr val="C00000"/>
                </a:solidFill>
              </a:rPr>
              <a:t>NegaraKota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smtClean="0"/>
              <a:t>Buat array multidimensi untuk </a:t>
            </a:r>
            <a:r>
              <a:rPr lang="it-IT" sz="3200" smtClean="0">
                <a:solidFill>
                  <a:srgbClr val="C00000"/>
                </a:solidFill>
              </a:rPr>
              <a:t>nama negara </a:t>
            </a:r>
            <a:r>
              <a:rPr lang="it-IT" sz="3200" smtClean="0"/>
              <a:t>dan </a:t>
            </a:r>
            <a:r>
              <a:rPr lang="en-US" sz="3200" smtClean="0">
                <a:solidFill>
                  <a:srgbClr val="C00000"/>
                </a:solidFill>
              </a:rPr>
              <a:t>ibukotanya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smtClean="0"/>
              <a:t>Masukkan dalam list array:</a:t>
            </a:r>
            <a:r>
              <a:rPr lang="id-ID" sz="3200" smtClean="0"/>
              <a:t/>
            </a:r>
            <a:br>
              <a:rPr lang="id-ID" sz="3200" smtClean="0"/>
            </a:br>
            <a:r>
              <a:rPr lang="id-ID" sz="3200" smtClean="0"/>
              <a:t>	</a:t>
            </a:r>
            <a:r>
              <a:rPr lang="sv-SE" smtClean="0"/>
              <a:t>nama negara = </a:t>
            </a:r>
            <a:r>
              <a:rPr lang="sv-SE" smtClean="0">
                <a:solidFill>
                  <a:srgbClr val="C00000"/>
                </a:solidFill>
              </a:rPr>
              <a:t>Amerika, Inggris, Jepang, Perancis,</a:t>
            </a:r>
            <a:r>
              <a:rPr lang="id-ID" smtClean="0">
                <a:solidFill>
                  <a:srgbClr val="C00000"/>
                </a:solidFill>
              </a:rPr>
              <a:t/>
            </a:r>
            <a:br>
              <a:rPr lang="id-ID" smtClean="0">
                <a:solidFill>
                  <a:srgbClr val="C00000"/>
                </a:solidFill>
              </a:rPr>
            </a:br>
            <a:r>
              <a:rPr lang="id-ID" smtClean="0">
                <a:solidFill>
                  <a:srgbClr val="C00000"/>
                </a:solidFill>
              </a:rPr>
              <a:t>			</a:t>
            </a:r>
            <a:r>
              <a:rPr lang="en-US" smtClean="0">
                <a:solidFill>
                  <a:srgbClr val="C00000"/>
                </a:solidFill>
              </a:rPr>
              <a:t>Indonesia, Iran, Irak</a:t>
            </a:r>
            <a:r>
              <a:rPr lang="id-ID" smtClean="0"/>
              <a:t/>
            </a:r>
            <a:br>
              <a:rPr lang="id-ID" smtClean="0"/>
            </a:br>
            <a:r>
              <a:rPr lang="id-ID" smtClean="0"/>
              <a:t>	</a:t>
            </a:r>
            <a:r>
              <a:rPr lang="sv-SE" smtClean="0"/>
              <a:t>ibukota =</a:t>
            </a:r>
            <a:r>
              <a:rPr lang="id-ID" smtClean="0"/>
              <a:t> </a:t>
            </a:r>
            <a:r>
              <a:rPr lang="sv-SE" smtClean="0">
                <a:solidFill>
                  <a:srgbClr val="C00000"/>
                </a:solidFill>
              </a:rPr>
              <a:t>Teheran, Bekasi, Jakarta, Bantar Gebang, </a:t>
            </a:r>
            <a:r>
              <a:rPr lang="en-US" smtClean="0">
                <a:solidFill>
                  <a:srgbClr val="C00000"/>
                </a:solidFill>
              </a:rPr>
              <a:t>Tokyo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smtClean="0"/>
              <a:t>Akses array dan tampilkan di layar sebagai berikut: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id-ID" smtClean="0"/>
              <a:t>	</a:t>
            </a:r>
            <a:r>
              <a:rPr lang="en-US" smtClean="0"/>
              <a:t>Ibukota Indonesia adalah Jakarta</a:t>
            </a:r>
          </a:p>
          <a:p>
            <a:pPr>
              <a:buNone/>
            </a:pPr>
            <a:r>
              <a:rPr lang="en-US" smtClean="0"/>
              <a:t>		Ibukota Jepang adalah Tokyo</a:t>
            </a:r>
          </a:p>
          <a:p>
            <a:pPr>
              <a:buNone/>
            </a:pPr>
            <a:r>
              <a:rPr lang="en-US" smtClean="0"/>
              <a:t>		Ibukota Iran adalah Teheran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8915400" cy="2057400"/>
          </a:xfrm>
          <a:scene3d>
            <a:camera prst="perspectiveRight"/>
            <a:lightRig rig="threePt" dir="t"/>
          </a:scene3d>
        </p:spPr>
        <p:txBody>
          <a:bodyPr>
            <a:noAutofit/>
          </a:bodyPr>
          <a:lstStyle/>
          <a:p>
            <a:pPr algn="ctr"/>
            <a:r>
              <a:rPr lang="en-US" sz="5400" b="1" spc="300" smtClean="0">
                <a:ln w="12700">
                  <a:solidFill>
                    <a:srgbClr val="3998C7"/>
                  </a:solidFill>
                </a:ln>
              </a:rPr>
              <a:t>ArrayList</a:t>
            </a:r>
            <a:endParaRPr lang="en-US" sz="5400" b="1" spc="300">
              <a:ln w="12700">
                <a:solidFill>
                  <a:srgbClr val="3998C7"/>
                </a:solidFill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6196739"/>
            <a:ext cx="2438400" cy="66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49335" y="6324600"/>
            <a:ext cx="2746265" cy="46166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smtClean="0"/>
              <a:t>Teknik</a:t>
            </a:r>
            <a:r>
              <a:rPr lang="en-US" sz="2400"/>
              <a:t> </a:t>
            </a:r>
            <a:r>
              <a:rPr lang="en-US" sz="2400" smtClean="0"/>
              <a:t>Informatka</a:t>
            </a:r>
            <a:endParaRPr lang="en-US" sz="24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/>
              <a:t>ALGORITMA DAN PEMROGRAMAN 2</a:t>
            </a:r>
            <a:endParaRPr lang="en-US" b="1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ArrayList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spcBef>
                <a:spcPts val="1200"/>
              </a:spcBef>
              <a:spcAft>
                <a:spcPct val="0"/>
              </a:spcAft>
              <a:buClrTx/>
            </a:pPr>
            <a:r>
              <a:rPr lang="en-US" sz="2400" smtClean="0">
                <a:solidFill>
                  <a:srgbClr val="6E7069"/>
                </a:solidFill>
                <a:latin typeface="Courier New" pitchFamily="49" charset="0"/>
                <a:ea typeface="ＭＳ Ｐゴシック" pitchFamily="-107" charset="-128"/>
              </a:rPr>
              <a:t>ArrayList</a:t>
            </a:r>
            <a:r>
              <a:rPr lang="en-US" sz="2400" smtClean="0">
                <a:solidFill>
                  <a:srgbClr val="000000"/>
                </a:solidFill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ea typeface="ＭＳ Ｐゴシック" pitchFamily="-107" charset="-128"/>
              </a:rPr>
              <a:t>class </a:t>
            </a:r>
            <a:r>
              <a:rPr lang="id-ID" smtClean="0">
                <a:solidFill>
                  <a:srgbClr val="000000"/>
                </a:solidFill>
                <a:ea typeface="ＭＳ Ｐゴシック" pitchFamily="-107" charset="-128"/>
              </a:rPr>
              <a:t>mengelola urutan object, yang </a:t>
            </a:r>
            <a:r>
              <a:rPr lang="id-ID" smtClean="0">
                <a:solidFill>
                  <a:srgbClr val="C00000"/>
                </a:solidFill>
                <a:ea typeface="ＭＳ Ｐゴシック" pitchFamily="-107" charset="-128"/>
              </a:rPr>
              <a:t>dapat bertambah dan berkurang</a:t>
            </a:r>
            <a:r>
              <a:rPr lang="id-ID" smtClean="0">
                <a:solidFill>
                  <a:srgbClr val="000000"/>
                </a:solidFill>
                <a:ea typeface="ＭＳ Ｐゴシック" pitchFamily="-107" charset="-128"/>
              </a:rPr>
              <a:t> sesuai dengan keperluan</a:t>
            </a:r>
            <a:endParaRPr lang="en-US" smtClean="0">
              <a:solidFill>
                <a:srgbClr val="000000"/>
              </a:solidFill>
              <a:ea typeface="ＭＳ Ｐゴシック" pitchFamily="-107" charset="-128"/>
            </a:endParaRPr>
          </a:p>
          <a:p>
            <a:pPr lvl="0">
              <a:spcBef>
                <a:spcPts val="1200"/>
              </a:spcBef>
              <a:spcAft>
                <a:spcPct val="0"/>
              </a:spcAft>
              <a:buClrTx/>
            </a:pPr>
            <a:r>
              <a:rPr lang="en-US" sz="2400" smtClean="0">
                <a:solidFill>
                  <a:srgbClr val="6E7069"/>
                </a:solidFill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ArrayList</a:t>
            </a:r>
            <a:r>
              <a:rPr lang="en-US" sz="2400" smtClean="0">
                <a:solidFill>
                  <a:srgbClr val="000000"/>
                </a:solidFill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ea typeface="ＭＳ Ｐゴシック" pitchFamily="-107" charset="-128"/>
              </a:rPr>
              <a:t>class </a:t>
            </a:r>
            <a:r>
              <a:rPr lang="id-ID" smtClean="0">
                <a:solidFill>
                  <a:srgbClr val="000000"/>
                </a:solidFill>
                <a:ea typeface="ＭＳ Ｐゴシック" pitchFamily="-107" charset="-128"/>
              </a:rPr>
              <a:t>menyediakan banyak method untuk berbagi keperluan, misalnya menambah dan menghapus elemen</a:t>
            </a:r>
            <a:endParaRPr lang="en-US" smtClean="0">
              <a:solidFill>
                <a:srgbClr val="000000"/>
              </a:solidFill>
              <a:ea typeface="ＭＳ Ｐゴシック" pitchFamily="-107" charset="-128"/>
            </a:endParaRPr>
          </a:p>
          <a:p>
            <a:pPr lvl="0">
              <a:spcBef>
                <a:spcPts val="1200"/>
              </a:spcBef>
              <a:spcAft>
                <a:spcPct val="0"/>
              </a:spcAft>
              <a:buClrTx/>
            </a:pPr>
            <a:r>
              <a:rPr lang="en-US" sz="2400" smtClean="0">
                <a:solidFill>
                  <a:srgbClr val="6E7069"/>
                </a:solidFill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ArrayList</a:t>
            </a:r>
            <a:r>
              <a:rPr lang="en-US" sz="2400" smtClean="0">
                <a:solidFill>
                  <a:srgbClr val="000000"/>
                </a:solidFill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 </a:t>
            </a:r>
            <a:r>
              <a:rPr lang="id-ID" smtClean="0">
                <a:solidFill>
                  <a:srgbClr val="000000"/>
                </a:solidFill>
                <a:ea typeface="ＭＳ Ｐゴシック" pitchFamily="-107" charset="-128"/>
              </a:rPr>
              <a:t>adalah suatu </a:t>
            </a:r>
            <a:r>
              <a:rPr lang="en-US" b="1" smtClean="0">
                <a:solidFill>
                  <a:srgbClr val="000000"/>
                </a:solidFill>
                <a:ea typeface="ＭＳ Ｐゴシック" pitchFamily="-107" charset="-128"/>
              </a:rPr>
              <a:t>generic class</a:t>
            </a:r>
            <a:r>
              <a:rPr lang="en-US" smtClean="0">
                <a:solidFill>
                  <a:srgbClr val="000000"/>
                </a:solidFill>
                <a:ea typeface="ＭＳ Ｐゴシック" pitchFamily="-107" charset="-128"/>
              </a:rPr>
              <a:t>:</a:t>
            </a:r>
            <a:endParaRPr lang="id-ID" smtClean="0">
              <a:solidFill>
                <a:srgbClr val="000000"/>
              </a:solidFill>
              <a:ea typeface="ＭＳ Ｐゴシック" pitchFamily="-107" charset="-128"/>
            </a:endParaRPr>
          </a:p>
          <a:p>
            <a:pPr lvl="0">
              <a:spcBef>
                <a:spcPts val="1200"/>
              </a:spcBef>
              <a:spcAft>
                <a:spcPct val="0"/>
              </a:spcAft>
              <a:buClrTx/>
            </a:pPr>
            <a:r>
              <a:rPr lang="en-US" sz="2400" smtClean="0">
                <a:solidFill>
                  <a:srgbClr val="6E7069"/>
                </a:solidFill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ArrayList&lt;T&gt;</a:t>
            </a:r>
            <a:r>
              <a:rPr lang="id-ID" sz="2400" smtClean="0">
                <a:solidFill>
                  <a:srgbClr val="6E7069"/>
                </a:solidFill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 </a:t>
            </a:r>
            <a:r>
              <a:rPr lang="id-ID" smtClean="0">
                <a:solidFill>
                  <a:srgbClr val="000000"/>
                </a:solidFill>
                <a:ea typeface="ＭＳ Ｐゴシック" pitchFamily="-107" charset="-128"/>
              </a:rPr>
              <a:t>mengumpulkan object yang bertipe </a:t>
            </a:r>
            <a:r>
              <a:rPr lang="en-US" sz="2400" smtClean="0">
                <a:solidFill>
                  <a:srgbClr val="6E7069"/>
                </a:solidFill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T</a:t>
            </a:r>
            <a:r>
              <a:rPr lang="en-US" sz="2400" smtClean="0">
                <a:solidFill>
                  <a:srgbClr val="000000"/>
                </a:solidFill>
                <a:latin typeface="Arial" charset="0"/>
                <a:ea typeface="ＭＳ Ｐゴシック" pitchFamily="-107" charset="-128"/>
                <a:cs typeface="Courier New" pitchFamily="49" charset="0"/>
              </a:rPr>
              <a:t>:</a:t>
            </a:r>
          </a:p>
          <a:p>
            <a:pPr marL="457200" lvl="1" indent="0">
              <a:spcBef>
                <a:spcPts val="1200"/>
              </a:spcBef>
              <a:spcAft>
                <a:spcPct val="0"/>
              </a:spcAft>
              <a:buClrTx/>
              <a:buNone/>
            </a:pPr>
            <a:r>
              <a:rPr lang="en-US" sz="2000" smtClean="0">
                <a:solidFill>
                  <a:srgbClr val="6E7069"/>
                </a:solidFill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ArrayList&lt;String&gt; names = new ArrayList&lt;String&gt;();</a:t>
            </a: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000" smtClean="0">
                <a:solidFill>
                  <a:srgbClr val="6E7069"/>
                </a:solidFill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names.add("Emily");</a:t>
            </a: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000" smtClean="0">
                <a:solidFill>
                  <a:srgbClr val="6E7069"/>
                </a:solidFill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names.add("Bob");</a:t>
            </a: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000" smtClean="0">
                <a:solidFill>
                  <a:srgbClr val="6E7069"/>
                </a:solidFill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names.add("Cindy"); </a:t>
            </a:r>
          </a:p>
          <a:p>
            <a:pPr lvl="0">
              <a:spcBef>
                <a:spcPts val="1200"/>
              </a:spcBef>
              <a:spcAft>
                <a:spcPct val="0"/>
              </a:spcAft>
              <a:buClrTx/>
            </a:pPr>
            <a:r>
              <a:rPr lang="en-US" sz="2400" smtClean="0">
                <a:solidFill>
                  <a:srgbClr val="000000"/>
                </a:solidFill>
                <a:latin typeface="Arial" charset="0"/>
                <a:ea typeface="ＭＳ Ｐゴシック" pitchFamily="-107" charset="-128"/>
                <a:cs typeface="Courier New" pitchFamily="49" charset="0"/>
              </a:rPr>
              <a:t> </a:t>
            </a:r>
            <a:r>
              <a:rPr lang="en-US" sz="2400" smtClean="0">
                <a:solidFill>
                  <a:srgbClr val="6E7069"/>
                </a:solidFill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size</a:t>
            </a:r>
            <a:r>
              <a:rPr lang="en-US" sz="2400" smtClean="0">
                <a:solidFill>
                  <a:srgbClr val="000000"/>
                </a:solidFill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ea typeface="ＭＳ Ｐゴシック" pitchFamily="-107" charset="-128"/>
              </a:rPr>
              <a:t>method </a:t>
            </a:r>
            <a:r>
              <a:rPr lang="id-ID" smtClean="0">
                <a:solidFill>
                  <a:srgbClr val="000000"/>
                </a:solidFill>
                <a:ea typeface="ＭＳ Ｐゴシック" pitchFamily="-107" charset="-128"/>
              </a:rPr>
              <a:t>untuk menghitung jumlah elemen</a:t>
            </a:r>
            <a:endParaRPr lang="en-US" smtClean="0">
              <a:solidFill>
                <a:srgbClr val="000000"/>
              </a:solidFill>
              <a:ea typeface="ＭＳ Ｐゴシック" pitchFamily="-107" charset="-128"/>
            </a:endParaRPr>
          </a:p>
          <a:p>
            <a:endParaRPr lang="id-ID" smtClean="0"/>
          </a:p>
          <a:p>
            <a:endParaRPr lang="en-US"/>
          </a:p>
        </p:txBody>
      </p:sp>
    </p:spTree>
  </p:cSld>
  <p:clrMapOvr>
    <a:masterClrMapping/>
  </p:clrMapOvr>
  <p:transition>
    <p:randomBar/>
  </p:transition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ArrayList</a:t>
            </a:r>
            <a:endParaRPr lang="en-US"/>
          </a:p>
        </p:txBody>
      </p:sp>
      <p:pic>
        <p:nvPicPr>
          <p:cNvPr id="4" name="Picture 5" descr="syntax_array_list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19443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Bar/>
  </p:transition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Menambahkan Elemen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/>
          <a:lstStyle/>
          <a:p>
            <a:r>
              <a:rPr lang="id-ID" smtClean="0"/>
              <a:t>Untuk menambahkan sebuah elemen pada bagian akhir dari </a:t>
            </a:r>
            <a:r>
              <a:rPr lang="id-ID" sz="2000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id-ID" smtClean="0"/>
              <a:t>, gunakan method </a:t>
            </a:r>
            <a:r>
              <a:rPr lang="id-ID" sz="200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id-ID" smtClean="0"/>
              <a:t> di bawah:</a:t>
            </a:r>
            <a:endParaRPr lang="en-US" smtClean="0"/>
          </a:p>
          <a:p>
            <a:pPr marL="0" indent="0">
              <a:buNone/>
            </a:pPr>
            <a:r>
              <a:rPr lang="id-ID" sz="20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names.add("Emily");</a:t>
            </a:r>
          </a:p>
          <a:p>
            <a:pPr marL="0" indent="0">
              <a:buNone/>
            </a:pPr>
            <a:r>
              <a:rPr lang="id-ID" sz="20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names.add("Bob");</a:t>
            </a:r>
          </a:p>
          <a:p>
            <a:pPr marL="0" indent="0">
              <a:buNone/>
            </a:pPr>
            <a:r>
              <a:rPr lang="id-ID" sz="20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names.add("Cindy");</a:t>
            </a:r>
          </a:p>
          <a:p>
            <a:endParaRPr lang="id-ID" smtClean="0"/>
          </a:p>
          <a:p>
            <a:endParaRPr lang="en-US"/>
          </a:p>
        </p:txBody>
      </p:sp>
      <p:pic>
        <p:nvPicPr>
          <p:cNvPr id="4" name="Picture 7" descr="add-elemen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2265"/>
          <a:stretch/>
        </p:blipFill>
        <p:spPr bwMode="auto">
          <a:xfrm>
            <a:off x="76200" y="4508500"/>
            <a:ext cx="894883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Bar/>
  </p:transition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Menghapus Elemen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Untuk menghapus elemen pada suatu indeks, menggunakan method </a:t>
            </a:r>
            <a:r>
              <a:rPr lang="id-ID" sz="240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id-ID" sz="2400" smtClean="0"/>
              <a:t>:</a:t>
            </a:r>
            <a:r>
              <a:rPr lang="id-ID" sz="2000" smtClean="0"/>
              <a:t/>
            </a:r>
            <a:br>
              <a:rPr lang="id-ID" sz="2000" smtClean="0"/>
            </a:br>
            <a:r>
              <a:rPr lang="id-ID" sz="2000" smtClean="0">
                <a:latin typeface="Courier New" pitchFamily="49" charset="0"/>
                <a:cs typeface="Courier New" pitchFamily="49" charset="0"/>
              </a:rPr>
              <a:t>names.remove(1);</a:t>
            </a:r>
          </a:p>
          <a:p>
            <a:endParaRPr lang="id-ID" sz="2000" smtClean="0">
              <a:latin typeface="Courier New" pitchFamily="49" charset="0"/>
              <a:cs typeface="Courier New" pitchFamily="49" charset="0"/>
            </a:endParaRPr>
          </a:p>
          <a:p>
            <a:endParaRPr lang="en-US"/>
          </a:p>
        </p:txBody>
      </p:sp>
    </p:spTree>
  </p:cSld>
  <p:clrMapOvr>
    <a:masterClrMapping/>
  </p:clrMapOvr>
  <p:transition>
    <p:randomBar/>
  </p:transition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Mendapatkan Nilai Elemen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id-ID" smtClean="0"/>
              <a:t>Untuk mendapatkan nilai elemen pada indeks, menggunakan metode </a:t>
            </a:r>
            <a:r>
              <a:rPr lang="id-ID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id-ID" smtClean="0"/>
              <a:t>, dimana indeks dimulai dari 0</a:t>
            </a:r>
            <a:r>
              <a:rPr lang="id-ID" sz="2400" smtClean="0"/>
              <a:t/>
            </a:r>
            <a:br>
              <a:rPr lang="id-ID" sz="2400" smtClean="0"/>
            </a:br>
            <a:r>
              <a:rPr lang="en-US" sz="22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String name = names.get(2);</a:t>
            </a:r>
          </a:p>
          <a:p>
            <a:pPr marL="0" indent="0">
              <a:buNone/>
            </a:pPr>
            <a:r>
              <a:rPr lang="id-ID" sz="22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//dapatkan elemen ketiga dari ArrayList</a:t>
            </a:r>
            <a:endParaRPr lang="id-ID" smtClean="0"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endParaRPr lang="id-ID" smtClean="0"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id-ID" smtClean="0">
                <a:cs typeface="Courier New" pitchFamily="49" charset="0"/>
              </a:rPr>
              <a:t>Bila indeks keluar dari jangkauan, error akan keluar:</a:t>
            </a:r>
            <a:endParaRPr lang="en-US" smtClean="0">
              <a:cs typeface="Courier New" pitchFamily="49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2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int i = names.size();</a:t>
            </a:r>
          </a:p>
          <a:p>
            <a:pPr marL="457200" lvl="1" indent="0">
              <a:buNone/>
            </a:pPr>
            <a:r>
              <a:rPr lang="en-US" sz="22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name = names.get(i); // Error </a:t>
            </a:r>
          </a:p>
          <a:p>
            <a:pPr marL="457200" lvl="1" indent="0">
              <a:buNone/>
            </a:pPr>
            <a:r>
              <a:rPr lang="en-US" sz="2200" smtClean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// legal index values are 0 ... i-1</a:t>
            </a:r>
          </a:p>
          <a:p>
            <a:endParaRPr lang="id-ID" smtClean="0"/>
          </a:p>
          <a:p>
            <a:endParaRPr lang="en-US"/>
          </a:p>
        </p:txBody>
      </p:sp>
    </p:spTree>
  </p:cSld>
  <p:clrMapOvr>
    <a:masterClrMapping/>
  </p:clrMapOvr>
  <p:transition>
    <p:randomBar/>
  </p:transition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Menambah Nilai Baru ke Elemen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Untuk menambahkan nilai baru ke elemen, digunakan method </a:t>
            </a:r>
            <a:r>
              <a:rPr lang="id-ID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id-ID" smtClean="0"/>
              <a:t>:</a:t>
            </a:r>
            <a:br>
              <a:rPr lang="id-ID" smtClean="0"/>
            </a:br>
            <a:r>
              <a:rPr lang="id-ID" sz="2000" smtClean="0">
                <a:latin typeface="Courier New" pitchFamily="49" charset="0"/>
                <a:cs typeface="Courier New" pitchFamily="49" charset="0"/>
              </a:rPr>
              <a:t>names.set (2, "Carolyn");</a:t>
            </a:r>
          </a:p>
          <a:p>
            <a:endParaRPr lang="id-ID" sz="2400" smtClean="0"/>
          </a:p>
          <a:p>
            <a:endParaRPr lang="id-ID" sz="2000" smtClean="0">
              <a:latin typeface="Courier New" pitchFamily="49" charset="0"/>
              <a:cs typeface="Courier New" pitchFamily="49" charset="0"/>
            </a:endParaRPr>
          </a:p>
          <a:p>
            <a:endParaRPr lang="en-US"/>
          </a:p>
        </p:txBody>
      </p:sp>
    </p:spTree>
  </p:cSld>
  <p:clrMapOvr>
    <a:masterClrMapping/>
  </p:clrMapOvr>
  <p:transition>
    <p:randomBa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Membuat Program HelloJava dengan Netbeans </a:t>
            </a:r>
            <a:endParaRPr lang="en-US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44000" cy="6188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id-ID" smtClean="0"/>
              <a:t>Menambah dan Menghapus Elemen</a:t>
            </a:r>
            <a:endParaRPr lang="en-US"/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80894"/>
            <a:ext cx="8229600" cy="541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44000" cy="651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Looping untuk Array dan ArrayList</a:t>
            </a:r>
            <a:endParaRPr lang="en-US"/>
          </a:p>
        </p:txBody>
      </p:sp>
      <p:pic>
        <p:nvPicPr>
          <p:cNvPr id="4" name="Picture 5" descr="syntax_for_each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824729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Bar/>
  </p:transition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smtClean="0"/>
              <a:t>Buat class ArtisBeraksi</a:t>
            </a:r>
          </a:p>
          <a:p>
            <a:r>
              <a:rPr lang="id-ID" smtClean="0"/>
              <a:t>Kemudian jalankan beberapa perintah di bawah dengan menggunakan method di ArrayList</a:t>
            </a:r>
          </a:p>
          <a:p>
            <a:pPr marL="976312" lvl="1" indent="-514350">
              <a:buFont typeface="+mj-lt"/>
              <a:buAutoNum type="arabicPeriod"/>
            </a:pPr>
            <a:r>
              <a:rPr lang="id-ID" sz="2400" smtClean="0"/>
              <a:t>Buat ArrayList </a:t>
            </a:r>
            <a:r>
              <a:rPr lang="id-ID" sz="2400" smtClean="0">
                <a:solidFill>
                  <a:srgbClr val="C00000"/>
                </a:solidFill>
              </a:rPr>
              <a:t>artis</a:t>
            </a:r>
            <a:r>
              <a:rPr lang="id-ID" sz="2400" smtClean="0"/>
              <a:t>, tambahkan nama 5 artis top Indonesia</a:t>
            </a:r>
          </a:p>
          <a:p>
            <a:pPr marL="976312" lvl="1" indent="-514350">
              <a:buFont typeface="+mj-lt"/>
              <a:buAutoNum type="arabicPeriod"/>
            </a:pPr>
            <a:r>
              <a:rPr lang="id-ID" sz="2400" smtClean="0">
                <a:solidFill>
                  <a:srgbClr val="0070C0"/>
                </a:solidFill>
              </a:rPr>
              <a:t>Tampilka</a:t>
            </a:r>
            <a:r>
              <a:rPr lang="id-ID" sz="2400" smtClean="0"/>
              <a:t>n seluruh isi dari ArrayList artis </a:t>
            </a:r>
          </a:p>
          <a:p>
            <a:pPr marL="976312" lvl="1" indent="-514350">
              <a:buFont typeface="+mj-lt"/>
              <a:buAutoNum type="arabicPeriod"/>
            </a:pPr>
            <a:r>
              <a:rPr lang="id-ID" sz="2400" smtClean="0"/>
              <a:t>Tambahkan 1 artis di ke akhir elemen </a:t>
            </a:r>
          </a:p>
          <a:p>
            <a:pPr marL="976312" lvl="1" indent="-514350">
              <a:buFont typeface="+mj-lt"/>
              <a:buAutoNum type="arabicPeriod"/>
            </a:pPr>
            <a:r>
              <a:rPr lang="id-ID" sz="2400" smtClean="0">
                <a:solidFill>
                  <a:srgbClr val="0070C0"/>
                </a:solidFill>
              </a:rPr>
              <a:t>Tampilkan</a:t>
            </a:r>
            <a:r>
              <a:rPr lang="id-ID" sz="2400" smtClean="0"/>
              <a:t> seluruh isi dari ArrayList artis </a:t>
            </a:r>
          </a:p>
          <a:p>
            <a:pPr marL="976312" lvl="1" indent="-514350">
              <a:buFont typeface="+mj-lt"/>
              <a:buAutoNum type="arabicPeriod"/>
            </a:pPr>
            <a:r>
              <a:rPr lang="id-ID" sz="2400" smtClean="0"/>
              <a:t>Sisipkan 2 artis pada indeks </a:t>
            </a:r>
            <a:r>
              <a:rPr lang="en-US" sz="2400" smtClean="0"/>
              <a:t>1</a:t>
            </a:r>
            <a:r>
              <a:rPr lang="id-ID" sz="2400" smtClean="0"/>
              <a:t> dan </a:t>
            </a:r>
            <a:r>
              <a:rPr lang="en-US" sz="2400" smtClean="0"/>
              <a:t>4</a:t>
            </a:r>
            <a:endParaRPr lang="id-ID" sz="2400" smtClean="0"/>
          </a:p>
          <a:p>
            <a:pPr marL="976312" lvl="1" indent="-514350">
              <a:buFont typeface="+mj-lt"/>
              <a:buAutoNum type="arabicPeriod"/>
            </a:pPr>
            <a:r>
              <a:rPr lang="id-ID" sz="2400" smtClean="0">
                <a:solidFill>
                  <a:srgbClr val="0070C0"/>
                </a:solidFill>
              </a:rPr>
              <a:t>Tampilkan</a:t>
            </a:r>
            <a:r>
              <a:rPr lang="id-ID" sz="2400" smtClean="0"/>
              <a:t> seluruh isi dari ArrayList artis</a:t>
            </a:r>
          </a:p>
          <a:p>
            <a:pPr marL="976312" lvl="1" indent="-514350">
              <a:buFont typeface="+mj-lt"/>
              <a:buAutoNum type="arabicPeriod"/>
            </a:pPr>
            <a:r>
              <a:rPr lang="id-ID" sz="2400" smtClean="0"/>
              <a:t>Ganti indeks </a:t>
            </a:r>
            <a:r>
              <a:rPr lang="en-US" sz="2400" smtClean="0"/>
              <a:t>3</a:t>
            </a:r>
            <a:r>
              <a:rPr lang="id-ID" sz="2400" smtClean="0"/>
              <a:t> dengan artis lain</a:t>
            </a:r>
          </a:p>
          <a:p>
            <a:pPr marL="976312" lvl="1" indent="-514350">
              <a:buFont typeface="+mj-lt"/>
              <a:buAutoNum type="arabicPeriod"/>
            </a:pPr>
            <a:r>
              <a:rPr lang="id-ID" sz="2400" smtClean="0">
                <a:solidFill>
                  <a:srgbClr val="0070C0"/>
                </a:solidFill>
              </a:rPr>
              <a:t>Tampilkan</a:t>
            </a:r>
            <a:r>
              <a:rPr lang="id-ID" sz="2400" smtClean="0"/>
              <a:t> seluruh isi dari ArrayList artis </a:t>
            </a:r>
            <a:r>
              <a:rPr lang="id-ID" smtClean="0"/>
              <a:t> 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Kerjakan semua latihan dan tugas yang ada di slide Algoritma dan pemrograman 2</a:t>
            </a:r>
          </a:p>
          <a:p>
            <a:r>
              <a:rPr lang="en-US" smtClean="0"/>
              <a:t>Kirimkan netbeans project yang sudah di zip ke </a:t>
            </a:r>
            <a:r>
              <a:rPr lang="en-US" smtClean="0">
                <a:solidFill>
                  <a:srgbClr val="3998C7"/>
                </a:solidFill>
              </a:rPr>
              <a:t>ahza07@gmail.com</a:t>
            </a:r>
            <a:r>
              <a:rPr lang="id-ID" smtClean="0"/>
              <a:t/>
            </a:r>
            <a:br>
              <a:rPr lang="id-ID" smtClean="0"/>
            </a:br>
            <a:r>
              <a:rPr lang="en-US" smtClean="0"/>
              <a:t>dengan subyek:  [ALG-PRG2] Nama–NIM</a:t>
            </a:r>
          </a:p>
          <a:p>
            <a:r>
              <a:rPr lang="en-US" smtClean="0"/>
              <a:t>Deadline: </a:t>
            </a:r>
            <a:r>
              <a:rPr lang="id-ID" smtClean="0"/>
              <a:t>2</a:t>
            </a:r>
            <a:r>
              <a:rPr lang="en-US" smtClean="0"/>
              <a:t> minggu</a:t>
            </a:r>
          </a:p>
          <a:p>
            <a:r>
              <a:rPr lang="en-US" smtClean="0"/>
              <a:t>Meng-copy file orang lain akan menyebabkan nilai tugas 0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mtClean="0"/>
              <a:t>Sharon Zakhour  et al,  </a:t>
            </a:r>
            <a:r>
              <a:rPr lang="id-ID" smtClean="0">
                <a:solidFill>
                  <a:srgbClr val="C00000"/>
                </a:solidFill>
              </a:rPr>
              <a:t>The Java Tutorial Fourth Edition</a:t>
            </a:r>
            <a:r>
              <a:rPr lang="id-ID" smtClean="0"/>
              <a:t>, http://java.sun.com/docs/books/tutorial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Cay Horstmann, </a:t>
            </a:r>
            <a:r>
              <a:rPr lang="en-US" smtClean="0">
                <a:solidFill>
                  <a:srgbClr val="C00000"/>
                </a:solidFill>
              </a:rPr>
              <a:t>Big Java</a:t>
            </a:r>
            <a:r>
              <a:rPr lang="en-US" smtClean="0"/>
              <a:t>, John Wiley &amp; Sons, 2010</a:t>
            </a:r>
          </a:p>
          <a:p>
            <a:pPr marL="457200" indent="-457200">
              <a:buFont typeface="+mj-lt"/>
              <a:buAutoNum type="arabicPeriod"/>
            </a:pPr>
            <a:r>
              <a:rPr lang="id-ID" smtClean="0"/>
              <a:t>Rogers Cadenhead &amp; Laura Lemay, </a:t>
            </a:r>
            <a:r>
              <a:rPr lang="id-ID" smtClean="0">
                <a:solidFill>
                  <a:srgbClr val="C00000"/>
                </a:solidFill>
              </a:rPr>
              <a:t>Teach Yourself Java 6 in 21 Days</a:t>
            </a:r>
            <a:r>
              <a:rPr lang="id-ID" smtClean="0"/>
              <a:t>, Sams Publishing, 2007</a:t>
            </a:r>
            <a:endParaRPr lang="en-US" smtClean="0"/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Deitel &amp; Deitel, </a:t>
            </a:r>
            <a:r>
              <a:rPr lang="en-US" smtClean="0">
                <a:solidFill>
                  <a:srgbClr val="C00000"/>
                </a:solidFill>
              </a:rPr>
              <a:t>Java for Programmers</a:t>
            </a:r>
            <a:r>
              <a:rPr lang="en-US" smtClean="0"/>
              <a:t>, Prentice Hall, 2009</a:t>
            </a:r>
            <a:endParaRPr lang="id-ID" smtClean="0"/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Robert Lafore, </a:t>
            </a:r>
            <a:r>
              <a:rPr lang="en-US" smtClean="0">
                <a:solidFill>
                  <a:srgbClr val="C00000"/>
                </a:solidFill>
              </a:rPr>
              <a:t>Data Structures and Algorithms in Java Second Edition</a:t>
            </a:r>
            <a:r>
              <a:rPr lang="en-US" smtClean="0"/>
              <a:t>, Sams Publishing, 2003 </a:t>
            </a:r>
            <a:endParaRPr lang="id-ID" smtClean="0"/>
          </a:p>
          <a:p>
            <a:pPr marL="457200" indent="-457200">
              <a:buFont typeface="+mj-lt"/>
              <a:buAutoNum type="arabicPeriod"/>
            </a:pPr>
            <a:r>
              <a:rPr lang="id-ID" smtClean="0"/>
              <a:t>Tim Pengembang JENI, </a:t>
            </a:r>
            <a:r>
              <a:rPr lang="id-ID" smtClean="0">
                <a:solidFill>
                  <a:srgbClr val="C00000"/>
                </a:solidFill>
              </a:rPr>
              <a:t>JENI  1-6</a:t>
            </a:r>
            <a:r>
              <a:rPr lang="id-ID" smtClean="0"/>
              <a:t>, Depdiknas, 2007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Rachmad Hakim &amp; Sutarto, </a:t>
            </a:r>
            <a:r>
              <a:rPr lang="en-US" smtClean="0">
                <a:solidFill>
                  <a:srgbClr val="C00000"/>
                </a:solidFill>
              </a:rPr>
              <a:t>Mastering Java</a:t>
            </a:r>
            <a:r>
              <a:rPr lang="en-US" smtClean="0"/>
              <a:t>, Elex Media Komputindo, 2009</a:t>
            </a:r>
          </a:p>
          <a:p>
            <a:pPr marL="457200" indent="-457200">
              <a:buFont typeface="+mj-lt"/>
              <a:buAutoNum type="arabicPeriod"/>
            </a:pPr>
            <a:endParaRPr lang="id-ID" smtClean="0"/>
          </a:p>
          <a:p>
            <a:endParaRPr lang="en-US"/>
          </a:p>
        </p:txBody>
      </p:sp>
    </p:spTree>
  </p:cSld>
  <p:clrMapOvr>
    <a:masterClrMapping/>
  </p:clrMapOvr>
  <p:transition>
    <p:randomBa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57150"/>
            <a:ext cx="8237537" cy="674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8915400" cy="2057400"/>
          </a:xfrm>
          <a:scene3d>
            <a:camera prst="perspectiveRight"/>
            <a:lightRig rig="threePt" dir="t"/>
          </a:scene3d>
        </p:spPr>
        <p:txBody>
          <a:bodyPr>
            <a:noAutofit/>
          </a:bodyPr>
          <a:lstStyle/>
          <a:p>
            <a:pPr algn="ctr"/>
            <a:r>
              <a:rPr lang="en-US" sz="5400" b="1" spc="300" smtClean="0">
                <a:ln w="12700">
                  <a:solidFill>
                    <a:srgbClr val="3998C7"/>
                  </a:solidFill>
                </a:ln>
              </a:rPr>
              <a:t>Pengenalan Java dan IDE Netbeans</a:t>
            </a:r>
            <a:endParaRPr lang="en-US" sz="5400" b="1" spc="300">
              <a:ln w="12700">
                <a:solidFill>
                  <a:srgbClr val="3998C7"/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/>
              <a:t>ALGORITMA DAN PEMROGRAMAN 2</a:t>
            </a:r>
            <a:endParaRPr lang="en-US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6196739"/>
            <a:ext cx="2438400" cy="66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49335" y="6324600"/>
            <a:ext cx="2746265" cy="46166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smtClean="0"/>
              <a:t>Teknik</a:t>
            </a:r>
            <a:r>
              <a:rPr lang="en-US" sz="2400"/>
              <a:t> </a:t>
            </a:r>
            <a:r>
              <a:rPr lang="en-US" sz="2400" smtClean="0"/>
              <a:t>Informatka</a:t>
            </a:r>
            <a:endParaRPr lang="en-US" sz="240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42863"/>
            <a:ext cx="8266113" cy="677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8915400" cy="2057400"/>
          </a:xfrm>
          <a:scene3d>
            <a:camera prst="perspectiveRight"/>
            <a:lightRig rig="threePt" dir="t"/>
          </a:scene3d>
        </p:spPr>
        <p:txBody>
          <a:bodyPr>
            <a:noAutofit/>
          </a:bodyPr>
          <a:lstStyle/>
          <a:p>
            <a:pPr algn="ctr"/>
            <a:r>
              <a:rPr lang="en-US" sz="5400" b="1" spc="300" smtClean="0">
                <a:ln w="12700">
                  <a:solidFill>
                    <a:srgbClr val="3998C7"/>
                  </a:solidFill>
                </a:ln>
              </a:rPr>
              <a:t>Pengenalan Algoritma</a:t>
            </a:r>
            <a:endParaRPr lang="en-US" sz="5400" b="1" spc="300">
              <a:ln w="12700">
                <a:solidFill>
                  <a:srgbClr val="3998C7"/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/>
              <a:t>ALGORITMA DAN PEMROGRAMAN 2</a:t>
            </a:r>
            <a:endParaRPr lang="en-US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6196739"/>
            <a:ext cx="2438400" cy="66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49335" y="6324600"/>
            <a:ext cx="2746265" cy="46166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smtClean="0"/>
              <a:t>Teknik</a:t>
            </a:r>
            <a:r>
              <a:rPr lang="en-US" sz="2400"/>
              <a:t> </a:t>
            </a:r>
            <a:r>
              <a:rPr lang="en-US" sz="2400" smtClean="0"/>
              <a:t>Informatka</a:t>
            </a:r>
            <a:endParaRPr lang="en-US" sz="240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Pengenalan</a:t>
            </a:r>
            <a:r>
              <a:rPr lang="en-US" smtClean="0"/>
              <a:t> 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Algoritma</a:t>
            </a:r>
            <a:r>
              <a:rPr lang="en-US" smtClean="0"/>
              <a:t>?</a:t>
            </a:r>
          </a:p>
          <a:p>
            <a:r>
              <a:rPr lang="en-US" err="1" smtClean="0"/>
              <a:t>Algoritma</a:t>
            </a:r>
            <a:r>
              <a:rPr lang="en-US" smtClean="0"/>
              <a:t> </a:t>
            </a:r>
            <a:r>
              <a:rPr lang="en-US" err="1" smtClean="0"/>
              <a:t>adalah</a:t>
            </a:r>
            <a:r>
              <a:rPr lang="en-US" smtClean="0"/>
              <a:t> </a:t>
            </a:r>
            <a:r>
              <a:rPr lang="en-US" err="1" smtClean="0">
                <a:solidFill>
                  <a:srgbClr val="0070C0"/>
                </a:solidFill>
              </a:rPr>
              <a:t>langkah-langkah</a:t>
            </a:r>
            <a:r>
              <a:rPr lang="en-US" smtClean="0"/>
              <a:t> yang </a:t>
            </a:r>
            <a:r>
              <a:rPr lang="en-US" err="1" smtClean="0"/>
              <a:t>diambil</a:t>
            </a:r>
            <a:r>
              <a:rPr lang="en-US" smtClean="0"/>
              <a:t> </a:t>
            </a:r>
            <a:r>
              <a:rPr lang="en-US" err="1" smtClean="0"/>
              <a:t>untuk</a:t>
            </a:r>
            <a:r>
              <a:rPr lang="en-US" smtClean="0"/>
              <a:t> </a:t>
            </a:r>
            <a:r>
              <a:rPr lang="en-US" err="1" smtClean="0">
                <a:solidFill>
                  <a:srgbClr val="C00000"/>
                </a:solidFill>
              </a:rPr>
              <a:t>menyelesaikan</a:t>
            </a:r>
            <a:r>
              <a:rPr lang="en-US" smtClean="0"/>
              <a:t> </a:t>
            </a:r>
            <a:r>
              <a:rPr lang="en-US" err="1" smtClean="0"/>
              <a:t>suatu</a:t>
            </a:r>
            <a:r>
              <a:rPr lang="en-US" smtClean="0"/>
              <a:t> </a:t>
            </a:r>
            <a:r>
              <a:rPr lang="en-US" err="1" smtClean="0"/>
              <a:t>tugas</a:t>
            </a:r>
            <a:r>
              <a:rPr lang="en-US" smtClean="0"/>
              <a:t> </a:t>
            </a:r>
            <a:r>
              <a:rPr lang="en-US" err="1" smtClean="0"/>
              <a:t>tertentu</a:t>
            </a:r>
            <a:endParaRPr lang="en-US" smtClean="0"/>
          </a:p>
          <a:p>
            <a:r>
              <a:rPr lang="en-US" err="1" smtClean="0">
                <a:solidFill>
                  <a:srgbClr val="0070C0"/>
                </a:solidFill>
              </a:rPr>
              <a:t>Langkah-langkah</a:t>
            </a:r>
            <a:r>
              <a:rPr lang="en-US" err="1" smtClean="0">
                <a:sym typeface="Wingdings" pitchFamily="2" charset="2"/>
              </a:rPr>
              <a:t>harus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err="1" smtClean="0">
                <a:sym typeface="Wingdings" pitchFamily="2" charset="2"/>
              </a:rPr>
              <a:t>tersusun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err="1" smtClean="0">
                <a:sym typeface="Wingdings" pitchFamily="2" charset="2"/>
              </a:rPr>
              <a:t>secara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err="1" smtClean="0">
                <a:sym typeface="Wingdings" pitchFamily="2" charset="2"/>
              </a:rPr>
              <a:t>logis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err="1" smtClean="0">
                <a:sym typeface="Wingdings" pitchFamily="2" charset="2"/>
              </a:rPr>
              <a:t>dan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err="1" smtClean="0">
                <a:sym typeface="Wingdings" pitchFamily="2" charset="2"/>
              </a:rPr>
              <a:t>efisien</a:t>
            </a:r>
            <a:r>
              <a:rPr lang="en-US" smtClean="0">
                <a:sym typeface="Wingdings" pitchFamily="2" charset="2"/>
              </a:rPr>
              <a:t> agar </a:t>
            </a:r>
            <a:r>
              <a:rPr lang="en-US" err="1" smtClean="0">
                <a:sym typeface="Wingdings" pitchFamily="2" charset="2"/>
              </a:rPr>
              <a:t>dapat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err="1" smtClean="0">
                <a:sym typeface="Wingdings" pitchFamily="2" charset="2"/>
              </a:rPr>
              <a:t>menyelsaikan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err="1" smtClean="0">
                <a:sym typeface="Wingdings" pitchFamily="2" charset="2"/>
              </a:rPr>
              <a:t>tugas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err="1" smtClean="0">
                <a:sym typeface="Wingdings" pitchFamily="2" charset="2"/>
              </a:rPr>
              <a:t>dengan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err="1" smtClean="0">
                <a:sym typeface="Wingdings" pitchFamily="2" charset="2"/>
              </a:rPr>
              <a:t>tepat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err="1" smtClean="0">
                <a:sym typeface="Wingdings" pitchFamily="2" charset="2"/>
              </a:rPr>
              <a:t>dan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err="1" smtClean="0">
                <a:sym typeface="Wingdings" pitchFamily="2" charset="2"/>
              </a:rPr>
              <a:t>cepat</a:t>
            </a:r>
            <a:endParaRPr lang="en-US" smtClean="0">
              <a:sym typeface="Wingdings" pitchFamily="2" charset="2"/>
            </a:endParaRPr>
          </a:p>
          <a:p>
            <a:r>
              <a:rPr lang="en-US" err="1" smtClean="0"/>
              <a:t>Langkah</a:t>
            </a:r>
            <a:r>
              <a:rPr lang="en-US" smtClean="0"/>
              <a:t>-</a:t>
            </a:r>
            <a:r>
              <a:rPr lang="en-US" err="1" smtClean="0"/>
              <a:t>langkah</a:t>
            </a:r>
            <a:r>
              <a:rPr lang="en-US" smtClean="0"/>
              <a:t> </a:t>
            </a:r>
            <a:r>
              <a:rPr lang="en-US" err="1" smtClean="0"/>
              <a:t>tersebut</a:t>
            </a:r>
            <a:r>
              <a:rPr lang="en-US" smtClean="0"/>
              <a:t> </a:t>
            </a:r>
            <a:r>
              <a:rPr lang="en-US" err="1" smtClean="0">
                <a:solidFill>
                  <a:srgbClr val="C00000"/>
                </a:solidFill>
              </a:rPr>
              <a:t>diselesaikan</a:t>
            </a:r>
            <a:r>
              <a:rPr lang="en-US" smtClean="0">
                <a:solidFill>
                  <a:srgbClr val="C00000"/>
                </a:solidFill>
              </a:rPr>
              <a:t>/</a:t>
            </a:r>
            <a:r>
              <a:rPr lang="en-US" err="1" smtClean="0">
                <a:solidFill>
                  <a:srgbClr val="C00000"/>
                </a:solidFill>
              </a:rPr>
              <a:t>dijalankan</a:t>
            </a:r>
            <a:r>
              <a:rPr lang="en-US" smtClean="0"/>
              <a:t> </a:t>
            </a:r>
            <a:r>
              <a:rPr lang="en-US" err="1" smtClean="0"/>
              <a:t>oleh</a:t>
            </a:r>
            <a:r>
              <a:rPr lang="en-US" smtClean="0"/>
              <a:t> </a:t>
            </a:r>
            <a:r>
              <a:rPr lang="en-US" err="1" smtClean="0"/>
              <a:t>alat</a:t>
            </a:r>
            <a:r>
              <a:rPr lang="en-US" smtClean="0"/>
              <a:t>/tools </a:t>
            </a:r>
            <a:r>
              <a:rPr lang="en-US" err="1" smtClean="0"/>
              <a:t>komputer</a:t>
            </a:r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Pengenalan</a:t>
            </a:r>
            <a:r>
              <a:rPr lang="en-US" smtClean="0"/>
              <a:t> </a:t>
            </a:r>
            <a:r>
              <a:rPr lang="en-US" err="1" smtClean="0"/>
              <a:t>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Algoritma</a:t>
            </a:r>
            <a:r>
              <a:rPr lang="en-US" smtClean="0"/>
              <a:t> </a:t>
            </a:r>
            <a:r>
              <a:rPr lang="en-US" err="1" smtClean="0"/>
              <a:t>merupakan</a:t>
            </a:r>
            <a:r>
              <a:rPr lang="en-US" smtClean="0"/>
              <a:t> </a:t>
            </a:r>
            <a:r>
              <a:rPr lang="en-US" err="1" smtClean="0"/>
              <a:t>gabungan</a:t>
            </a:r>
            <a:r>
              <a:rPr lang="en-US" smtClean="0"/>
              <a:t> </a:t>
            </a:r>
            <a:r>
              <a:rPr lang="en-US" err="1" smtClean="0"/>
              <a:t>antara</a:t>
            </a:r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SENI</a:t>
            </a:r>
            <a:r>
              <a:rPr lang="en-US" smtClean="0"/>
              <a:t> </a:t>
            </a:r>
            <a:r>
              <a:rPr lang="en-US" err="1" smtClean="0"/>
              <a:t>dan</a:t>
            </a: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TEKNIK</a:t>
            </a:r>
          </a:p>
          <a:p>
            <a:r>
              <a:rPr lang="en-US" err="1" smtClean="0">
                <a:solidFill>
                  <a:srgbClr val="0070C0"/>
                </a:solidFill>
              </a:rPr>
              <a:t>Seni</a:t>
            </a:r>
            <a:r>
              <a:rPr lang="en-US" err="1" smtClean="0">
                <a:sym typeface="Wingdings" pitchFamily="2" charset="2"/>
              </a:rPr>
              <a:t>karena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err="1" smtClean="0">
                <a:sym typeface="Wingdings" pitchFamily="2" charset="2"/>
              </a:rPr>
              <a:t>algoritma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err="1" smtClean="0">
                <a:sym typeface="Wingdings" pitchFamily="2" charset="2"/>
              </a:rPr>
              <a:t>penuh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err="1" smtClean="0">
                <a:sym typeface="Wingdings" pitchFamily="2" charset="2"/>
              </a:rPr>
              <a:t>dengan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err="1" smtClean="0">
                <a:sym typeface="Wingdings" pitchFamily="2" charset="2"/>
              </a:rPr>
              <a:t>kreatifitas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err="1" smtClean="0">
                <a:sym typeface="Wingdings" pitchFamily="2" charset="2"/>
              </a:rPr>
              <a:t>dan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err="1" smtClean="0">
                <a:sym typeface="Wingdings" pitchFamily="2" charset="2"/>
              </a:rPr>
              <a:t>imajinasi</a:t>
            </a:r>
            <a:r>
              <a:rPr lang="en-US" smtClean="0">
                <a:sym typeface="Wingdings" pitchFamily="2" charset="2"/>
              </a:rPr>
              <a:t> yang </a:t>
            </a:r>
            <a:r>
              <a:rPr lang="en-US" err="1" smtClean="0">
                <a:sym typeface="Wingdings" pitchFamily="2" charset="2"/>
              </a:rPr>
              <a:t>jenius</a:t>
            </a:r>
            <a:endParaRPr lang="en-US" smtClean="0">
              <a:sym typeface="Wingdings" pitchFamily="2" charset="2"/>
            </a:endParaRPr>
          </a:p>
          <a:p>
            <a:r>
              <a:rPr lang="en-US" err="1" smtClean="0">
                <a:solidFill>
                  <a:srgbClr val="C00000"/>
                </a:solidFill>
                <a:sym typeface="Wingdings" pitchFamily="2" charset="2"/>
              </a:rPr>
              <a:t>Teknik</a:t>
            </a:r>
            <a:r>
              <a:rPr lang="en-US" err="1" smtClean="0">
                <a:sym typeface="Wingdings" pitchFamily="2" charset="2"/>
              </a:rPr>
              <a:t>karena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err="1" smtClean="0">
                <a:sym typeface="Wingdings" pitchFamily="2" charset="2"/>
              </a:rPr>
              <a:t>algoritma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err="1" smtClean="0">
                <a:sym typeface="Wingdings" pitchFamily="2" charset="2"/>
              </a:rPr>
              <a:t>diterapkan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err="1" smtClean="0">
                <a:sym typeface="Wingdings" pitchFamily="2" charset="2"/>
              </a:rPr>
              <a:t>dikomputer</a:t>
            </a:r>
            <a:r>
              <a:rPr lang="en-US" smtClean="0">
                <a:sym typeface="Wingdings" pitchFamily="2" charset="2"/>
              </a:rPr>
              <a:t> yang </a:t>
            </a:r>
            <a:r>
              <a:rPr lang="en-US" err="1" smtClean="0">
                <a:sym typeface="Wingdings" pitchFamily="2" charset="2"/>
              </a:rPr>
              <a:t>penuh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err="1" smtClean="0">
                <a:sym typeface="Wingdings" pitchFamily="2" charset="2"/>
              </a:rPr>
              <a:t>dengan</a:t>
            </a:r>
            <a:r>
              <a:rPr lang="en-US" smtClean="0">
                <a:sym typeface="Wingdings" pitchFamily="2" charset="2"/>
              </a:rPr>
              <a:t> tools </a:t>
            </a:r>
            <a:r>
              <a:rPr lang="en-US" err="1" smtClean="0">
                <a:sym typeface="Wingdings" pitchFamily="2" charset="2"/>
              </a:rPr>
              <a:t>dan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err="1" smtClean="0">
                <a:sym typeface="Wingdings" pitchFamily="2" charset="2"/>
              </a:rPr>
              <a:t>metodelogi</a:t>
            </a:r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Pengenalan</a:t>
            </a:r>
            <a:r>
              <a:rPr lang="en-US" smtClean="0"/>
              <a:t> </a:t>
            </a:r>
            <a:r>
              <a:rPr lang="en-US" err="1" smtClean="0"/>
              <a:t>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err="1" smtClean="0"/>
              <a:t>Algoritma</a:t>
            </a:r>
            <a:r>
              <a:rPr lang="en-US" smtClean="0"/>
              <a:t> </a:t>
            </a:r>
            <a:r>
              <a:rPr lang="en-US" err="1" smtClean="0"/>
              <a:t>adalah</a:t>
            </a:r>
            <a:r>
              <a:rPr lang="en-US" smtClean="0"/>
              <a:t> </a:t>
            </a:r>
            <a:r>
              <a:rPr lang="en-US" err="1" smtClean="0"/>
              <a:t>sekumpulan</a:t>
            </a:r>
            <a:r>
              <a:rPr lang="en-US" smtClean="0"/>
              <a:t> </a:t>
            </a:r>
            <a:r>
              <a:rPr lang="en-US" err="1" smtClean="0"/>
              <a:t>instruksi</a:t>
            </a:r>
            <a:r>
              <a:rPr lang="en-US" smtClean="0"/>
              <a:t> yang </a:t>
            </a:r>
            <a:r>
              <a:rPr lang="en-US" err="1" smtClean="0"/>
              <a:t>apabila</a:t>
            </a:r>
            <a:r>
              <a:rPr lang="en-US" smtClean="0"/>
              <a:t> </a:t>
            </a:r>
            <a:r>
              <a:rPr lang="en-US" err="1" smtClean="0"/>
              <a:t>dijalakan</a:t>
            </a:r>
            <a:r>
              <a:rPr lang="en-US" smtClean="0"/>
              <a:t> </a:t>
            </a:r>
            <a:r>
              <a:rPr lang="en-US" err="1" smtClean="0"/>
              <a:t>akan</a:t>
            </a:r>
            <a:r>
              <a:rPr lang="en-US" smtClean="0"/>
              <a:t> </a:t>
            </a:r>
            <a:r>
              <a:rPr lang="en-US" err="1" smtClean="0"/>
              <a:t>menyelesaikan</a:t>
            </a:r>
            <a:r>
              <a:rPr lang="en-US" smtClean="0"/>
              <a:t> </a:t>
            </a:r>
            <a:r>
              <a:rPr lang="en-US" err="1" smtClean="0"/>
              <a:t>suatu</a:t>
            </a:r>
            <a:r>
              <a:rPr lang="en-US" smtClean="0"/>
              <a:t> </a:t>
            </a:r>
            <a:r>
              <a:rPr lang="en-US" err="1" smtClean="0"/>
              <a:t>tugas</a:t>
            </a:r>
            <a:r>
              <a:rPr lang="en-US" smtClean="0"/>
              <a:t> </a:t>
            </a:r>
            <a:r>
              <a:rPr lang="en-US" err="1" smtClean="0"/>
              <a:t>tertentu</a:t>
            </a:r>
            <a:endParaRPr lang="en-US" smtClean="0"/>
          </a:p>
          <a:p>
            <a:r>
              <a:rPr lang="en-US" err="1" smtClean="0"/>
              <a:t>Setiap</a:t>
            </a:r>
            <a:r>
              <a:rPr lang="en-US" smtClean="0"/>
              <a:t> </a:t>
            </a:r>
            <a:r>
              <a:rPr lang="en-US" err="1" smtClean="0"/>
              <a:t>algoitma</a:t>
            </a:r>
            <a:r>
              <a:rPr lang="en-US" smtClean="0"/>
              <a:t> </a:t>
            </a:r>
            <a:r>
              <a:rPr lang="en-US" err="1" smtClean="0"/>
              <a:t>harus</a:t>
            </a:r>
            <a:r>
              <a:rPr lang="en-US" smtClean="0"/>
              <a:t> </a:t>
            </a:r>
            <a:r>
              <a:rPr lang="en-US" err="1" smtClean="0"/>
              <a:t>memenuhi</a:t>
            </a:r>
            <a:r>
              <a:rPr lang="en-US" smtClean="0"/>
              <a:t> </a:t>
            </a:r>
            <a:r>
              <a:rPr lang="en-US" err="1" smtClean="0"/>
              <a:t>kriteria</a:t>
            </a:r>
            <a:r>
              <a:rPr lang="en-US" smtClean="0"/>
              <a:t> </a:t>
            </a:r>
            <a:r>
              <a:rPr lang="en-US" err="1" smtClean="0"/>
              <a:t>sebagai</a:t>
            </a:r>
            <a:r>
              <a:rPr lang="en-US" smtClean="0"/>
              <a:t> </a:t>
            </a:r>
            <a:r>
              <a:rPr lang="en-US" err="1" smtClean="0"/>
              <a:t>berikut</a:t>
            </a:r>
            <a:r>
              <a:rPr lang="en-US" smtClean="0"/>
              <a:t>:</a:t>
            </a:r>
          </a:p>
          <a:p>
            <a:pPr lvl="1"/>
            <a:r>
              <a:rPr lang="en-US" err="1" smtClean="0"/>
              <a:t>Tidak</a:t>
            </a:r>
            <a:r>
              <a:rPr lang="en-US" smtClean="0"/>
              <a:t> </a:t>
            </a:r>
            <a:r>
              <a:rPr lang="en-US" err="1" smtClean="0"/>
              <a:t>harus</a:t>
            </a:r>
            <a:r>
              <a:rPr lang="en-US" smtClean="0"/>
              <a:t> </a:t>
            </a:r>
            <a:r>
              <a:rPr lang="en-US" err="1" smtClean="0"/>
              <a:t>ada</a:t>
            </a:r>
            <a:r>
              <a:rPr lang="en-US" smtClean="0"/>
              <a:t> </a:t>
            </a:r>
            <a:r>
              <a:rPr lang="en-US" err="1" smtClean="0"/>
              <a:t>masukan</a:t>
            </a:r>
            <a:r>
              <a:rPr lang="en-US" smtClean="0"/>
              <a:t> (input) </a:t>
            </a:r>
            <a:r>
              <a:rPr lang="en-US" err="1" smtClean="0"/>
              <a:t>dari</a:t>
            </a:r>
            <a:r>
              <a:rPr lang="en-US" smtClean="0"/>
              <a:t> </a:t>
            </a:r>
            <a:r>
              <a:rPr lang="en-US" err="1" smtClean="0"/>
              <a:t>luar</a:t>
            </a:r>
            <a:endParaRPr lang="en-US" smtClean="0"/>
          </a:p>
          <a:p>
            <a:pPr lvl="1"/>
            <a:r>
              <a:rPr lang="en-US" err="1" smtClean="0"/>
              <a:t>Harus</a:t>
            </a:r>
            <a:r>
              <a:rPr lang="en-US" smtClean="0"/>
              <a:t> </a:t>
            </a:r>
            <a:r>
              <a:rPr lang="en-US" err="1" smtClean="0"/>
              <a:t>punya</a:t>
            </a:r>
            <a:r>
              <a:rPr lang="en-US" smtClean="0"/>
              <a:t> </a:t>
            </a:r>
            <a:r>
              <a:rPr lang="en-US" err="1" smtClean="0"/>
              <a:t>sesuatu</a:t>
            </a:r>
            <a:r>
              <a:rPr lang="en-US" smtClean="0"/>
              <a:t> yang </a:t>
            </a:r>
            <a:r>
              <a:rPr lang="en-US" err="1" smtClean="0"/>
              <a:t>dihasilkan</a:t>
            </a:r>
            <a:r>
              <a:rPr lang="en-US" smtClean="0"/>
              <a:t>, minimal </a:t>
            </a:r>
            <a:r>
              <a:rPr lang="en-US" err="1" smtClean="0"/>
              <a:t>satu</a:t>
            </a:r>
            <a:r>
              <a:rPr lang="en-US" smtClean="0"/>
              <a:t> </a:t>
            </a:r>
            <a:r>
              <a:rPr lang="en-US" err="1" smtClean="0"/>
              <a:t>keluaran</a:t>
            </a:r>
            <a:r>
              <a:rPr lang="en-US" smtClean="0"/>
              <a:t> (output)</a:t>
            </a:r>
          </a:p>
          <a:p>
            <a:pPr lvl="1"/>
            <a:r>
              <a:rPr lang="en-US" err="1" smtClean="0"/>
              <a:t>Setiap</a:t>
            </a:r>
            <a:r>
              <a:rPr lang="en-US" smtClean="0"/>
              <a:t> </a:t>
            </a:r>
            <a:r>
              <a:rPr lang="en-US" err="1" smtClean="0"/>
              <a:t>instruksi</a:t>
            </a:r>
            <a:r>
              <a:rPr lang="en-US" smtClean="0"/>
              <a:t> </a:t>
            </a:r>
            <a:r>
              <a:rPr lang="en-US" err="1" smtClean="0"/>
              <a:t>harus</a:t>
            </a:r>
            <a:r>
              <a:rPr lang="en-US" smtClean="0"/>
              <a:t> </a:t>
            </a:r>
            <a:r>
              <a:rPr lang="en-US" err="1" smtClean="0"/>
              <a:t>jelas</a:t>
            </a:r>
            <a:r>
              <a:rPr lang="en-US" smtClean="0"/>
              <a:t> </a:t>
            </a:r>
            <a:r>
              <a:rPr lang="en-US" err="1" smtClean="0"/>
              <a:t>dan</a:t>
            </a:r>
            <a:r>
              <a:rPr lang="en-US" smtClean="0"/>
              <a:t> </a:t>
            </a:r>
            <a:r>
              <a:rPr lang="en-US" err="1" smtClean="0"/>
              <a:t>tidak</a:t>
            </a:r>
            <a:r>
              <a:rPr lang="en-US" smtClean="0"/>
              <a:t> </a:t>
            </a:r>
            <a:r>
              <a:rPr lang="en-US" err="1" smtClean="0"/>
              <a:t>meragukan</a:t>
            </a:r>
            <a:endParaRPr lang="en-US" smtClean="0"/>
          </a:p>
          <a:p>
            <a:pPr lvl="1"/>
            <a:r>
              <a:rPr lang="en-US" err="1" smtClean="0"/>
              <a:t>Algoritma</a:t>
            </a:r>
            <a:r>
              <a:rPr lang="en-US" smtClean="0"/>
              <a:t> </a:t>
            </a:r>
            <a:r>
              <a:rPr lang="en-US" err="1" smtClean="0"/>
              <a:t>secara</a:t>
            </a:r>
            <a:r>
              <a:rPr lang="en-US" smtClean="0"/>
              <a:t> </a:t>
            </a:r>
            <a:r>
              <a:rPr lang="en-US" err="1" smtClean="0"/>
              <a:t>keseluruhan</a:t>
            </a:r>
            <a:r>
              <a:rPr lang="en-US" smtClean="0"/>
              <a:t> (</a:t>
            </a:r>
            <a:r>
              <a:rPr lang="en-US" err="1" smtClean="0"/>
              <a:t>termasuk</a:t>
            </a:r>
            <a:r>
              <a:rPr lang="en-US" smtClean="0"/>
              <a:t> sub </a:t>
            </a:r>
            <a:r>
              <a:rPr lang="en-US" err="1" smtClean="0"/>
              <a:t>algoritma</a:t>
            </a:r>
            <a:r>
              <a:rPr lang="en-US" smtClean="0"/>
              <a:t>) </a:t>
            </a:r>
            <a:r>
              <a:rPr lang="en-US" err="1" smtClean="0"/>
              <a:t>harus</a:t>
            </a:r>
            <a:r>
              <a:rPr lang="en-US" smtClean="0"/>
              <a:t> </a:t>
            </a:r>
            <a:r>
              <a:rPr lang="en-US" err="1" smtClean="0"/>
              <a:t>punya</a:t>
            </a:r>
            <a:r>
              <a:rPr lang="en-US" smtClean="0"/>
              <a:t> </a:t>
            </a:r>
            <a:r>
              <a:rPr lang="en-US" err="1" smtClean="0"/>
              <a:t>titk</a:t>
            </a:r>
            <a:r>
              <a:rPr lang="en-US" smtClean="0"/>
              <a:t> </a:t>
            </a:r>
            <a:r>
              <a:rPr lang="en-US" err="1" smtClean="0"/>
              <a:t>awal</a:t>
            </a:r>
            <a:r>
              <a:rPr lang="en-US" smtClean="0"/>
              <a:t> </a:t>
            </a:r>
            <a:r>
              <a:rPr lang="en-US" err="1" smtClean="0"/>
              <a:t>dan</a:t>
            </a:r>
            <a:r>
              <a:rPr lang="en-US" smtClean="0"/>
              <a:t> </a:t>
            </a:r>
            <a:r>
              <a:rPr lang="en-US" err="1" smtClean="0"/>
              <a:t>titk</a:t>
            </a:r>
            <a:r>
              <a:rPr lang="en-US" smtClean="0"/>
              <a:t> </a:t>
            </a:r>
            <a:r>
              <a:rPr lang="en-US" err="1" smtClean="0"/>
              <a:t>berhenti</a:t>
            </a:r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Pengenalan</a:t>
            </a:r>
            <a:r>
              <a:rPr lang="en-US" smtClean="0"/>
              <a:t> </a:t>
            </a:r>
            <a:r>
              <a:rPr lang="en-US" err="1" smtClean="0"/>
              <a:t>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err="1" smtClean="0"/>
              <a:t>Setiap</a:t>
            </a:r>
            <a:r>
              <a:rPr lang="en-US" smtClean="0"/>
              <a:t> </a:t>
            </a:r>
            <a:r>
              <a:rPr lang="en-US" err="1" smtClean="0"/>
              <a:t>instruksi</a:t>
            </a:r>
            <a:r>
              <a:rPr lang="en-US" smtClean="0"/>
              <a:t> </a:t>
            </a:r>
            <a:r>
              <a:rPr lang="en-US" err="1" smtClean="0"/>
              <a:t>harus</a:t>
            </a:r>
            <a:r>
              <a:rPr lang="en-US" smtClean="0"/>
              <a:t> </a:t>
            </a:r>
            <a:r>
              <a:rPr lang="en-US" err="1" smtClean="0"/>
              <a:t>jelas</a:t>
            </a:r>
            <a:r>
              <a:rPr lang="en-US" smtClean="0"/>
              <a:t>, </a:t>
            </a:r>
            <a:r>
              <a:rPr lang="en-US" err="1" smtClean="0"/>
              <a:t>dapat</a:t>
            </a:r>
            <a:r>
              <a:rPr lang="en-US" smtClean="0"/>
              <a:t> </a:t>
            </a:r>
            <a:r>
              <a:rPr lang="en-US" err="1" smtClean="0"/>
              <a:t>dilaksanakan</a:t>
            </a:r>
            <a:r>
              <a:rPr lang="en-US" smtClean="0"/>
              <a:t> </a:t>
            </a:r>
            <a:r>
              <a:rPr lang="en-US" err="1" smtClean="0"/>
              <a:t>dan</a:t>
            </a:r>
            <a:r>
              <a:rPr lang="en-US" smtClean="0"/>
              <a:t> </a:t>
            </a:r>
            <a:r>
              <a:rPr lang="en-US" err="1" smtClean="0"/>
              <a:t>efektif</a:t>
            </a:r>
            <a:r>
              <a:rPr lang="en-US" smtClean="0"/>
              <a:t>. </a:t>
            </a:r>
            <a:r>
              <a:rPr lang="en-US" err="1" smtClean="0"/>
              <a:t>Sebagai</a:t>
            </a:r>
            <a:r>
              <a:rPr lang="en-US" smtClean="0"/>
              <a:t> </a:t>
            </a:r>
            <a:r>
              <a:rPr lang="en-US" err="1" smtClean="0"/>
              <a:t>contoh</a:t>
            </a:r>
            <a:r>
              <a:rPr lang="en-US" smtClean="0"/>
              <a:t> A = A + 0 </a:t>
            </a:r>
            <a:r>
              <a:rPr lang="en-US" err="1" smtClean="0"/>
              <a:t>atau</a:t>
            </a:r>
            <a:r>
              <a:rPr lang="en-US" smtClean="0"/>
              <a:t> A = A*1 </a:t>
            </a:r>
            <a:r>
              <a:rPr lang="en-US" err="1" smtClean="0"/>
              <a:t>adalah</a:t>
            </a:r>
            <a:r>
              <a:rPr lang="en-US" smtClean="0"/>
              <a:t> </a:t>
            </a:r>
            <a:r>
              <a:rPr lang="en-US" err="1" smtClean="0"/>
              <a:t>instruksi</a:t>
            </a:r>
            <a:r>
              <a:rPr lang="en-US" smtClean="0"/>
              <a:t> yang </a:t>
            </a:r>
            <a:r>
              <a:rPr lang="en-US" err="1" smtClean="0"/>
              <a:t>tidak</a:t>
            </a:r>
            <a:r>
              <a:rPr lang="en-US" smtClean="0"/>
              <a:t> </a:t>
            </a:r>
            <a:r>
              <a:rPr lang="en-US" err="1" smtClean="0"/>
              <a:t>efektif</a:t>
            </a:r>
            <a:r>
              <a:rPr lang="en-US" smtClean="0"/>
              <a:t> (useless)</a:t>
            </a:r>
          </a:p>
          <a:p>
            <a:r>
              <a:rPr lang="en-US" err="1" smtClean="0"/>
              <a:t>Algoritma</a:t>
            </a:r>
            <a:r>
              <a:rPr lang="en-US" smtClean="0"/>
              <a:t> </a:t>
            </a:r>
            <a:r>
              <a:rPr lang="en-US" err="1" smtClean="0"/>
              <a:t>adalah</a:t>
            </a:r>
            <a:r>
              <a:rPr lang="en-US" smtClean="0"/>
              <a:t> </a:t>
            </a:r>
            <a:r>
              <a:rPr lang="en-US" err="1" smtClean="0"/>
              <a:t>inti</a:t>
            </a:r>
            <a:r>
              <a:rPr lang="en-US" smtClean="0"/>
              <a:t> </a:t>
            </a:r>
            <a:r>
              <a:rPr lang="en-US" err="1" smtClean="0"/>
              <a:t>dari</a:t>
            </a:r>
            <a:r>
              <a:rPr lang="en-US" smtClean="0"/>
              <a:t> </a:t>
            </a:r>
            <a:r>
              <a:rPr lang="en-US" err="1" smtClean="0"/>
              <a:t>ilmu</a:t>
            </a:r>
            <a:r>
              <a:rPr lang="en-US" smtClean="0"/>
              <a:t> </a:t>
            </a:r>
            <a:r>
              <a:rPr lang="en-US" err="1" smtClean="0"/>
              <a:t>informatika</a:t>
            </a:r>
            <a:endParaRPr lang="en-US" smtClean="0"/>
          </a:p>
          <a:p>
            <a:r>
              <a:rPr lang="en-US" err="1" smtClean="0"/>
              <a:t>Sebuah</a:t>
            </a:r>
            <a:r>
              <a:rPr lang="en-US" smtClean="0"/>
              <a:t> program </a:t>
            </a:r>
            <a:r>
              <a:rPr lang="en-US" err="1" smtClean="0"/>
              <a:t>adalah</a:t>
            </a:r>
            <a:r>
              <a:rPr lang="en-US" smtClean="0"/>
              <a:t> </a:t>
            </a:r>
            <a:r>
              <a:rPr lang="en-US" err="1" smtClean="0"/>
              <a:t>gabungan</a:t>
            </a:r>
            <a:r>
              <a:rPr lang="en-US" smtClean="0"/>
              <a:t> </a:t>
            </a:r>
            <a:r>
              <a:rPr lang="en-US" err="1" smtClean="0"/>
              <a:t>antara</a:t>
            </a:r>
            <a:r>
              <a:rPr lang="en-US" smtClean="0"/>
              <a:t> </a:t>
            </a:r>
            <a:r>
              <a:rPr lang="en-US" err="1" smtClean="0"/>
              <a:t>algoritma</a:t>
            </a:r>
            <a:r>
              <a:rPr lang="en-US" smtClean="0"/>
              <a:t> </a:t>
            </a:r>
            <a:r>
              <a:rPr lang="en-US" err="1" smtClean="0"/>
              <a:t>dan</a:t>
            </a:r>
            <a:r>
              <a:rPr lang="en-US" smtClean="0"/>
              <a:t> </a:t>
            </a:r>
            <a:r>
              <a:rPr lang="en-US" err="1" smtClean="0"/>
              <a:t>struktur</a:t>
            </a:r>
            <a:r>
              <a:rPr lang="en-US" smtClean="0"/>
              <a:t> data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Algoritma</a:t>
            </a:r>
            <a:r>
              <a:rPr lang="en-US" smtClean="0"/>
              <a:t> </a:t>
            </a:r>
            <a:r>
              <a:rPr lang="en-US" err="1" smtClean="0"/>
              <a:t>dan</a:t>
            </a:r>
            <a:r>
              <a:rPr lang="en-US" smtClean="0"/>
              <a:t> </a:t>
            </a:r>
            <a:r>
              <a:rPr lang="en-US" err="1" smtClean="0"/>
              <a:t>Bahasa</a:t>
            </a:r>
            <a:r>
              <a:rPr lang="en-US" smtClean="0"/>
              <a:t> </a:t>
            </a:r>
            <a:r>
              <a:rPr lang="en-US" err="1" smtClean="0"/>
              <a:t>Pemrograman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/>
              <a:t>Belajar</a:t>
            </a:r>
            <a:r>
              <a:rPr lang="en-US" smtClean="0"/>
              <a:t> </a:t>
            </a:r>
            <a:r>
              <a:rPr lang="en-US" err="1" smtClean="0"/>
              <a:t>algoritma</a:t>
            </a:r>
            <a:r>
              <a:rPr lang="en-US" smtClean="0"/>
              <a:t> </a:t>
            </a:r>
            <a:r>
              <a:rPr lang="en-US" err="1" smtClean="0"/>
              <a:t>berbeda</a:t>
            </a:r>
            <a:r>
              <a:rPr lang="en-US" smtClean="0"/>
              <a:t> </a:t>
            </a:r>
            <a:r>
              <a:rPr lang="en-US" err="1" smtClean="0"/>
              <a:t>dengan</a:t>
            </a:r>
            <a:r>
              <a:rPr lang="en-US" smtClean="0"/>
              <a:t> </a:t>
            </a:r>
            <a:r>
              <a:rPr lang="en-US" err="1" smtClean="0"/>
              <a:t>belajar</a:t>
            </a:r>
            <a:r>
              <a:rPr lang="en-US" smtClean="0"/>
              <a:t> </a:t>
            </a:r>
            <a:r>
              <a:rPr lang="en-US" err="1" smtClean="0"/>
              <a:t>bahasa</a:t>
            </a:r>
            <a:r>
              <a:rPr lang="en-US" smtClean="0"/>
              <a:t> </a:t>
            </a:r>
            <a:r>
              <a:rPr lang="en-US" err="1" smtClean="0"/>
              <a:t>pemrograman</a:t>
            </a:r>
            <a:endParaRPr lang="en-US" smtClean="0"/>
          </a:p>
          <a:p>
            <a:r>
              <a:rPr lang="en-US" err="1" smtClean="0"/>
              <a:t>Belajar</a:t>
            </a:r>
            <a:r>
              <a:rPr lang="en-US" smtClean="0"/>
              <a:t> </a:t>
            </a:r>
            <a:r>
              <a:rPr lang="en-US" err="1" smtClean="0"/>
              <a:t>algoritma</a:t>
            </a:r>
            <a:r>
              <a:rPr lang="en-US" err="1" smtClean="0">
                <a:sym typeface="Wingdings" pitchFamily="2" charset="2"/>
              </a:rPr>
              <a:t></a:t>
            </a:r>
            <a:r>
              <a:rPr lang="en-US" err="1" smtClean="0"/>
              <a:t>belajar</a:t>
            </a:r>
            <a:r>
              <a:rPr lang="en-US" smtClean="0"/>
              <a:t> </a:t>
            </a:r>
            <a:r>
              <a:rPr lang="en-US" err="1" smtClean="0"/>
              <a:t>tentang</a:t>
            </a:r>
            <a:r>
              <a:rPr lang="en-US" smtClean="0"/>
              <a:t> </a:t>
            </a:r>
            <a:r>
              <a:rPr lang="en-US" err="1" smtClean="0"/>
              <a:t>metodologi</a:t>
            </a:r>
            <a:r>
              <a:rPr lang="en-US" smtClean="0"/>
              <a:t> </a:t>
            </a:r>
            <a:r>
              <a:rPr lang="en-US" err="1" smtClean="0"/>
              <a:t>pemecahan</a:t>
            </a:r>
            <a:r>
              <a:rPr lang="en-US" smtClean="0"/>
              <a:t> </a:t>
            </a:r>
            <a:r>
              <a:rPr lang="en-US" err="1" smtClean="0"/>
              <a:t>masalah</a:t>
            </a:r>
            <a:r>
              <a:rPr lang="en-US" smtClean="0"/>
              <a:t>, </a:t>
            </a:r>
            <a:r>
              <a:rPr lang="en-US" err="1" smtClean="0"/>
              <a:t>kemudian</a:t>
            </a:r>
            <a:r>
              <a:rPr lang="en-US" smtClean="0"/>
              <a:t> </a:t>
            </a:r>
            <a:r>
              <a:rPr lang="en-US" err="1" smtClean="0"/>
              <a:t>menuangkannya</a:t>
            </a:r>
            <a:r>
              <a:rPr lang="en-US" smtClean="0"/>
              <a:t> </a:t>
            </a:r>
            <a:r>
              <a:rPr lang="en-US" err="1" smtClean="0"/>
              <a:t>dalam</a:t>
            </a:r>
            <a:r>
              <a:rPr lang="en-US" smtClean="0"/>
              <a:t> </a:t>
            </a:r>
            <a:r>
              <a:rPr lang="en-US" err="1" smtClean="0"/>
              <a:t>bentuk</a:t>
            </a:r>
            <a:r>
              <a:rPr lang="en-US" smtClean="0"/>
              <a:t> </a:t>
            </a:r>
            <a:r>
              <a:rPr lang="en-US" err="1" smtClean="0"/>
              <a:t>notasi</a:t>
            </a:r>
            <a:r>
              <a:rPr lang="en-US" smtClean="0"/>
              <a:t> yang </a:t>
            </a:r>
            <a:r>
              <a:rPr lang="en-US" err="1" smtClean="0"/>
              <a:t>mudah</a:t>
            </a:r>
            <a:r>
              <a:rPr lang="en-US" smtClean="0"/>
              <a:t> </a:t>
            </a:r>
            <a:r>
              <a:rPr lang="en-US" err="1" smtClean="0"/>
              <a:t>dipahami</a:t>
            </a:r>
            <a:endParaRPr lang="en-US" smtClean="0"/>
          </a:p>
          <a:p>
            <a:r>
              <a:rPr lang="en-US" err="1" smtClean="0"/>
              <a:t>Belajar</a:t>
            </a:r>
            <a:r>
              <a:rPr lang="en-US" smtClean="0"/>
              <a:t> </a:t>
            </a:r>
            <a:r>
              <a:rPr lang="en-US" err="1" smtClean="0"/>
              <a:t>bahasa</a:t>
            </a:r>
            <a:r>
              <a:rPr lang="en-US" smtClean="0"/>
              <a:t> </a:t>
            </a:r>
            <a:r>
              <a:rPr lang="en-US" err="1" smtClean="0"/>
              <a:t>pemrograman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err="1" smtClean="0"/>
              <a:t>belajar</a:t>
            </a:r>
            <a:r>
              <a:rPr lang="en-US" smtClean="0"/>
              <a:t> </a:t>
            </a:r>
            <a:r>
              <a:rPr lang="en-US" err="1" smtClean="0"/>
              <a:t>memakai</a:t>
            </a:r>
            <a:r>
              <a:rPr lang="en-US" smtClean="0"/>
              <a:t> </a:t>
            </a:r>
            <a:r>
              <a:rPr lang="en-US" err="1" smtClean="0"/>
              <a:t>suatu</a:t>
            </a:r>
            <a:r>
              <a:rPr lang="en-US" smtClean="0"/>
              <a:t> </a:t>
            </a:r>
            <a:r>
              <a:rPr lang="en-US" err="1" smtClean="0"/>
              <a:t>bahasa</a:t>
            </a:r>
            <a:r>
              <a:rPr lang="en-US" smtClean="0"/>
              <a:t>, </a:t>
            </a:r>
            <a:r>
              <a:rPr lang="en-US" err="1" smtClean="0"/>
              <a:t>aturan</a:t>
            </a:r>
            <a:r>
              <a:rPr lang="en-US" smtClean="0"/>
              <a:t>, </a:t>
            </a:r>
            <a:r>
              <a:rPr lang="en-US" err="1" smtClean="0"/>
              <a:t>karakteristik</a:t>
            </a:r>
            <a:r>
              <a:rPr lang="en-US" smtClean="0"/>
              <a:t> </a:t>
            </a:r>
            <a:r>
              <a:rPr lang="en-US" err="1" smtClean="0"/>
              <a:t>instruksi</a:t>
            </a:r>
            <a:r>
              <a:rPr lang="en-US" smtClean="0"/>
              <a:t> </a:t>
            </a:r>
            <a:r>
              <a:rPr lang="en-US" err="1" smtClean="0"/>
              <a:t>dan</a:t>
            </a:r>
            <a:r>
              <a:rPr lang="en-US" smtClean="0"/>
              <a:t> </a:t>
            </a:r>
            <a:r>
              <a:rPr lang="en-US" err="1" smtClean="0"/>
              <a:t>tata</a:t>
            </a:r>
            <a:r>
              <a:rPr lang="en-US" smtClean="0"/>
              <a:t> </a:t>
            </a:r>
            <a:r>
              <a:rPr lang="en-US" err="1" smtClean="0"/>
              <a:t>cara</a:t>
            </a:r>
            <a:r>
              <a:rPr lang="en-US" smtClean="0"/>
              <a:t> </a:t>
            </a:r>
            <a:r>
              <a:rPr lang="en-US" err="1" smtClean="0"/>
              <a:t>pengoperasian</a:t>
            </a:r>
            <a:r>
              <a:rPr lang="en-US" smtClean="0"/>
              <a:t> </a:t>
            </a:r>
            <a:r>
              <a:rPr lang="en-US" err="1" smtClean="0"/>
              <a:t>compilernya</a:t>
            </a:r>
            <a:r>
              <a:rPr lang="en-US" smtClean="0"/>
              <a:t> </a:t>
            </a:r>
            <a:r>
              <a:rPr lang="en-US" err="1" smtClean="0"/>
              <a:t>serta</a:t>
            </a:r>
            <a:r>
              <a:rPr lang="en-US" smtClean="0"/>
              <a:t> </a:t>
            </a:r>
            <a:r>
              <a:rPr lang="en-US" err="1" smtClean="0"/>
              <a:t>memanfaatkan</a:t>
            </a:r>
            <a:r>
              <a:rPr lang="en-US" smtClean="0"/>
              <a:t> </a:t>
            </a:r>
            <a:r>
              <a:rPr lang="en-US" err="1" smtClean="0"/>
              <a:t>semua</a:t>
            </a:r>
            <a:r>
              <a:rPr lang="en-US" smtClean="0"/>
              <a:t> </a:t>
            </a:r>
            <a:r>
              <a:rPr lang="en-US" err="1" smtClean="0"/>
              <a:t>hal</a:t>
            </a:r>
            <a:r>
              <a:rPr lang="en-US" smtClean="0"/>
              <a:t> </a:t>
            </a:r>
            <a:r>
              <a:rPr lang="en-US" err="1" smtClean="0"/>
              <a:t>tersebut</a:t>
            </a:r>
            <a:r>
              <a:rPr lang="en-US" smtClean="0"/>
              <a:t> </a:t>
            </a:r>
            <a:r>
              <a:rPr lang="en-US" err="1" smtClean="0"/>
              <a:t>untuk</a:t>
            </a:r>
            <a:r>
              <a:rPr lang="en-US" smtClean="0"/>
              <a:t> </a:t>
            </a:r>
            <a:r>
              <a:rPr lang="en-US" err="1" smtClean="0"/>
              <a:t>membuat</a:t>
            </a:r>
            <a:r>
              <a:rPr lang="en-US" smtClean="0"/>
              <a:t> program </a:t>
            </a:r>
            <a:r>
              <a:rPr lang="en-US" err="1" smtClean="0"/>
              <a:t>dengan</a:t>
            </a:r>
            <a:r>
              <a:rPr lang="en-US" smtClean="0"/>
              <a:t> </a:t>
            </a:r>
            <a:r>
              <a:rPr lang="en-US" err="1" smtClean="0"/>
              <a:t>bahasa</a:t>
            </a:r>
            <a:r>
              <a:rPr lang="en-US" smtClean="0"/>
              <a:t> </a:t>
            </a:r>
            <a:r>
              <a:rPr lang="en-US" err="1" smtClean="0"/>
              <a:t>itu</a:t>
            </a:r>
            <a:r>
              <a:rPr lang="en-US" smtClean="0"/>
              <a:t> </a:t>
            </a:r>
            <a:r>
              <a:rPr lang="en-US" err="1" smtClean="0"/>
              <a:t>saja</a:t>
            </a:r>
            <a:r>
              <a:rPr lang="en-US" smtClean="0"/>
              <a:t>.</a:t>
            </a:r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Pengenalan</a:t>
            </a:r>
            <a:r>
              <a:rPr lang="en-US" smtClean="0"/>
              <a:t> </a:t>
            </a:r>
            <a:r>
              <a:rPr lang="en-US" err="1" smtClean="0"/>
              <a:t>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Contoh</a:t>
            </a:r>
            <a:r>
              <a:rPr lang="en-US" smtClean="0"/>
              <a:t> Soal 1</a:t>
            </a:r>
          </a:p>
          <a:p>
            <a:pPr lvl="1"/>
            <a:r>
              <a:rPr lang="en-US" err="1" smtClean="0"/>
              <a:t>Diketahui</a:t>
            </a:r>
            <a:r>
              <a:rPr lang="en-US" smtClean="0"/>
              <a:t> </a:t>
            </a:r>
            <a:r>
              <a:rPr lang="en-US" err="1" smtClean="0"/>
              <a:t>dua</a:t>
            </a:r>
            <a:r>
              <a:rPr lang="en-US" smtClean="0"/>
              <a:t> </a:t>
            </a:r>
            <a:r>
              <a:rPr lang="en-US" err="1" smtClean="0"/>
              <a:t>bilangan</a:t>
            </a:r>
            <a:r>
              <a:rPr lang="en-US" smtClean="0"/>
              <a:t> </a:t>
            </a:r>
            <a:r>
              <a:rPr lang="en-US" err="1" smtClean="0"/>
              <a:t>masing-masing</a:t>
            </a:r>
            <a:r>
              <a:rPr lang="en-US" smtClean="0"/>
              <a:t> </a:t>
            </a:r>
            <a:r>
              <a:rPr lang="en-US" err="1" smtClean="0"/>
              <a:t>bernilai</a:t>
            </a:r>
            <a:r>
              <a:rPr lang="en-US" smtClean="0"/>
              <a:t> 4 </a:t>
            </a:r>
            <a:r>
              <a:rPr lang="en-US" err="1" smtClean="0"/>
              <a:t>dan</a:t>
            </a:r>
            <a:r>
              <a:rPr lang="en-US" smtClean="0"/>
              <a:t> 5. </a:t>
            </a:r>
            <a:r>
              <a:rPr lang="en-US" err="1" smtClean="0"/>
              <a:t>Buat</a:t>
            </a:r>
            <a:r>
              <a:rPr lang="en-US" smtClean="0"/>
              <a:t> </a:t>
            </a:r>
            <a:r>
              <a:rPr lang="en-US" err="1" smtClean="0"/>
              <a:t>algoritma</a:t>
            </a:r>
            <a:r>
              <a:rPr lang="en-US" smtClean="0"/>
              <a:t> </a:t>
            </a:r>
            <a:r>
              <a:rPr lang="en-US" err="1" smtClean="0"/>
              <a:t>untuk</a:t>
            </a:r>
            <a:r>
              <a:rPr lang="en-US" smtClean="0"/>
              <a:t> </a:t>
            </a:r>
            <a:r>
              <a:rPr lang="en-US" err="1" smtClean="0"/>
              <a:t>menampilkan</a:t>
            </a:r>
            <a:r>
              <a:rPr lang="en-US" smtClean="0"/>
              <a:t> </a:t>
            </a:r>
            <a:r>
              <a:rPr lang="en-US" err="1" smtClean="0"/>
              <a:t>kedua</a:t>
            </a:r>
            <a:r>
              <a:rPr lang="en-US" smtClean="0"/>
              <a:t> </a:t>
            </a:r>
            <a:r>
              <a:rPr lang="en-US" err="1" smtClean="0"/>
              <a:t>bilangan</a:t>
            </a:r>
            <a:r>
              <a:rPr lang="en-US" smtClean="0"/>
              <a:t> </a:t>
            </a:r>
            <a:r>
              <a:rPr lang="en-US" err="1" smtClean="0"/>
              <a:t>tersebut</a:t>
            </a:r>
            <a:r>
              <a:rPr lang="en-US" smtClean="0"/>
              <a:t>, </a:t>
            </a:r>
            <a:r>
              <a:rPr lang="en-US" err="1" smtClean="0"/>
              <a:t>kemudian</a:t>
            </a:r>
            <a:r>
              <a:rPr lang="en-US" smtClean="0"/>
              <a:t> </a:t>
            </a:r>
            <a:r>
              <a:rPr lang="en-US" err="1" smtClean="0"/>
              <a:t>buat</a:t>
            </a:r>
            <a:r>
              <a:rPr lang="en-US" smtClean="0"/>
              <a:t> </a:t>
            </a:r>
            <a:r>
              <a:rPr lang="en-US" err="1" smtClean="0"/>
              <a:t>programnya</a:t>
            </a:r>
            <a:r>
              <a:rPr lang="en-US" smtClean="0"/>
              <a:t> </a:t>
            </a:r>
            <a:r>
              <a:rPr lang="en-US" err="1" smtClean="0"/>
              <a:t>dalam</a:t>
            </a:r>
            <a:r>
              <a:rPr lang="en-US" smtClean="0"/>
              <a:t> </a:t>
            </a:r>
            <a:r>
              <a:rPr lang="en-US" err="1" smtClean="0"/>
              <a:t>bahasa</a:t>
            </a:r>
            <a:r>
              <a:rPr lang="en-US" smtClean="0"/>
              <a:t> java!</a:t>
            </a:r>
          </a:p>
          <a:p>
            <a:endParaRPr lang="en-US" sz="240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Pengenalan</a:t>
            </a:r>
            <a:r>
              <a:rPr lang="en-US" smtClean="0"/>
              <a:t> </a:t>
            </a:r>
            <a:r>
              <a:rPr lang="en-US" err="1" smtClean="0"/>
              <a:t>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Jawab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28956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 smtClean="0">
                <a:solidFill>
                  <a:schemeClr val="accent1">
                    <a:lumMod val="75000"/>
                  </a:schemeClr>
                </a:solidFill>
              </a:rPr>
              <a:t>Algoritma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 TotalBilangan1</a:t>
            </a:r>
          </a:p>
          <a:p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DEKLARASI</a:t>
            </a:r>
          </a:p>
          <a:p>
            <a:pPr marL="344488" indent="-344488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	 A, B, T : integer</a:t>
            </a:r>
          </a:p>
          <a:p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DESKRIPSI</a:t>
            </a:r>
          </a:p>
          <a:p>
            <a:pPr marL="344488" indent="-344488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 4</a:t>
            </a:r>
          </a:p>
          <a:p>
            <a:pPr marL="344488" indent="-344488"/>
            <a:r>
              <a:rPr lang="en-US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	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B  5</a:t>
            </a:r>
          </a:p>
          <a:p>
            <a:pPr marL="344488" indent="-344488"/>
            <a:r>
              <a:rPr lang="en-US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	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T  A + B</a:t>
            </a:r>
          </a:p>
          <a:p>
            <a:pPr marL="344488" indent="-344488"/>
            <a:r>
              <a:rPr lang="en-US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	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write(T)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Pengenalan</a:t>
            </a:r>
            <a:r>
              <a:rPr lang="en-US" smtClean="0"/>
              <a:t> </a:t>
            </a:r>
            <a:r>
              <a:rPr lang="en-US" err="1" smtClean="0"/>
              <a:t>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Program Java</a:t>
            </a:r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95600"/>
            <a:ext cx="6934200" cy="316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Pengenalan 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Java adalah bahasa pemrograman tingkat tinggi yang sudah menggunakan paradigma berorientasi object</a:t>
            </a:r>
          </a:p>
          <a:p>
            <a:r>
              <a:rPr lang="en-US" smtClean="0"/>
              <a:t>Java dikembangkan oleh James Gosling dan kawan-kawan saat masuk ke Sun Microsystem pada tahun 1991</a:t>
            </a:r>
          </a:p>
          <a:p>
            <a:r>
              <a:rPr lang="en-US" smtClean="0"/>
              <a:t>Java tidak berjalan pada level system operasi, tapi pada Java Virtual Machine (JVM)</a:t>
            </a:r>
          </a:p>
          <a:p>
            <a:r>
              <a:rPr lang="en-US" smtClean="0"/>
              <a:t>JVM bisa dijalankan diberbagai system operasi, karena itu java  dapat berjalan lintas operating system</a:t>
            </a:r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971800"/>
            <a:ext cx="5410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Pengenalan</a:t>
            </a:r>
            <a:r>
              <a:rPr lang="en-US" smtClean="0"/>
              <a:t> </a:t>
            </a:r>
            <a:r>
              <a:rPr lang="en-US" err="1" smtClean="0"/>
              <a:t>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Eksekusi program</a:t>
            </a:r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410200" y="3733800"/>
            <a:ext cx="762000" cy="685800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77000" y="3733800"/>
            <a:ext cx="762000" cy="685800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43800" y="3733800"/>
            <a:ext cx="762000" cy="685800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622925" y="43830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665913" y="43830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756525" y="43830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90600" y="3778770"/>
            <a:ext cx="3429000" cy="304800"/>
          </a:xfrm>
          <a:prstGeom prst="roundRect">
            <a:avLst/>
          </a:prstGeom>
          <a:solidFill>
            <a:srgbClr val="FFFF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971800"/>
            <a:ext cx="5410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Pengenalan</a:t>
            </a:r>
            <a:r>
              <a:rPr lang="en-US" smtClean="0"/>
              <a:t> </a:t>
            </a:r>
            <a:r>
              <a:rPr lang="en-US" err="1" smtClean="0"/>
              <a:t>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Eksekusi program</a:t>
            </a:r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410200" y="3733800"/>
            <a:ext cx="762000" cy="685800"/>
          </a:xfrm>
          <a:prstGeom prst="rect">
            <a:avLst/>
          </a:prstGeom>
          <a:solidFill>
            <a:srgbClr val="FFFF00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smtClean="0"/>
              <a:t>4</a:t>
            </a:r>
            <a:endParaRPr lang="en-US" sz="2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77000" y="3733800"/>
            <a:ext cx="762000" cy="685800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43800" y="3733800"/>
            <a:ext cx="762000" cy="685800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622925" y="43830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665913" y="43830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756525" y="43830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90600" y="4023610"/>
            <a:ext cx="3429000" cy="304800"/>
          </a:xfrm>
          <a:prstGeom prst="roundRect">
            <a:avLst/>
          </a:prstGeom>
          <a:solidFill>
            <a:srgbClr val="FFFF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971800"/>
            <a:ext cx="5410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Pengenalan</a:t>
            </a:r>
            <a:r>
              <a:rPr lang="en-US" smtClean="0"/>
              <a:t> </a:t>
            </a:r>
            <a:r>
              <a:rPr lang="en-US" err="1" smtClean="0"/>
              <a:t>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Eksekusi program</a:t>
            </a:r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410200" y="3733800"/>
            <a:ext cx="762000" cy="685800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smtClean="0"/>
              <a:t>4</a:t>
            </a:r>
            <a:endParaRPr lang="en-US" sz="2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77000" y="3733800"/>
            <a:ext cx="762000" cy="685800"/>
          </a:xfrm>
          <a:prstGeom prst="rect">
            <a:avLst/>
          </a:prstGeom>
          <a:solidFill>
            <a:srgbClr val="FFFF00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smtClean="0"/>
              <a:t>5</a:t>
            </a:r>
            <a:endParaRPr lang="en-US" sz="2400" b="1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43800" y="3733800"/>
            <a:ext cx="762000" cy="685800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622925" y="43830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665913" y="43830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756525" y="43830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90600" y="4280940"/>
            <a:ext cx="3429000" cy="304800"/>
          </a:xfrm>
          <a:prstGeom prst="roundRect">
            <a:avLst/>
          </a:prstGeom>
          <a:solidFill>
            <a:srgbClr val="FFFF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971800"/>
            <a:ext cx="5410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Pengenalan</a:t>
            </a:r>
            <a:r>
              <a:rPr lang="en-US" smtClean="0"/>
              <a:t> </a:t>
            </a:r>
            <a:r>
              <a:rPr lang="en-US" err="1" smtClean="0"/>
              <a:t>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Eksekusi program</a:t>
            </a:r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410200" y="3733800"/>
            <a:ext cx="762000" cy="685800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smtClean="0"/>
              <a:t>4</a:t>
            </a:r>
            <a:endParaRPr lang="en-US" sz="2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77000" y="3733800"/>
            <a:ext cx="762000" cy="685800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/>
              <a:t>5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43800" y="3733800"/>
            <a:ext cx="762000" cy="685800"/>
          </a:xfrm>
          <a:prstGeom prst="rect">
            <a:avLst/>
          </a:prstGeom>
          <a:solidFill>
            <a:srgbClr val="FFFF00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smtClean="0"/>
              <a:t>9</a:t>
            </a:r>
            <a:endParaRPr lang="en-US" sz="2400" b="1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622925" y="43830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665913" y="43830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756525" y="43830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90600" y="4542020"/>
            <a:ext cx="3429000" cy="304800"/>
          </a:xfrm>
          <a:prstGeom prst="roundRect">
            <a:avLst/>
          </a:prstGeom>
          <a:solidFill>
            <a:srgbClr val="FFFF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971800"/>
            <a:ext cx="5410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Pengenalan</a:t>
            </a:r>
            <a:r>
              <a:rPr lang="en-US" smtClean="0"/>
              <a:t> </a:t>
            </a:r>
            <a:r>
              <a:rPr lang="en-US" err="1" smtClean="0"/>
              <a:t>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Eksekusi program</a:t>
            </a:r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410200" y="3733800"/>
            <a:ext cx="762000" cy="685800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smtClean="0"/>
              <a:t>4</a:t>
            </a:r>
            <a:endParaRPr lang="en-US" sz="2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77000" y="3733800"/>
            <a:ext cx="762000" cy="685800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/>
              <a:t>5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43800" y="3733800"/>
            <a:ext cx="762000" cy="685800"/>
          </a:xfrm>
          <a:prstGeom prst="rect">
            <a:avLst/>
          </a:prstGeom>
          <a:solidFill>
            <a:srgbClr val="FFFF00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smtClean="0"/>
              <a:t>9</a:t>
            </a:r>
            <a:endParaRPr lang="en-US" sz="2400" b="1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622925" y="43830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665913" y="43830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756525" y="43830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90600" y="4815590"/>
            <a:ext cx="3429000" cy="304800"/>
          </a:xfrm>
          <a:prstGeom prst="roundRect">
            <a:avLst/>
          </a:prstGeom>
          <a:solidFill>
            <a:srgbClr val="FFFF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isplay 13"/>
          <p:cNvSpPr/>
          <p:nvPr/>
        </p:nvSpPr>
        <p:spPr>
          <a:xfrm>
            <a:off x="5257800" y="4876800"/>
            <a:ext cx="3200400" cy="1524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9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Pengenalan</a:t>
            </a:r>
            <a:r>
              <a:rPr lang="en-US" smtClean="0"/>
              <a:t> </a:t>
            </a:r>
            <a:r>
              <a:rPr lang="en-US" err="1" smtClean="0"/>
              <a:t>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Contoh Soal 2</a:t>
            </a:r>
          </a:p>
          <a:p>
            <a:pPr lvl="1"/>
            <a:r>
              <a:rPr lang="en-US" smtClean="0"/>
              <a:t>Susun sebuah algoritma untuk menginput dua buah bilangan, kemudian menampilkan total kedua bilangan tersebut!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Pengenalan</a:t>
            </a:r>
            <a:r>
              <a:rPr lang="en-US" smtClean="0"/>
              <a:t> </a:t>
            </a:r>
            <a:r>
              <a:rPr lang="en-US" err="1" smtClean="0"/>
              <a:t>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Jawab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2895600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 smtClean="0">
                <a:solidFill>
                  <a:schemeClr val="accent1">
                    <a:lumMod val="75000"/>
                  </a:schemeClr>
                </a:solidFill>
              </a:rPr>
              <a:t>Algoritma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 TotalBilangan2</a:t>
            </a:r>
          </a:p>
          <a:p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DEKLARASI</a:t>
            </a:r>
          </a:p>
          <a:p>
            <a:pPr marL="344488" indent="-344488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	 A, B, T : integer</a:t>
            </a:r>
          </a:p>
          <a:p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DESKRIPSI</a:t>
            </a:r>
          </a:p>
          <a:p>
            <a:pPr marL="344488" indent="-344488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write(“Masukan bilangan pertama”)</a:t>
            </a:r>
            <a:endParaRPr lang="en-US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344488" indent="-344488"/>
            <a:r>
              <a:rPr lang="en-US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	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read(A)</a:t>
            </a:r>
          </a:p>
          <a:p>
            <a:pPr marL="344488" indent="-344488"/>
            <a:r>
              <a:rPr lang="en-US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	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write(“Masukan bilangan kedua”)</a:t>
            </a:r>
            <a:endParaRPr lang="en-US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marL="344488" indent="-344488"/>
            <a:r>
              <a:rPr lang="en-US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	read(B) </a:t>
            </a:r>
          </a:p>
          <a:p>
            <a:pPr marL="344488" indent="-344488"/>
            <a:r>
              <a:rPr lang="en-US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	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T  A + B</a:t>
            </a:r>
          </a:p>
          <a:p>
            <a:pPr marL="344488" indent="-344488"/>
            <a:r>
              <a:rPr lang="en-US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	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write(“Jumlah:”+T)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Pengenalan</a:t>
            </a:r>
            <a:r>
              <a:rPr lang="en-US" smtClean="0"/>
              <a:t> </a:t>
            </a:r>
            <a:r>
              <a:rPr lang="en-US" err="1" smtClean="0"/>
              <a:t>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Program Java</a:t>
            </a:r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19400"/>
            <a:ext cx="6553200" cy="324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Pengenalan</a:t>
            </a:r>
            <a:r>
              <a:rPr lang="en-US" smtClean="0"/>
              <a:t> </a:t>
            </a:r>
            <a:r>
              <a:rPr lang="en-US" err="1" smtClean="0"/>
              <a:t>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Eksekusi Program</a:t>
            </a:r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5181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91200" y="3048000"/>
            <a:ext cx="762000" cy="685800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58000" y="3048000"/>
            <a:ext cx="762000" cy="685800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924800" y="3048000"/>
            <a:ext cx="762000" cy="685800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03925" y="36972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046913" y="36972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137525" y="36972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2" name="Flowchart: Display 11"/>
          <p:cNvSpPr/>
          <p:nvPr/>
        </p:nvSpPr>
        <p:spPr>
          <a:xfrm>
            <a:off x="5410200" y="4191000"/>
            <a:ext cx="3733800" cy="1524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43000" y="3245370"/>
            <a:ext cx="4343400" cy="304800"/>
          </a:xfrm>
          <a:prstGeom prst="roundRect">
            <a:avLst/>
          </a:prstGeom>
          <a:solidFill>
            <a:srgbClr val="FFFF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Pengenalan</a:t>
            </a:r>
            <a:r>
              <a:rPr lang="en-US" smtClean="0"/>
              <a:t> </a:t>
            </a:r>
            <a:r>
              <a:rPr lang="en-US" err="1" smtClean="0"/>
              <a:t>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Eksekusi Program</a:t>
            </a:r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5181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91200" y="3048000"/>
            <a:ext cx="762000" cy="685800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58000" y="3048000"/>
            <a:ext cx="762000" cy="685800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924800" y="3048000"/>
            <a:ext cx="762000" cy="685800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03925" y="36972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046913" y="36972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137525" y="36972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2" name="Flowchart: Display 11"/>
          <p:cNvSpPr/>
          <p:nvPr/>
        </p:nvSpPr>
        <p:spPr>
          <a:xfrm>
            <a:off x="5410200" y="4191000"/>
            <a:ext cx="3733800" cy="1524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Masukan bilangan pertama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43000" y="3505200"/>
            <a:ext cx="4343400" cy="533400"/>
          </a:xfrm>
          <a:prstGeom prst="roundRect">
            <a:avLst/>
          </a:prstGeom>
          <a:solidFill>
            <a:srgbClr val="FFFF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Pengenalan 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>
                <a:solidFill>
                  <a:srgbClr val="C00000"/>
                </a:solidFill>
              </a:rPr>
              <a:t>James Gosling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Mike Sheridan</a:t>
            </a:r>
            <a:r>
              <a:rPr lang="en-US" smtClean="0"/>
              <a:t>, and </a:t>
            </a:r>
            <a:r>
              <a:rPr lang="en-US" smtClean="0">
                <a:solidFill>
                  <a:srgbClr val="C00000"/>
                </a:solidFill>
              </a:rPr>
              <a:t>Patrick Naughton</a:t>
            </a:r>
            <a:r>
              <a:rPr lang="en-US" smtClean="0"/>
              <a:t> initiated the Java language project in June 1991</a:t>
            </a:r>
          </a:p>
          <a:p>
            <a:r>
              <a:rPr lang="en-US" smtClean="0"/>
              <a:t>The language was initially called </a:t>
            </a:r>
            <a:r>
              <a:rPr lang="en-US" i="1" smtClean="0">
                <a:solidFill>
                  <a:srgbClr val="C00000"/>
                </a:solidFill>
              </a:rPr>
              <a:t>Oak</a:t>
            </a:r>
            <a:r>
              <a:rPr lang="en-US" smtClean="0"/>
              <a:t> after an </a:t>
            </a:r>
            <a:r>
              <a:rPr lang="en-US" smtClean="0">
                <a:solidFill>
                  <a:srgbClr val="C00000"/>
                </a:solidFill>
              </a:rPr>
              <a:t>oak tree</a:t>
            </a:r>
            <a:r>
              <a:rPr lang="en-US" smtClean="0"/>
              <a:t> that stood outside Gosling's office</a:t>
            </a:r>
          </a:p>
          <a:p>
            <a:r>
              <a:rPr lang="en-US" smtClean="0"/>
              <a:t>It went by the name </a:t>
            </a:r>
            <a:r>
              <a:rPr lang="en-US" i="1" smtClean="0">
                <a:solidFill>
                  <a:srgbClr val="C00000"/>
                </a:solidFill>
              </a:rPr>
              <a:t>Green</a:t>
            </a:r>
            <a:r>
              <a:rPr lang="en-US" smtClean="0"/>
              <a:t> later, and was later renamed </a:t>
            </a:r>
            <a:r>
              <a:rPr lang="en-US" i="1" smtClean="0">
                <a:solidFill>
                  <a:srgbClr val="C00000"/>
                </a:solidFill>
              </a:rPr>
              <a:t>Java</a:t>
            </a:r>
            <a:r>
              <a:rPr lang="en-US" smtClean="0"/>
              <a:t>, from a list of random words</a:t>
            </a:r>
          </a:p>
          <a:p>
            <a:r>
              <a:rPr lang="en-US" smtClean="0"/>
              <a:t>Gosling aimed to implement a virtual machine and a language that had a familiar </a:t>
            </a:r>
            <a:r>
              <a:rPr lang="en-US" smtClean="0">
                <a:solidFill>
                  <a:srgbClr val="C00000"/>
                </a:solidFill>
              </a:rPr>
              <a:t>C/C++ style of notation</a:t>
            </a:r>
          </a:p>
          <a:p>
            <a:r>
              <a:rPr lang="en-US" smtClean="0"/>
              <a:t>Sun Microsystems released the first public implementation as </a:t>
            </a:r>
            <a:r>
              <a:rPr lang="en-US" smtClean="0">
                <a:solidFill>
                  <a:srgbClr val="C00000"/>
                </a:solidFill>
              </a:rPr>
              <a:t>Java 1.0 in 1995</a:t>
            </a:r>
            <a:endParaRPr lang="en-US" smtClean="0"/>
          </a:p>
          <a:p>
            <a:r>
              <a:rPr lang="en-US" smtClean="0"/>
              <a:t>On May 8, 2007, Sun finished the process, making all of Java's core code available under free software/open-source distribution terms (</a:t>
            </a:r>
            <a:r>
              <a:rPr lang="en-US" smtClean="0">
                <a:solidFill>
                  <a:srgbClr val="C00000"/>
                </a:solidFill>
              </a:rPr>
              <a:t>GNU Public License</a:t>
            </a:r>
            <a:r>
              <a:rPr lang="en-US" smtClean="0"/>
              <a:t>)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Pengenalan</a:t>
            </a:r>
            <a:r>
              <a:rPr lang="en-US" smtClean="0"/>
              <a:t> </a:t>
            </a:r>
            <a:r>
              <a:rPr lang="en-US" err="1" smtClean="0"/>
              <a:t>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Eksekusi Program</a:t>
            </a:r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5181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91200" y="3048000"/>
            <a:ext cx="762000" cy="685800"/>
          </a:xfrm>
          <a:prstGeom prst="rect">
            <a:avLst/>
          </a:prstGeom>
          <a:solidFill>
            <a:srgbClr val="FFFF00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58000" y="3048000"/>
            <a:ext cx="762000" cy="685800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924800" y="3048000"/>
            <a:ext cx="762000" cy="685800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03925" y="36972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046913" y="36972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137525" y="36972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2" name="Flowchart: Display 11"/>
          <p:cNvSpPr/>
          <p:nvPr/>
        </p:nvSpPr>
        <p:spPr>
          <a:xfrm>
            <a:off x="5410200" y="4191000"/>
            <a:ext cx="3733800" cy="1524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Masukan bilangan pertama _ 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43000" y="3977390"/>
            <a:ext cx="4343400" cy="304800"/>
          </a:xfrm>
          <a:prstGeom prst="roundRect">
            <a:avLst/>
          </a:prstGeom>
          <a:solidFill>
            <a:srgbClr val="FFFF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Pengenalan</a:t>
            </a:r>
            <a:r>
              <a:rPr lang="en-US" smtClean="0"/>
              <a:t> </a:t>
            </a:r>
            <a:r>
              <a:rPr lang="en-US" err="1" smtClean="0"/>
              <a:t>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Eksekusi Program</a:t>
            </a:r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5181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91200" y="3048000"/>
            <a:ext cx="762000" cy="685800"/>
          </a:xfrm>
          <a:prstGeom prst="rect">
            <a:avLst/>
          </a:prstGeom>
          <a:solidFill>
            <a:srgbClr val="FFFF00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smtClean="0"/>
              <a:t>4</a:t>
            </a:r>
            <a:endParaRPr lang="en-US" sz="2400" b="1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58000" y="3048000"/>
            <a:ext cx="762000" cy="685800"/>
          </a:xfrm>
          <a:prstGeom prst="rect">
            <a:avLst/>
          </a:prstGeom>
          <a:solidFill>
            <a:schemeClr val="bg1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924800" y="3048000"/>
            <a:ext cx="762000" cy="685800"/>
          </a:xfrm>
          <a:prstGeom prst="rect">
            <a:avLst/>
          </a:prstGeom>
          <a:solidFill>
            <a:schemeClr val="bg1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03925" y="36972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046913" y="36972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137525" y="36972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2" name="Flowchart: Display 11"/>
          <p:cNvSpPr/>
          <p:nvPr/>
        </p:nvSpPr>
        <p:spPr>
          <a:xfrm>
            <a:off x="5410200" y="4191000"/>
            <a:ext cx="3733800" cy="1524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Masukan bilangan pertama 4 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Masukan bilangan kedua 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43000" y="4220980"/>
            <a:ext cx="4343400" cy="304800"/>
          </a:xfrm>
          <a:prstGeom prst="roundRect">
            <a:avLst/>
          </a:prstGeom>
          <a:solidFill>
            <a:srgbClr val="FFFF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Pengenalan</a:t>
            </a:r>
            <a:r>
              <a:rPr lang="en-US" smtClean="0"/>
              <a:t> </a:t>
            </a:r>
            <a:r>
              <a:rPr lang="en-US" err="1" smtClean="0"/>
              <a:t>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Eksekusi Program</a:t>
            </a:r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5181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91200" y="3048000"/>
            <a:ext cx="762000" cy="685800"/>
          </a:xfrm>
          <a:prstGeom prst="rect">
            <a:avLst/>
          </a:prstGeom>
          <a:solidFill>
            <a:schemeClr val="bg1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smtClean="0"/>
              <a:t>4</a:t>
            </a:r>
            <a:endParaRPr lang="en-US" sz="2400" b="1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58000" y="3048000"/>
            <a:ext cx="762000" cy="685800"/>
          </a:xfrm>
          <a:prstGeom prst="rect">
            <a:avLst/>
          </a:prstGeom>
          <a:solidFill>
            <a:srgbClr val="FFFF00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924800" y="3048000"/>
            <a:ext cx="762000" cy="685800"/>
          </a:xfrm>
          <a:prstGeom prst="rect">
            <a:avLst/>
          </a:prstGeom>
          <a:solidFill>
            <a:schemeClr val="bg1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03925" y="36972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046913" y="36972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137525" y="36972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2" name="Flowchart: Display 11"/>
          <p:cNvSpPr/>
          <p:nvPr/>
        </p:nvSpPr>
        <p:spPr>
          <a:xfrm>
            <a:off x="5410200" y="4191000"/>
            <a:ext cx="3733800" cy="1524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Masukan bilangan pertama 4 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Masukan bilangan kedua  _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43000" y="4449580"/>
            <a:ext cx="4343400" cy="304800"/>
          </a:xfrm>
          <a:prstGeom prst="roundRect">
            <a:avLst/>
          </a:prstGeom>
          <a:solidFill>
            <a:srgbClr val="FFFF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Pengenalan</a:t>
            </a:r>
            <a:r>
              <a:rPr lang="en-US" smtClean="0"/>
              <a:t> </a:t>
            </a:r>
            <a:r>
              <a:rPr lang="en-US" err="1" smtClean="0"/>
              <a:t>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Eksekusi Program</a:t>
            </a:r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5181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91200" y="3048000"/>
            <a:ext cx="762000" cy="685800"/>
          </a:xfrm>
          <a:prstGeom prst="rect">
            <a:avLst/>
          </a:prstGeom>
          <a:solidFill>
            <a:schemeClr val="bg1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smtClean="0"/>
              <a:t>4</a:t>
            </a:r>
            <a:endParaRPr lang="en-US" sz="2400" b="1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58000" y="3048000"/>
            <a:ext cx="762000" cy="685800"/>
          </a:xfrm>
          <a:prstGeom prst="rect">
            <a:avLst/>
          </a:prstGeom>
          <a:solidFill>
            <a:srgbClr val="FFFF00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smtClean="0"/>
              <a:t>5</a:t>
            </a:r>
            <a:endParaRPr lang="en-US" sz="2400"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924800" y="3048000"/>
            <a:ext cx="762000" cy="685800"/>
          </a:xfrm>
          <a:prstGeom prst="rect">
            <a:avLst/>
          </a:prstGeom>
          <a:solidFill>
            <a:srgbClr val="FFFF00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smtClean="0"/>
              <a:t>9</a:t>
            </a:r>
            <a:endParaRPr lang="en-US" sz="2400" b="1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03925" y="36972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046913" y="36972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137525" y="36972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2" name="Flowchart: Display 11"/>
          <p:cNvSpPr/>
          <p:nvPr/>
        </p:nvSpPr>
        <p:spPr>
          <a:xfrm>
            <a:off x="5410200" y="4191000"/>
            <a:ext cx="3733800" cy="1524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Masukan bilangan pertama 4 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Masukan bilangan kedua  5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43000" y="4694420"/>
            <a:ext cx="4343400" cy="304800"/>
          </a:xfrm>
          <a:prstGeom prst="roundRect">
            <a:avLst/>
          </a:prstGeom>
          <a:solidFill>
            <a:srgbClr val="FFFF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Pengenalan</a:t>
            </a:r>
            <a:r>
              <a:rPr lang="en-US" smtClean="0"/>
              <a:t> </a:t>
            </a:r>
            <a:r>
              <a:rPr lang="en-US" err="1" smtClean="0"/>
              <a:t>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Eksekusi Program</a:t>
            </a:r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5181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91200" y="3048000"/>
            <a:ext cx="762000" cy="685800"/>
          </a:xfrm>
          <a:prstGeom prst="rect">
            <a:avLst/>
          </a:prstGeom>
          <a:solidFill>
            <a:schemeClr val="bg1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smtClean="0"/>
              <a:t>4</a:t>
            </a:r>
            <a:endParaRPr lang="en-US" sz="2400" b="1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58000" y="3048000"/>
            <a:ext cx="762000" cy="685800"/>
          </a:xfrm>
          <a:prstGeom prst="rect">
            <a:avLst/>
          </a:prstGeom>
          <a:solidFill>
            <a:schemeClr val="bg1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smtClean="0"/>
              <a:t>5</a:t>
            </a:r>
            <a:endParaRPr lang="en-US" sz="2400" b="1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924800" y="3048000"/>
            <a:ext cx="762000" cy="685800"/>
          </a:xfrm>
          <a:prstGeom prst="rect">
            <a:avLst/>
          </a:prstGeom>
          <a:solidFill>
            <a:schemeClr val="bg1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smtClean="0"/>
              <a:t>9</a:t>
            </a:r>
            <a:endParaRPr lang="en-US" sz="2400" b="1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03925" y="36972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046913" y="36972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137525" y="36972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2" name="Flowchart: Display 11"/>
          <p:cNvSpPr/>
          <p:nvPr/>
        </p:nvSpPr>
        <p:spPr>
          <a:xfrm>
            <a:off x="5410200" y="4191000"/>
            <a:ext cx="3733800" cy="1524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Masukan bilangan pertama 4 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Masukan bilangan kedua  5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Jumlah: 9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43000" y="4953000"/>
            <a:ext cx="4343400" cy="304800"/>
          </a:xfrm>
          <a:prstGeom prst="roundRect">
            <a:avLst/>
          </a:prstGeom>
          <a:solidFill>
            <a:srgbClr val="FFFF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Pengenalan 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Jawaban Alternatif</a:t>
            </a:r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743200"/>
            <a:ext cx="612121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Pengenalan 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Eksekusi program alternatif</a:t>
            </a:r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51053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91200" y="3048000"/>
            <a:ext cx="762000" cy="685800"/>
          </a:xfrm>
          <a:prstGeom prst="rect">
            <a:avLst/>
          </a:prstGeom>
          <a:solidFill>
            <a:schemeClr val="bg1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924800" y="3048000"/>
            <a:ext cx="762000" cy="685800"/>
          </a:xfrm>
          <a:prstGeom prst="rect">
            <a:avLst/>
          </a:prstGeom>
          <a:solidFill>
            <a:schemeClr val="bg1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03925" y="36972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137525" y="36972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1" name="Flowchart: Display 10"/>
          <p:cNvSpPr/>
          <p:nvPr/>
        </p:nvSpPr>
        <p:spPr>
          <a:xfrm>
            <a:off x="5410200" y="4191000"/>
            <a:ext cx="3733800" cy="1524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43000" y="3215390"/>
            <a:ext cx="4343400" cy="304800"/>
          </a:xfrm>
          <a:prstGeom prst="roundRect">
            <a:avLst/>
          </a:prstGeom>
          <a:solidFill>
            <a:srgbClr val="FFFF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Pengenalan 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Eksekusi program alternatif</a:t>
            </a:r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51053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91200" y="3048000"/>
            <a:ext cx="762000" cy="685800"/>
          </a:xfrm>
          <a:prstGeom prst="rect">
            <a:avLst/>
          </a:prstGeom>
          <a:solidFill>
            <a:schemeClr val="bg1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924800" y="3048000"/>
            <a:ext cx="762000" cy="685800"/>
          </a:xfrm>
          <a:prstGeom prst="rect">
            <a:avLst/>
          </a:prstGeom>
          <a:solidFill>
            <a:srgbClr val="FFFF00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smtClean="0"/>
              <a:t>0</a:t>
            </a:r>
            <a:endParaRPr lang="en-US" sz="2400" b="1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03925" y="36972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137525" y="36972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1" name="Flowchart: Display 10"/>
          <p:cNvSpPr/>
          <p:nvPr/>
        </p:nvSpPr>
        <p:spPr>
          <a:xfrm>
            <a:off x="5410200" y="4191000"/>
            <a:ext cx="3733800" cy="1524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43000" y="3429000"/>
            <a:ext cx="4343400" cy="304800"/>
          </a:xfrm>
          <a:prstGeom prst="roundRect">
            <a:avLst/>
          </a:prstGeom>
          <a:solidFill>
            <a:srgbClr val="FFFF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Pengenalan 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Eksekusi program alternatif</a:t>
            </a:r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51053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91200" y="3048000"/>
            <a:ext cx="762000" cy="685800"/>
          </a:xfrm>
          <a:prstGeom prst="rect">
            <a:avLst/>
          </a:prstGeom>
          <a:solidFill>
            <a:schemeClr val="bg1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924800" y="3048000"/>
            <a:ext cx="762000" cy="685800"/>
          </a:xfrm>
          <a:prstGeom prst="rect">
            <a:avLst/>
          </a:prstGeom>
          <a:solidFill>
            <a:schemeClr val="bg1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03925" y="36972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137525" y="36972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1" name="Flowchart: Display 10"/>
          <p:cNvSpPr/>
          <p:nvPr/>
        </p:nvSpPr>
        <p:spPr>
          <a:xfrm>
            <a:off x="5410200" y="4191000"/>
            <a:ext cx="3733800" cy="1524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Masukan bilangan pertama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43000" y="3733800"/>
            <a:ext cx="4343400" cy="533400"/>
          </a:xfrm>
          <a:prstGeom prst="roundRect">
            <a:avLst/>
          </a:prstGeom>
          <a:solidFill>
            <a:srgbClr val="FFFF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Pengenalan 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Eksekusi program alternatif</a:t>
            </a:r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51053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91200" y="3048000"/>
            <a:ext cx="762000" cy="685800"/>
          </a:xfrm>
          <a:prstGeom prst="rect">
            <a:avLst/>
          </a:prstGeom>
          <a:solidFill>
            <a:srgbClr val="FFFF00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924800" y="3048000"/>
            <a:ext cx="762000" cy="685800"/>
          </a:xfrm>
          <a:prstGeom prst="rect">
            <a:avLst/>
          </a:prstGeom>
          <a:solidFill>
            <a:schemeClr val="bg1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03925" y="36972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137525" y="36972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1" name="Flowchart: Display 10"/>
          <p:cNvSpPr/>
          <p:nvPr/>
        </p:nvSpPr>
        <p:spPr>
          <a:xfrm>
            <a:off x="5410200" y="4191000"/>
            <a:ext cx="3733800" cy="1524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Masukan bilangan pertama _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43000" y="4220980"/>
            <a:ext cx="4343400" cy="274820"/>
          </a:xfrm>
          <a:prstGeom prst="roundRect">
            <a:avLst/>
          </a:prstGeom>
          <a:solidFill>
            <a:srgbClr val="FFFF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119164"/>
            <a:ext cx="4343400" cy="152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ja-JP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Standard Edition (</a:t>
            </a:r>
            <a:r>
              <a:rPr kumimoji="0" lang="en-US" altLang="ja-JP" sz="28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id-ID" altLang="ja-JP" sz="28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 </a:t>
            </a:r>
            <a:r>
              <a:rPr kumimoji="0" lang="en-US" altLang="ja-JP" sz="2800" b="0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</a:t>
            </a:r>
            <a:r>
              <a:rPr kumimoji="0" lang="en-US" altLang="ja-JP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id-ID" altLang="ja-JP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1687" marR="0" lvl="1" indent="-45720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altLang="ja-JP" sz="22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desktop, client/server </a:t>
            </a:r>
            <a:r>
              <a:rPr kumimoji="0" lang="en-US" altLang="ja-JP" sz="2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</a:t>
            </a:r>
            <a:endParaRPr kumimoji="0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altLang="ja-JP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Java Family Suite</a:t>
            </a:r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2871764"/>
            <a:ext cx="457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l">
              <a:spcBef>
                <a:spcPct val="20000"/>
              </a:spcBef>
              <a:buSzPct val="100000"/>
              <a:buFont typeface="+mj-lt"/>
              <a:buAutoNum type="arabicPeriod" startAt="2"/>
            </a:pPr>
            <a:r>
              <a:rPr lang="en-US" altLang="ja-JP" sz="2800" dirty="0">
                <a:effectLst/>
                <a:latin typeface="Calibri" pitchFamily="34" charset="0"/>
                <a:cs typeface="Calibri" pitchFamily="34" charset="0"/>
              </a:rPr>
              <a:t>Java </a:t>
            </a:r>
            <a:r>
              <a:rPr lang="en-US" altLang="ja-JP" sz="2800" dirty="0" smtClean="0">
                <a:effectLst/>
                <a:latin typeface="Calibri" pitchFamily="34" charset="0"/>
                <a:cs typeface="Calibri" pitchFamily="34" charset="0"/>
              </a:rPr>
              <a:t>Enterprise</a:t>
            </a:r>
            <a:r>
              <a:rPr lang="id-ID" altLang="ja-JP" sz="2800" dirty="0" smtClean="0">
                <a:effectLst/>
                <a:latin typeface="Calibri" pitchFamily="34" charset="0"/>
                <a:cs typeface="Calibri" pitchFamily="34" charset="0"/>
              </a:rPr>
              <a:t> E</a:t>
            </a:r>
            <a:r>
              <a:rPr lang="en-US" altLang="ja-JP" sz="2800" dirty="0" err="1" smtClean="0">
                <a:effectLst/>
                <a:latin typeface="Calibri" pitchFamily="34" charset="0"/>
                <a:cs typeface="Calibri" pitchFamily="34" charset="0"/>
              </a:rPr>
              <a:t>dition</a:t>
            </a:r>
            <a:r>
              <a:rPr lang="id-ID" altLang="ja-JP" sz="2800" dirty="0" smtClean="0">
                <a:effectLst/>
                <a:latin typeface="Calibri" pitchFamily="34" charset="0"/>
                <a:cs typeface="Calibri" pitchFamily="34" charset="0"/>
              </a:rPr>
              <a:t/>
            </a:r>
            <a:br>
              <a:rPr lang="id-ID" altLang="ja-JP" sz="2800" dirty="0" smtClean="0">
                <a:effectLst/>
                <a:latin typeface="Calibri" pitchFamily="34" charset="0"/>
                <a:cs typeface="Calibri" pitchFamily="34" charset="0"/>
              </a:rPr>
            </a:br>
            <a:r>
              <a:rPr lang="en-US" altLang="ja-JP" sz="2800" dirty="0" smtClean="0">
                <a:effectLst/>
                <a:latin typeface="Calibri" pitchFamily="34" charset="0"/>
                <a:cs typeface="Calibri" pitchFamily="34" charset="0"/>
              </a:rPr>
              <a:t>(</a:t>
            </a:r>
            <a:r>
              <a:rPr lang="en-US" altLang="ja-JP" sz="2800" dirty="0" smtClean="0">
                <a:solidFill>
                  <a:srgbClr val="CC0000"/>
                </a:solidFill>
                <a:effectLst/>
                <a:latin typeface="Calibri" pitchFamily="34" charset="0"/>
                <a:cs typeface="Calibri" pitchFamily="34" charset="0"/>
              </a:rPr>
              <a:t>J</a:t>
            </a:r>
            <a:r>
              <a:rPr lang="id-ID" altLang="ja-JP" sz="2800" dirty="0" smtClean="0">
                <a:solidFill>
                  <a:srgbClr val="CC0000"/>
                </a:solidFill>
                <a:effectLst/>
                <a:latin typeface="Calibri" pitchFamily="34" charset="0"/>
                <a:cs typeface="Calibri" pitchFamily="34" charset="0"/>
              </a:rPr>
              <a:t>ava </a:t>
            </a:r>
            <a:r>
              <a:rPr lang="en-US" altLang="ja-JP" sz="2800" dirty="0" smtClean="0">
                <a:solidFill>
                  <a:srgbClr val="CC0000"/>
                </a:solidFill>
                <a:effectLst/>
                <a:latin typeface="Calibri" pitchFamily="34" charset="0"/>
                <a:cs typeface="Calibri" pitchFamily="34" charset="0"/>
              </a:rPr>
              <a:t>EE</a:t>
            </a:r>
            <a:r>
              <a:rPr lang="en-US" altLang="ja-JP" sz="2800" dirty="0" smtClean="0">
                <a:effectLst/>
                <a:latin typeface="Calibri" pitchFamily="34" charset="0"/>
                <a:cs typeface="Calibri" pitchFamily="34" charset="0"/>
              </a:rPr>
              <a:t>)</a:t>
            </a:r>
            <a:endParaRPr lang="id-ID" altLang="ja-JP" sz="2800" dirty="0" smtClean="0">
              <a:effectLst/>
              <a:latin typeface="Calibri" pitchFamily="34" charset="0"/>
              <a:cs typeface="Calibri" pitchFamily="34" charset="0"/>
            </a:endParaRPr>
          </a:p>
          <a:p>
            <a:pPr marL="904875" lvl="1" indent="-447675" algn="l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v"/>
            </a:pPr>
            <a:r>
              <a:rPr lang="en-US" altLang="ja-JP" sz="2200" dirty="0" smtClean="0">
                <a:effectLst/>
                <a:latin typeface="Calibri" pitchFamily="34" charset="0"/>
                <a:cs typeface="Calibri" pitchFamily="34" charset="0"/>
              </a:rPr>
              <a:t>For e-business</a:t>
            </a:r>
            <a:r>
              <a:rPr lang="en-US" altLang="ja-JP" sz="2200" dirty="0">
                <a:effectLst/>
                <a:latin typeface="Calibri" pitchFamily="34" charset="0"/>
                <a:cs typeface="Calibri" pitchFamily="34" charset="0"/>
              </a:rPr>
              <a:t>, e-commerce </a:t>
            </a:r>
            <a:r>
              <a:rPr lang="en-US" altLang="ja-JP" sz="2200" dirty="0"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web based application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57200" y="4776764"/>
            <a:ext cx="4191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l">
              <a:spcBef>
                <a:spcPct val="20000"/>
              </a:spcBef>
              <a:buSzPct val="100000"/>
              <a:buFont typeface="+mj-lt"/>
              <a:buAutoNum type="arabicPeriod" startAt="3"/>
            </a:pPr>
            <a:r>
              <a:rPr lang="en-US" altLang="ja-JP" sz="2800" dirty="0">
                <a:effectLst/>
                <a:latin typeface="Calibri" pitchFamily="34" charset="0"/>
                <a:cs typeface="Calibri" pitchFamily="34" charset="0"/>
              </a:rPr>
              <a:t>Java </a:t>
            </a:r>
            <a:r>
              <a:rPr lang="en-US" altLang="ja-JP" sz="2800" dirty="0" smtClean="0">
                <a:effectLst/>
                <a:latin typeface="Calibri" pitchFamily="34" charset="0"/>
                <a:cs typeface="Calibri" pitchFamily="34" charset="0"/>
              </a:rPr>
              <a:t>Micro Edition</a:t>
            </a:r>
            <a:r>
              <a:rPr lang="id-ID" altLang="ja-JP" sz="2800" dirty="0" smtClean="0">
                <a:effectLst/>
                <a:latin typeface="Calibri" pitchFamily="34" charset="0"/>
                <a:cs typeface="Calibri" pitchFamily="34" charset="0"/>
              </a:rPr>
              <a:t/>
            </a:r>
            <a:br>
              <a:rPr lang="id-ID" altLang="ja-JP" sz="2800" dirty="0" smtClean="0">
                <a:effectLst/>
                <a:latin typeface="Calibri" pitchFamily="34" charset="0"/>
                <a:cs typeface="Calibri" pitchFamily="34" charset="0"/>
              </a:rPr>
            </a:br>
            <a:r>
              <a:rPr lang="en-US" altLang="ja-JP" sz="2800" dirty="0" smtClean="0">
                <a:effectLst/>
                <a:latin typeface="Calibri" pitchFamily="34" charset="0"/>
                <a:cs typeface="Calibri" pitchFamily="34" charset="0"/>
              </a:rPr>
              <a:t>(</a:t>
            </a:r>
            <a:r>
              <a:rPr lang="en-US" altLang="ja-JP" sz="2800" dirty="0" smtClean="0">
                <a:solidFill>
                  <a:srgbClr val="CC0000"/>
                </a:solidFill>
                <a:effectLst/>
                <a:latin typeface="Calibri" pitchFamily="34" charset="0"/>
                <a:cs typeface="Calibri" pitchFamily="34" charset="0"/>
              </a:rPr>
              <a:t>J</a:t>
            </a:r>
            <a:r>
              <a:rPr lang="id-ID" altLang="ja-JP" sz="2800" dirty="0" smtClean="0">
                <a:solidFill>
                  <a:srgbClr val="CC0000"/>
                </a:solidFill>
                <a:effectLst/>
                <a:latin typeface="Calibri" pitchFamily="34" charset="0"/>
                <a:cs typeface="Calibri" pitchFamily="34" charset="0"/>
              </a:rPr>
              <a:t>ava </a:t>
            </a:r>
            <a:r>
              <a:rPr lang="en-US" altLang="ja-JP" sz="2800" dirty="0" smtClean="0">
                <a:solidFill>
                  <a:srgbClr val="CC0000"/>
                </a:solidFill>
                <a:effectLst/>
                <a:latin typeface="Calibri" pitchFamily="34" charset="0"/>
                <a:cs typeface="Calibri" pitchFamily="34" charset="0"/>
              </a:rPr>
              <a:t>ME</a:t>
            </a:r>
            <a:r>
              <a:rPr lang="en-US" altLang="ja-JP" sz="2800" dirty="0">
                <a:effectLst/>
                <a:latin typeface="Calibri" pitchFamily="34" charset="0"/>
                <a:cs typeface="Calibri" pitchFamily="34" charset="0"/>
              </a:rPr>
              <a:t>)</a:t>
            </a:r>
          </a:p>
          <a:p>
            <a:pPr marL="889000" lvl="1" indent="-439738" algn="l">
              <a:spcBef>
                <a:spcPct val="20000"/>
              </a:spcBef>
              <a:buClr>
                <a:srgbClr val="0070C0"/>
              </a:buClr>
              <a:buSzPct val="100000"/>
              <a:buFont typeface="Wingdings" pitchFamily="2" charset="2"/>
              <a:buChar char="v"/>
            </a:pPr>
            <a:r>
              <a:rPr lang="en-US" altLang="ja-JP" sz="2200" dirty="0">
                <a:effectLst/>
                <a:latin typeface="Calibri" pitchFamily="34" charset="0"/>
                <a:cs typeface="Calibri" pitchFamily="34" charset="0"/>
              </a:rPr>
              <a:t>For </a:t>
            </a:r>
            <a:r>
              <a:rPr lang="en-US" altLang="ja-JP" sz="2200" dirty="0">
                <a:solidFill>
                  <a:srgbClr val="0070C0"/>
                </a:solidFill>
                <a:effectLst/>
                <a:latin typeface="Calibri" pitchFamily="34" charset="0"/>
                <a:cs typeface="Calibri" pitchFamily="34" charset="0"/>
              </a:rPr>
              <a:t>small devices, </a:t>
            </a:r>
            <a:r>
              <a:rPr lang="en-US" altLang="ja-JP" sz="2200" dirty="0">
                <a:effectLst/>
                <a:latin typeface="Calibri" pitchFamily="34" charset="0"/>
                <a:cs typeface="Calibri" pitchFamily="34" charset="0"/>
              </a:rPr>
              <a:t>like </a:t>
            </a:r>
            <a:r>
              <a:rPr lang="en-US" altLang="ja-JP" sz="2200" dirty="0" smtClean="0">
                <a:effectLst/>
                <a:latin typeface="Calibri" pitchFamily="34" charset="0"/>
                <a:cs typeface="Calibri" pitchFamily="34" charset="0"/>
              </a:rPr>
              <a:t>palm,</a:t>
            </a:r>
            <a:r>
              <a:rPr lang="id-ID" altLang="ja-JP" sz="2200" dirty="0" smtClean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en-US" altLang="ja-JP" sz="2200" dirty="0" err="1" smtClean="0">
                <a:effectLst/>
                <a:latin typeface="Calibri" pitchFamily="34" charset="0"/>
                <a:cs typeface="Calibri" pitchFamily="34" charset="0"/>
              </a:rPr>
              <a:t>handphone</a:t>
            </a:r>
            <a:r>
              <a:rPr lang="en-US" altLang="ja-JP" sz="2200" dirty="0">
                <a:effectLst/>
                <a:latin typeface="Calibri" pitchFamily="34" charset="0"/>
                <a:cs typeface="Calibri" pitchFamily="34" charset="0"/>
              </a:rPr>
              <a:t>, etc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31250" t="15000" r="27500" b="26000"/>
          <a:stretch>
            <a:fillRect/>
          </a:stretch>
        </p:blipFill>
        <p:spPr bwMode="auto">
          <a:xfrm>
            <a:off x="5572996" y="457200"/>
            <a:ext cx="3124200" cy="218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11" y="2780324"/>
            <a:ext cx="2037183" cy="1996440"/>
          </a:xfrm>
          <a:prstGeom prst="rect">
            <a:avLst/>
          </a:prstGeom>
        </p:spPr>
      </p:pic>
      <p:pic>
        <p:nvPicPr>
          <p:cNvPr id="9" name="Picture 8" descr="jt-play-mitsubish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4929164"/>
            <a:ext cx="3307607" cy="1843087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Pengenalan 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Eksekusi program alternatif</a:t>
            </a:r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51053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91200" y="3048000"/>
            <a:ext cx="762000" cy="685800"/>
          </a:xfrm>
          <a:prstGeom prst="rect">
            <a:avLst/>
          </a:prstGeom>
          <a:solidFill>
            <a:srgbClr val="FFFF00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smtClean="0"/>
              <a:t>4</a:t>
            </a:r>
            <a:endParaRPr lang="en-US" sz="2400" b="1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924800" y="3048000"/>
            <a:ext cx="762000" cy="685800"/>
          </a:xfrm>
          <a:prstGeom prst="rect">
            <a:avLst/>
          </a:prstGeom>
          <a:solidFill>
            <a:srgbClr val="FFFF00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smtClean="0"/>
              <a:t>4</a:t>
            </a:r>
            <a:endParaRPr lang="en-US" sz="2400" b="1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03925" y="36972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137525" y="36972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1" name="Flowchart: Display 10"/>
          <p:cNvSpPr/>
          <p:nvPr/>
        </p:nvSpPr>
        <p:spPr>
          <a:xfrm>
            <a:off x="5410200" y="4191000"/>
            <a:ext cx="3733800" cy="1524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Masukan bilangan pertama 4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43000" y="4449580"/>
            <a:ext cx="4343400" cy="274820"/>
          </a:xfrm>
          <a:prstGeom prst="roundRect">
            <a:avLst/>
          </a:prstGeom>
          <a:solidFill>
            <a:srgbClr val="FFFF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Pengenalan 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Eksekusi program alternatif</a:t>
            </a:r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51053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91200" y="3048000"/>
            <a:ext cx="762000" cy="685800"/>
          </a:xfrm>
          <a:prstGeom prst="rect">
            <a:avLst/>
          </a:prstGeom>
          <a:solidFill>
            <a:schemeClr val="bg1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smtClean="0"/>
              <a:t>4</a:t>
            </a:r>
            <a:endParaRPr lang="en-US" sz="2400" b="1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924800" y="3048000"/>
            <a:ext cx="762000" cy="685800"/>
          </a:xfrm>
          <a:prstGeom prst="rect">
            <a:avLst/>
          </a:prstGeom>
          <a:solidFill>
            <a:schemeClr val="bg1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smtClean="0"/>
              <a:t>4</a:t>
            </a:r>
            <a:endParaRPr lang="en-US" sz="2400" b="1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03925" y="36972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137525" y="36972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1" name="Flowchart: Display 10"/>
          <p:cNvSpPr/>
          <p:nvPr/>
        </p:nvSpPr>
        <p:spPr>
          <a:xfrm>
            <a:off x="5410200" y="4191000"/>
            <a:ext cx="3733800" cy="1524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Masukan bilangan pertama 4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Masukan bilangan kedua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43000" y="4708160"/>
            <a:ext cx="4343400" cy="304800"/>
          </a:xfrm>
          <a:prstGeom prst="roundRect">
            <a:avLst/>
          </a:prstGeom>
          <a:solidFill>
            <a:srgbClr val="FFFF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Pengenalan 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Eksekusi program alternatif</a:t>
            </a:r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51053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91200" y="3048000"/>
            <a:ext cx="762000" cy="685800"/>
          </a:xfrm>
          <a:prstGeom prst="rect">
            <a:avLst/>
          </a:prstGeom>
          <a:solidFill>
            <a:srgbClr val="FFFF00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/>
              <a:t>4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924800" y="3048000"/>
            <a:ext cx="762000" cy="685800"/>
          </a:xfrm>
          <a:prstGeom prst="rect">
            <a:avLst/>
          </a:prstGeom>
          <a:solidFill>
            <a:schemeClr val="bg1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smtClean="0"/>
              <a:t>4</a:t>
            </a:r>
            <a:endParaRPr lang="en-US" sz="2400" b="1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03925" y="36972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137525" y="36972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1" name="Flowchart: Display 10"/>
          <p:cNvSpPr/>
          <p:nvPr/>
        </p:nvSpPr>
        <p:spPr>
          <a:xfrm>
            <a:off x="5410200" y="4191000"/>
            <a:ext cx="3733800" cy="1524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Masukan bilangan pertama 4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Masukan bilangan kedua _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43000" y="4953000"/>
            <a:ext cx="4343400" cy="304800"/>
          </a:xfrm>
          <a:prstGeom prst="roundRect">
            <a:avLst/>
          </a:prstGeom>
          <a:solidFill>
            <a:srgbClr val="FFFF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Pengenalan 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Eksekusi program alternatif</a:t>
            </a:r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51053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91200" y="3048000"/>
            <a:ext cx="762000" cy="685800"/>
          </a:xfrm>
          <a:prstGeom prst="rect">
            <a:avLst/>
          </a:prstGeom>
          <a:solidFill>
            <a:srgbClr val="FFFF00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smtClean="0"/>
              <a:t>5</a:t>
            </a:r>
            <a:endParaRPr lang="en-US" sz="2400" b="1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924800" y="3048000"/>
            <a:ext cx="762000" cy="685800"/>
          </a:xfrm>
          <a:prstGeom prst="rect">
            <a:avLst/>
          </a:prstGeom>
          <a:solidFill>
            <a:srgbClr val="FFFF00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smtClean="0"/>
              <a:t>9</a:t>
            </a:r>
            <a:endParaRPr lang="en-US" sz="2400" b="1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03925" y="36972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137525" y="36972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1" name="Flowchart: Display 10"/>
          <p:cNvSpPr/>
          <p:nvPr/>
        </p:nvSpPr>
        <p:spPr>
          <a:xfrm>
            <a:off x="5410200" y="4191000"/>
            <a:ext cx="3733800" cy="1524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Masukan bilangan pertama 4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Masukan bilangan kedua 5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43000" y="5181600"/>
            <a:ext cx="4343400" cy="304800"/>
          </a:xfrm>
          <a:prstGeom prst="roundRect">
            <a:avLst/>
          </a:prstGeom>
          <a:solidFill>
            <a:srgbClr val="FFFF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Pengenalan 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Eksekusi program alternatif</a:t>
            </a:r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51053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91200" y="3048000"/>
            <a:ext cx="762000" cy="685800"/>
          </a:xfrm>
          <a:prstGeom prst="rect">
            <a:avLst/>
          </a:prstGeom>
          <a:solidFill>
            <a:schemeClr val="bg1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smtClean="0"/>
              <a:t>5</a:t>
            </a:r>
            <a:endParaRPr lang="en-US" sz="2400" b="1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924800" y="3048000"/>
            <a:ext cx="762000" cy="685800"/>
          </a:xfrm>
          <a:prstGeom prst="rect">
            <a:avLst/>
          </a:prstGeom>
          <a:solidFill>
            <a:schemeClr val="bg1"/>
          </a:solidFill>
          <a:ln w="317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smtClean="0"/>
              <a:t>9</a:t>
            </a:r>
            <a:endParaRPr lang="en-US" sz="2400" b="1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03925" y="36972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137525" y="36972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11" name="Flowchart: Display 10"/>
          <p:cNvSpPr/>
          <p:nvPr/>
        </p:nvSpPr>
        <p:spPr>
          <a:xfrm>
            <a:off x="5410200" y="4191000"/>
            <a:ext cx="3733800" cy="1524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/>
                </a:solidFill>
              </a:rPr>
              <a:t>Masukan bilangan pertama 4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Masukan bilangan kedua 5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Jumlah: 9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43000" y="5455170"/>
            <a:ext cx="4343400" cy="304800"/>
          </a:xfrm>
          <a:prstGeom prst="roundRect">
            <a:avLst/>
          </a:prstGeom>
          <a:solidFill>
            <a:srgbClr val="FFFF00">
              <a:alpha val="12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Pengenalan Algoritma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selanjutnya akan lebih mudah jika notasi algoritma langsung ditulis dalam bentuk syntax java.</a:t>
            </a:r>
          </a:p>
          <a:p>
            <a:r>
              <a:rPr lang="en-US" smtClean="0"/>
              <a:t>Selain karena tujuannya sama, juga untuk menghindari redundansi penulisan dan bisa langsung diimplementasikan dalam program</a:t>
            </a:r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8915400" cy="2057400"/>
          </a:xfrm>
          <a:scene3d>
            <a:camera prst="perspectiveRight"/>
            <a:lightRig rig="threePt" dir="t"/>
          </a:scene3d>
        </p:spPr>
        <p:txBody>
          <a:bodyPr>
            <a:noAutofit/>
          </a:bodyPr>
          <a:lstStyle/>
          <a:p>
            <a:pPr algn="ctr"/>
            <a:r>
              <a:rPr lang="en-US" sz="5400" b="1" spc="300" smtClean="0">
                <a:ln w="12700">
                  <a:solidFill>
                    <a:srgbClr val="3998C7"/>
                  </a:solidFill>
                </a:ln>
              </a:rPr>
              <a:t>Pernyataan dan Ekspresi</a:t>
            </a:r>
            <a:endParaRPr lang="en-US" sz="5400" b="1" spc="300">
              <a:ln w="12700">
                <a:solidFill>
                  <a:srgbClr val="3998C7"/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/>
              <a:t>ALGORITMA DAN PEMROGRAMAN 2</a:t>
            </a:r>
            <a:endParaRPr lang="en-US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6196739"/>
            <a:ext cx="2438400" cy="66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49335" y="6324600"/>
            <a:ext cx="2746265" cy="46166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smtClean="0"/>
              <a:t>Teknik</a:t>
            </a:r>
            <a:r>
              <a:rPr lang="en-US" sz="2400"/>
              <a:t> </a:t>
            </a:r>
            <a:r>
              <a:rPr lang="en-US" sz="2400" smtClean="0"/>
              <a:t>Informatka</a:t>
            </a:r>
            <a:endParaRPr lang="en-US" sz="240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Pernyataan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Perintah yang </a:t>
            </a:r>
            <a:r>
              <a:rPr lang="en-US" smtClean="0">
                <a:solidFill>
                  <a:srgbClr val="C00000"/>
                </a:solidFill>
              </a:rPr>
              <a:t>menyebabkan sesuatu terjadi </a:t>
            </a:r>
            <a:r>
              <a:rPr lang="nn-NO" smtClean="0"/>
              <a:t>dan merepresentasikan</a:t>
            </a:r>
            <a:r>
              <a:rPr lang="id-ID" smtClean="0"/>
              <a:t> suatu</a:t>
            </a:r>
            <a:r>
              <a:rPr lang="nn-NO" smtClean="0"/>
              <a:t> </a:t>
            </a:r>
            <a:r>
              <a:rPr lang="nn-NO" smtClean="0">
                <a:solidFill>
                  <a:srgbClr val="C00000"/>
                </a:solidFill>
              </a:rPr>
              <a:t>aksi tunggal </a:t>
            </a:r>
            <a:r>
              <a:rPr lang="nn-NO" smtClean="0"/>
              <a:t>dalam </a:t>
            </a:r>
            <a:r>
              <a:rPr lang="en-US" smtClean="0"/>
              <a:t>program Java</a:t>
            </a:r>
          </a:p>
          <a:p>
            <a:pPr>
              <a:buNone/>
            </a:pPr>
            <a:r>
              <a:rPr lang="en-US" smtClean="0"/>
              <a:t>	Contoh: </a:t>
            </a:r>
            <a:r>
              <a:rPr lang="en-US" smtClean="0">
                <a:solidFill>
                  <a:srgbClr val="C00000"/>
                </a:solidFill>
              </a:rPr>
              <a:t>int tahunProduksi;</a:t>
            </a:r>
          </a:p>
          <a:p>
            <a:r>
              <a:rPr lang="sv-SE" smtClean="0"/>
              <a:t>Setiap pernyataan ditutup oleh karakter </a:t>
            </a:r>
            <a:r>
              <a:rPr lang="en-US" smtClean="0">
                <a:solidFill>
                  <a:srgbClr val="C00000"/>
                </a:solidFill>
              </a:rPr>
              <a:t>semicolon</a:t>
            </a:r>
            <a:r>
              <a:rPr lang="en-US" smtClean="0"/>
              <a:t> (</a:t>
            </a:r>
            <a:r>
              <a:rPr lang="en-US" smtClean="0">
                <a:solidFill>
                  <a:srgbClr val="C00000"/>
                </a:solidFill>
              </a:rPr>
              <a:t>;</a:t>
            </a:r>
            <a:r>
              <a:rPr lang="en-US" smtClean="0"/>
              <a:t>)</a:t>
            </a:r>
          </a:p>
          <a:p>
            <a:r>
              <a:rPr lang="en-US" smtClean="0"/>
              <a:t>Pernyataan dikelompokkan dengan </a:t>
            </a:r>
            <a:r>
              <a:rPr lang="en-US" smtClean="0">
                <a:solidFill>
                  <a:srgbClr val="C00000"/>
                </a:solidFill>
              </a:rPr>
              <a:t>tanda </a:t>
            </a:r>
            <a:r>
              <a:rPr lang="nl-NL" smtClean="0">
                <a:solidFill>
                  <a:srgbClr val="C00000"/>
                </a:solidFill>
              </a:rPr>
              <a:t>pembuka</a:t>
            </a:r>
            <a:r>
              <a:rPr lang="nl-NL" smtClean="0"/>
              <a:t> (</a:t>
            </a:r>
            <a:r>
              <a:rPr lang="nl-NL" smtClean="0">
                <a:solidFill>
                  <a:srgbClr val="C00000"/>
                </a:solidFill>
              </a:rPr>
              <a:t>{</a:t>
            </a:r>
            <a:r>
              <a:rPr lang="nl-NL" smtClean="0"/>
              <a:t>) dan </a:t>
            </a:r>
            <a:r>
              <a:rPr lang="nl-NL" smtClean="0">
                <a:solidFill>
                  <a:srgbClr val="C00000"/>
                </a:solidFill>
              </a:rPr>
              <a:t>penutup</a:t>
            </a:r>
            <a:r>
              <a:rPr lang="nl-NL" smtClean="0"/>
              <a:t> (</a:t>
            </a:r>
            <a:r>
              <a:rPr lang="nl-NL" smtClean="0">
                <a:solidFill>
                  <a:srgbClr val="C00000"/>
                </a:solidFill>
              </a:rPr>
              <a:t>}</a:t>
            </a:r>
            <a:r>
              <a:rPr lang="nl-NL" smtClean="0"/>
              <a:t>). Kelompok ini </a:t>
            </a:r>
            <a:r>
              <a:rPr lang="en-US" smtClean="0"/>
              <a:t>disebut </a:t>
            </a:r>
            <a:r>
              <a:rPr lang="en-US" smtClean="0">
                <a:solidFill>
                  <a:srgbClr val="C00000"/>
                </a:solidFill>
              </a:rPr>
              <a:t>blok</a:t>
            </a:r>
            <a:r>
              <a:rPr lang="en-US" smtClean="0"/>
              <a:t> atau </a:t>
            </a:r>
            <a:r>
              <a:rPr lang="en-US" smtClean="0">
                <a:solidFill>
                  <a:srgbClr val="C00000"/>
                </a:solidFill>
              </a:rPr>
              <a:t>blok pernyataan</a:t>
            </a:r>
          </a:p>
          <a:p>
            <a:endParaRPr lang="en-US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Ekspresi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Pernyataan yang dapat </a:t>
            </a:r>
            <a:r>
              <a:rPr lang="en-US" smtClean="0">
                <a:solidFill>
                  <a:srgbClr val="C00000"/>
                </a:solidFill>
              </a:rPr>
              <a:t>menghasilkan suatu </a:t>
            </a:r>
            <a:r>
              <a:rPr lang="fi-FI" smtClean="0">
                <a:solidFill>
                  <a:srgbClr val="C00000"/>
                </a:solidFill>
              </a:rPr>
              <a:t>nilai</a:t>
            </a:r>
            <a:r>
              <a:rPr lang="fi-FI" smtClean="0"/>
              <a:t>. Nilai yang dihasilkan oleh pernyataa</a:t>
            </a:r>
            <a:r>
              <a:rPr lang="id-ID" smtClean="0"/>
              <a:t>n </a:t>
            </a:r>
            <a:r>
              <a:rPr lang="en-US" smtClean="0"/>
              <a:t>ini yang disebut dengan </a:t>
            </a:r>
            <a:r>
              <a:rPr lang="en-US" smtClean="0">
                <a:solidFill>
                  <a:srgbClr val="C00000"/>
                </a:solidFill>
              </a:rPr>
              <a:t>nilai balik </a:t>
            </a:r>
            <a:r>
              <a:rPr lang="en-US" smtClean="0"/>
              <a:t>(return</a:t>
            </a:r>
            <a:r>
              <a:rPr lang="id-ID" smtClean="0"/>
              <a:t> va</a:t>
            </a:r>
            <a:r>
              <a:rPr lang="en-US" smtClean="0"/>
              <a:t>lue)</a:t>
            </a:r>
          </a:p>
          <a:p>
            <a:r>
              <a:rPr lang="en-US" smtClean="0"/>
              <a:t>Nilai balik bisa berupa </a:t>
            </a:r>
            <a:r>
              <a:rPr lang="en-US" smtClean="0">
                <a:solidFill>
                  <a:srgbClr val="C00000"/>
                </a:solidFill>
              </a:rPr>
              <a:t>bilangan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boolean</a:t>
            </a:r>
            <a:r>
              <a:rPr lang="en-US" smtClean="0"/>
              <a:t>, atau </a:t>
            </a:r>
            <a:r>
              <a:rPr lang="en-US" smtClean="0">
                <a:solidFill>
                  <a:srgbClr val="C00000"/>
                </a:solidFill>
              </a:rPr>
              <a:t>objek</a:t>
            </a:r>
          </a:p>
          <a:p>
            <a:r>
              <a:rPr lang="en-US" smtClean="0"/>
              <a:t>Method </a:t>
            </a:r>
            <a:r>
              <a:rPr lang="en-US" smtClean="0">
                <a:solidFill>
                  <a:srgbClr val="C00000"/>
                </a:solidFill>
              </a:rPr>
              <a:t>tanpa nilai balik </a:t>
            </a:r>
            <a:r>
              <a:rPr lang="en-US" smtClean="0"/>
              <a:t>biasanya menggunakan keyword </a:t>
            </a:r>
            <a:r>
              <a:rPr lang="en-US" smtClean="0">
                <a:solidFill>
                  <a:srgbClr val="C00000"/>
                </a:solidFill>
              </a:rPr>
              <a:t>void</a:t>
            </a:r>
          </a:p>
          <a:p>
            <a:r>
              <a:rPr lang="en-US" smtClean="0"/>
              <a:t>Contoh:	 </a:t>
            </a:r>
            <a:r>
              <a:rPr lang="en-US" smtClean="0">
                <a:solidFill>
                  <a:srgbClr val="C00000"/>
                </a:solidFill>
              </a:rPr>
              <a:t>hasilBagi = a / b;</a:t>
            </a:r>
          </a:p>
          <a:p>
            <a:endParaRPr lang="en-US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Kata kunci (Keywords) Java</a:t>
            </a:r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7162800" cy="405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Mengapa Java?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C00000"/>
                </a:solidFill>
              </a:rPr>
              <a:t>Simple</a:t>
            </a:r>
            <a:r>
              <a:rPr lang="en-US" smtClean="0"/>
              <a:t> and familiar object oriented programming</a:t>
            </a:r>
          </a:p>
          <a:p>
            <a:r>
              <a:rPr lang="en-US" smtClean="0"/>
              <a:t>Architecture </a:t>
            </a:r>
            <a:r>
              <a:rPr lang="en-US" smtClean="0">
                <a:solidFill>
                  <a:srgbClr val="C00000"/>
                </a:solidFill>
              </a:rPr>
              <a:t>neutral</a:t>
            </a:r>
            <a:r>
              <a:rPr lang="en-US" smtClean="0"/>
              <a:t> (platform independent)</a:t>
            </a:r>
          </a:p>
          <a:p>
            <a:r>
              <a:rPr lang="en-US" smtClean="0">
                <a:solidFill>
                  <a:srgbClr val="C00000"/>
                </a:solidFill>
              </a:rPr>
              <a:t>Open Source</a:t>
            </a:r>
          </a:p>
          <a:p>
            <a:r>
              <a:rPr lang="en-US" smtClean="0">
                <a:solidFill>
                  <a:srgbClr val="C00000"/>
                </a:solidFill>
              </a:rPr>
              <a:t>First rank </a:t>
            </a:r>
            <a:r>
              <a:rPr lang="en-US" smtClean="0"/>
              <a:t>in TIOBE Index</a:t>
            </a:r>
          </a:p>
          <a:p>
            <a:r>
              <a:rPr lang="en-US" smtClean="0">
                <a:solidFill>
                  <a:srgbClr val="C00000"/>
                </a:solidFill>
              </a:rPr>
              <a:t>De</a:t>
            </a:r>
            <a:r>
              <a:rPr lang="id-ID" smtClean="0">
                <a:solidFill>
                  <a:srgbClr val="C00000"/>
                </a:solidFill>
              </a:rPr>
              <a:t>-F</a:t>
            </a:r>
            <a:r>
              <a:rPr lang="en-US" smtClean="0">
                <a:solidFill>
                  <a:srgbClr val="C00000"/>
                </a:solidFill>
              </a:rPr>
              <a:t>acto standard </a:t>
            </a:r>
            <a:r>
              <a:rPr lang="en-US" smtClean="0"/>
              <a:t>programming language in education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Pengarah Tipe (Type-Casting)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941576"/>
          </a:xfrm>
        </p:spPr>
        <p:txBody>
          <a:bodyPr>
            <a:normAutofit fontScale="70000" lnSpcReduction="20000"/>
          </a:bodyPr>
          <a:lstStyle/>
          <a:p>
            <a:r>
              <a:rPr lang="en-US" sz="3200" smtClean="0"/>
              <a:t>Pengarah Tipe (Type-Casting)</a:t>
            </a:r>
          </a:p>
          <a:p>
            <a:r>
              <a:rPr lang="en-US" sz="3200" smtClean="0"/>
              <a:t>Contoh:</a:t>
            </a:r>
          </a:p>
          <a:p>
            <a:pPr>
              <a:buNone/>
            </a:pPr>
            <a:r>
              <a:rPr lang="en-US" smtClean="0"/>
              <a:t>	double i = 10.56;</a:t>
            </a:r>
          </a:p>
          <a:p>
            <a:pPr>
              <a:buNone/>
            </a:pPr>
            <a:r>
              <a:rPr lang="en-US" smtClean="0"/>
              <a:t>	int paksa = </a:t>
            </a:r>
            <a:r>
              <a:rPr lang="en-US" smtClean="0">
                <a:solidFill>
                  <a:srgbClr val="C00000"/>
                </a:solidFill>
              </a:rPr>
              <a:t>(int)</a:t>
            </a:r>
            <a:r>
              <a:rPr lang="en-US" smtClean="0"/>
              <a:t> i;</a:t>
            </a:r>
          </a:p>
          <a:p>
            <a:pPr marL="0" indent="0">
              <a:buNone/>
            </a:pPr>
            <a:r>
              <a:rPr lang="en-US" smtClean="0"/>
              <a:t>     Hasil </a:t>
            </a:r>
            <a:r>
              <a:rPr lang="en-US" smtClean="0">
                <a:sym typeface="Wingdings" pitchFamily="2" charset="2"/>
              </a:rPr>
              <a:t> paksa</a:t>
            </a:r>
            <a:r>
              <a:rPr lang="en-US" smtClean="0"/>
              <a:t> = 10</a:t>
            </a:r>
          </a:p>
          <a:p>
            <a:r>
              <a:rPr lang="en-US" sz="3200" smtClean="0"/>
              <a:t>Casting tanpa menghilangkan nilai:</a:t>
            </a:r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599" y="4038600"/>
            <a:ext cx="723292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Pembulatan (Math.round())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>
                <a:solidFill>
                  <a:srgbClr val="C00000"/>
                </a:solidFill>
              </a:rPr>
              <a:t>Math.round</a:t>
            </a:r>
            <a:r>
              <a:rPr lang="id-ID" sz="3200" smtClean="0">
                <a:solidFill>
                  <a:srgbClr val="C00000"/>
                </a:solidFill>
              </a:rPr>
              <a:t>()</a:t>
            </a:r>
            <a:r>
              <a:rPr lang="en-US" sz="3200" smtClean="0">
                <a:solidFill>
                  <a:srgbClr val="C00000"/>
                </a:solidFill>
              </a:rPr>
              <a:t> </a:t>
            </a:r>
            <a:r>
              <a:rPr lang="id-ID" sz="3200" smtClean="0"/>
              <a:t>mengkonversi bilangan pecahan ke </a:t>
            </a:r>
            <a:r>
              <a:rPr lang="id-ID" sz="3200" smtClean="0">
                <a:solidFill>
                  <a:srgbClr val="C00000"/>
                </a:solidFill>
              </a:rPr>
              <a:t>bilangan bulat terdekat</a:t>
            </a:r>
            <a:endParaRPr lang="en-US" sz="3200" smtClean="0">
              <a:solidFill>
                <a:srgbClr val="C00000"/>
              </a:solidFill>
            </a:endParaRPr>
          </a:p>
          <a:p>
            <a:r>
              <a:rPr lang="id-ID" sz="3200" smtClean="0"/>
              <a:t>Contoh:</a:t>
            </a:r>
          </a:p>
          <a:p>
            <a:pPr marL="461962" lvl="1" indent="0">
              <a:buNone/>
            </a:pPr>
            <a:r>
              <a:rPr lang="id-ID" smtClean="0"/>
              <a:t>int </a:t>
            </a:r>
            <a:r>
              <a:rPr lang="en-US" smtClean="0"/>
              <a:t>rounded = Math.round(balance);</a:t>
            </a:r>
          </a:p>
          <a:p>
            <a:pPr marL="461962" lvl="1" indent="0">
              <a:buNone/>
            </a:pPr>
            <a:r>
              <a:rPr lang="en-US" smtClean="0"/>
              <a:t>// if balance is 13.75, then rounded is set to 14</a:t>
            </a:r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LuasSegitiga</a:t>
            </a:r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14600"/>
            <a:ext cx="784614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Latihan: Hitung LuasLingkaran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smtClean="0"/>
              <a:t>Buat class </a:t>
            </a:r>
            <a:r>
              <a:rPr lang="en-US" sz="3200" smtClean="0">
                <a:solidFill>
                  <a:srgbClr val="C00000"/>
                </a:solidFill>
              </a:rPr>
              <a:t>Lingkaran</a:t>
            </a:r>
            <a:r>
              <a:rPr lang="en-US" sz="3200" smtClean="0"/>
              <a:t> yang mempunyai method menghitung luas lingkaran</a:t>
            </a:r>
            <a:r>
              <a:rPr lang="id-ID" sz="3200" smtClean="0"/>
              <a:t/>
            </a:r>
            <a:br>
              <a:rPr lang="id-ID" sz="3200" smtClean="0"/>
            </a:br>
            <a:r>
              <a:rPr lang="en-US" sz="3200" smtClean="0">
                <a:solidFill>
                  <a:srgbClr val="0070C0"/>
                </a:solidFill>
              </a:rPr>
              <a:t>void hitungLuas(double r){ ... }</a:t>
            </a:r>
          </a:p>
          <a:p>
            <a:pPr lvl="1"/>
            <a:r>
              <a:rPr lang="en-US" sz="2800" smtClean="0"/>
              <a:t>Rumus luas lingkaran= </a:t>
            </a:r>
            <a:r>
              <a:rPr lang="en-US" sz="2800" smtClean="0">
                <a:solidFill>
                  <a:srgbClr val="C00000"/>
                </a:solidFill>
              </a:rPr>
              <a:t>PI</a:t>
            </a:r>
            <a:r>
              <a:rPr lang="id-ID" sz="2800" smtClean="0">
                <a:solidFill>
                  <a:srgbClr val="C00000"/>
                </a:solidFill>
              </a:rPr>
              <a:t>* r * r</a:t>
            </a:r>
            <a:endParaRPr lang="en-US" sz="2800" smtClean="0">
              <a:solidFill>
                <a:srgbClr val="C00000"/>
              </a:solidFill>
            </a:endParaRPr>
          </a:p>
          <a:p>
            <a:pPr lvl="1"/>
            <a:r>
              <a:rPr lang="sv-SE" sz="2800" smtClean="0">
                <a:solidFill>
                  <a:srgbClr val="C00000"/>
                </a:solidFill>
              </a:rPr>
              <a:t>PI</a:t>
            </a:r>
            <a:r>
              <a:rPr lang="sv-SE" sz="2800" smtClean="0"/>
              <a:t> adalah konstanta dengan nilai 3. 141592</a:t>
            </a:r>
          </a:p>
          <a:p>
            <a:pPr lvl="1"/>
            <a:r>
              <a:rPr lang="id-ID" sz="2800" smtClean="0">
                <a:solidFill>
                  <a:srgbClr val="C00000"/>
                </a:solidFill>
              </a:rPr>
              <a:t>r</a:t>
            </a:r>
            <a:r>
              <a:rPr lang="en-US" sz="2800" smtClean="0"/>
              <a:t> adalah jari-jari lingkaran</a:t>
            </a:r>
          </a:p>
          <a:p>
            <a:r>
              <a:rPr lang="en-US" sz="3200" smtClean="0"/>
              <a:t>Buat class </a:t>
            </a:r>
            <a:r>
              <a:rPr lang="en-US" sz="3200" smtClean="0">
                <a:solidFill>
                  <a:srgbClr val="C00000"/>
                </a:solidFill>
              </a:rPr>
              <a:t>LingkaranBeraksi</a:t>
            </a:r>
            <a:r>
              <a:rPr lang="en-US" sz="3200" smtClean="0"/>
              <a:t>, yang menampilkan </a:t>
            </a:r>
            <a:r>
              <a:rPr lang="sv-SE" sz="3200" smtClean="0"/>
              <a:t>hasil perhitungan luas lingkaran dalam </a:t>
            </a:r>
            <a:r>
              <a:rPr lang="id-ID" sz="3200" smtClean="0"/>
              <a:t>tiga </a:t>
            </a:r>
            <a:r>
              <a:rPr lang="nl-NL" sz="3200" smtClean="0"/>
              <a:t>bentuk</a:t>
            </a:r>
            <a:r>
              <a:rPr lang="id-ID" sz="3200" smtClean="0"/>
              <a:t> bilangan</a:t>
            </a:r>
            <a:r>
              <a:rPr lang="nl-NL" sz="3200" smtClean="0"/>
              <a:t>: </a:t>
            </a:r>
            <a:r>
              <a:rPr lang="id-ID" sz="3200" smtClean="0">
                <a:solidFill>
                  <a:srgbClr val="C00000"/>
                </a:solidFill>
              </a:rPr>
              <a:t>bilangan p</a:t>
            </a:r>
            <a:r>
              <a:rPr lang="nl-NL" sz="3200" smtClean="0">
                <a:solidFill>
                  <a:srgbClr val="C00000"/>
                </a:solidFill>
              </a:rPr>
              <a:t>ecahan</a:t>
            </a:r>
            <a:r>
              <a:rPr lang="id-ID" sz="3200" smtClean="0"/>
              <a:t>, </a:t>
            </a:r>
            <a:r>
              <a:rPr lang="nl-NL" sz="3200" smtClean="0">
                <a:solidFill>
                  <a:srgbClr val="C00000"/>
                </a:solidFill>
              </a:rPr>
              <a:t>b</a:t>
            </a:r>
            <a:r>
              <a:rPr lang="id-ID" sz="3200" smtClean="0">
                <a:solidFill>
                  <a:srgbClr val="C00000"/>
                </a:solidFill>
              </a:rPr>
              <a:t>ilangan b</a:t>
            </a:r>
            <a:r>
              <a:rPr lang="nl-NL" sz="3200" smtClean="0">
                <a:solidFill>
                  <a:srgbClr val="C00000"/>
                </a:solidFill>
              </a:rPr>
              <a:t>ulat</a:t>
            </a:r>
            <a:r>
              <a:rPr lang="nl-NL" sz="3200" smtClean="0"/>
              <a:t> (</a:t>
            </a:r>
            <a:r>
              <a:rPr lang="nl-NL" sz="3200" smtClean="0">
                <a:solidFill>
                  <a:srgbClr val="0070C0"/>
                </a:solidFill>
              </a:rPr>
              <a:t>type-casting</a:t>
            </a:r>
            <a:r>
              <a:rPr lang="nl-NL" sz="3200" smtClean="0"/>
              <a:t>)</a:t>
            </a:r>
            <a:r>
              <a:rPr lang="id-ID" sz="3200" smtClean="0"/>
              <a:t> dan </a:t>
            </a:r>
            <a:r>
              <a:rPr lang="id-ID" sz="3200" smtClean="0">
                <a:solidFill>
                  <a:srgbClr val="C00000"/>
                </a:solidFill>
              </a:rPr>
              <a:t>pembulatan</a:t>
            </a:r>
            <a:r>
              <a:rPr lang="id-ID" sz="3200" smtClean="0"/>
              <a:t> (</a:t>
            </a:r>
            <a:r>
              <a:rPr lang="id-ID" sz="3200" smtClean="0">
                <a:solidFill>
                  <a:srgbClr val="0070C0"/>
                </a:solidFill>
              </a:rPr>
              <a:t>rounding</a:t>
            </a:r>
            <a:r>
              <a:rPr lang="id-ID" sz="3200" smtClean="0"/>
              <a:t>)</a:t>
            </a:r>
            <a:r>
              <a:rPr lang="nl-NL" sz="3200" smtClean="0"/>
              <a:t>. Beri </a:t>
            </a:r>
            <a:r>
              <a:rPr lang="en-US" sz="3200" smtClean="0"/>
              <a:t>nilai </a:t>
            </a:r>
            <a:r>
              <a:rPr lang="id-ID" sz="3200" smtClean="0"/>
              <a:t>r</a:t>
            </a:r>
            <a:r>
              <a:rPr lang="en-US" sz="3200" smtClean="0"/>
              <a:t> = 11.78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8915400" cy="2057400"/>
          </a:xfrm>
          <a:scene3d>
            <a:camera prst="perspectiveRight"/>
            <a:lightRig rig="threePt" dir="t"/>
          </a:scene3d>
        </p:spPr>
        <p:txBody>
          <a:bodyPr>
            <a:noAutofit/>
          </a:bodyPr>
          <a:lstStyle/>
          <a:p>
            <a:pPr algn="ctr"/>
            <a:r>
              <a:rPr lang="en-US" sz="5400" b="1" spc="300" smtClean="0">
                <a:ln w="12700">
                  <a:solidFill>
                    <a:srgbClr val="3998C7"/>
                  </a:solidFill>
                </a:ln>
              </a:rPr>
              <a:t>Variabel dan Tipe Data</a:t>
            </a:r>
            <a:endParaRPr lang="en-US" sz="5400" b="1" spc="300">
              <a:ln w="12700">
                <a:solidFill>
                  <a:srgbClr val="3998C7"/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/>
              <a:t>ALGORITMA DAN PEMROGRAMAN 2</a:t>
            </a:r>
            <a:endParaRPr lang="en-US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6196739"/>
            <a:ext cx="2438400" cy="66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49335" y="6324600"/>
            <a:ext cx="2746265" cy="46166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smtClean="0"/>
              <a:t>Teknik</a:t>
            </a:r>
            <a:r>
              <a:rPr lang="en-US" sz="2400"/>
              <a:t> </a:t>
            </a:r>
            <a:r>
              <a:rPr lang="en-US" sz="2400" smtClean="0"/>
              <a:t>Informatka</a:t>
            </a:r>
            <a:endParaRPr lang="en-US" sz="240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Variabel dan Tipe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Variabel adalah lokasi dalam </a:t>
            </a:r>
            <a:r>
              <a:rPr lang="en-US" smtClean="0">
                <a:solidFill>
                  <a:srgbClr val="FF0000"/>
                </a:solidFill>
              </a:rPr>
              <a:t>memori komputer </a:t>
            </a:r>
            <a:r>
              <a:rPr lang="en-US" smtClean="0"/>
              <a:t>yang digunakan untuk menyimpan data(nilai)</a:t>
            </a:r>
          </a:p>
          <a:p>
            <a:r>
              <a:rPr lang="en-US" smtClean="0"/>
              <a:t>Nilai variabel </a:t>
            </a:r>
            <a:r>
              <a:rPr lang="en-US" smtClean="0">
                <a:solidFill>
                  <a:srgbClr val="FF0000"/>
                </a:solidFill>
              </a:rPr>
              <a:t>dapat diubah </a:t>
            </a:r>
            <a:r>
              <a:rPr lang="en-US" smtClean="0"/>
              <a:t>dimanapun dalam program</a:t>
            </a:r>
          </a:p>
          <a:p>
            <a:r>
              <a:rPr lang="en-US" smtClean="0"/>
              <a:t>Variabel harus </a:t>
            </a:r>
            <a:r>
              <a:rPr lang="en-US" smtClean="0">
                <a:solidFill>
                  <a:srgbClr val="FF0000"/>
                </a:solidFill>
              </a:rPr>
              <a:t>dideklarasikan</a:t>
            </a:r>
            <a:r>
              <a:rPr lang="en-US" smtClean="0"/>
              <a:t> sebelum digunakan</a:t>
            </a:r>
          </a:p>
          <a:p>
            <a:r>
              <a:rPr lang="en-US" smtClean="0"/>
              <a:t>Contoh dalam algoritma  </a:t>
            </a:r>
          </a:p>
          <a:p>
            <a:pPr lvl="1"/>
            <a:r>
              <a:rPr lang="en-US" smtClean="0"/>
              <a:t>A: integer</a:t>
            </a:r>
          </a:p>
          <a:p>
            <a:pPr lvl="1"/>
            <a:r>
              <a:rPr lang="en-US" smtClean="0"/>
              <a:t>B : float</a:t>
            </a:r>
          </a:p>
          <a:p>
            <a:pPr lvl="1"/>
            <a:r>
              <a:rPr lang="en-US" smtClean="0"/>
              <a:t>C : boolean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Variabel dan Tipe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Contoh dalam program java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2419"/>
          <a:stretch>
            <a:fillRect/>
          </a:stretch>
        </p:blipFill>
        <p:spPr bwMode="auto">
          <a:xfrm>
            <a:off x="685800" y="2895600"/>
            <a:ext cx="537397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Variabel dan Tipe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Berdasarkan lingkup, variabel ada 4, yaitu:</a:t>
            </a:r>
          </a:p>
          <a:p>
            <a:pPr lvl="1"/>
            <a:r>
              <a:rPr lang="en-US" smtClean="0"/>
              <a:t>Local variable </a:t>
            </a:r>
            <a:r>
              <a:rPr lang="en-US" smtClean="0">
                <a:sym typeface="Wingdings" pitchFamily="2" charset="2"/>
              </a:rPr>
              <a:t> digunakan dalam fungsi atau blok pernyataan yang lebih kecil</a:t>
            </a:r>
          </a:p>
          <a:p>
            <a:pPr lvl="1"/>
            <a:r>
              <a:rPr lang="en-US" smtClean="0">
                <a:sym typeface="Wingdings" pitchFamily="2" charset="2"/>
              </a:rPr>
              <a:t>Parameter  variabel yang ada dalam deklarasi fungsi (argument)</a:t>
            </a:r>
          </a:p>
          <a:p>
            <a:pPr lvl="1"/>
            <a:r>
              <a:rPr lang="en-US" smtClean="0">
                <a:sym typeface="Wingdings" pitchFamily="2" charset="2"/>
              </a:rPr>
              <a:t>Instance Variable  variabel yang nilainya berbeda pada masing-masing object</a:t>
            </a:r>
          </a:p>
          <a:p>
            <a:pPr lvl="1"/>
            <a:r>
              <a:rPr lang="en-US" smtClean="0">
                <a:sym typeface="Wingdings" pitchFamily="2" charset="2"/>
              </a:rPr>
              <a:t>Class Variable  variabel yang berlaku pada suatu class dan nilainya sama pada setiap object yang merupakan instance dari class tersebut</a:t>
            </a:r>
            <a:endParaRPr lang="en-US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Variabel dan Tipe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Tipe data adalah jenis atau tipe dari variabel</a:t>
            </a:r>
          </a:p>
          <a:p>
            <a:r>
              <a:rPr lang="en-US" smtClean="0"/>
              <a:t>Tipe data primitif </a:t>
            </a:r>
            <a:r>
              <a:rPr lang="en-US" smtClean="0">
                <a:sym typeface="Wingdings" pitchFamily="2" charset="2"/>
              </a:rPr>
              <a:t> tipe data standar yang uniq dan berdiri sendiri, contoh:</a:t>
            </a:r>
          </a:p>
          <a:p>
            <a:pPr lvl="1"/>
            <a:r>
              <a:rPr lang="en-US" smtClean="0">
                <a:sym typeface="Wingdings" pitchFamily="2" charset="2"/>
              </a:rPr>
              <a:t>integer   tipe data untuk bilangan bulat</a:t>
            </a:r>
          </a:p>
          <a:p>
            <a:pPr lvl="1"/>
            <a:r>
              <a:rPr lang="en-US" smtClean="0">
                <a:sym typeface="Wingdings" pitchFamily="2" charset="2"/>
              </a:rPr>
              <a:t>float  tipe data untuk bilangan pecahan</a:t>
            </a:r>
          </a:p>
          <a:p>
            <a:pPr lvl="1"/>
            <a:r>
              <a:rPr lang="en-US" smtClean="0">
                <a:sym typeface="Wingdings" pitchFamily="2" charset="2"/>
              </a:rPr>
              <a:t>boolean  tipe data untuk kondisi benar atau salah</a:t>
            </a:r>
          </a:p>
          <a:p>
            <a:pPr lvl="1"/>
            <a:r>
              <a:rPr lang="en-US" smtClean="0">
                <a:sym typeface="Wingdings" pitchFamily="2" charset="2"/>
              </a:rPr>
              <a:t>char  tipe data untuk character</a:t>
            </a:r>
          </a:p>
          <a:p>
            <a:pPr lvl="1"/>
            <a:r>
              <a:rPr lang="en-US" smtClean="0">
                <a:sym typeface="Wingdings" pitchFamily="2" charset="2"/>
              </a:rPr>
              <a:t>string tipe data untuk text</a:t>
            </a:r>
            <a:endParaRPr lang="en-US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Variabel dan Tipe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Tipe data Reference </a:t>
            </a:r>
            <a:r>
              <a:rPr lang="en-US" smtClean="0">
                <a:sym typeface="Wingdings" pitchFamily="2" charset="2"/>
              </a:rPr>
              <a:t> tipe data bentukan seperti class atau record, contoh:</a:t>
            </a:r>
          </a:p>
          <a:p>
            <a:pPr lvl="1"/>
            <a:r>
              <a:rPr lang="en-US" smtClean="0">
                <a:sym typeface="Wingdings" pitchFamily="2" charset="2"/>
              </a:rPr>
              <a:t>String</a:t>
            </a:r>
          </a:p>
          <a:p>
            <a:pPr lvl="1"/>
            <a:r>
              <a:rPr lang="en-US" smtClean="0">
                <a:sym typeface="Wingdings" pitchFamily="2" charset="2"/>
              </a:rPr>
              <a:t>Integer</a:t>
            </a:r>
          </a:p>
          <a:p>
            <a:pPr lvl="1"/>
            <a:r>
              <a:rPr lang="en-US" smtClean="0">
                <a:sym typeface="Wingdings" pitchFamily="2" charset="2"/>
              </a:rPr>
              <a:t>Double</a:t>
            </a:r>
          </a:p>
          <a:p>
            <a:pPr lvl="1"/>
            <a:r>
              <a:rPr lang="en-US" smtClean="0">
                <a:sym typeface="Wingdings" pitchFamily="2" charset="2"/>
              </a:rPr>
              <a:t>Entity</a:t>
            </a:r>
            <a:endParaRPr lang="en-US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How Java Works?</a:t>
            </a:r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33600"/>
            <a:ext cx="7772400" cy="4394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Variabel dan Tipe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Dalam bahasa java, batasan masing-masing tipe data adalah sebagai berikut: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124200"/>
            <a:ext cx="72390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Variabel dan Tipe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Constant Variable adalah variabel yang nilainya </a:t>
            </a:r>
            <a:r>
              <a:rPr lang="en-US" smtClean="0">
                <a:solidFill>
                  <a:srgbClr val="FF0000"/>
                </a:solidFill>
              </a:rPr>
              <a:t>tidak berubah(tetap)</a:t>
            </a:r>
          </a:p>
          <a:p>
            <a:r>
              <a:rPr lang="en-US" smtClean="0"/>
              <a:t>Dalam bahasa java, constant variable dideklarasikan dengan keyword </a:t>
            </a:r>
            <a:r>
              <a:rPr lang="en-US" smtClean="0">
                <a:solidFill>
                  <a:srgbClr val="3998C7"/>
                </a:solidFill>
              </a:rPr>
              <a:t>final</a:t>
            </a:r>
            <a:r>
              <a:rPr lang="en-US" smtClean="0"/>
              <a:t> di depan tipe data</a:t>
            </a:r>
          </a:p>
          <a:p>
            <a:r>
              <a:rPr lang="en-US" smtClean="0"/>
              <a:t>Jika dideklarasikan dalam class, maka digabungkan dengan keyword </a:t>
            </a:r>
            <a:r>
              <a:rPr lang="en-US" smtClean="0">
                <a:solidFill>
                  <a:srgbClr val="0070C0"/>
                </a:solidFill>
              </a:rPr>
              <a:t>static</a:t>
            </a:r>
          </a:p>
          <a:p>
            <a:r>
              <a:rPr lang="en-US" smtClean="0"/>
              <a:t>Contoh: </a:t>
            </a:r>
          </a:p>
          <a:p>
            <a:pPr lvl="1"/>
            <a:r>
              <a:rPr lang="en-US" smtClean="0"/>
              <a:t>Static final int A = 5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Memberi Nilai Variabel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smtClean="0"/>
              <a:t>Menggunakan tanda sama dengan (</a:t>
            </a:r>
            <a:r>
              <a:rPr lang="en-US" sz="3600" smtClean="0">
                <a:solidFill>
                  <a:srgbClr val="C00000"/>
                </a:solidFill>
              </a:rPr>
              <a:t>=</a:t>
            </a:r>
            <a:r>
              <a:rPr lang="en-US" sz="3600" smtClean="0"/>
              <a:t>)</a:t>
            </a:r>
          </a:p>
          <a:p>
            <a:r>
              <a:rPr lang="en-US" sz="3600" smtClean="0"/>
              <a:t>Kebiasaan yang baik untuk memberi </a:t>
            </a:r>
            <a:r>
              <a:rPr lang="en-US" sz="3600" smtClean="0">
                <a:solidFill>
                  <a:srgbClr val="C00000"/>
                </a:solidFill>
              </a:rPr>
              <a:t>nilai awal </a:t>
            </a:r>
            <a:r>
              <a:rPr lang="en-US" sz="3600" smtClean="0"/>
              <a:t>(</a:t>
            </a:r>
            <a:r>
              <a:rPr lang="en-US" sz="3600" i="1" smtClean="0"/>
              <a:t>initial value</a:t>
            </a:r>
            <a:r>
              <a:rPr lang="en-US" sz="3600" smtClean="0"/>
              <a:t>) pada </a:t>
            </a:r>
            <a:r>
              <a:rPr lang="en-US" sz="3600" smtClean="0">
                <a:solidFill>
                  <a:srgbClr val="C00000"/>
                </a:solidFill>
              </a:rPr>
              <a:t>local variabel</a:t>
            </a:r>
            <a:r>
              <a:rPr lang="en-US" sz="3600" smtClean="0"/>
              <a:t> (mencegah </a:t>
            </a:r>
            <a:r>
              <a:rPr lang="en-US" sz="3600" i="1" smtClean="0"/>
              <a:t>bug</a:t>
            </a:r>
            <a:r>
              <a:rPr lang="en-US" sz="3600" smtClean="0"/>
              <a:t> pada program)</a:t>
            </a:r>
            <a:endParaRPr lang="id-ID" sz="3600" smtClean="0"/>
          </a:p>
          <a:p>
            <a:r>
              <a:rPr lang="id-ID" sz="3600" smtClean="0"/>
              <a:t>Secara otomatis, Java akan memberi nilai awal pada </a:t>
            </a:r>
            <a:r>
              <a:rPr lang="id-ID" sz="3600" smtClean="0">
                <a:solidFill>
                  <a:srgbClr val="C00000"/>
                </a:solidFill>
              </a:rPr>
              <a:t>instance variable</a:t>
            </a:r>
            <a:endParaRPr lang="en-US" sz="3600" smtClean="0">
              <a:solidFill>
                <a:srgbClr val="C00000"/>
              </a:solidFill>
            </a:endParaRPr>
          </a:p>
          <a:p>
            <a:r>
              <a:rPr lang="en-US" sz="3600" smtClean="0"/>
              <a:t>Contoh:</a:t>
            </a:r>
          </a:p>
          <a:p>
            <a:pPr lvl="1">
              <a:buNone/>
            </a:pPr>
            <a:r>
              <a:rPr lang="en-US" sz="2800" smtClean="0"/>
              <a:t>	</a:t>
            </a:r>
            <a:r>
              <a:rPr lang="en-US" sz="2800" smtClean="0">
                <a:solidFill>
                  <a:srgbClr val="C00000"/>
                </a:solidFill>
              </a:rPr>
              <a:t>int hasilTambah = 0;</a:t>
            </a:r>
          </a:p>
          <a:p>
            <a:pPr lvl="1">
              <a:buNone/>
            </a:pPr>
            <a:r>
              <a:rPr lang="en-US" sz="2800" smtClean="0">
                <a:solidFill>
                  <a:srgbClr val="C00000"/>
                </a:solidFill>
              </a:rPr>
              <a:t>	boolean status = false</a:t>
            </a:r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Memberi Nama Variabel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Gunakan </a:t>
            </a:r>
            <a:r>
              <a:rPr lang="en-US" smtClean="0">
                <a:solidFill>
                  <a:srgbClr val="C00000"/>
                </a:solidFill>
              </a:rPr>
              <a:t>lowercase</a:t>
            </a:r>
            <a:r>
              <a:rPr lang="en-US" smtClean="0"/>
              <a:t> untuk variabel yang  </a:t>
            </a:r>
            <a:r>
              <a:rPr lang="fi-FI" smtClean="0"/>
              <a:t>terdiri dari satu kata atau kata pertama</a:t>
            </a:r>
          </a:p>
          <a:p>
            <a:r>
              <a:rPr lang="en-US" smtClean="0"/>
              <a:t>Gunakan </a:t>
            </a:r>
            <a:r>
              <a:rPr lang="en-US" smtClean="0">
                <a:solidFill>
                  <a:srgbClr val="C00000"/>
                </a:solidFill>
              </a:rPr>
              <a:t>kapital</a:t>
            </a:r>
            <a:r>
              <a:rPr lang="en-US" smtClean="0"/>
              <a:t> untuk karakter pertama dari kata kedua, ketiga, dst</a:t>
            </a:r>
          </a:p>
          <a:p>
            <a:r>
              <a:rPr lang="en-US" smtClean="0"/>
              <a:t>Contoh:</a:t>
            </a:r>
          </a:p>
          <a:p>
            <a:pPr>
              <a:buNone/>
            </a:pPr>
            <a:r>
              <a:rPr lang="en-US" smtClean="0"/>
              <a:t>	int </a:t>
            </a:r>
            <a:r>
              <a:rPr lang="en-US" smtClean="0">
                <a:solidFill>
                  <a:srgbClr val="C00000"/>
                </a:solidFill>
              </a:rPr>
              <a:t>hasil</a:t>
            </a:r>
            <a:r>
              <a:rPr lang="en-US" smtClean="0"/>
              <a:t>;</a:t>
            </a:r>
          </a:p>
          <a:p>
            <a:pPr>
              <a:buNone/>
            </a:pPr>
            <a:r>
              <a:rPr lang="en-US" smtClean="0"/>
              <a:t>	boolean </a:t>
            </a:r>
            <a:r>
              <a:rPr lang="en-US" smtClean="0">
                <a:solidFill>
                  <a:srgbClr val="C00000"/>
                </a:solidFill>
              </a:rPr>
              <a:t>s</a:t>
            </a:r>
            <a:r>
              <a:rPr lang="en-US" smtClean="0"/>
              <a:t>tatus</a:t>
            </a:r>
            <a:r>
              <a:rPr lang="en-US" smtClean="0">
                <a:solidFill>
                  <a:srgbClr val="C00000"/>
                </a:solidFill>
              </a:rPr>
              <a:t>M</a:t>
            </a:r>
            <a:r>
              <a:rPr lang="en-US" smtClean="0"/>
              <a:t>esin</a:t>
            </a:r>
            <a:r>
              <a:rPr lang="en-US" smtClean="0">
                <a:solidFill>
                  <a:srgbClr val="C00000"/>
                </a:solidFill>
              </a:rPr>
              <a:t>M</a:t>
            </a:r>
            <a:r>
              <a:rPr lang="en-US" smtClean="0"/>
              <a:t>obil;</a:t>
            </a:r>
          </a:p>
          <a:p>
            <a:pPr>
              <a:buNone/>
            </a:pPr>
            <a:r>
              <a:rPr lang="en-US" smtClean="0"/>
              <a:t>	Button </a:t>
            </a:r>
            <a:r>
              <a:rPr lang="en-US" smtClean="0">
                <a:solidFill>
                  <a:srgbClr val="C00000"/>
                </a:solidFill>
              </a:rPr>
              <a:t>o</a:t>
            </a:r>
            <a:r>
              <a:rPr lang="en-US" smtClean="0"/>
              <a:t>pen</a:t>
            </a:r>
            <a:r>
              <a:rPr lang="en-US" smtClean="0">
                <a:solidFill>
                  <a:srgbClr val="C00000"/>
                </a:solidFill>
              </a:rPr>
              <a:t>F</a:t>
            </a:r>
            <a:r>
              <a:rPr lang="en-US" smtClean="0"/>
              <a:t>ile;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Modifer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Modifier adalah </a:t>
            </a:r>
            <a:r>
              <a:rPr lang="en-US" smtClean="0">
                <a:solidFill>
                  <a:srgbClr val="C00000"/>
                </a:solidFill>
              </a:rPr>
              <a:t>keyword yang diletakkan di depan </a:t>
            </a:r>
            <a:r>
              <a:rPr lang="en-US" smtClean="0"/>
              <a:t>class, interface, variable (field) atau method</a:t>
            </a:r>
          </a:p>
          <a:p>
            <a:r>
              <a:rPr lang="en-US" smtClean="0"/>
              <a:t>Jenis Modifier:</a:t>
            </a:r>
          </a:p>
          <a:p>
            <a:pPr marL="976312" lvl="1" indent="-514350">
              <a:buFont typeface="+mj-lt"/>
              <a:buAutoNum type="arabicPeriod"/>
            </a:pPr>
            <a:r>
              <a:rPr lang="en-US" smtClean="0">
                <a:solidFill>
                  <a:srgbClr val="C00000"/>
                </a:solidFill>
              </a:rPr>
              <a:t>Access Modifier</a:t>
            </a:r>
            <a:r>
              <a:rPr lang="en-US" smtClean="0"/>
              <a:t>:</a:t>
            </a:r>
          </a:p>
          <a:p>
            <a:pPr lvl="2"/>
            <a:r>
              <a:rPr lang="en-US" smtClean="0"/>
              <a:t>Pengaturan pengaksesan dari variable dan method</a:t>
            </a:r>
          </a:p>
          <a:p>
            <a:pPr marL="976312" lvl="1" indent="-514350">
              <a:buFont typeface="+mj-lt"/>
              <a:buAutoNum type="arabicPeriod"/>
            </a:pPr>
            <a:r>
              <a:rPr lang="en-US" smtClean="0">
                <a:solidFill>
                  <a:srgbClr val="C00000"/>
                </a:solidFill>
              </a:rPr>
              <a:t>Static Modifier</a:t>
            </a:r>
            <a:r>
              <a:rPr lang="en-US" smtClean="0"/>
              <a:t>:</a:t>
            </a:r>
          </a:p>
          <a:p>
            <a:pPr lvl="2"/>
            <a:r>
              <a:rPr lang="en-US" smtClean="0"/>
              <a:t>Membuat method dan variable menjadi milik class, bukan object</a:t>
            </a:r>
          </a:p>
          <a:p>
            <a:pPr lvl="2"/>
            <a:r>
              <a:rPr lang="en-US" smtClean="0"/>
              <a:t>Tidak perlu membuat object untuk penggunaan variable (field) dan method</a:t>
            </a:r>
          </a:p>
          <a:p>
            <a:pPr marL="976312" lvl="1" indent="-514350">
              <a:buFont typeface="+mj-lt"/>
              <a:buAutoNum type="arabicPeriod"/>
            </a:pPr>
            <a:r>
              <a:rPr lang="en-US" smtClean="0">
                <a:solidFill>
                  <a:srgbClr val="C00000"/>
                </a:solidFill>
              </a:rPr>
              <a:t>Final Modifier</a:t>
            </a:r>
            <a:r>
              <a:rPr lang="en-US" smtClean="0"/>
              <a:t>:</a:t>
            </a:r>
          </a:p>
          <a:p>
            <a:pPr lvl="2"/>
            <a:r>
              <a:rPr lang="en-US" smtClean="0"/>
              <a:t>Menyatakan bahwa sesuatu (class, method, variable) sudah final dan tidak adapat diubah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Modifier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rgbClr val="C00000"/>
                </a:solidFill>
              </a:rPr>
              <a:t>Private</a:t>
            </a:r>
            <a:r>
              <a:rPr lang="en-US" smtClean="0"/>
              <a:t>: pengaksesan suatu instance variabel dan method hanya dapat dilakukan di </a:t>
            </a:r>
            <a:r>
              <a:rPr lang="en-US" smtClean="0">
                <a:solidFill>
                  <a:srgbClr val="0070C0"/>
                </a:solidFill>
              </a:rPr>
              <a:t>dalam class </a:t>
            </a:r>
            <a:r>
              <a:rPr lang="en-US" smtClean="0"/>
              <a:t>( tidak bisa dari dari luar class)</a:t>
            </a:r>
          </a:p>
          <a:p>
            <a:r>
              <a:rPr lang="sv-SE" smtClean="0">
                <a:solidFill>
                  <a:srgbClr val="C00000"/>
                </a:solidFill>
              </a:rPr>
              <a:t>Tanpa Tanda</a:t>
            </a:r>
            <a:r>
              <a:rPr lang="sv-SE" smtClean="0"/>
              <a:t>: pengaksesan suatu instance </a:t>
            </a:r>
            <a:r>
              <a:rPr lang="nl-NL" smtClean="0"/>
              <a:t>variabel dan method dapat dilakukan di </a:t>
            </a:r>
            <a:r>
              <a:rPr lang="fi-FI" smtClean="0">
                <a:solidFill>
                  <a:srgbClr val="0070C0"/>
                </a:solidFill>
              </a:rPr>
              <a:t>dalam kelas dan kelas lain dalam satu paket</a:t>
            </a:r>
            <a:endParaRPr lang="id-ID" smtClean="0">
              <a:solidFill>
                <a:srgbClr val="0070C0"/>
              </a:solidFill>
            </a:endParaRPr>
          </a:p>
          <a:p>
            <a:r>
              <a:rPr lang="id-ID" smtClean="0">
                <a:solidFill>
                  <a:srgbClr val="C00000"/>
                </a:solidFill>
              </a:rPr>
              <a:t>Protected</a:t>
            </a:r>
            <a:r>
              <a:rPr lang="sv-SE" smtClean="0"/>
              <a:t>: pengaksesan suatu instance </a:t>
            </a:r>
            <a:r>
              <a:rPr lang="nl-NL" smtClean="0"/>
              <a:t>variabel dan method dapat dilakukan di </a:t>
            </a:r>
            <a:r>
              <a:rPr lang="fi-FI" smtClean="0">
                <a:solidFill>
                  <a:srgbClr val="0070C0"/>
                </a:solidFill>
              </a:rPr>
              <a:t>dalam kelas</a:t>
            </a:r>
            <a:r>
              <a:rPr lang="id-ID" smtClean="0">
                <a:solidFill>
                  <a:srgbClr val="0070C0"/>
                </a:solidFill>
              </a:rPr>
              <a:t>, </a:t>
            </a:r>
            <a:r>
              <a:rPr lang="fi-FI" smtClean="0">
                <a:solidFill>
                  <a:srgbClr val="0070C0"/>
                </a:solidFill>
              </a:rPr>
              <a:t>kelas lain dalam satu paket</a:t>
            </a:r>
            <a:r>
              <a:rPr lang="id-ID" smtClean="0">
                <a:solidFill>
                  <a:srgbClr val="0070C0"/>
                </a:solidFill>
              </a:rPr>
              <a:t>, dan sub class</a:t>
            </a:r>
          </a:p>
          <a:p>
            <a:r>
              <a:rPr lang="en-US" smtClean="0">
                <a:solidFill>
                  <a:srgbClr val="C00000"/>
                </a:solidFill>
              </a:rPr>
              <a:t>Public</a:t>
            </a:r>
            <a:r>
              <a:rPr lang="en-US" smtClean="0"/>
              <a:t>: pengaksesan suatu instance variable </a:t>
            </a:r>
            <a:r>
              <a:rPr lang="nl-NL" smtClean="0"/>
              <a:t>dan method dapat dilakukan dari luar </a:t>
            </a:r>
            <a:r>
              <a:rPr lang="en-US" smtClean="0">
                <a:solidFill>
                  <a:srgbClr val="0070C0"/>
                </a:solidFill>
              </a:rPr>
              <a:t>(sembarang) kelas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Modifier</a:t>
            </a:r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57400"/>
            <a:ext cx="7162800" cy="428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mtClean="0"/>
              <a:t>	Semua informasi (bilangan, karakter, string, </a:t>
            </a:r>
            <a:r>
              <a:rPr lang="fi-FI" smtClean="0"/>
              <a:t>boolean ) yang </a:t>
            </a:r>
            <a:r>
              <a:rPr lang="fi-FI" smtClean="0">
                <a:solidFill>
                  <a:srgbClr val="C00000"/>
                </a:solidFill>
              </a:rPr>
              <a:t>merepresentasikan suatu nilai</a:t>
            </a:r>
          </a:p>
          <a:p>
            <a:r>
              <a:rPr lang="en-US" smtClean="0"/>
              <a:t>Literal </a:t>
            </a:r>
            <a:r>
              <a:rPr lang="en-US" smtClean="0">
                <a:solidFill>
                  <a:srgbClr val="C00000"/>
                </a:solidFill>
              </a:rPr>
              <a:t>Bilangan</a:t>
            </a:r>
            <a:r>
              <a:rPr lang="en-US" smtClean="0"/>
              <a:t> (bulat dan pecahan):</a:t>
            </a:r>
          </a:p>
          <a:p>
            <a:pPr lvl="1"/>
            <a:r>
              <a:rPr lang="en-US" sz="2400" smtClean="0"/>
              <a:t>int tahun = 2008; long nilai = 4L</a:t>
            </a:r>
          </a:p>
          <a:p>
            <a:pPr lvl="1"/>
            <a:r>
              <a:rPr lang="en-US" sz="2400" smtClean="0"/>
              <a:t>double myScore = 2.25; float piValue = 3.1415927F;</a:t>
            </a:r>
          </a:p>
          <a:p>
            <a:pPr lvl="1"/>
            <a:r>
              <a:rPr lang="fr-FR" sz="2400" smtClean="0"/>
              <a:t>double x = 12e22; double y = 19E-95;</a:t>
            </a:r>
          </a:p>
          <a:p>
            <a:r>
              <a:rPr lang="en-US" smtClean="0"/>
              <a:t>Literal </a:t>
            </a:r>
            <a:r>
              <a:rPr lang="en-US" smtClean="0">
                <a:solidFill>
                  <a:srgbClr val="C00000"/>
                </a:solidFill>
              </a:rPr>
              <a:t>Boolean</a:t>
            </a:r>
            <a:r>
              <a:rPr lang="en-US" smtClean="0"/>
              <a:t> (true dan false):</a:t>
            </a:r>
          </a:p>
          <a:p>
            <a:pPr lvl="1"/>
            <a:r>
              <a:rPr lang="en-US" sz="2400" smtClean="0"/>
              <a:t>boolean pilihan = true;</a:t>
            </a:r>
          </a:p>
          <a:p>
            <a:r>
              <a:rPr lang="en-US" smtClean="0"/>
              <a:t>Literal </a:t>
            </a:r>
            <a:r>
              <a:rPr lang="en-US" smtClean="0">
                <a:solidFill>
                  <a:srgbClr val="C00000"/>
                </a:solidFill>
              </a:rPr>
              <a:t>String</a:t>
            </a:r>
            <a:r>
              <a:rPr lang="en-US" smtClean="0"/>
              <a:t>:</a:t>
            </a:r>
          </a:p>
          <a:p>
            <a:pPr lvl="1"/>
            <a:r>
              <a:rPr lang="en-US" sz="2400" smtClean="0"/>
              <a:t>String quitMsg = “Yakin Ingin Keluar?”;</a:t>
            </a:r>
          </a:p>
          <a:p>
            <a:r>
              <a:rPr lang="en-US" smtClean="0"/>
              <a:t>Literal </a:t>
            </a:r>
            <a:r>
              <a:rPr lang="en-US" smtClean="0">
                <a:solidFill>
                  <a:srgbClr val="C00000"/>
                </a:solidFill>
              </a:rPr>
              <a:t>Karakter</a:t>
            </a:r>
            <a:r>
              <a:rPr lang="en-US" smtClean="0"/>
              <a:t> (unicode)</a:t>
            </a:r>
          </a:p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Escape</a:t>
            </a:r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7391400" cy="446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Escape</a:t>
            </a:r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3806" t="26940" r="21846" b="36530"/>
          <a:stretch/>
        </p:blipFill>
        <p:spPr bwMode="auto">
          <a:xfrm>
            <a:off x="533400" y="2514600"/>
            <a:ext cx="7772400" cy="3599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ja-JP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Menulis </a:t>
            </a:r>
            <a:r>
              <a:rPr lang="en-US" altLang="ja-JP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Program </a:t>
            </a:r>
            <a:r>
              <a:rPr lang="id-ID" altLang="ja-JP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altLang="ja-JP" sz="3200" smtClean="0"/>
              <a:t>Bentuk program:</a:t>
            </a:r>
          </a:p>
          <a:p>
            <a:pPr marL="863600" lvl="1" indent="-514350">
              <a:buFont typeface="+mj-lt"/>
              <a:buAutoNum type="arabicPeriod"/>
            </a:pPr>
            <a:r>
              <a:rPr lang="id-ID" altLang="ja-JP" smtClean="0">
                <a:solidFill>
                  <a:srgbClr val="CC0000"/>
                </a:solidFill>
              </a:rPr>
              <a:t>T</a:t>
            </a:r>
            <a:r>
              <a:rPr lang="en-US" altLang="ja-JP" smtClean="0">
                <a:solidFill>
                  <a:srgbClr val="CC0000"/>
                </a:solidFill>
              </a:rPr>
              <a:t>ext</a:t>
            </a:r>
            <a:r>
              <a:rPr lang="id-ID" altLang="ja-JP" smtClean="0">
                <a:solidFill>
                  <a:srgbClr val="CC0000"/>
                </a:solidFill>
              </a:rPr>
              <a:t>-Based </a:t>
            </a:r>
            <a:r>
              <a:rPr lang="en-US" altLang="ja-JP" smtClean="0">
                <a:solidFill>
                  <a:srgbClr val="CC0000"/>
                </a:solidFill>
              </a:rPr>
              <a:t>Console Application</a:t>
            </a:r>
            <a:r>
              <a:rPr lang="id-ID" altLang="ja-JP" smtClean="0">
                <a:solidFill>
                  <a:srgbClr val="CC0000"/>
                </a:solidFill>
              </a:rPr>
              <a:t> </a:t>
            </a:r>
            <a:r>
              <a:rPr lang="id-ID" altLang="ja-JP" smtClean="0">
                <a:solidFill>
                  <a:srgbClr val="CC0000"/>
                </a:solidFill>
                <a:sym typeface="Wingdings" pitchFamily="2" charset="2"/>
              </a:rPr>
              <a:t> </a:t>
            </a:r>
            <a:r>
              <a:rPr lang="en-US" altLang="ja-JP" smtClean="0"/>
              <a:t>menggunakan library non-</a:t>
            </a:r>
            <a:r>
              <a:rPr lang="id-ID" altLang="ja-JP" smtClean="0"/>
              <a:t>GUI </a:t>
            </a:r>
            <a:r>
              <a:rPr lang="en-US" altLang="ja-JP" smtClean="0"/>
              <a:t>di Java</a:t>
            </a:r>
          </a:p>
          <a:p>
            <a:pPr marL="863600" lvl="1" indent="-514350">
              <a:buFont typeface="+mj-lt"/>
              <a:buAutoNum type="arabicPeriod"/>
            </a:pPr>
            <a:r>
              <a:rPr lang="en-US" altLang="ja-JP" smtClean="0">
                <a:solidFill>
                  <a:srgbClr val="CC0000"/>
                </a:solidFill>
              </a:rPr>
              <a:t>GUI </a:t>
            </a:r>
            <a:r>
              <a:rPr lang="id-ID" altLang="ja-JP" smtClean="0">
                <a:solidFill>
                  <a:srgbClr val="CC0000"/>
                </a:solidFill>
              </a:rPr>
              <a:t>A</a:t>
            </a:r>
            <a:r>
              <a:rPr lang="en-US" altLang="ja-JP" smtClean="0">
                <a:solidFill>
                  <a:srgbClr val="CC0000"/>
                </a:solidFill>
              </a:rPr>
              <a:t>pplication</a:t>
            </a:r>
            <a:r>
              <a:rPr lang="id-ID" altLang="ja-JP" smtClean="0">
                <a:solidFill>
                  <a:srgbClr val="CC0000"/>
                </a:solidFill>
              </a:rPr>
              <a:t> </a:t>
            </a:r>
            <a:r>
              <a:rPr lang="id-ID" altLang="ja-JP" smtClean="0">
                <a:solidFill>
                  <a:srgbClr val="CC0000"/>
                </a:solidFill>
                <a:sym typeface="Wingdings" pitchFamily="2" charset="2"/>
              </a:rPr>
              <a:t> </a:t>
            </a:r>
            <a:r>
              <a:rPr lang="id-ID" altLang="ja-JP" smtClean="0"/>
              <a:t>menggunakan AWT</a:t>
            </a:r>
            <a:r>
              <a:rPr lang="en-US" altLang="ja-JP" smtClean="0"/>
              <a:t> atau Swing untuk library GUI</a:t>
            </a:r>
            <a:br>
              <a:rPr lang="en-US" altLang="ja-JP" smtClean="0"/>
            </a:br>
            <a:endParaRPr lang="en-US" altLang="ja-JP" sz="3200" smtClean="0"/>
          </a:p>
          <a:p>
            <a:r>
              <a:rPr lang="en-US" altLang="ja-JP" sz="3200" smtClean="0"/>
              <a:t>Suatu c</a:t>
            </a:r>
            <a:r>
              <a:rPr lang="id-ID" altLang="ja-JP" sz="3200" smtClean="0"/>
              <a:t>lass bisa dieksekusi karena </a:t>
            </a:r>
            <a:r>
              <a:rPr lang="en-US" altLang="ja-JP" sz="3200" smtClean="0"/>
              <a:t>memiliki </a:t>
            </a:r>
            <a:r>
              <a:rPr lang="id-ID" altLang="ja-JP" sz="3200" smtClean="0"/>
              <a:t>method </a:t>
            </a:r>
            <a:r>
              <a:rPr lang="id-ID" altLang="ja-JP" sz="3200" smtClean="0">
                <a:solidFill>
                  <a:srgbClr val="0070C0"/>
                </a:solidFill>
              </a:rPr>
              <a:t>main</a:t>
            </a:r>
          </a:p>
          <a:p>
            <a:pPr lvl="1">
              <a:buNone/>
            </a:pPr>
            <a:r>
              <a:rPr lang="en-US" altLang="ja-JP" sz="3200" smtClean="0">
                <a:solidFill>
                  <a:srgbClr val="CC0000"/>
                </a:solidFill>
              </a:rPr>
              <a:t>public static void main(String[] args)</a:t>
            </a:r>
            <a:endParaRPr lang="id-ID" altLang="ja-JP" sz="3200" smtClean="0">
              <a:solidFill>
                <a:srgbClr val="CC0000"/>
              </a:solidFill>
            </a:endParaRPr>
          </a:p>
          <a:p>
            <a:pPr lvl="1">
              <a:buNone/>
            </a:pPr>
            <a:r>
              <a:rPr lang="en-US" altLang="ja-JP" sz="2800" smtClean="0">
                <a:sym typeface="Wingdings" pitchFamily="2" charset="2"/>
              </a:rPr>
              <a:t> </a:t>
            </a:r>
            <a:r>
              <a:rPr lang="id-ID" altLang="ja-JP" sz="2800" smtClean="0">
                <a:solidFill>
                  <a:srgbClr val="0070C0"/>
                </a:solidFill>
                <a:sym typeface="Wingdings" pitchFamily="2" charset="2"/>
              </a:rPr>
              <a:t>Program Java mulai dari sini</a:t>
            </a:r>
            <a:r>
              <a:rPr lang="en-US" altLang="ja-JP" sz="2800" smtClean="0">
                <a:solidFill>
                  <a:srgbClr val="0070C0"/>
                </a:solidFill>
                <a:sym typeface="Wingdings" pitchFamily="2" charset="2"/>
              </a:rPr>
              <a:t>!</a:t>
            </a:r>
            <a:endParaRPr lang="en-US" altLang="ja-JP" sz="2800" smtClean="0">
              <a:solidFill>
                <a:srgbClr val="0070C0"/>
              </a:solidFill>
            </a:endParaRPr>
          </a:p>
          <a:p>
            <a:endParaRPr lang="id-ID" altLang="ja-JP" smtClean="0"/>
          </a:p>
          <a:p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8915400" cy="2057400"/>
          </a:xfrm>
          <a:scene3d>
            <a:camera prst="perspectiveRight"/>
            <a:lightRig rig="threePt" dir="t"/>
          </a:scene3d>
        </p:spPr>
        <p:txBody>
          <a:bodyPr>
            <a:noAutofit/>
          </a:bodyPr>
          <a:lstStyle/>
          <a:p>
            <a:pPr algn="ctr"/>
            <a:r>
              <a:rPr lang="en-US" sz="5400" b="1" spc="300" smtClean="0">
                <a:ln w="12700">
                  <a:solidFill>
                    <a:srgbClr val="3998C7"/>
                  </a:solidFill>
                </a:ln>
              </a:rPr>
              <a:t>Operator</a:t>
            </a:r>
            <a:endParaRPr lang="en-US" sz="5400" b="1" spc="300">
              <a:ln w="12700">
                <a:solidFill>
                  <a:srgbClr val="3998C7"/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/>
              <a:t>ALGORITMA DAN PEMROGRAMAN 2</a:t>
            </a:r>
            <a:endParaRPr lang="en-US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6196739"/>
            <a:ext cx="2438400" cy="66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49335" y="6324600"/>
            <a:ext cx="2746265" cy="46166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smtClean="0"/>
              <a:t>Teknik</a:t>
            </a:r>
            <a:r>
              <a:rPr lang="en-US" sz="2400"/>
              <a:t> </a:t>
            </a:r>
            <a:r>
              <a:rPr lang="en-US" sz="2400" smtClean="0"/>
              <a:t>Informatka</a:t>
            </a:r>
            <a:endParaRPr lang="en-US" sz="240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Operator adalah simbol dan karakter khusus(matematika) yang digunakan dalam suatu expresi</a:t>
            </a:r>
          </a:p>
          <a:p>
            <a:r>
              <a:rPr lang="en-US" smtClean="0"/>
              <a:t>Contoh:</a:t>
            </a:r>
          </a:p>
          <a:p>
            <a:pPr lvl="1"/>
            <a:r>
              <a:rPr lang="en-US" smtClean="0"/>
              <a:t>int x = 5;</a:t>
            </a:r>
          </a:p>
          <a:p>
            <a:pPr lvl="1"/>
            <a:r>
              <a:rPr lang="en-US" smtClean="0"/>
              <a:t>int y = x;</a:t>
            </a:r>
          </a:p>
          <a:p>
            <a:pPr lvl="1"/>
            <a:r>
              <a:rPr lang="en-US" smtClean="0"/>
              <a:t>int z = x * y;</a:t>
            </a:r>
          </a:p>
          <a:p>
            <a:pPr lvl="1"/>
            <a:r>
              <a:rPr lang="en-US" smtClean="0"/>
              <a:t>boolean status = true;</a:t>
            </a:r>
          </a:p>
          <a:p>
            <a:endParaRPr lang="en-US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</a:t>
            </a:r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6285" y="2283091"/>
            <a:ext cx="5771429" cy="381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Jenis Operator Berdasar Operand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Operator Unary </a:t>
            </a:r>
            <a:r>
              <a:rPr lang="en-US" smtClean="0">
                <a:sym typeface="Wingdings" pitchFamily="2" charset="2"/>
              </a:rPr>
              <a:t> operator yang melibatkan satu buah operand</a:t>
            </a:r>
          </a:p>
          <a:p>
            <a:r>
              <a:rPr lang="en-US" smtClean="0">
                <a:sym typeface="Wingdings" pitchFamily="2" charset="2"/>
              </a:rPr>
              <a:t>Operator Binary  operator yang melibatkan dua operand</a:t>
            </a:r>
          </a:p>
          <a:p>
            <a:r>
              <a:rPr lang="en-US" smtClean="0">
                <a:sym typeface="Wingdings" pitchFamily="2" charset="2"/>
              </a:rPr>
              <a:t>Operator Ternary  operator yang melibatkan tiga operand</a:t>
            </a:r>
            <a:endParaRPr lang="en-US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Jenis Operator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Operator </a:t>
            </a:r>
            <a:r>
              <a:rPr lang="en-US" smtClean="0">
                <a:solidFill>
                  <a:srgbClr val="C00000"/>
                </a:solidFill>
              </a:rPr>
              <a:t>Aritmatika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Operator </a:t>
            </a:r>
            <a:r>
              <a:rPr lang="en-US" smtClean="0">
                <a:solidFill>
                  <a:srgbClr val="C00000"/>
                </a:solidFill>
              </a:rPr>
              <a:t>Penugasan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Operator </a:t>
            </a:r>
            <a:r>
              <a:rPr lang="en-US" smtClean="0">
                <a:solidFill>
                  <a:srgbClr val="C00000"/>
                </a:solidFill>
              </a:rPr>
              <a:t>Penggabungan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Operator </a:t>
            </a:r>
            <a:r>
              <a:rPr lang="id-ID" smtClean="0">
                <a:solidFill>
                  <a:srgbClr val="C00000"/>
                </a:solidFill>
              </a:rPr>
              <a:t>Increment </a:t>
            </a:r>
            <a:r>
              <a:rPr lang="en-US" smtClean="0"/>
              <a:t>dan </a:t>
            </a:r>
            <a:r>
              <a:rPr lang="id-ID" smtClean="0">
                <a:solidFill>
                  <a:srgbClr val="C00000"/>
                </a:solidFill>
              </a:rPr>
              <a:t>Decrement</a:t>
            </a:r>
            <a:endParaRPr lang="en-US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Operator </a:t>
            </a:r>
            <a:r>
              <a:rPr lang="en-US" smtClean="0">
                <a:solidFill>
                  <a:srgbClr val="C00000"/>
                </a:solidFill>
              </a:rPr>
              <a:t>Pembanding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Operator </a:t>
            </a:r>
            <a:r>
              <a:rPr lang="en-US" smtClean="0">
                <a:solidFill>
                  <a:srgbClr val="C00000"/>
                </a:solidFill>
              </a:rPr>
              <a:t>Logika</a:t>
            </a:r>
          </a:p>
          <a:p>
            <a:endParaRPr lang="en-US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Aritmatika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621536"/>
          </a:xfrm>
        </p:spPr>
        <p:txBody>
          <a:bodyPr>
            <a:normAutofit/>
          </a:bodyPr>
          <a:lstStyle/>
          <a:p>
            <a:r>
              <a:rPr lang="en-US" smtClean="0"/>
              <a:t>Hasil operasi matematika akan </a:t>
            </a:r>
            <a:r>
              <a:rPr lang="en-US" smtClean="0">
                <a:solidFill>
                  <a:srgbClr val="C00000"/>
                </a:solidFill>
              </a:rPr>
              <a:t>mengikuti tipe data  operand</a:t>
            </a:r>
          </a:p>
          <a:p>
            <a:r>
              <a:rPr lang="en-US" smtClean="0"/>
              <a:t> Operand bertipe int akan menghasilkan int</a:t>
            </a:r>
          </a:p>
          <a:p>
            <a:endParaRPr lang="en-US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2133600"/>
            <a:ext cx="731520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Ekspresi Aritmatika</a:t>
            </a:r>
            <a:endParaRPr lang="en-US"/>
          </a:p>
        </p:txBody>
      </p:sp>
      <p:pic>
        <p:nvPicPr>
          <p:cNvPr id="4" name="Picture 6" descr="arithmetic_expression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848600" cy="430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Penugasan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Operator penugasan berguna untuk memberi </a:t>
            </a:r>
            <a:r>
              <a:rPr lang="en-US" smtClean="0">
                <a:solidFill>
                  <a:srgbClr val="C00000"/>
                </a:solidFill>
              </a:rPr>
              <a:t>nilai ke suatu variabel</a:t>
            </a:r>
          </a:p>
          <a:p>
            <a:r>
              <a:rPr lang="en-US" smtClean="0"/>
              <a:t>Operator penugasan menggunakan tanda </a:t>
            </a:r>
            <a:r>
              <a:rPr lang="en-US" smtClean="0">
                <a:solidFill>
                  <a:srgbClr val="C00000"/>
                </a:solidFill>
              </a:rPr>
              <a:t>sama dengan </a:t>
            </a:r>
            <a:r>
              <a:rPr lang="en-US" smtClean="0"/>
              <a:t>( </a:t>
            </a:r>
            <a:r>
              <a:rPr lang="en-US" smtClean="0">
                <a:solidFill>
                  <a:srgbClr val="C00000"/>
                </a:solidFill>
              </a:rPr>
              <a:t>=</a:t>
            </a:r>
            <a:r>
              <a:rPr lang="en-US" smtClean="0"/>
              <a:t> )</a:t>
            </a:r>
          </a:p>
          <a:p>
            <a:r>
              <a:rPr lang="en-US" smtClean="0"/>
              <a:t>Operator penugasan digabungkan dengan operator aritmatika membentuk </a:t>
            </a:r>
            <a:r>
              <a:rPr lang="en-US" smtClean="0">
                <a:solidFill>
                  <a:srgbClr val="C00000"/>
                </a:solidFill>
              </a:rPr>
              <a:t>operator penugasan gabungan </a:t>
            </a:r>
            <a:r>
              <a:rPr lang="en-US" smtClean="0"/>
              <a:t>(compound assignment)</a:t>
            </a:r>
          </a:p>
          <a:p>
            <a:endParaRPr lang="en-US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Penugasan Gabungan</a:t>
            </a:r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0"/>
            <a:ext cx="6705600" cy="383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Penggabungan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Operator </a:t>
            </a:r>
            <a:r>
              <a:rPr lang="en-US" smtClean="0">
                <a:solidFill>
                  <a:srgbClr val="C00000"/>
                </a:solidFill>
              </a:rPr>
              <a:t>+</a:t>
            </a:r>
            <a:r>
              <a:rPr lang="en-US" smtClean="0"/>
              <a:t> dapat digunakan untuk </a:t>
            </a:r>
            <a:r>
              <a:rPr lang="en-US" smtClean="0">
                <a:solidFill>
                  <a:srgbClr val="C00000"/>
                </a:solidFill>
              </a:rPr>
              <a:t>penggabungan</a:t>
            </a:r>
            <a:r>
              <a:rPr lang="en-US" smtClean="0"/>
              <a:t> String dan String maupun String dan Bilangan</a:t>
            </a:r>
            <a:endParaRPr lang="id-ID" smtClean="0"/>
          </a:p>
          <a:p>
            <a:endParaRPr lang="en-US" smtClean="0"/>
          </a:p>
          <a:p>
            <a:r>
              <a:rPr lang="en-US" smtClean="0"/>
              <a:t>Contoh: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z="2400" smtClean="0"/>
              <a:t>System.out.println(“Saya adalah” </a:t>
            </a:r>
            <a:r>
              <a:rPr lang="en-US" sz="2400" smtClean="0">
                <a:solidFill>
                  <a:srgbClr val="C00000"/>
                </a:solidFill>
              </a:rPr>
              <a:t>+</a:t>
            </a:r>
            <a:r>
              <a:rPr lang="en-US" sz="2400" smtClean="0"/>
              <a:t> “Mahasiswa”);</a:t>
            </a:r>
          </a:p>
          <a:p>
            <a:pPr>
              <a:buNone/>
            </a:pPr>
            <a:r>
              <a:rPr lang="en-US" sz="2400" smtClean="0"/>
              <a:t>	int mahasiswa = 30;</a:t>
            </a:r>
          </a:p>
          <a:p>
            <a:pPr>
              <a:buNone/>
            </a:pPr>
            <a:r>
              <a:rPr lang="en-US" sz="2400" smtClean="0"/>
              <a:t>	System.out.println(“Jumlah Mahasiswa” </a:t>
            </a:r>
            <a:r>
              <a:rPr lang="en-US" sz="2400" smtClean="0">
                <a:solidFill>
                  <a:srgbClr val="C00000"/>
                </a:solidFill>
              </a:rPr>
              <a:t>+</a:t>
            </a:r>
            <a:r>
              <a:rPr lang="en-US" sz="2400" smtClean="0"/>
              <a:t> mahasiswa);</a:t>
            </a:r>
          </a:p>
          <a:p>
            <a:endParaRPr lang="en-US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Pengenalan IDE Netbeans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Netbeans adalah Integrated Development Environment (IDE) yang dikembangkan oleh Sun Microsystem.</a:t>
            </a:r>
          </a:p>
          <a:p>
            <a:r>
              <a:rPr lang="en-US" smtClean="0"/>
              <a:t>Pada awalnya, Netbeans dikembangkan untuk menulis program java, tapi saat ini juga bisa digunkan untuk menulis bahasa pemrograman lain seperti PHP, C/C++ dan Groovy</a:t>
            </a:r>
          </a:p>
          <a:p>
            <a:r>
              <a:rPr lang="en-US" smtClean="0"/>
              <a:t>Netbeans menggunakan lisensi General Public License (GPL), jadi bisa didownload dan digunakan secara gratis</a:t>
            </a:r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Increment dan Decrement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smtClean="0">
                <a:solidFill>
                  <a:srgbClr val="C00000"/>
                </a:solidFill>
              </a:rPr>
              <a:t>Increment</a:t>
            </a:r>
            <a:r>
              <a:rPr lang="en-US" sz="3200" smtClean="0"/>
              <a:t>: menambahkan 1 ke nilai variabel</a:t>
            </a:r>
            <a:r>
              <a:rPr lang="id-ID" sz="3200" smtClean="0"/>
              <a:t/>
            </a:r>
            <a:br>
              <a:rPr lang="id-ID" sz="3200" smtClean="0"/>
            </a:br>
            <a:r>
              <a:rPr lang="en-US" sz="3200" smtClean="0"/>
              <a:t>(operator = </a:t>
            </a:r>
            <a:r>
              <a:rPr lang="en-US" sz="3200" smtClean="0">
                <a:solidFill>
                  <a:srgbClr val="C00000"/>
                </a:solidFill>
              </a:rPr>
              <a:t>++</a:t>
            </a:r>
            <a:r>
              <a:rPr lang="en-US" sz="3200" smtClean="0"/>
              <a:t>, prefix atau postfix)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C00000"/>
                </a:solidFill>
              </a:rPr>
              <a:t>int x=5;				int x=5;</a:t>
            </a:r>
          </a:p>
          <a:p>
            <a:pPr>
              <a:buNone/>
            </a:pPr>
            <a:r>
              <a:rPr lang="en-US" smtClean="0">
                <a:solidFill>
                  <a:srgbClr val="C00000"/>
                </a:solidFill>
              </a:rPr>
              <a:t>	y = x++;				y = ++x;</a:t>
            </a:r>
          </a:p>
          <a:p>
            <a:pPr>
              <a:buNone/>
            </a:pPr>
            <a:r>
              <a:rPr lang="fi-FI" smtClean="0"/>
              <a:t>	(nilai saat ini : y = 5, x=6)</a:t>
            </a:r>
            <a:r>
              <a:rPr lang="id-ID" smtClean="0"/>
              <a:t>	</a:t>
            </a:r>
            <a:r>
              <a:rPr lang="fi-FI" smtClean="0"/>
              <a:t>	(nilai saat ini: y = 6, x=6)</a:t>
            </a:r>
          </a:p>
          <a:p>
            <a:endParaRPr lang="id-ID" smtClean="0"/>
          </a:p>
          <a:p>
            <a:r>
              <a:rPr lang="en-US" sz="3200" smtClean="0">
                <a:solidFill>
                  <a:srgbClr val="C00000"/>
                </a:solidFill>
              </a:rPr>
              <a:t>Decrement</a:t>
            </a:r>
            <a:r>
              <a:rPr lang="en-US" sz="3200" smtClean="0"/>
              <a:t>: mengurangkan 1 ke nilai variabel</a:t>
            </a:r>
            <a:r>
              <a:rPr lang="id-ID" sz="3200" smtClean="0"/>
              <a:t/>
            </a:r>
            <a:br>
              <a:rPr lang="id-ID" sz="3200" smtClean="0"/>
            </a:br>
            <a:r>
              <a:rPr lang="en-US" sz="3200" smtClean="0"/>
              <a:t>(operator = </a:t>
            </a:r>
            <a:r>
              <a:rPr lang="en-US" sz="3200" smtClean="0">
                <a:solidFill>
                  <a:srgbClr val="C00000"/>
                </a:solidFill>
              </a:rPr>
              <a:t>--</a:t>
            </a:r>
            <a:r>
              <a:rPr lang="en-US" sz="3200" smtClean="0"/>
              <a:t>)</a:t>
            </a:r>
          </a:p>
          <a:p>
            <a:pPr>
              <a:buNone/>
            </a:pPr>
            <a:r>
              <a:rPr lang="id-ID" smtClean="0">
                <a:solidFill>
                  <a:srgbClr val="C00000"/>
                </a:solidFill>
              </a:rPr>
              <a:t>	int </a:t>
            </a:r>
            <a:r>
              <a:rPr lang="en-US" smtClean="0">
                <a:solidFill>
                  <a:srgbClr val="C00000"/>
                </a:solidFill>
              </a:rPr>
              <a:t> x=5;				int x=5;</a:t>
            </a:r>
          </a:p>
          <a:p>
            <a:pPr>
              <a:buNone/>
            </a:pPr>
            <a:r>
              <a:rPr lang="id-ID" smtClean="0">
                <a:solidFill>
                  <a:srgbClr val="C00000"/>
                </a:solidFill>
              </a:rPr>
              <a:t>	</a:t>
            </a:r>
            <a:r>
              <a:rPr lang="en-US" smtClean="0">
                <a:solidFill>
                  <a:srgbClr val="C00000"/>
                </a:solidFill>
              </a:rPr>
              <a:t>y = x--;				y = --x;</a:t>
            </a:r>
          </a:p>
          <a:p>
            <a:pPr>
              <a:buNone/>
            </a:pPr>
            <a:r>
              <a:rPr lang="id-ID" smtClean="0"/>
              <a:t>	</a:t>
            </a:r>
            <a:r>
              <a:rPr lang="fi-FI" smtClean="0"/>
              <a:t>(nilai saat ini: y = 5, x=4)	</a:t>
            </a:r>
            <a:r>
              <a:rPr lang="id-ID" smtClean="0"/>
              <a:t>	</a:t>
            </a:r>
            <a:r>
              <a:rPr lang="fi-FI" smtClean="0"/>
              <a:t>(nilai saat ini: y = 4, x=4)</a:t>
            </a:r>
          </a:p>
          <a:p>
            <a:pPr>
              <a:buNone/>
            </a:pP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smtClean="0"/>
              <a:t>Latihan Increment1: Tampilkan Nilai x, y dan z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62200"/>
            <a:ext cx="6946084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smtClean="0"/>
              <a:t>Latihan Decrement1: Tampilkan Nilai x, y dan z</a:t>
            </a:r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0"/>
            <a:ext cx="657028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smtClean="0"/>
              <a:t>Latihan Increment2: Tampilkan Nilai x, y dan z</a:t>
            </a:r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716442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smtClean="0"/>
              <a:t>Latihan Decrement2: Tampilkan Nilai x, y dan z</a:t>
            </a:r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2286000"/>
            <a:ext cx="777866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Operator Pembanding (Relasional)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1011936"/>
          </a:xfrm>
        </p:spPr>
        <p:txBody>
          <a:bodyPr>
            <a:normAutofit/>
          </a:bodyPr>
          <a:lstStyle/>
          <a:p>
            <a:r>
              <a:rPr lang="en-US" smtClean="0"/>
              <a:t>Operator pembanding menggunakan ekspresi dengan nilai balik </a:t>
            </a:r>
            <a:r>
              <a:rPr lang="en-US" smtClean="0">
                <a:solidFill>
                  <a:srgbClr val="C00000"/>
                </a:solidFill>
              </a:rPr>
              <a:t>boolean</a:t>
            </a:r>
            <a:r>
              <a:rPr lang="en-US" smtClean="0"/>
              <a:t> (true or false)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33600"/>
            <a:ext cx="6477000" cy="3497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Perbandingan Bilangan Bulat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Operator == akan menghasilkan true jika kedua operand adalah sama</a:t>
            </a:r>
          </a:p>
          <a:p>
            <a:pPr lvl="1"/>
            <a:r>
              <a:rPr lang="en-US" smtClean="0"/>
              <a:t>int a = 5;</a:t>
            </a:r>
          </a:p>
          <a:p>
            <a:pPr lvl="1"/>
            <a:r>
              <a:rPr lang="en-US" smtClean="0"/>
              <a:t>boolean hasilBanding = a == 5;</a:t>
            </a:r>
          </a:p>
          <a:p>
            <a:r>
              <a:rPr lang="en-US" smtClean="0"/>
              <a:t>Level Operator perbandingan lebih </a:t>
            </a:r>
            <a:r>
              <a:rPr lang="en-US" smtClean="0">
                <a:solidFill>
                  <a:srgbClr val="FF0000"/>
                </a:solidFill>
              </a:rPr>
              <a:t>rendah dari </a:t>
            </a:r>
            <a:r>
              <a:rPr lang="en-US" smtClean="0"/>
              <a:t>operator aritmatika, maka jika expresinya adalah:</a:t>
            </a:r>
          </a:p>
          <a:p>
            <a:pPr lvl="1"/>
            <a:r>
              <a:rPr lang="en-US" smtClean="0"/>
              <a:t>boolean hasilBanding = 10 &gt; 5+7 </a:t>
            </a:r>
          </a:p>
          <a:p>
            <a:pPr lvl="1"/>
            <a:r>
              <a:rPr lang="en-US" smtClean="0"/>
              <a:t>hasilBanding akan bernilai </a:t>
            </a:r>
            <a:r>
              <a:rPr lang="en-US" smtClean="0">
                <a:solidFill>
                  <a:srgbClr val="FF0000"/>
                </a:solidFill>
              </a:rPr>
              <a:t>false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Perbandingan Bilangan Pecahan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Hindari penggunaan operator == untuk membandingkan bilangan pecahan.</a:t>
            </a:r>
          </a:p>
          <a:p>
            <a:r>
              <a:rPr lang="en-US" smtClean="0"/>
              <a:t>Hal ini untuk menghindari nilai pecahan bilangan tersebut yang mungkin tidak tampak(error  roundof)</a:t>
            </a:r>
          </a:p>
          <a:p>
            <a:r>
              <a:rPr lang="en-US" smtClean="0"/>
              <a:t>Untuk membandingkan bilangan pecahan dengan bilangan yang dekat, gunakan konstanta yang nilainya sudah ditetapkan.</a:t>
            </a:r>
          </a:p>
          <a:p>
            <a:pPr lvl="1"/>
            <a:r>
              <a:rPr lang="en-US" smtClean="0"/>
              <a:t>final boolean e = 1e -10;</a:t>
            </a:r>
          </a:p>
          <a:p>
            <a:pPr lvl="1"/>
            <a:r>
              <a:rPr lang="en-US" smtClean="0"/>
              <a:t>boolean hasilBanding = x &lt;= e;</a:t>
            </a:r>
          </a:p>
          <a:p>
            <a:endParaRPr lang="en-US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Perbandingan 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Untuk membandingkan String, gunakan </a:t>
            </a:r>
            <a:r>
              <a:rPr lang="en-US" smtClean="0">
                <a:solidFill>
                  <a:srgbClr val="0070C0"/>
                </a:solidFill>
              </a:rPr>
              <a:t>fungsi equals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boolean hasilBanding = string1.equals(string2);</a:t>
            </a:r>
          </a:p>
          <a:p>
            <a:r>
              <a:rPr lang="en-US" smtClean="0"/>
              <a:t>== membandingkan identitas</a:t>
            </a:r>
          </a:p>
          <a:p>
            <a:r>
              <a:rPr lang="en-US" smtClean="0"/>
              <a:t>Equals membandingkan content(value)</a:t>
            </a:r>
          </a:p>
          <a:p>
            <a:r>
              <a:rPr lang="en-US" smtClean="0"/>
              <a:t>Untuk membandingkan case sensitif, gunakan fungsi </a:t>
            </a:r>
            <a:r>
              <a:rPr lang="en-US" smtClean="0">
                <a:solidFill>
                  <a:srgbClr val="0070C0"/>
                </a:solidFill>
              </a:rPr>
              <a:t>equalsIgnoreCase()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Operator Perbandingan</a:t>
            </a:r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62200"/>
            <a:ext cx="806196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3862</TotalTime>
  <Words>3211</Words>
  <Application>Microsoft Office PowerPoint</Application>
  <PresentationFormat>On-screen Show (4:3)</PresentationFormat>
  <Paragraphs>766</Paragraphs>
  <Slides>186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186</vt:i4>
      </vt:variant>
    </vt:vector>
  </HeadingPairs>
  <TitlesOfParts>
    <vt:vector size="187" baseType="lpstr">
      <vt:lpstr>Urban</vt:lpstr>
      <vt:lpstr>ALGORITMA DAN PEMROGRAMAN</vt:lpstr>
      <vt:lpstr>Pengenalan Java dan IDE Netbeans</vt:lpstr>
      <vt:lpstr>Pengenalan Java</vt:lpstr>
      <vt:lpstr>Pengenalan Java</vt:lpstr>
      <vt:lpstr>Java Family Suite</vt:lpstr>
      <vt:lpstr>Mengapa Java?</vt:lpstr>
      <vt:lpstr>How Java Works?</vt:lpstr>
      <vt:lpstr>Menulis Program Java</vt:lpstr>
      <vt:lpstr>Pengenalan IDE Netbeans</vt:lpstr>
      <vt:lpstr>Pengenalan IDE Netbeans</vt:lpstr>
      <vt:lpstr>Pengenalan IDE Netbeans</vt:lpstr>
      <vt:lpstr>Membuat Program HelloJava dengan Netbeans </vt:lpstr>
      <vt:lpstr>Membuat Program HelloJava dengan Netbeans </vt:lpstr>
      <vt:lpstr>Membuat Program HelloJava dengan Netbeans </vt:lpstr>
      <vt:lpstr>Membuat Program HelloJava dengan Netbeans </vt:lpstr>
      <vt:lpstr>Membuat Program HelloJava dengan Netbeans </vt:lpstr>
      <vt:lpstr>Membuat Program HelloJava dengan Netbeans </vt:lpstr>
      <vt:lpstr>Membuat Program HelloJava dengan Netbeans </vt:lpstr>
      <vt:lpstr>Slide 19</vt:lpstr>
      <vt:lpstr>Slide 20</vt:lpstr>
      <vt:lpstr>Pengenalan Algoritma</vt:lpstr>
      <vt:lpstr>Pengenalan Algoritma</vt:lpstr>
      <vt:lpstr>Pengenalan Algoritma</vt:lpstr>
      <vt:lpstr>Pengenalan Algoritma</vt:lpstr>
      <vt:lpstr>Pengenalan Algoritma</vt:lpstr>
      <vt:lpstr>Algoritma dan Bahasa Pemrograman</vt:lpstr>
      <vt:lpstr>Pengenalan Algoritma</vt:lpstr>
      <vt:lpstr>Pengenalan Algoritma</vt:lpstr>
      <vt:lpstr>Pengenalan Algoritma</vt:lpstr>
      <vt:lpstr>Pengenalan Algoritma</vt:lpstr>
      <vt:lpstr>Pengenalan Algoritma</vt:lpstr>
      <vt:lpstr>Pengenalan Algoritma</vt:lpstr>
      <vt:lpstr>Pengenalan Algoritma</vt:lpstr>
      <vt:lpstr>Pengenalan Algoritma</vt:lpstr>
      <vt:lpstr>Pengenalan Algoritma</vt:lpstr>
      <vt:lpstr>Pengenalan Algoritma</vt:lpstr>
      <vt:lpstr>Pengenalan Algoritma</vt:lpstr>
      <vt:lpstr>Pengenalan Algoritma</vt:lpstr>
      <vt:lpstr>Pengenalan Algoritma</vt:lpstr>
      <vt:lpstr>Pengenalan Algoritma</vt:lpstr>
      <vt:lpstr>Pengenalan Algoritma</vt:lpstr>
      <vt:lpstr>Pengenalan Algoritma</vt:lpstr>
      <vt:lpstr>Pengenalan Algoritma</vt:lpstr>
      <vt:lpstr>Pengenalan Algoritma</vt:lpstr>
      <vt:lpstr>Pengenalan Algoritma</vt:lpstr>
      <vt:lpstr>Pengenalan Algoritma</vt:lpstr>
      <vt:lpstr>Pengenalan Algoritma</vt:lpstr>
      <vt:lpstr>Pengenalan Algoritma</vt:lpstr>
      <vt:lpstr>Pengenalan Algoritma</vt:lpstr>
      <vt:lpstr>Pengenalan Algoritma</vt:lpstr>
      <vt:lpstr>Pengenalan Algoritma</vt:lpstr>
      <vt:lpstr>Pengenalan Algoritma</vt:lpstr>
      <vt:lpstr>Pengenalan Algoritma</vt:lpstr>
      <vt:lpstr>Pengenalan Algoritma</vt:lpstr>
      <vt:lpstr>Pengenalan Algoritma</vt:lpstr>
      <vt:lpstr>Pernyataan dan Ekspresi</vt:lpstr>
      <vt:lpstr>Pernyataan</vt:lpstr>
      <vt:lpstr>Ekspresi</vt:lpstr>
      <vt:lpstr>Kata kunci (Keywords) Java</vt:lpstr>
      <vt:lpstr>Pengarah Tipe (Type-Casting)</vt:lpstr>
      <vt:lpstr>Pembulatan (Math.round())</vt:lpstr>
      <vt:lpstr>Program LuasSegitiga</vt:lpstr>
      <vt:lpstr>Latihan: Hitung LuasLingkaran</vt:lpstr>
      <vt:lpstr>Variabel dan Tipe Data</vt:lpstr>
      <vt:lpstr>Variabel dan Tipe Data</vt:lpstr>
      <vt:lpstr>Variabel dan Tipe Data</vt:lpstr>
      <vt:lpstr>Variabel dan Tipe Data</vt:lpstr>
      <vt:lpstr>Variabel dan Tipe Data</vt:lpstr>
      <vt:lpstr>Variabel dan Tipe Data</vt:lpstr>
      <vt:lpstr>Variabel dan Tipe Data</vt:lpstr>
      <vt:lpstr>Variabel dan Tipe Data</vt:lpstr>
      <vt:lpstr>Memberi Nilai Variabel</vt:lpstr>
      <vt:lpstr>Memberi Nama Variabel</vt:lpstr>
      <vt:lpstr>Modifer</vt:lpstr>
      <vt:lpstr>Access Modifier</vt:lpstr>
      <vt:lpstr>Access Modifier</vt:lpstr>
      <vt:lpstr>Literal</vt:lpstr>
      <vt:lpstr>Character Escape</vt:lpstr>
      <vt:lpstr>Character Escape</vt:lpstr>
      <vt:lpstr>Operator</vt:lpstr>
      <vt:lpstr>Operator</vt:lpstr>
      <vt:lpstr>Operator</vt:lpstr>
      <vt:lpstr>Jenis Operator Berdasar Operand</vt:lpstr>
      <vt:lpstr>Jenis Operator</vt:lpstr>
      <vt:lpstr>Operator Aritmatika</vt:lpstr>
      <vt:lpstr>Ekspresi Aritmatika</vt:lpstr>
      <vt:lpstr>Operator Penugasan</vt:lpstr>
      <vt:lpstr>Operator Penugasan Gabungan</vt:lpstr>
      <vt:lpstr>Operator Penggabungan</vt:lpstr>
      <vt:lpstr>Increment dan Decrement</vt:lpstr>
      <vt:lpstr>Latihan Increment1: Tampilkan Nilai x, y dan z</vt:lpstr>
      <vt:lpstr>Latihan Decrement1: Tampilkan Nilai x, y dan z</vt:lpstr>
      <vt:lpstr>Latihan Increment2: Tampilkan Nilai x, y dan z</vt:lpstr>
      <vt:lpstr>Latihan Decrement2: Tampilkan Nilai x, y dan z</vt:lpstr>
      <vt:lpstr>Operator Pembanding (Relasional)</vt:lpstr>
      <vt:lpstr>Perbandingan Bilangan Bulat</vt:lpstr>
      <vt:lpstr>Perbandingan Bilangan Pecahan</vt:lpstr>
      <vt:lpstr>Perbandingan String</vt:lpstr>
      <vt:lpstr>Latihan Operator Perbandingan</vt:lpstr>
      <vt:lpstr>Rangkuman Operator Pembanding</vt:lpstr>
      <vt:lpstr>Operator Logika</vt:lpstr>
      <vt:lpstr>Tabel Operator Logika</vt:lpstr>
      <vt:lpstr>Contoh penggunaan Operator Logika</vt:lpstr>
      <vt:lpstr>Pernyataan Penentu Keputusan</vt:lpstr>
      <vt:lpstr>Pernyataan Penentu Keputusan</vt:lpstr>
      <vt:lpstr>IF</vt:lpstr>
      <vt:lpstr>Contoh if</vt:lpstr>
      <vt:lpstr>PernyataanIF.java</vt:lpstr>
      <vt:lpstr>IF - ELSE</vt:lpstr>
      <vt:lpstr>Contoh if-else</vt:lpstr>
      <vt:lpstr>PernyataanIFELSE.java</vt:lpstr>
      <vt:lpstr>Pernyataan if dan if-else</vt:lpstr>
      <vt:lpstr>Latihan</vt:lpstr>
      <vt:lpstr>if-else if-else</vt:lpstr>
      <vt:lpstr>JenisKelamin.java</vt:lpstr>
      <vt:lpstr>PernyataanIFELSEIF.java</vt:lpstr>
      <vt:lpstr>Latihan</vt:lpstr>
      <vt:lpstr>Operator Ternary (Kondisi)</vt:lpstr>
      <vt:lpstr>PeryataanOperatorTernaryKondisi.java</vt:lpstr>
      <vt:lpstr>switch</vt:lpstr>
      <vt:lpstr>PernyataanSWITCH1.java</vt:lpstr>
      <vt:lpstr>PernyataanSWITCH2.java</vt:lpstr>
      <vt:lpstr>Latihan: Menentukan Jumlah Hari</vt:lpstr>
      <vt:lpstr>Syarat Tahun Kabisat</vt:lpstr>
      <vt:lpstr>Pernyataan Pengulangan Proses (Loop)</vt:lpstr>
      <vt:lpstr>Pernyataan Pengulangan Proses</vt:lpstr>
      <vt:lpstr>for</vt:lpstr>
      <vt:lpstr>PernyataanFOR.java</vt:lpstr>
      <vt:lpstr>Loop Bersarang</vt:lpstr>
      <vt:lpstr>Slide 130</vt:lpstr>
      <vt:lpstr>GambarSegitiga.java</vt:lpstr>
      <vt:lpstr>while</vt:lpstr>
      <vt:lpstr>PernyataanWHILE.java</vt:lpstr>
      <vt:lpstr>Latihan</vt:lpstr>
      <vt:lpstr>do...while</vt:lpstr>
      <vt:lpstr>PernyataanDOWHILE.java</vt:lpstr>
      <vt:lpstr>Pernyataan Pemindah Proses (Jump)</vt:lpstr>
      <vt:lpstr>Pernyataan Pemindah Proses</vt:lpstr>
      <vt:lpstr>return</vt:lpstr>
      <vt:lpstr>break</vt:lpstr>
      <vt:lpstr>PernyataanBREAK.java</vt:lpstr>
      <vt:lpstr>PernyataanBREAKLABEL.java</vt:lpstr>
      <vt:lpstr>continue</vt:lpstr>
      <vt:lpstr>PernyataanCONTINUE.java</vt:lpstr>
      <vt:lpstr>Latihan</vt:lpstr>
      <vt:lpstr>Fungsi (Function)</vt:lpstr>
      <vt:lpstr>Definisi Fungsi</vt:lpstr>
      <vt:lpstr>Definisi Fungsi</vt:lpstr>
      <vt:lpstr>Definisi Fungsi</vt:lpstr>
      <vt:lpstr>LuasSegitiga.java</vt:lpstr>
      <vt:lpstr>LuasSegitiga.java</vt:lpstr>
      <vt:lpstr>Variable Scope</vt:lpstr>
      <vt:lpstr>LuasSegitiga.java</vt:lpstr>
      <vt:lpstr>LuasSegitiga.java</vt:lpstr>
      <vt:lpstr>Recursive</vt:lpstr>
      <vt:lpstr>Recursive</vt:lpstr>
      <vt:lpstr>Array (Larik)</vt:lpstr>
      <vt:lpstr>Konsep Array (Larik)</vt:lpstr>
      <vt:lpstr>Deklarasi Variabel Array</vt:lpstr>
      <vt:lpstr>Menciptakan Objek Array</vt:lpstr>
      <vt:lpstr>Deklarasi Array</vt:lpstr>
      <vt:lpstr>Mengakses Elemen Array</vt:lpstr>
      <vt:lpstr>ArrayMataKuliah.java</vt:lpstr>
      <vt:lpstr>ArrayMataKuliah.java</vt:lpstr>
      <vt:lpstr>Pemberian Nilai Array Langsung</vt:lpstr>
      <vt:lpstr>Mengetahui Jumlah Elemen Array</vt:lpstr>
      <vt:lpstr>Deklarasi dan Pemberian Nilai Array</vt:lpstr>
      <vt:lpstr>Deklarasi dan Pemberian Nilai Array</vt:lpstr>
      <vt:lpstr>Latihan</vt:lpstr>
      <vt:lpstr>Array Multidimensi</vt:lpstr>
      <vt:lpstr>ArrayMultiDimensi.java</vt:lpstr>
      <vt:lpstr>Latihan</vt:lpstr>
      <vt:lpstr>ArrayList</vt:lpstr>
      <vt:lpstr>ArrayList</vt:lpstr>
      <vt:lpstr>ArrayList</vt:lpstr>
      <vt:lpstr>Menambahkan Elemen</vt:lpstr>
      <vt:lpstr>Menghapus Elemen</vt:lpstr>
      <vt:lpstr>Mendapatkan Nilai Elemen</vt:lpstr>
      <vt:lpstr>Menambah Nilai Baru ke Elemen</vt:lpstr>
      <vt:lpstr>Menambah dan Menghapus Elemen</vt:lpstr>
      <vt:lpstr>Slide 181</vt:lpstr>
      <vt:lpstr>Looping untuk Array dan ArrayList</vt:lpstr>
      <vt:lpstr>Slide 183</vt:lpstr>
      <vt:lpstr>Latihan</vt:lpstr>
      <vt:lpstr>Tugas</vt:lpstr>
      <vt:lpstr>Referensi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PEMROGRAMAN</dc:title>
  <dc:creator>Ahza</dc:creator>
  <cp:lastModifiedBy>komplab1</cp:lastModifiedBy>
  <cp:revision>135</cp:revision>
  <dcterms:created xsi:type="dcterms:W3CDTF">2013-06-24T15:04:23Z</dcterms:created>
  <dcterms:modified xsi:type="dcterms:W3CDTF">2016-10-06T10:42:16Z</dcterms:modified>
</cp:coreProperties>
</file>