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2" r:id="rId6"/>
    <p:sldId id="265" r:id="rId7"/>
    <p:sldId id="273" r:id="rId8"/>
    <p:sldId id="274" r:id="rId9"/>
    <p:sldId id="276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A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4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5/3/2017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5/3/2017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5/3/2017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5/3/2017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5/3/2017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5/3/2017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5/3/2017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5/3/2017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5/3/2017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5/3/2017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3AAFB2"/>
                </a:solidFill>
              </a:rPr>
              <a:t>Online Survey </a:t>
            </a:r>
            <a:r>
              <a:rPr lang="en-US" dirty="0" err="1">
                <a:solidFill>
                  <a:srgbClr val="3AAFB2"/>
                </a:solidFill>
              </a:rPr>
              <a:t>Berbasis</a:t>
            </a:r>
            <a:r>
              <a:rPr lang="en-US" dirty="0">
                <a:solidFill>
                  <a:srgbClr val="3AAFB2"/>
                </a:solidFill>
              </a:rPr>
              <a:t> </a:t>
            </a:r>
            <a:r>
              <a:rPr lang="en-US" dirty="0" err="1">
                <a:solidFill>
                  <a:srgbClr val="3AAFB2"/>
                </a:solidFill>
              </a:rPr>
              <a:t>Gamifikasi</a:t>
            </a:r>
            <a:r>
              <a:rPr lang="en-US" dirty="0">
                <a:solidFill>
                  <a:srgbClr val="3AAFB2"/>
                </a:solidFill>
              </a:rPr>
              <a:t> </a:t>
            </a:r>
            <a:r>
              <a:rPr lang="en-US" dirty="0" err="1">
                <a:solidFill>
                  <a:srgbClr val="3AAFB2"/>
                </a:solidFill>
              </a:rPr>
              <a:t>Menggunakan</a:t>
            </a:r>
            <a:r>
              <a:rPr lang="en-US" dirty="0">
                <a:solidFill>
                  <a:srgbClr val="3AAFB2"/>
                </a:solidFill>
              </a:rPr>
              <a:t> </a:t>
            </a:r>
            <a:r>
              <a:rPr lang="en-US" i="1" dirty="0" err="1">
                <a:solidFill>
                  <a:srgbClr val="3AAFB2"/>
                </a:solidFill>
              </a:rPr>
              <a:t>Octalysis</a:t>
            </a:r>
            <a:r>
              <a:rPr lang="en-US" i="1" dirty="0">
                <a:solidFill>
                  <a:srgbClr val="3AAFB2"/>
                </a:solidFill>
              </a:rPr>
              <a:t>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3AAFB2"/>
                </a:solidFill>
              </a:rPr>
              <a:t>1472005</a:t>
            </a:r>
          </a:p>
          <a:p>
            <a:r>
              <a:rPr lang="en-US" dirty="0">
                <a:solidFill>
                  <a:srgbClr val="3AAFB2"/>
                </a:solidFill>
              </a:rPr>
              <a:t>Marlina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6232" y="317456"/>
            <a:ext cx="11235193" cy="908260"/>
          </a:xfrm>
        </p:spPr>
        <p:txBody>
          <a:bodyPr/>
          <a:lstStyle/>
          <a:p>
            <a:pPr algn="ctr"/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id-ID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8403" y="3057505"/>
            <a:ext cx="11235193" cy="908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3AAFB2"/>
                </a:solidFill>
              </a:rPr>
              <a:t>Kerja</a:t>
            </a:r>
            <a:r>
              <a:rPr lang="en-US" dirty="0">
                <a:solidFill>
                  <a:srgbClr val="3AAFB2"/>
                </a:solidFill>
              </a:rPr>
              <a:t> </a:t>
            </a:r>
            <a:r>
              <a:rPr lang="en-US" dirty="0" err="1">
                <a:solidFill>
                  <a:srgbClr val="3AAFB2"/>
                </a:solidFill>
              </a:rPr>
              <a:t>Praktek</a:t>
            </a:r>
            <a:endParaRPr lang="id-ID" dirty="0">
              <a:solidFill>
                <a:srgbClr val="3AAFB2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78402" y="3057123"/>
            <a:ext cx="11235193" cy="908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>
                <a:solidFill>
                  <a:srgbClr val="3AAFB2"/>
                </a:solidFill>
              </a:rPr>
              <a:t>Online Survey </a:t>
            </a:r>
            <a:r>
              <a:rPr lang="en-US" dirty="0" err="1">
                <a:solidFill>
                  <a:srgbClr val="3AAFB2"/>
                </a:solidFill>
              </a:rPr>
              <a:t>Berbasis</a:t>
            </a:r>
            <a:r>
              <a:rPr lang="en-US" dirty="0">
                <a:solidFill>
                  <a:srgbClr val="3AAFB2"/>
                </a:solidFill>
              </a:rPr>
              <a:t> </a:t>
            </a:r>
            <a:r>
              <a:rPr lang="en-US" dirty="0" err="1">
                <a:solidFill>
                  <a:srgbClr val="3AAFB2"/>
                </a:solidFill>
              </a:rPr>
              <a:t>Gamifikasi</a:t>
            </a:r>
            <a:endParaRPr lang="id-ID" i="1" dirty="0">
              <a:solidFill>
                <a:srgbClr val="3AAFB2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9728" y="3057123"/>
            <a:ext cx="11235193" cy="908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3AAFB2"/>
                </a:solidFill>
              </a:rPr>
              <a:t>GAMIFIKASI</a:t>
            </a:r>
            <a:endParaRPr lang="id-ID" dirty="0">
              <a:solidFill>
                <a:srgbClr val="3AAFB2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7076" y="2617814"/>
            <a:ext cx="11235193" cy="178687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3AAFB2"/>
                </a:solidFill>
              </a:rPr>
              <a:t>“An important aspect of games is that you never </a:t>
            </a:r>
            <a:r>
              <a:rPr lang="en-US" i="1" dirty="0">
                <a:solidFill>
                  <a:srgbClr val="3AAFB2"/>
                </a:solidFill>
              </a:rPr>
              <a:t>have </a:t>
            </a:r>
            <a:r>
              <a:rPr lang="en-US" dirty="0">
                <a:solidFill>
                  <a:srgbClr val="3AAFB2"/>
                </a:solidFill>
              </a:rPr>
              <a:t>to play them. Again, you </a:t>
            </a:r>
            <a:r>
              <a:rPr lang="en-US" i="1" dirty="0">
                <a:solidFill>
                  <a:srgbClr val="3AAFB2"/>
                </a:solidFill>
              </a:rPr>
              <a:t>have </a:t>
            </a:r>
            <a:r>
              <a:rPr lang="en-US" dirty="0">
                <a:solidFill>
                  <a:srgbClr val="3AAFB2"/>
                </a:solidFill>
              </a:rPr>
              <a:t>to go to work and you </a:t>
            </a:r>
            <a:r>
              <a:rPr lang="en-US" i="1" dirty="0">
                <a:solidFill>
                  <a:srgbClr val="3AAFB2"/>
                </a:solidFill>
              </a:rPr>
              <a:t>have </a:t>
            </a:r>
            <a:r>
              <a:rPr lang="en-US" dirty="0">
                <a:solidFill>
                  <a:srgbClr val="3AAFB2"/>
                </a:solidFill>
              </a:rPr>
              <a:t>to do your taxes. They can be awfully dreadful but you still just have to grind through them.</a:t>
            </a:r>
          </a:p>
          <a:p>
            <a:pPr algn="ctr"/>
            <a:r>
              <a:rPr lang="en-US" dirty="0">
                <a:solidFill>
                  <a:srgbClr val="3AAFB2"/>
                </a:solidFill>
              </a:rPr>
              <a:t>But with games, no one </a:t>
            </a:r>
            <a:r>
              <a:rPr lang="en-US" i="1" dirty="0">
                <a:solidFill>
                  <a:srgbClr val="3AAFB2"/>
                </a:solidFill>
              </a:rPr>
              <a:t>has </a:t>
            </a:r>
            <a:r>
              <a:rPr lang="en-US" dirty="0">
                <a:solidFill>
                  <a:srgbClr val="3AAFB2"/>
                </a:solidFill>
              </a:rPr>
              <a:t>to play them.”</a:t>
            </a:r>
          </a:p>
          <a:p>
            <a:pPr algn="r"/>
            <a:r>
              <a:rPr lang="en-US" sz="2200" dirty="0">
                <a:solidFill>
                  <a:srgbClr val="3AAFB2"/>
                </a:solidFill>
              </a:rPr>
              <a:t>- </a:t>
            </a:r>
            <a:r>
              <a:rPr lang="en-US" sz="2200" dirty="0" err="1">
                <a:solidFill>
                  <a:srgbClr val="3AAFB2"/>
                </a:solidFill>
              </a:rPr>
              <a:t>Yukai</a:t>
            </a:r>
            <a:r>
              <a:rPr lang="en-US" sz="2200" dirty="0">
                <a:solidFill>
                  <a:srgbClr val="3AAFB2"/>
                </a:solidFill>
              </a:rPr>
              <a:t> Cho</a:t>
            </a:r>
            <a:endParaRPr lang="id-ID" sz="2200" dirty="0">
              <a:solidFill>
                <a:srgbClr val="3AAFB2"/>
              </a:solidFill>
            </a:endParaRPr>
          </a:p>
        </p:txBody>
      </p:sp>
      <p:pic>
        <p:nvPicPr>
          <p:cNvPr id="1028" name="Picture 4" descr="https://housing.umn.edu/sites/housing.umn.edu/files/video_game_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35" y="4466823"/>
            <a:ext cx="1537252" cy="153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onnectswitzerland.ch/img/Work%20Hard%20for%20you%20icon%20blu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771" y="4404691"/>
            <a:ext cx="1639146" cy="158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7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9" grpId="0"/>
      <p:bldP spid="9" grpId="1" build="allAtOnce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127627"/>
          </a:xfrm>
        </p:spPr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4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6232" y="317456"/>
            <a:ext cx="11235193" cy="908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Kajian </a:t>
            </a:r>
            <a:r>
              <a:rPr lang="en-US" dirty="0" err="1"/>
              <a:t>Teori</a:t>
            </a:r>
            <a:endParaRPr lang="id-ID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06232" y="3101009"/>
            <a:ext cx="11235193" cy="6543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rgbClr val="3AAFB2"/>
                </a:solidFill>
              </a:rPr>
              <a:t>Implementasi</a:t>
            </a:r>
            <a:r>
              <a:rPr lang="en-US" dirty="0">
                <a:solidFill>
                  <a:srgbClr val="3AAFB2"/>
                </a:solidFill>
              </a:rPr>
              <a:t> </a:t>
            </a:r>
            <a:r>
              <a:rPr lang="en-US" dirty="0" err="1">
                <a:solidFill>
                  <a:srgbClr val="3AAFB2"/>
                </a:solidFill>
              </a:rPr>
              <a:t>Gamifikasi</a:t>
            </a:r>
            <a:endParaRPr lang="id-ID" sz="2200" dirty="0">
              <a:solidFill>
                <a:srgbClr val="3AAFB2"/>
              </a:solidFill>
            </a:endParaRPr>
          </a:p>
        </p:txBody>
      </p:sp>
      <p:pic>
        <p:nvPicPr>
          <p:cNvPr id="2050" name="Picture 2" descr="https://facebookbrand.com/wp-content/themes/fb-branding/prj-fb-branding/assets/images/fb-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50341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facebookbrand.com/wp-content/themes/fb-branding/prj-fb-branding/assets/images/fb-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780" y="2503415"/>
            <a:ext cx="1379468" cy="137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diylogodesigns.com/blog/wp-content/uploads/2016/05/instagram-Logo-PNG-Transparent-Background-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079" y="2275291"/>
            <a:ext cx="2837497" cy="283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diylogodesigns.com/blog/wp-content/uploads/2016/05/instagram-Logo-PNG-Transparent-Background-downlo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26" y="4581053"/>
            <a:ext cx="1578449" cy="157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2.bp.blogspot.com/-T5cqpTWGLZM/TfYPeTNUokI/AAAAAAAAARA/2Q2V7Rm-LkE/s1600/logo+kasku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079" y="2373492"/>
            <a:ext cx="2742643" cy="274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2.bp.blogspot.com/-T5cqpTWGLZM/TfYPeTNUokI/AAAAAAAAARA/2Q2V7Rm-LkE/s1600/logo+kasku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092" y="2373492"/>
            <a:ext cx="1560443" cy="15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://finestandroid.com/wp-content/uploads/2017/02/Wattpad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313" y="2423150"/>
            <a:ext cx="2609374" cy="260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finestandroid.com/wp-content/uploads/2017/02/Wattpad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234" y="4641762"/>
            <a:ext cx="1517740" cy="151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https://cdn.shopify.com/s/files/1/0776/1401/t/16/assets/logo.png?179563158620869238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2789512"/>
            <a:ext cx="30099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s://cdn.shopify.com/s/files/1/0776/1401/t/16/assets/logo.png?179563158620869238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305" y="4950049"/>
            <a:ext cx="1535070" cy="84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s://assets.materialup.com/uploads/16628596-91da-45c6-8bd3-f514a2d5a58b/preview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220" y="2474635"/>
            <a:ext cx="2438808" cy="243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s://assets.materialup.com/uploads/16628596-91da-45c6-8bd3-f514a2d5a58b/preview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752" y="4720864"/>
            <a:ext cx="1379035" cy="137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tps://s.blogcdn.com/blog.games.com/media/2012/01/aoticon512x512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586" y="2480440"/>
            <a:ext cx="2464076" cy="246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https://s.blogcdn.com/blog.games.com/media/2012/01/aoticon512x51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874" y="2443562"/>
            <a:ext cx="1562172" cy="156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0.02754 L -0.00117 -0.229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6232" y="317456"/>
            <a:ext cx="11235193" cy="908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Kajian </a:t>
            </a:r>
            <a:r>
              <a:rPr lang="en-US" dirty="0" err="1"/>
              <a:t>Teori</a:t>
            </a:r>
            <a:endParaRPr lang="id-ID" dirty="0"/>
          </a:p>
        </p:txBody>
      </p:sp>
      <p:pic>
        <p:nvPicPr>
          <p:cNvPr id="6" name="Picture 4" descr="https://facebookbrand.com/wp-content/themes/fb-branding/prj-fb-branding/assets/images/fb-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780" y="2503415"/>
            <a:ext cx="1379468" cy="137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://diylogodesigns.com/blog/wp-content/uploads/2016/05/instagram-Logo-PNG-Transparent-Background-downlo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26" y="4581053"/>
            <a:ext cx="1578449" cy="157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http://2.bp.blogspot.com/-T5cqpTWGLZM/TfYPeTNUokI/AAAAAAAAARA/2Q2V7Rm-LkE/s1600/logo+kask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6092" y="2373492"/>
            <a:ext cx="1560443" cy="156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http://finestandroid.com/wp-content/uploads/2017/02/Wattpa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234" y="4641762"/>
            <a:ext cx="1517740" cy="151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 descr="https://cdn.shopify.com/s/files/1/0776/1401/t/16/assets/logo.png?179563158620869238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305" y="4950049"/>
            <a:ext cx="1535070" cy="84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4" descr="https://assets.materialup.com/uploads/16628596-91da-45c6-8bd3-f514a2d5a58b/preview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752" y="4720864"/>
            <a:ext cx="1379035" cy="137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8" descr="https://s.blogcdn.com/blog.games.com/media/2012/01/aoticon512x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874" y="2443562"/>
            <a:ext cx="1562172" cy="156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812" y="3008908"/>
            <a:ext cx="9346031" cy="1993651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54274" y="2934457"/>
            <a:ext cx="3923648" cy="35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0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8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1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4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4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0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53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7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6232" y="317456"/>
            <a:ext cx="11235193" cy="908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Rancangan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id-ID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6368" y="1516668"/>
            <a:ext cx="6614920" cy="5016654"/>
          </a:xfrm>
          <a:prstGeom prst="rect">
            <a:avLst/>
          </a:prstGeom>
        </p:spPr>
      </p:pic>
      <p:pic>
        <p:nvPicPr>
          <p:cNvPr id="8" name="Picture 7" descr="C:\Users\Marlina\AppData\Local\Microsoft\Windows\INetCache\Content.Word\level 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2" y="2401245"/>
            <a:ext cx="11112990" cy="33369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864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6232" y="317456"/>
            <a:ext cx="11235193" cy="908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Fitur</a:t>
            </a:r>
            <a:endParaRPr lang="id-ID" dirty="0"/>
          </a:p>
        </p:txBody>
      </p:sp>
      <p:pic>
        <p:nvPicPr>
          <p:cNvPr id="1026" name="Picture 2" descr="https://image.flaticon.com/icons/png/512/53/5326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736" y="1911556"/>
            <a:ext cx="1254327" cy="125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858497" y="2159589"/>
            <a:ext cx="3078481" cy="7131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AAFB2"/>
                </a:solidFill>
              </a:rPr>
              <a:t>Welcome’s word</a:t>
            </a:r>
            <a:endParaRPr lang="id-ID" dirty="0">
              <a:solidFill>
                <a:srgbClr val="3AAFB2"/>
              </a:solidFill>
            </a:endParaRPr>
          </a:p>
        </p:txBody>
      </p:sp>
      <p:pic>
        <p:nvPicPr>
          <p:cNvPr id="1028" name="Picture 4" descr="http://icons.iconarchive.com/icons/graphicloads/100-flat-2/256/chat-2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736" y="3388578"/>
            <a:ext cx="1254327" cy="125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858497" y="3697743"/>
            <a:ext cx="2336361" cy="6359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rgbClr val="3AAFB2"/>
                </a:solidFill>
              </a:rPr>
              <a:t>Chat group</a:t>
            </a:r>
            <a:endParaRPr lang="id-ID" i="1" dirty="0">
              <a:solidFill>
                <a:srgbClr val="3AAFB2"/>
              </a:solidFill>
            </a:endParaRPr>
          </a:p>
        </p:txBody>
      </p:sp>
      <p:pic>
        <p:nvPicPr>
          <p:cNvPr id="1030" name="Picture 6" descr="http://icons.iconarchive.com/icons/seanau/fresh-web/512/Badge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736" y="4865600"/>
            <a:ext cx="1267579" cy="126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858497" y="5181391"/>
            <a:ext cx="1620743" cy="6359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rgbClr val="3AAFB2"/>
                </a:solidFill>
              </a:rPr>
              <a:t>Badges</a:t>
            </a:r>
            <a:endParaRPr lang="id-ID" i="1" dirty="0">
              <a:solidFill>
                <a:srgbClr val="3AAFB2"/>
              </a:solidFill>
            </a:endParaRPr>
          </a:p>
        </p:txBody>
      </p:sp>
      <p:pic>
        <p:nvPicPr>
          <p:cNvPr id="1032" name="Picture 8" descr="https://tickera-wpsalad.netdna-ssl.com/wp-content/themes/tickera/style/img/freebies/icons/events/4.png?x3498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412" y="1855664"/>
            <a:ext cx="1291017" cy="129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8629814" y="2198162"/>
            <a:ext cx="2336361" cy="6359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rgbClr val="3AAFB2"/>
                </a:solidFill>
              </a:rPr>
              <a:t>Event</a:t>
            </a:r>
            <a:endParaRPr lang="id-ID" i="1" dirty="0">
              <a:solidFill>
                <a:srgbClr val="3AAFB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887" y="3284611"/>
            <a:ext cx="1358066" cy="1358066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8629814" y="3697742"/>
            <a:ext cx="2336361" cy="6359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rgbClr val="3AAFB2"/>
                </a:solidFill>
              </a:rPr>
              <a:t>Mystery box</a:t>
            </a:r>
            <a:endParaRPr lang="id-ID" i="1" dirty="0">
              <a:solidFill>
                <a:srgbClr val="3AAFB2"/>
              </a:solidFill>
            </a:endParaRPr>
          </a:p>
        </p:txBody>
      </p:sp>
      <p:pic>
        <p:nvPicPr>
          <p:cNvPr id="1034" name="Picture 10" descr="https://tickera-wpsalad.netdna-ssl.com/wp-content/themes/tickera/style/img/freebies/icons/events/77.png?x3498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888" y="4808638"/>
            <a:ext cx="1324541" cy="132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8629814" y="5009253"/>
            <a:ext cx="2336361" cy="98026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solidFill>
                  <a:srgbClr val="3AAFB2"/>
                </a:solidFill>
              </a:rPr>
              <a:t>Survey’s category</a:t>
            </a:r>
            <a:endParaRPr lang="id-ID" i="1" dirty="0">
              <a:solidFill>
                <a:srgbClr val="3AAF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4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solidFill>
                  <a:schemeClr val="tx1"/>
                </a:solidFill>
              </a:rPr>
              <a:t>Thank You</a:t>
            </a:r>
            <a:endParaRPr lang="id-ID" sz="8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2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B406ACAC-00B1-42BF-BB2F-E3D15ABECF6C}" vid="{0B02E048-6427-466F-87B7-97BF0689D5BD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AC2023F-644C-4F7E-8E8C-CDBE4A63C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65A2C9-CB67-4F36-A412-EEC1AD297F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151</TotalTime>
  <Words>125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Banded Design Teal 16x9</vt:lpstr>
      <vt:lpstr>Online Survey Berbasis Gamifikasi Menggunakan Octalysis Framework</vt:lpstr>
      <vt:lpstr>Latar Belakang</vt:lpstr>
      <vt:lpstr>Title and Content Layout with List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Survey Berbasis Gamifikasi Menggunakan Octalysis Framework</dc:title>
  <dc:creator>Marlina Juju</dc:creator>
  <cp:lastModifiedBy>Marlina Juju</cp:lastModifiedBy>
  <cp:revision>19</cp:revision>
  <dcterms:created xsi:type="dcterms:W3CDTF">2017-05-02T17:59:43Z</dcterms:created>
  <dcterms:modified xsi:type="dcterms:W3CDTF">2017-05-03T01:21:08Z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