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18BF5-DB04-4E7C-966D-6450ECF0341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1C3DF63-3A6D-44A9-8C8A-5B01B8001A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FDA4950-F82D-4569-BF0F-6E7F466629B6}"/>
              </a:ext>
            </a:extLst>
          </p:cNvPr>
          <p:cNvSpPr>
            <a:spLocks noGrp="1"/>
          </p:cNvSpPr>
          <p:nvPr>
            <p:ph type="dt" sz="half" idx="10"/>
          </p:nvPr>
        </p:nvSpPr>
        <p:spPr/>
        <p:txBody>
          <a:bodyPr/>
          <a:lstStyle/>
          <a:p>
            <a:fld id="{F19E5360-411B-467F-B6E7-0290935D5B39}" type="datetimeFigureOut">
              <a:rPr lang="es-ES" smtClean="0"/>
              <a:t>20/11/2021</a:t>
            </a:fld>
            <a:endParaRPr lang="es-ES"/>
          </a:p>
        </p:txBody>
      </p:sp>
      <p:sp>
        <p:nvSpPr>
          <p:cNvPr id="5" name="Marcador de pie de página 4">
            <a:extLst>
              <a:ext uri="{FF2B5EF4-FFF2-40B4-BE49-F238E27FC236}">
                <a16:creationId xmlns:a16="http://schemas.microsoft.com/office/drawing/2014/main" id="{9E3BFD76-CDD1-470D-A945-E323EE36BA9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AC4D07B-5C75-4861-AB0C-B4134E042BA6}"/>
              </a:ext>
            </a:extLst>
          </p:cNvPr>
          <p:cNvSpPr>
            <a:spLocks noGrp="1"/>
          </p:cNvSpPr>
          <p:nvPr>
            <p:ph type="sldNum" sz="quarter" idx="12"/>
          </p:nvPr>
        </p:nvSpPr>
        <p:spPr/>
        <p:txBody>
          <a:bodyPr/>
          <a:lstStyle/>
          <a:p>
            <a:fld id="{D31516A0-2BC3-4C28-A06F-29A471CDB654}" type="slidenum">
              <a:rPr lang="es-ES" smtClean="0"/>
              <a:t>‹Nº›</a:t>
            </a:fld>
            <a:endParaRPr lang="es-ES"/>
          </a:p>
        </p:txBody>
      </p:sp>
    </p:spTree>
    <p:extLst>
      <p:ext uri="{BB962C8B-B14F-4D97-AF65-F5344CB8AC3E}">
        <p14:creationId xmlns:p14="http://schemas.microsoft.com/office/powerpoint/2010/main" val="322486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C8FC20-5141-4196-9248-8B1263E0F76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5CA0FBE-84E3-4CE9-A49E-2FAD034E116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9C9725B-C03D-4A7A-A0BC-D5EC33163FFB}"/>
              </a:ext>
            </a:extLst>
          </p:cNvPr>
          <p:cNvSpPr>
            <a:spLocks noGrp="1"/>
          </p:cNvSpPr>
          <p:nvPr>
            <p:ph type="dt" sz="half" idx="10"/>
          </p:nvPr>
        </p:nvSpPr>
        <p:spPr/>
        <p:txBody>
          <a:bodyPr/>
          <a:lstStyle/>
          <a:p>
            <a:fld id="{F19E5360-411B-467F-B6E7-0290935D5B39}" type="datetimeFigureOut">
              <a:rPr lang="es-ES" smtClean="0"/>
              <a:t>20/11/2021</a:t>
            </a:fld>
            <a:endParaRPr lang="es-ES"/>
          </a:p>
        </p:txBody>
      </p:sp>
      <p:sp>
        <p:nvSpPr>
          <p:cNvPr id="5" name="Marcador de pie de página 4">
            <a:extLst>
              <a:ext uri="{FF2B5EF4-FFF2-40B4-BE49-F238E27FC236}">
                <a16:creationId xmlns:a16="http://schemas.microsoft.com/office/drawing/2014/main" id="{03E53AA1-41DC-4095-B68D-36AFAA4775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7F019E-5F08-4511-93B0-E58492428C2F}"/>
              </a:ext>
            </a:extLst>
          </p:cNvPr>
          <p:cNvSpPr>
            <a:spLocks noGrp="1"/>
          </p:cNvSpPr>
          <p:nvPr>
            <p:ph type="sldNum" sz="quarter" idx="12"/>
          </p:nvPr>
        </p:nvSpPr>
        <p:spPr/>
        <p:txBody>
          <a:bodyPr/>
          <a:lstStyle/>
          <a:p>
            <a:fld id="{D31516A0-2BC3-4C28-A06F-29A471CDB654}" type="slidenum">
              <a:rPr lang="es-ES" smtClean="0"/>
              <a:t>‹Nº›</a:t>
            </a:fld>
            <a:endParaRPr lang="es-ES"/>
          </a:p>
        </p:txBody>
      </p:sp>
    </p:spTree>
    <p:extLst>
      <p:ext uri="{BB962C8B-B14F-4D97-AF65-F5344CB8AC3E}">
        <p14:creationId xmlns:p14="http://schemas.microsoft.com/office/powerpoint/2010/main" val="768275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7F740D6-FF5B-4060-AAC6-A3132E68BF7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546F7DF-4084-471E-AD12-07A8DE7745A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E1423C3-D27E-4953-BC5A-175E9AB50421}"/>
              </a:ext>
            </a:extLst>
          </p:cNvPr>
          <p:cNvSpPr>
            <a:spLocks noGrp="1"/>
          </p:cNvSpPr>
          <p:nvPr>
            <p:ph type="dt" sz="half" idx="10"/>
          </p:nvPr>
        </p:nvSpPr>
        <p:spPr/>
        <p:txBody>
          <a:bodyPr/>
          <a:lstStyle/>
          <a:p>
            <a:fld id="{F19E5360-411B-467F-B6E7-0290935D5B39}" type="datetimeFigureOut">
              <a:rPr lang="es-ES" smtClean="0"/>
              <a:t>20/11/2021</a:t>
            </a:fld>
            <a:endParaRPr lang="es-ES"/>
          </a:p>
        </p:txBody>
      </p:sp>
      <p:sp>
        <p:nvSpPr>
          <p:cNvPr id="5" name="Marcador de pie de página 4">
            <a:extLst>
              <a:ext uri="{FF2B5EF4-FFF2-40B4-BE49-F238E27FC236}">
                <a16:creationId xmlns:a16="http://schemas.microsoft.com/office/drawing/2014/main" id="{5A21AE29-03E8-48BF-BAAF-ACCEE22F028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A1392C4-3070-4832-8E8B-38F149E7DEA1}"/>
              </a:ext>
            </a:extLst>
          </p:cNvPr>
          <p:cNvSpPr>
            <a:spLocks noGrp="1"/>
          </p:cNvSpPr>
          <p:nvPr>
            <p:ph type="sldNum" sz="quarter" idx="12"/>
          </p:nvPr>
        </p:nvSpPr>
        <p:spPr/>
        <p:txBody>
          <a:bodyPr/>
          <a:lstStyle/>
          <a:p>
            <a:fld id="{D31516A0-2BC3-4C28-A06F-29A471CDB654}" type="slidenum">
              <a:rPr lang="es-ES" smtClean="0"/>
              <a:t>‹Nº›</a:t>
            </a:fld>
            <a:endParaRPr lang="es-ES"/>
          </a:p>
        </p:txBody>
      </p:sp>
    </p:spTree>
    <p:extLst>
      <p:ext uri="{BB962C8B-B14F-4D97-AF65-F5344CB8AC3E}">
        <p14:creationId xmlns:p14="http://schemas.microsoft.com/office/powerpoint/2010/main" val="319630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D337D-1CD1-4E22-B7AF-D041AE2C079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F5018C6-E267-4B74-BBDD-DA8E14E67F0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915EB7-805F-4679-B211-23DB9A2D8B89}"/>
              </a:ext>
            </a:extLst>
          </p:cNvPr>
          <p:cNvSpPr>
            <a:spLocks noGrp="1"/>
          </p:cNvSpPr>
          <p:nvPr>
            <p:ph type="dt" sz="half" idx="10"/>
          </p:nvPr>
        </p:nvSpPr>
        <p:spPr/>
        <p:txBody>
          <a:bodyPr/>
          <a:lstStyle/>
          <a:p>
            <a:fld id="{F19E5360-411B-467F-B6E7-0290935D5B39}" type="datetimeFigureOut">
              <a:rPr lang="es-ES" smtClean="0"/>
              <a:t>20/11/2021</a:t>
            </a:fld>
            <a:endParaRPr lang="es-ES"/>
          </a:p>
        </p:txBody>
      </p:sp>
      <p:sp>
        <p:nvSpPr>
          <p:cNvPr id="5" name="Marcador de pie de página 4">
            <a:extLst>
              <a:ext uri="{FF2B5EF4-FFF2-40B4-BE49-F238E27FC236}">
                <a16:creationId xmlns:a16="http://schemas.microsoft.com/office/drawing/2014/main" id="{B102ED2F-0F4C-44FF-9E5E-CE70F034478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DEAC202-E0B0-454D-8127-A2FFFD3A63EE}"/>
              </a:ext>
            </a:extLst>
          </p:cNvPr>
          <p:cNvSpPr>
            <a:spLocks noGrp="1"/>
          </p:cNvSpPr>
          <p:nvPr>
            <p:ph type="sldNum" sz="quarter" idx="12"/>
          </p:nvPr>
        </p:nvSpPr>
        <p:spPr/>
        <p:txBody>
          <a:bodyPr/>
          <a:lstStyle/>
          <a:p>
            <a:fld id="{D31516A0-2BC3-4C28-A06F-29A471CDB654}" type="slidenum">
              <a:rPr lang="es-ES" smtClean="0"/>
              <a:t>‹Nº›</a:t>
            </a:fld>
            <a:endParaRPr lang="es-ES"/>
          </a:p>
        </p:txBody>
      </p:sp>
    </p:spTree>
    <p:extLst>
      <p:ext uri="{BB962C8B-B14F-4D97-AF65-F5344CB8AC3E}">
        <p14:creationId xmlns:p14="http://schemas.microsoft.com/office/powerpoint/2010/main" val="210051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3A7F0-FD6F-4E60-A4A3-FB9078CCA81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741FE32-E9A2-4279-ACF6-C00AE18CB4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5FAE832-DCEC-4293-9AA0-52A4C1836A25}"/>
              </a:ext>
            </a:extLst>
          </p:cNvPr>
          <p:cNvSpPr>
            <a:spLocks noGrp="1"/>
          </p:cNvSpPr>
          <p:nvPr>
            <p:ph type="dt" sz="half" idx="10"/>
          </p:nvPr>
        </p:nvSpPr>
        <p:spPr/>
        <p:txBody>
          <a:bodyPr/>
          <a:lstStyle/>
          <a:p>
            <a:fld id="{F19E5360-411B-467F-B6E7-0290935D5B39}" type="datetimeFigureOut">
              <a:rPr lang="es-ES" smtClean="0"/>
              <a:t>20/11/2021</a:t>
            </a:fld>
            <a:endParaRPr lang="es-ES"/>
          </a:p>
        </p:txBody>
      </p:sp>
      <p:sp>
        <p:nvSpPr>
          <p:cNvPr id="5" name="Marcador de pie de página 4">
            <a:extLst>
              <a:ext uri="{FF2B5EF4-FFF2-40B4-BE49-F238E27FC236}">
                <a16:creationId xmlns:a16="http://schemas.microsoft.com/office/drawing/2014/main" id="{AA6F82BB-0CA8-41E4-A77B-C4F487461FF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C8EAFCF-AA29-4069-9D08-79D52EA76BA5}"/>
              </a:ext>
            </a:extLst>
          </p:cNvPr>
          <p:cNvSpPr>
            <a:spLocks noGrp="1"/>
          </p:cNvSpPr>
          <p:nvPr>
            <p:ph type="sldNum" sz="quarter" idx="12"/>
          </p:nvPr>
        </p:nvSpPr>
        <p:spPr/>
        <p:txBody>
          <a:bodyPr/>
          <a:lstStyle/>
          <a:p>
            <a:fld id="{D31516A0-2BC3-4C28-A06F-29A471CDB654}" type="slidenum">
              <a:rPr lang="es-ES" smtClean="0"/>
              <a:t>‹Nº›</a:t>
            </a:fld>
            <a:endParaRPr lang="es-ES"/>
          </a:p>
        </p:txBody>
      </p:sp>
    </p:spTree>
    <p:extLst>
      <p:ext uri="{BB962C8B-B14F-4D97-AF65-F5344CB8AC3E}">
        <p14:creationId xmlns:p14="http://schemas.microsoft.com/office/powerpoint/2010/main" val="129211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487051-481E-4DA1-ABE2-59060B4CEE5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DBBC915-73BE-429F-A0E8-9335468A9D2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3F8D67A-7AFD-4D54-A443-4CC45C68BC0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31EBB33B-DBB7-4D26-8130-ABD65047F0BF}"/>
              </a:ext>
            </a:extLst>
          </p:cNvPr>
          <p:cNvSpPr>
            <a:spLocks noGrp="1"/>
          </p:cNvSpPr>
          <p:nvPr>
            <p:ph type="dt" sz="half" idx="10"/>
          </p:nvPr>
        </p:nvSpPr>
        <p:spPr/>
        <p:txBody>
          <a:bodyPr/>
          <a:lstStyle/>
          <a:p>
            <a:fld id="{F19E5360-411B-467F-B6E7-0290935D5B39}" type="datetimeFigureOut">
              <a:rPr lang="es-ES" smtClean="0"/>
              <a:t>20/11/2021</a:t>
            </a:fld>
            <a:endParaRPr lang="es-ES"/>
          </a:p>
        </p:txBody>
      </p:sp>
      <p:sp>
        <p:nvSpPr>
          <p:cNvPr id="6" name="Marcador de pie de página 5">
            <a:extLst>
              <a:ext uri="{FF2B5EF4-FFF2-40B4-BE49-F238E27FC236}">
                <a16:creationId xmlns:a16="http://schemas.microsoft.com/office/drawing/2014/main" id="{29F2D393-1778-4362-906B-C48F10F53D3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66C76F2-4A73-4A9A-9B3F-CE57169AE546}"/>
              </a:ext>
            </a:extLst>
          </p:cNvPr>
          <p:cNvSpPr>
            <a:spLocks noGrp="1"/>
          </p:cNvSpPr>
          <p:nvPr>
            <p:ph type="sldNum" sz="quarter" idx="12"/>
          </p:nvPr>
        </p:nvSpPr>
        <p:spPr/>
        <p:txBody>
          <a:bodyPr/>
          <a:lstStyle/>
          <a:p>
            <a:fld id="{D31516A0-2BC3-4C28-A06F-29A471CDB654}" type="slidenum">
              <a:rPr lang="es-ES" smtClean="0"/>
              <a:t>‹Nº›</a:t>
            </a:fld>
            <a:endParaRPr lang="es-ES"/>
          </a:p>
        </p:txBody>
      </p:sp>
    </p:spTree>
    <p:extLst>
      <p:ext uri="{BB962C8B-B14F-4D97-AF65-F5344CB8AC3E}">
        <p14:creationId xmlns:p14="http://schemas.microsoft.com/office/powerpoint/2010/main" val="259324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39546-A269-4EC6-A1E5-4FE790CB2FC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5A2D4EE-22F7-43A5-874C-4CA648484B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1EBDE2D-4FF2-4105-9C69-D89139C8345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91F87A6-48B9-4869-91B9-72D170461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788DCCB-2379-400F-A14F-D328BD961F0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4339FD0-69EF-403D-B78E-7DD342581732}"/>
              </a:ext>
            </a:extLst>
          </p:cNvPr>
          <p:cNvSpPr>
            <a:spLocks noGrp="1"/>
          </p:cNvSpPr>
          <p:nvPr>
            <p:ph type="dt" sz="half" idx="10"/>
          </p:nvPr>
        </p:nvSpPr>
        <p:spPr/>
        <p:txBody>
          <a:bodyPr/>
          <a:lstStyle/>
          <a:p>
            <a:fld id="{F19E5360-411B-467F-B6E7-0290935D5B39}" type="datetimeFigureOut">
              <a:rPr lang="es-ES" smtClean="0"/>
              <a:t>20/11/2021</a:t>
            </a:fld>
            <a:endParaRPr lang="es-ES"/>
          </a:p>
        </p:txBody>
      </p:sp>
      <p:sp>
        <p:nvSpPr>
          <p:cNvPr id="8" name="Marcador de pie de página 7">
            <a:extLst>
              <a:ext uri="{FF2B5EF4-FFF2-40B4-BE49-F238E27FC236}">
                <a16:creationId xmlns:a16="http://schemas.microsoft.com/office/drawing/2014/main" id="{F0AB7F8E-C3B4-4562-B02F-B36D019F76D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124035-24DA-4CDF-971D-55CBF86FAC49}"/>
              </a:ext>
            </a:extLst>
          </p:cNvPr>
          <p:cNvSpPr>
            <a:spLocks noGrp="1"/>
          </p:cNvSpPr>
          <p:nvPr>
            <p:ph type="sldNum" sz="quarter" idx="12"/>
          </p:nvPr>
        </p:nvSpPr>
        <p:spPr/>
        <p:txBody>
          <a:bodyPr/>
          <a:lstStyle/>
          <a:p>
            <a:fld id="{D31516A0-2BC3-4C28-A06F-29A471CDB654}" type="slidenum">
              <a:rPr lang="es-ES" smtClean="0"/>
              <a:t>‹Nº›</a:t>
            </a:fld>
            <a:endParaRPr lang="es-ES"/>
          </a:p>
        </p:txBody>
      </p:sp>
    </p:spTree>
    <p:extLst>
      <p:ext uri="{BB962C8B-B14F-4D97-AF65-F5344CB8AC3E}">
        <p14:creationId xmlns:p14="http://schemas.microsoft.com/office/powerpoint/2010/main" val="3024860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CD350B-A4F3-41F3-AB44-2F9BF0CB040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2FCA026-F27C-4068-9513-D2F86019B1F0}"/>
              </a:ext>
            </a:extLst>
          </p:cNvPr>
          <p:cNvSpPr>
            <a:spLocks noGrp="1"/>
          </p:cNvSpPr>
          <p:nvPr>
            <p:ph type="dt" sz="half" idx="10"/>
          </p:nvPr>
        </p:nvSpPr>
        <p:spPr/>
        <p:txBody>
          <a:bodyPr/>
          <a:lstStyle/>
          <a:p>
            <a:fld id="{F19E5360-411B-467F-B6E7-0290935D5B39}" type="datetimeFigureOut">
              <a:rPr lang="es-ES" smtClean="0"/>
              <a:t>20/11/2021</a:t>
            </a:fld>
            <a:endParaRPr lang="es-ES"/>
          </a:p>
        </p:txBody>
      </p:sp>
      <p:sp>
        <p:nvSpPr>
          <p:cNvPr id="4" name="Marcador de pie de página 3">
            <a:extLst>
              <a:ext uri="{FF2B5EF4-FFF2-40B4-BE49-F238E27FC236}">
                <a16:creationId xmlns:a16="http://schemas.microsoft.com/office/drawing/2014/main" id="{30F6147F-D0D7-4D19-A953-F37BE763FE1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63DCEA8-E651-413C-9131-ADD744C4F963}"/>
              </a:ext>
            </a:extLst>
          </p:cNvPr>
          <p:cNvSpPr>
            <a:spLocks noGrp="1"/>
          </p:cNvSpPr>
          <p:nvPr>
            <p:ph type="sldNum" sz="quarter" idx="12"/>
          </p:nvPr>
        </p:nvSpPr>
        <p:spPr/>
        <p:txBody>
          <a:bodyPr/>
          <a:lstStyle/>
          <a:p>
            <a:fld id="{D31516A0-2BC3-4C28-A06F-29A471CDB654}" type="slidenum">
              <a:rPr lang="es-ES" smtClean="0"/>
              <a:t>‹Nº›</a:t>
            </a:fld>
            <a:endParaRPr lang="es-ES"/>
          </a:p>
        </p:txBody>
      </p:sp>
    </p:spTree>
    <p:extLst>
      <p:ext uri="{BB962C8B-B14F-4D97-AF65-F5344CB8AC3E}">
        <p14:creationId xmlns:p14="http://schemas.microsoft.com/office/powerpoint/2010/main" val="408277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4FEDE4C-978B-4619-B8C5-FBB4129E2DBE}"/>
              </a:ext>
            </a:extLst>
          </p:cNvPr>
          <p:cNvSpPr>
            <a:spLocks noGrp="1"/>
          </p:cNvSpPr>
          <p:nvPr>
            <p:ph type="dt" sz="half" idx="10"/>
          </p:nvPr>
        </p:nvSpPr>
        <p:spPr/>
        <p:txBody>
          <a:bodyPr/>
          <a:lstStyle/>
          <a:p>
            <a:fld id="{F19E5360-411B-467F-B6E7-0290935D5B39}" type="datetimeFigureOut">
              <a:rPr lang="es-ES" smtClean="0"/>
              <a:t>20/11/2021</a:t>
            </a:fld>
            <a:endParaRPr lang="es-ES"/>
          </a:p>
        </p:txBody>
      </p:sp>
      <p:sp>
        <p:nvSpPr>
          <p:cNvPr id="3" name="Marcador de pie de página 2">
            <a:extLst>
              <a:ext uri="{FF2B5EF4-FFF2-40B4-BE49-F238E27FC236}">
                <a16:creationId xmlns:a16="http://schemas.microsoft.com/office/drawing/2014/main" id="{2A2F4254-14B6-4D67-A8E9-8005780DB77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A507FBA-47D3-470C-9D89-B004F8E80644}"/>
              </a:ext>
            </a:extLst>
          </p:cNvPr>
          <p:cNvSpPr>
            <a:spLocks noGrp="1"/>
          </p:cNvSpPr>
          <p:nvPr>
            <p:ph type="sldNum" sz="quarter" idx="12"/>
          </p:nvPr>
        </p:nvSpPr>
        <p:spPr/>
        <p:txBody>
          <a:bodyPr/>
          <a:lstStyle/>
          <a:p>
            <a:fld id="{D31516A0-2BC3-4C28-A06F-29A471CDB654}" type="slidenum">
              <a:rPr lang="es-ES" smtClean="0"/>
              <a:t>‹Nº›</a:t>
            </a:fld>
            <a:endParaRPr lang="es-ES"/>
          </a:p>
        </p:txBody>
      </p:sp>
    </p:spTree>
    <p:extLst>
      <p:ext uri="{BB962C8B-B14F-4D97-AF65-F5344CB8AC3E}">
        <p14:creationId xmlns:p14="http://schemas.microsoft.com/office/powerpoint/2010/main" val="66656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A634B-0EE7-4845-BAED-051FBECFB4A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8FD496B-28E2-4EDF-8F5F-0BB7751B5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C0DFA23-7EB2-456A-A1D9-12E646E71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1B41D2D-054B-4A83-9330-433941D4B1A4}"/>
              </a:ext>
            </a:extLst>
          </p:cNvPr>
          <p:cNvSpPr>
            <a:spLocks noGrp="1"/>
          </p:cNvSpPr>
          <p:nvPr>
            <p:ph type="dt" sz="half" idx="10"/>
          </p:nvPr>
        </p:nvSpPr>
        <p:spPr/>
        <p:txBody>
          <a:bodyPr/>
          <a:lstStyle/>
          <a:p>
            <a:fld id="{F19E5360-411B-467F-B6E7-0290935D5B39}" type="datetimeFigureOut">
              <a:rPr lang="es-ES" smtClean="0"/>
              <a:t>20/11/2021</a:t>
            </a:fld>
            <a:endParaRPr lang="es-ES"/>
          </a:p>
        </p:txBody>
      </p:sp>
      <p:sp>
        <p:nvSpPr>
          <p:cNvPr id="6" name="Marcador de pie de página 5">
            <a:extLst>
              <a:ext uri="{FF2B5EF4-FFF2-40B4-BE49-F238E27FC236}">
                <a16:creationId xmlns:a16="http://schemas.microsoft.com/office/drawing/2014/main" id="{7F04A436-B22E-4048-B80B-5D7A01E254B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2F4F4DF-B09C-4AF4-9148-37E2889B9AA1}"/>
              </a:ext>
            </a:extLst>
          </p:cNvPr>
          <p:cNvSpPr>
            <a:spLocks noGrp="1"/>
          </p:cNvSpPr>
          <p:nvPr>
            <p:ph type="sldNum" sz="quarter" idx="12"/>
          </p:nvPr>
        </p:nvSpPr>
        <p:spPr/>
        <p:txBody>
          <a:bodyPr/>
          <a:lstStyle/>
          <a:p>
            <a:fld id="{D31516A0-2BC3-4C28-A06F-29A471CDB654}" type="slidenum">
              <a:rPr lang="es-ES" smtClean="0"/>
              <a:t>‹Nº›</a:t>
            </a:fld>
            <a:endParaRPr lang="es-ES"/>
          </a:p>
        </p:txBody>
      </p:sp>
    </p:spTree>
    <p:extLst>
      <p:ext uri="{BB962C8B-B14F-4D97-AF65-F5344CB8AC3E}">
        <p14:creationId xmlns:p14="http://schemas.microsoft.com/office/powerpoint/2010/main" val="165351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965A18-E64C-44E0-A609-716A07D054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F079623-0582-4EA1-B5B4-526C697F3E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F07F0F4-4575-4055-8F40-1703E02AD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7247A2F-4160-4CFF-9553-A6FC0179EB33}"/>
              </a:ext>
            </a:extLst>
          </p:cNvPr>
          <p:cNvSpPr>
            <a:spLocks noGrp="1"/>
          </p:cNvSpPr>
          <p:nvPr>
            <p:ph type="dt" sz="half" idx="10"/>
          </p:nvPr>
        </p:nvSpPr>
        <p:spPr/>
        <p:txBody>
          <a:bodyPr/>
          <a:lstStyle/>
          <a:p>
            <a:fld id="{F19E5360-411B-467F-B6E7-0290935D5B39}" type="datetimeFigureOut">
              <a:rPr lang="es-ES" smtClean="0"/>
              <a:t>20/11/2021</a:t>
            </a:fld>
            <a:endParaRPr lang="es-ES"/>
          </a:p>
        </p:txBody>
      </p:sp>
      <p:sp>
        <p:nvSpPr>
          <p:cNvPr id="6" name="Marcador de pie de página 5">
            <a:extLst>
              <a:ext uri="{FF2B5EF4-FFF2-40B4-BE49-F238E27FC236}">
                <a16:creationId xmlns:a16="http://schemas.microsoft.com/office/drawing/2014/main" id="{A1538EC3-926C-48DA-B896-1FBF6D6AC30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79A43B1-3094-48F6-85A8-5F65F03D008E}"/>
              </a:ext>
            </a:extLst>
          </p:cNvPr>
          <p:cNvSpPr>
            <a:spLocks noGrp="1"/>
          </p:cNvSpPr>
          <p:nvPr>
            <p:ph type="sldNum" sz="quarter" idx="12"/>
          </p:nvPr>
        </p:nvSpPr>
        <p:spPr/>
        <p:txBody>
          <a:bodyPr/>
          <a:lstStyle/>
          <a:p>
            <a:fld id="{D31516A0-2BC3-4C28-A06F-29A471CDB654}" type="slidenum">
              <a:rPr lang="es-ES" smtClean="0"/>
              <a:t>‹Nº›</a:t>
            </a:fld>
            <a:endParaRPr lang="es-ES"/>
          </a:p>
        </p:txBody>
      </p:sp>
    </p:spTree>
    <p:extLst>
      <p:ext uri="{BB962C8B-B14F-4D97-AF65-F5344CB8AC3E}">
        <p14:creationId xmlns:p14="http://schemas.microsoft.com/office/powerpoint/2010/main" val="1540132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ED0B581-C7D9-4F7F-B381-CB0599BF01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49DA38F-55FA-45A6-8F9B-B19F2ABEA1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6CDF4D-FC8D-4E7D-9873-4EE769D9EE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E5360-411B-467F-B6E7-0290935D5B39}" type="datetimeFigureOut">
              <a:rPr lang="es-ES" smtClean="0"/>
              <a:t>20/11/2021</a:t>
            </a:fld>
            <a:endParaRPr lang="es-ES"/>
          </a:p>
        </p:txBody>
      </p:sp>
      <p:sp>
        <p:nvSpPr>
          <p:cNvPr id="5" name="Marcador de pie de página 4">
            <a:extLst>
              <a:ext uri="{FF2B5EF4-FFF2-40B4-BE49-F238E27FC236}">
                <a16:creationId xmlns:a16="http://schemas.microsoft.com/office/drawing/2014/main" id="{CAD57C67-A856-4B93-9019-AAB878F5B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F7DAEA4-7D10-437D-AA0D-00E0AD5FEC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516A0-2BC3-4C28-A06F-29A471CDB654}" type="slidenum">
              <a:rPr lang="es-ES" smtClean="0"/>
              <a:t>‹Nº›</a:t>
            </a:fld>
            <a:endParaRPr lang="es-ES"/>
          </a:p>
        </p:txBody>
      </p:sp>
    </p:spTree>
    <p:extLst>
      <p:ext uri="{BB962C8B-B14F-4D97-AF65-F5344CB8AC3E}">
        <p14:creationId xmlns:p14="http://schemas.microsoft.com/office/powerpoint/2010/main" val="1370430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B94235-64A3-475F-A610-74E087AAAE90}"/>
              </a:ext>
            </a:extLst>
          </p:cNvPr>
          <p:cNvSpPr>
            <a:spLocks noGrp="1"/>
          </p:cNvSpPr>
          <p:nvPr>
            <p:ph type="ctrTitle"/>
          </p:nvPr>
        </p:nvSpPr>
        <p:spPr>
          <a:xfrm>
            <a:off x="1593574" y="948807"/>
            <a:ext cx="9144000" cy="1302785"/>
          </a:xfrm>
        </p:spPr>
        <p:txBody>
          <a:bodyPr/>
          <a:lstStyle/>
          <a:p>
            <a:r>
              <a:rPr lang="es-ES" b="1" dirty="0"/>
              <a:t>Readmisión hospitalaria</a:t>
            </a:r>
          </a:p>
        </p:txBody>
      </p:sp>
      <p:sp>
        <p:nvSpPr>
          <p:cNvPr id="3" name="Subtítulo 2">
            <a:extLst>
              <a:ext uri="{FF2B5EF4-FFF2-40B4-BE49-F238E27FC236}">
                <a16:creationId xmlns:a16="http://schemas.microsoft.com/office/drawing/2014/main" id="{E5F7424B-A8D5-49DD-9DB4-39D810F2A36F}"/>
              </a:ext>
            </a:extLst>
          </p:cNvPr>
          <p:cNvSpPr>
            <a:spLocks noGrp="1"/>
          </p:cNvSpPr>
          <p:nvPr>
            <p:ph type="subTitle" idx="1"/>
          </p:nvPr>
        </p:nvSpPr>
        <p:spPr/>
        <p:txBody>
          <a:bodyPr>
            <a:normAutofit fontScale="70000" lnSpcReduction="20000"/>
          </a:bodyPr>
          <a:lstStyle/>
          <a:p>
            <a:r>
              <a:rPr lang="es-ES" sz="4000" b="1" dirty="0"/>
              <a:t>Prueba </a:t>
            </a:r>
            <a:r>
              <a:rPr lang="es-ES" sz="4000" b="1" dirty="0" err="1"/>
              <a:t>iFood</a:t>
            </a:r>
            <a:endParaRPr lang="es-ES" sz="4000" b="1" dirty="0"/>
          </a:p>
          <a:p>
            <a:endParaRPr lang="es-ES" dirty="0"/>
          </a:p>
          <a:p>
            <a:pPr algn="l"/>
            <a:r>
              <a:rPr lang="es-ES" b="1" dirty="0"/>
              <a:t>Nombre: </a:t>
            </a:r>
            <a:r>
              <a:rPr lang="es-ES" dirty="0"/>
              <a:t>Marlly Verónica García Castrillón</a:t>
            </a:r>
          </a:p>
          <a:p>
            <a:pPr algn="l"/>
            <a:r>
              <a:rPr lang="es-ES" b="1" dirty="0"/>
              <a:t>correo: </a:t>
            </a:r>
            <a:r>
              <a:rPr lang="es-ES" dirty="0"/>
              <a:t>marlly.veronicagc@gmail.com</a:t>
            </a:r>
          </a:p>
          <a:p>
            <a:pPr algn="l"/>
            <a:r>
              <a:rPr lang="es-ES" b="1" dirty="0"/>
              <a:t>celular: </a:t>
            </a:r>
            <a:r>
              <a:rPr lang="es-ES" dirty="0"/>
              <a:t>300 354 4293</a:t>
            </a:r>
          </a:p>
        </p:txBody>
      </p:sp>
    </p:spTree>
    <p:extLst>
      <p:ext uri="{BB962C8B-B14F-4D97-AF65-F5344CB8AC3E}">
        <p14:creationId xmlns:p14="http://schemas.microsoft.com/office/powerpoint/2010/main" val="231202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83BB47-1311-4F95-9C45-E12068C6A36E}"/>
              </a:ext>
            </a:extLst>
          </p:cNvPr>
          <p:cNvSpPr>
            <a:spLocks noGrp="1"/>
          </p:cNvSpPr>
          <p:nvPr>
            <p:ph type="title"/>
          </p:nvPr>
        </p:nvSpPr>
        <p:spPr>
          <a:xfrm>
            <a:off x="708992" y="2024960"/>
            <a:ext cx="10515600" cy="1325563"/>
          </a:xfrm>
        </p:spPr>
        <p:txBody>
          <a:bodyPr/>
          <a:lstStyle/>
          <a:p>
            <a:pPr algn="ctr"/>
            <a:r>
              <a:rPr lang="es-ES" b="1" dirty="0"/>
              <a:t>Definición de variables</a:t>
            </a:r>
          </a:p>
        </p:txBody>
      </p:sp>
    </p:spTree>
    <p:extLst>
      <p:ext uri="{BB962C8B-B14F-4D97-AF65-F5344CB8AC3E}">
        <p14:creationId xmlns:p14="http://schemas.microsoft.com/office/powerpoint/2010/main" val="273474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0184A77-3A99-403A-A3AF-16BCC21D6FB6}"/>
              </a:ext>
            </a:extLst>
          </p:cNvPr>
          <p:cNvSpPr>
            <a:spLocks noGrp="1"/>
          </p:cNvSpPr>
          <p:nvPr>
            <p:ph idx="1"/>
          </p:nvPr>
        </p:nvSpPr>
        <p:spPr>
          <a:xfrm>
            <a:off x="1056861" y="493782"/>
            <a:ext cx="10515600" cy="4351338"/>
          </a:xfrm>
        </p:spPr>
        <p:txBody>
          <a:bodyPr>
            <a:noAutofit/>
          </a:bodyPr>
          <a:lstStyle/>
          <a:p>
            <a:r>
              <a:rPr lang="es-ES" sz="2400" dirty="0" err="1"/>
              <a:t>Encounter</a:t>
            </a:r>
            <a:r>
              <a:rPr lang="es-ES" sz="2400" dirty="0"/>
              <a:t> ID: Identificador único de un encuentro.</a:t>
            </a:r>
          </a:p>
          <a:p>
            <a:r>
              <a:rPr lang="es-ES" sz="2400" dirty="0" err="1"/>
              <a:t>Patient</a:t>
            </a:r>
            <a:r>
              <a:rPr lang="es-ES" sz="2400" dirty="0"/>
              <a:t> </a:t>
            </a:r>
            <a:r>
              <a:rPr lang="es-ES" sz="2400" dirty="0" err="1"/>
              <a:t>number</a:t>
            </a:r>
            <a:r>
              <a:rPr lang="es-ES" sz="2400" dirty="0"/>
              <a:t>:  Identificador único de un paciente.</a:t>
            </a:r>
          </a:p>
          <a:p>
            <a:r>
              <a:rPr lang="es-ES" sz="2400" dirty="0" err="1"/>
              <a:t>Race</a:t>
            </a:r>
            <a:r>
              <a:rPr lang="es-ES" sz="2400" dirty="0"/>
              <a:t> </a:t>
            </a:r>
            <a:r>
              <a:rPr lang="es-ES" sz="2400" dirty="0" err="1"/>
              <a:t>Values</a:t>
            </a:r>
            <a:r>
              <a:rPr lang="es-ES" sz="2400" dirty="0"/>
              <a:t>: caucásico, asiático, afroamericano, hispano y otros.</a:t>
            </a:r>
          </a:p>
          <a:p>
            <a:r>
              <a:rPr lang="es-ES" sz="2400" dirty="0" err="1"/>
              <a:t>Gender</a:t>
            </a:r>
            <a:r>
              <a:rPr lang="es-ES" sz="2400" dirty="0"/>
              <a:t> </a:t>
            </a:r>
            <a:r>
              <a:rPr lang="es-ES" sz="2400" dirty="0" err="1"/>
              <a:t>Values</a:t>
            </a:r>
            <a:r>
              <a:rPr lang="es-ES" sz="2400" dirty="0"/>
              <a:t>: masculino, femenino y desconocido / inválido.</a:t>
            </a:r>
          </a:p>
          <a:p>
            <a:r>
              <a:rPr lang="es-ES" sz="2400" dirty="0"/>
              <a:t>Age </a:t>
            </a:r>
            <a:r>
              <a:rPr lang="es-ES" sz="2400" dirty="0" err="1"/>
              <a:t>Grouped</a:t>
            </a:r>
            <a:r>
              <a:rPr lang="es-ES" sz="2400" dirty="0"/>
              <a:t> in 10-year </a:t>
            </a:r>
            <a:r>
              <a:rPr lang="es-ES" sz="2400" dirty="0" err="1"/>
              <a:t>intervals</a:t>
            </a:r>
            <a:r>
              <a:rPr lang="es-ES" sz="2400" dirty="0"/>
              <a:t>: 0, 10), 10, 20),…, 90, 100)</a:t>
            </a:r>
          </a:p>
          <a:p>
            <a:r>
              <a:rPr lang="es-ES" sz="2400" dirty="0" err="1"/>
              <a:t>Weight</a:t>
            </a:r>
            <a:r>
              <a:rPr lang="es-ES" sz="2400" dirty="0"/>
              <a:t>: Peso en libras.</a:t>
            </a:r>
          </a:p>
          <a:p>
            <a:r>
              <a:rPr lang="es-ES" sz="2400" dirty="0" err="1"/>
              <a:t>Admission</a:t>
            </a:r>
            <a:r>
              <a:rPr lang="es-ES" sz="2400" dirty="0"/>
              <a:t> </a:t>
            </a:r>
            <a:r>
              <a:rPr lang="es-ES" sz="2400" dirty="0" err="1"/>
              <a:t>type</a:t>
            </a:r>
            <a:r>
              <a:rPr lang="es-ES" sz="2400" dirty="0"/>
              <a:t> id: Identificador entero correspondiente a 9 valores distintos, por ejemplo, emergencia, urgente, electivo, recién nacido y no disponible.</a:t>
            </a:r>
          </a:p>
          <a:p>
            <a:r>
              <a:rPr lang="es-ES" sz="2400" dirty="0" err="1"/>
              <a:t>Discharge</a:t>
            </a:r>
            <a:r>
              <a:rPr lang="es-ES" sz="2400" dirty="0"/>
              <a:t> </a:t>
            </a:r>
            <a:r>
              <a:rPr lang="es-ES" sz="2400" dirty="0" err="1"/>
              <a:t>disposition</a:t>
            </a:r>
            <a:r>
              <a:rPr lang="es-ES" sz="2400" dirty="0"/>
              <a:t> id: Identificador entero correspondiente a 29 valores distintos, por ejemplo, descargado a domicilio, vencido y no disponible.</a:t>
            </a:r>
          </a:p>
          <a:p>
            <a:r>
              <a:rPr lang="es-ES" sz="2400" dirty="0" err="1"/>
              <a:t>Admission</a:t>
            </a:r>
            <a:r>
              <a:rPr lang="es-ES" sz="2400" dirty="0"/>
              <a:t> </a:t>
            </a:r>
            <a:r>
              <a:rPr lang="es-ES" sz="2400" dirty="0" err="1"/>
              <a:t>source</a:t>
            </a:r>
            <a:r>
              <a:rPr lang="es-ES" sz="2400" dirty="0"/>
              <a:t>: Identificador entero que corresponde a 21 valores distintos, por ejemplo, derivación médica, sala de emergencias y transferencia desde un hospital.</a:t>
            </a:r>
          </a:p>
          <a:p>
            <a:r>
              <a:rPr lang="es-ES" sz="2400" dirty="0"/>
              <a:t>Time in hospital: Número entero de días entre el ingreso y el alta</a:t>
            </a:r>
          </a:p>
        </p:txBody>
      </p:sp>
    </p:spTree>
    <p:extLst>
      <p:ext uri="{BB962C8B-B14F-4D97-AF65-F5344CB8AC3E}">
        <p14:creationId xmlns:p14="http://schemas.microsoft.com/office/powerpoint/2010/main" val="368808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AB0B46-2F46-48C4-B5CA-C4C3CDE88D6A}"/>
              </a:ext>
            </a:extLst>
          </p:cNvPr>
          <p:cNvSpPr>
            <a:spLocks noGrp="1"/>
          </p:cNvSpPr>
          <p:nvPr>
            <p:ph idx="1"/>
          </p:nvPr>
        </p:nvSpPr>
        <p:spPr>
          <a:xfrm>
            <a:off x="838200" y="467139"/>
            <a:ext cx="10515600" cy="5709824"/>
          </a:xfrm>
        </p:spPr>
        <p:txBody>
          <a:bodyPr vert="horz" lIns="91440" tIns="45720" rIns="91440" bIns="45720" rtlCol="0">
            <a:noAutofit/>
          </a:bodyPr>
          <a:lstStyle/>
          <a:p>
            <a:r>
              <a:rPr lang="es-ES" sz="2400" dirty="0" err="1"/>
              <a:t>Payer</a:t>
            </a:r>
            <a:r>
              <a:rPr lang="es-ES" sz="2400" dirty="0"/>
              <a:t> </a:t>
            </a:r>
            <a:r>
              <a:rPr lang="es-ES" sz="2400" dirty="0" err="1"/>
              <a:t>code</a:t>
            </a:r>
            <a:r>
              <a:rPr lang="es-ES" sz="2400" dirty="0"/>
              <a:t>: Identificador entero que corresponde a 23 valores distintos, por ejemplo, Blue Cross / Blue </a:t>
            </a:r>
            <a:r>
              <a:rPr lang="es-ES" sz="2400" dirty="0" err="1"/>
              <a:t>Shield</a:t>
            </a:r>
            <a:r>
              <a:rPr lang="es-ES" sz="2400" dirty="0"/>
              <a:t>, Medicare y Pago médico por cuenta propia.</a:t>
            </a:r>
          </a:p>
          <a:p>
            <a:r>
              <a:rPr lang="es-ES" sz="2400" dirty="0"/>
              <a:t>Medical </a:t>
            </a:r>
            <a:r>
              <a:rPr lang="es-ES" sz="2400" dirty="0" err="1"/>
              <a:t>specialty</a:t>
            </a:r>
            <a:r>
              <a:rPr lang="es-ES" sz="2400" dirty="0"/>
              <a:t>: Identificador entero de una especialidad del médico que lo admite, correspondiente a 84 valores distintos, por ejemplo, cardiología, medicina interna, medicina familiar / general y cirujano.</a:t>
            </a:r>
          </a:p>
          <a:p>
            <a:r>
              <a:rPr lang="es-ES" sz="2400" dirty="0" err="1"/>
              <a:t>Number</a:t>
            </a:r>
            <a:r>
              <a:rPr lang="es-ES" sz="2400" dirty="0"/>
              <a:t> </a:t>
            </a:r>
            <a:r>
              <a:rPr lang="es-ES" sz="2400" dirty="0" err="1"/>
              <a:t>of</a:t>
            </a:r>
            <a:r>
              <a:rPr lang="es-ES" sz="2400" dirty="0"/>
              <a:t> </a:t>
            </a:r>
            <a:r>
              <a:rPr lang="es-ES" sz="2400" dirty="0" err="1"/>
              <a:t>lab</a:t>
            </a:r>
            <a:r>
              <a:rPr lang="es-ES" sz="2400" dirty="0"/>
              <a:t> </a:t>
            </a:r>
            <a:r>
              <a:rPr lang="es-ES" sz="2400" dirty="0" err="1"/>
              <a:t>procedures:Número</a:t>
            </a:r>
            <a:r>
              <a:rPr lang="es-ES" sz="2400" dirty="0"/>
              <a:t> de análisis de laboratorio realizados durante el encuentro.</a:t>
            </a:r>
          </a:p>
          <a:p>
            <a:r>
              <a:rPr lang="es-ES" sz="2400" dirty="0" err="1"/>
              <a:t>Number</a:t>
            </a:r>
            <a:r>
              <a:rPr lang="es-ES" sz="2400" dirty="0"/>
              <a:t> </a:t>
            </a:r>
            <a:r>
              <a:rPr lang="es-ES" sz="2400" dirty="0" err="1"/>
              <a:t>of</a:t>
            </a:r>
            <a:r>
              <a:rPr lang="es-ES" sz="2400" dirty="0"/>
              <a:t> </a:t>
            </a:r>
            <a:r>
              <a:rPr lang="es-ES" sz="2400" dirty="0" err="1"/>
              <a:t>procedures</a:t>
            </a:r>
            <a:r>
              <a:rPr lang="es-ES" sz="2400" dirty="0"/>
              <a:t>: Número de procedimientos (que no sean pruebas de laboratorio) realizados durante el encuentro.</a:t>
            </a:r>
          </a:p>
          <a:p>
            <a:r>
              <a:rPr lang="es-ES" sz="2400" dirty="0" err="1"/>
              <a:t>Number</a:t>
            </a:r>
            <a:r>
              <a:rPr lang="es-ES" sz="2400" dirty="0"/>
              <a:t> </a:t>
            </a:r>
            <a:r>
              <a:rPr lang="es-ES" sz="2400" dirty="0" err="1"/>
              <a:t>of</a:t>
            </a:r>
            <a:r>
              <a:rPr lang="es-ES" sz="2400" dirty="0"/>
              <a:t> </a:t>
            </a:r>
            <a:r>
              <a:rPr lang="es-ES" sz="2400" dirty="0" err="1"/>
              <a:t>medications</a:t>
            </a:r>
            <a:r>
              <a:rPr lang="es-ES" sz="2400" dirty="0"/>
              <a:t>: Número de nombres genéricos distintos administrados durante el encuentro.</a:t>
            </a:r>
          </a:p>
          <a:p>
            <a:r>
              <a:rPr lang="es-ES" sz="2400" dirty="0" err="1"/>
              <a:t>Number</a:t>
            </a:r>
            <a:r>
              <a:rPr lang="es-ES" sz="2400" dirty="0"/>
              <a:t> </a:t>
            </a:r>
            <a:r>
              <a:rPr lang="es-ES" sz="2400" dirty="0" err="1"/>
              <a:t>of</a:t>
            </a:r>
            <a:r>
              <a:rPr lang="es-ES" sz="2400" dirty="0"/>
              <a:t> </a:t>
            </a:r>
            <a:r>
              <a:rPr lang="es-ES" sz="2400" dirty="0" err="1"/>
              <a:t>outpatient</a:t>
            </a:r>
            <a:r>
              <a:rPr lang="es-ES" sz="2400" dirty="0"/>
              <a:t> </a:t>
            </a:r>
            <a:r>
              <a:rPr lang="es-ES" sz="2400" dirty="0" err="1"/>
              <a:t>visits</a:t>
            </a:r>
            <a:r>
              <a:rPr lang="es-ES" sz="2400" dirty="0"/>
              <a:t>: Número de visitas ambulatorias del paciente en el año anterior al encuentro.</a:t>
            </a:r>
          </a:p>
          <a:p>
            <a:r>
              <a:rPr lang="es-ES" sz="2400" dirty="0" err="1"/>
              <a:t>Number</a:t>
            </a:r>
            <a:r>
              <a:rPr lang="es-ES" sz="2400" dirty="0"/>
              <a:t> </a:t>
            </a:r>
            <a:r>
              <a:rPr lang="es-ES" sz="2400" dirty="0" err="1"/>
              <a:t>of</a:t>
            </a:r>
            <a:r>
              <a:rPr lang="es-ES" sz="2400" dirty="0"/>
              <a:t> </a:t>
            </a:r>
            <a:r>
              <a:rPr lang="es-ES" sz="2400" dirty="0" err="1"/>
              <a:t>emergency</a:t>
            </a:r>
            <a:r>
              <a:rPr lang="es-ES" sz="2400" dirty="0"/>
              <a:t> </a:t>
            </a:r>
            <a:r>
              <a:rPr lang="es-ES" sz="2400" dirty="0" err="1"/>
              <a:t>visits</a:t>
            </a:r>
            <a:r>
              <a:rPr lang="es-ES" sz="2400" dirty="0"/>
              <a:t>: Número de visitas de emergencia del paciente en el año anterior al encuentro.</a:t>
            </a:r>
          </a:p>
          <a:p>
            <a:pPr marL="0" indent="0">
              <a:buNone/>
            </a:pPr>
            <a:endParaRPr lang="es-ES" sz="2400" dirty="0"/>
          </a:p>
        </p:txBody>
      </p:sp>
    </p:spTree>
    <p:extLst>
      <p:ext uri="{BB962C8B-B14F-4D97-AF65-F5344CB8AC3E}">
        <p14:creationId xmlns:p14="http://schemas.microsoft.com/office/powerpoint/2010/main" val="2758102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E8CC990-855F-443D-8973-5AEE363CC63D}"/>
              </a:ext>
            </a:extLst>
          </p:cNvPr>
          <p:cNvSpPr>
            <a:spLocks noGrp="1"/>
          </p:cNvSpPr>
          <p:nvPr>
            <p:ph idx="1"/>
          </p:nvPr>
        </p:nvSpPr>
        <p:spPr>
          <a:xfrm>
            <a:off x="838200" y="377687"/>
            <a:ext cx="10515600" cy="5799276"/>
          </a:xfrm>
        </p:spPr>
        <p:txBody>
          <a:bodyPr vert="horz" lIns="91440" tIns="45720" rIns="91440" bIns="45720" rtlCol="0">
            <a:noAutofit/>
          </a:bodyPr>
          <a:lstStyle/>
          <a:p>
            <a:r>
              <a:rPr lang="es-ES" sz="2400" dirty="0"/>
              <a:t>Diagnosis 1: El diagnóstico primario (codificado como los primeros tres dígitos de la CIE9); 848 valores distintos.</a:t>
            </a:r>
          </a:p>
          <a:p>
            <a:r>
              <a:rPr lang="es-ES" sz="2400" dirty="0"/>
              <a:t>Diagnosis 2: Diagnóstico secundario (codificado como los primeros tres dígitos de la CIE9); 923 valores distintos.</a:t>
            </a:r>
          </a:p>
          <a:p>
            <a:r>
              <a:rPr lang="es-ES" sz="2400" dirty="0"/>
              <a:t>Diagnosis 3:Diagnóstico secundario adicional (codificado como los primeros tres dígitos de la CIE9); 954 valores distintos.</a:t>
            </a:r>
          </a:p>
          <a:p>
            <a:r>
              <a:rPr lang="es-ES" sz="2400" dirty="0" err="1"/>
              <a:t>Number</a:t>
            </a:r>
            <a:r>
              <a:rPr lang="es-ES" sz="2400" dirty="0"/>
              <a:t> </a:t>
            </a:r>
            <a:r>
              <a:rPr lang="es-ES" sz="2400" dirty="0" err="1"/>
              <a:t>of</a:t>
            </a:r>
            <a:r>
              <a:rPr lang="es-ES" sz="2400" dirty="0"/>
              <a:t> </a:t>
            </a:r>
            <a:r>
              <a:rPr lang="es-ES" sz="2400" dirty="0" err="1"/>
              <a:t>diagnoses</a:t>
            </a:r>
            <a:r>
              <a:rPr lang="es-ES" sz="2400" dirty="0"/>
              <a:t>: Número de diagnósticos ingresados al sistema 0%</a:t>
            </a:r>
          </a:p>
          <a:p>
            <a:r>
              <a:rPr lang="es-ES" sz="2400" dirty="0" err="1"/>
              <a:t>Glucose</a:t>
            </a:r>
            <a:r>
              <a:rPr lang="es-ES" sz="2400" dirty="0"/>
              <a:t> </a:t>
            </a:r>
            <a:r>
              <a:rPr lang="es-ES" sz="2400" dirty="0" err="1"/>
              <a:t>serum</a:t>
            </a:r>
            <a:r>
              <a:rPr lang="es-ES" sz="2400" dirty="0"/>
              <a:t> test </a:t>
            </a:r>
            <a:r>
              <a:rPr lang="es-ES" sz="2400" dirty="0" err="1"/>
              <a:t>result</a:t>
            </a:r>
            <a:r>
              <a:rPr lang="es-ES" sz="2400" dirty="0"/>
              <a:t>:  Indica el rango del resultado o si no se realizó la prueba. Valores: "&gt; 200", "&gt; 300", "normal" y "ninguno" si no se miden.</a:t>
            </a:r>
          </a:p>
          <a:p>
            <a:r>
              <a:rPr lang="es-ES" sz="2400" dirty="0"/>
              <a:t>A1c test </a:t>
            </a:r>
            <a:r>
              <a:rPr lang="es-ES" sz="2400" dirty="0" err="1"/>
              <a:t>result</a:t>
            </a:r>
            <a:r>
              <a:rPr lang="es-ES" sz="2400" dirty="0"/>
              <a:t>: Indica el rango del resultado o si no se realizó la prueba. Valores: "&gt; 8" si el resultado fue superior al 8%, "&gt; 7" si el resultado fue superior al 7% pero inferior al 8%, "normal" si el resultado fue inferior al 7% y "ninguno" si no medido.</a:t>
            </a:r>
          </a:p>
          <a:p>
            <a:r>
              <a:rPr lang="es-ES" sz="2400" dirty="0"/>
              <a:t>Change </a:t>
            </a:r>
            <a:r>
              <a:rPr lang="es-ES" sz="2400" dirty="0" err="1"/>
              <a:t>of</a:t>
            </a:r>
            <a:r>
              <a:rPr lang="es-ES" sz="2400" dirty="0"/>
              <a:t> </a:t>
            </a:r>
            <a:r>
              <a:rPr lang="es-ES" sz="2400" dirty="0" err="1"/>
              <a:t>medications</a:t>
            </a:r>
            <a:r>
              <a:rPr lang="es-ES" sz="2400" dirty="0"/>
              <a:t>: Indica si hubo un cambio en los medicamentos para la diabetes (ya sea en la dosis o en el nombre genérico). Valores: "cambiar" y "no cambiar"</a:t>
            </a:r>
          </a:p>
          <a:p>
            <a:endParaRPr lang="es-ES" sz="2400" dirty="0"/>
          </a:p>
          <a:p>
            <a:r>
              <a:rPr lang="es-ES" sz="2400" dirty="0"/>
              <a:t>- **Diabetes </a:t>
            </a:r>
            <a:r>
              <a:rPr lang="es-ES" sz="2400" dirty="0" err="1"/>
              <a:t>medications</a:t>
            </a:r>
            <a:r>
              <a:rPr lang="es-ES" sz="2400" dirty="0"/>
              <a:t>:** Indica si se recetó algún medicamento para la diabetes. Valores: "sí" y "no" 24 características de los medicamentos Para los nombres </a:t>
            </a:r>
            <a:r>
              <a:rPr lang="es-ES" sz="2400" dirty="0" err="1"/>
              <a:t>genéricos:metformin</a:t>
            </a:r>
            <a:r>
              <a:rPr lang="es-ES" sz="2400" dirty="0"/>
              <a:t>, </a:t>
            </a:r>
            <a:r>
              <a:rPr lang="es-ES" sz="2400" dirty="0" err="1"/>
              <a:t>repaglinide</a:t>
            </a:r>
            <a:r>
              <a:rPr lang="es-ES" sz="2400" dirty="0"/>
              <a:t>, </a:t>
            </a:r>
            <a:r>
              <a:rPr lang="es-ES" sz="2400" dirty="0" err="1"/>
              <a:t>nateglinide</a:t>
            </a:r>
            <a:r>
              <a:rPr lang="es-ES" sz="2400" dirty="0"/>
              <a:t>, </a:t>
            </a:r>
            <a:r>
              <a:rPr lang="es-ES" sz="2400" dirty="0" err="1"/>
              <a:t>chlorpropamide</a:t>
            </a:r>
            <a:r>
              <a:rPr lang="es-ES" sz="2400" dirty="0"/>
              <a:t>, </a:t>
            </a:r>
            <a:r>
              <a:rPr lang="es-ES" sz="2400" dirty="0" err="1"/>
              <a:t>glimepiride</a:t>
            </a:r>
            <a:r>
              <a:rPr lang="es-ES" sz="2400" dirty="0"/>
              <a:t>, </a:t>
            </a:r>
            <a:r>
              <a:rPr lang="es-ES" sz="2400" dirty="0" err="1"/>
              <a:t>acetohexamide</a:t>
            </a:r>
            <a:r>
              <a:rPr lang="es-ES" sz="2400" dirty="0"/>
              <a:t>, </a:t>
            </a:r>
            <a:r>
              <a:rPr lang="es-ES" sz="2400" dirty="0" err="1"/>
              <a:t>glipizide</a:t>
            </a:r>
            <a:r>
              <a:rPr lang="es-ES" sz="2400" dirty="0"/>
              <a:t>, </a:t>
            </a:r>
            <a:r>
              <a:rPr lang="es-ES" sz="2400" dirty="0" err="1"/>
              <a:t>glyburide</a:t>
            </a:r>
            <a:r>
              <a:rPr lang="es-ES" sz="2400" dirty="0"/>
              <a:t>, </a:t>
            </a:r>
            <a:r>
              <a:rPr lang="es-ES" sz="2400" dirty="0" err="1"/>
              <a:t>tolbutamide</a:t>
            </a:r>
            <a:r>
              <a:rPr lang="es-ES" sz="2400" dirty="0"/>
              <a:t>, </a:t>
            </a:r>
            <a:r>
              <a:rPr lang="es-ES" sz="2400" dirty="0" err="1"/>
              <a:t>pioglitazone</a:t>
            </a:r>
            <a:r>
              <a:rPr lang="es-ES" sz="2400" dirty="0"/>
              <a:t>, </a:t>
            </a:r>
            <a:r>
              <a:rPr lang="es-ES" sz="2400" dirty="0" err="1"/>
              <a:t>rosiglitazone</a:t>
            </a:r>
            <a:r>
              <a:rPr lang="es-ES" sz="2400" dirty="0"/>
              <a:t>, </a:t>
            </a:r>
            <a:r>
              <a:rPr lang="es-ES" sz="2400" dirty="0" err="1"/>
              <a:t>acarbose</a:t>
            </a:r>
            <a:r>
              <a:rPr lang="es-ES" sz="2400" dirty="0"/>
              <a:t>, </a:t>
            </a:r>
            <a:r>
              <a:rPr lang="es-ES" sz="2400" dirty="0" err="1"/>
              <a:t>miglitol</a:t>
            </a:r>
            <a:r>
              <a:rPr lang="es-ES" sz="2400" dirty="0"/>
              <a:t>, </a:t>
            </a:r>
            <a:r>
              <a:rPr lang="es-ES" sz="2400" dirty="0" err="1"/>
              <a:t>troglitazone</a:t>
            </a:r>
            <a:r>
              <a:rPr lang="es-ES" sz="2400" dirty="0"/>
              <a:t>, </a:t>
            </a:r>
            <a:r>
              <a:rPr lang="es-ES" sz="2400" dirty="0" err="1"/>
              <a:t>tolazamide</a:t>
            </a:r>
            <a:r>
              <a:rPr lang="es-ES" sz="2400" dirty="0"/>
              <a:t>, </a:t>
            </a:r>
            <a:r>
              <a:rPr lang="es-ES" sz="2400" dirty="0" err="1"/>
              <a:t>examide</a:t>
            </a:r>
            <a:r>
              <a:rPr lang="es-ES" sz="2400" dirty="0"/>
              <a:t>, </a:t>
            </a:r>
            <a:r>
              <a:rPr lang="es-ES" sz="2400" dirty="0" err="1"/>
              <a:t>sitagliptin</a:t>
            </a:r>
            <a:r>
              <a:rPr lang="es-ES" sz="2400" dirty="0"/>
              <a:t>, </a:t>
            </a:r>
            <a:r>
              <a:rPr lang="es-ES" sz="2400" dirty="0" err="1"/>
              <a:t>insulin</a:t>
            </a:r>
            <a:r>
              <a:rPr lang="es-ES" sz="2400" dirty="0"/>
              <a:t>, </a:t>
            </a:r>
            <a:r>
              <a:rPr lang="es-ES" sz="2400" dirty="0" err="1"/>
              <a:t>glyburide-metformin</a:t>
            </a:r>
            <a:r>
              <a:rPr lang="es-ES" sz="2400" dirty="0"/>
              <a:t>, </a:t>
            </a:r>
            <a:r>
              <a:rPr lang="es-ES" sz="2400" dirty="0" err="1"/>
              <a:t>glipizide-metformin</a:t>
            </a:r>
            <a:r>
              <a:rPr lang="es-ES" sz="2400" dirty="0"/>
              <a:t>, </a:t>
            </a:r>
            <a:r>
              <a:rPr lang="es-ES" sz="2400" dirty="0" err="1"/>
              <a:t>glimepiride</a:t>
            </a:r>
            <a:r>
              <a:rPr lang="es-ES" sz="2400" dirty="0"/>
              <a:t>- </a:t>
            </a:r>
            <a:r>
              <a:rPr lang="es-ES" sz="2400" dirty="0" err="1"/>
              <a:t>pioglitazone</a:t>
            </a:r>
            <a:r>
              <a:rPr lang="es-ES" sz="2400" dirty="0"/>
              <a:t>, </a:t>
            </a:r>
            <a:r>
              <a:rPr lang="es-ES" sz="2400" dirty="0" err="1"/>
              <a:t>metformin-rosiglitazone</a:t>
            </a:r>
            <a:r>
              <a:rPr lang="es-ES" sz="2400" dirty="0"/>
              <a:t>, </a:t>
            </a:r>
            <a:r>
              <a:rPr lang="es-ES" sz="2400" dirty="0" err="1"/>
              <a:t>metformin</a:t>
            </a:r>
            <a:r>
              <a:rPr lang="es-ES" sz="2400" dirty="0"/>
              <a:t>- </a:t>
            </a:r>
            <a:r>
              <a:rPr lang="es-ES" sz="2400" dirty="0" err="1"/>
              <a:t>pioglitazone</a:t>
            </a:r>
            <a:r>
              <a:rPr lang="es-ES" sz="2400" dirty="0"/>
              <a:t>, la característica indica si el fármaco se recetó o hubo un cambio en la dosis. Valores: "arriba" si se aumentó la dosis durante el encuentro, "abajo" si se disminuyó la dosis, "estable" si la dosis no cambió y "no" si no se recetó el medicamento</a:t>
            </a:r>
          </a:p>
          <a:p>
            <a:endParaRPr lang="es-ES" sz="2400" dirty="0"/>
          </a:p>
          <a:p>
            <a:r>
              <a:rPr lang="es-ES" sz="2400" dirty="0"/>
              <a:t>- **</a:t>
            </a:r>
            <a:r>
              <a:rPr lang="es-ES" sz="2400" dirty="0" err="1"/>
              <a:t>Readmitted</a:t>
            </a:r>
            <a:r>
              <a:rPr lang="es-ES" sz="2400" dirty="0"/>
              <a:t>:** Días de readmisión hasta la readmisión hospitalaria. Valores: “&lt;30” si el paciente fue readmitido en menos de 30 días, “&gt; 30” si el paciente fue readmitido en más de 30 días y “No” si no hay registro de readmisión</a:t>
            </a:r>
          </a:p>
          <a:p>
            <a:endParaRPr lang="es-ES" sz="2400" dirty="0"/>
          </a:p>
        </p:txBody>
      </p:sp>
    </p:spTree>
    <p:extLst>
      <p:ext uri="{BB962C8B-B14F-4D97-AF65-F5344CB8AC3E}">
        <p14:creationId xmlns:p14="http://schemas.microsoft.com/office/powerpoint/2010/main" val="362847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43496-F2BB-4BA8-80EF-B521EE13B567}"/>
              </a:ext>
            </a:extLst>
          </p:cNvPr>
          <p:cNvSpPr>
            <a:spLocks noGrp="1"/>
          </p:cNvSpPr>
          <p:nvPr>
            <p:ph type="title"/>
          </p:nvPr>
        </p:nvSpPr>
        <p:spPr>
          <a:xfrm>
            <a:off x="1136374" y="2343012"/>
            <a:ext cx="10515600" cy="1325563"/>
          </a:xfrm>
        </p:spPr>
        <p:txBody>
          <a:bodyPr/>
          <a:lstStyle/>
          <a:p>
            <a:pPr algn="ctr"/>
            <a:r>
              <a:rPr lang="es-ES" b="1" dirty="0"/>
              <a:t>Análisis de resultados</a:t>
            </a:r>
          </a:p>
        </p:txBody>
      </p:sp>
    </p:spTree>
    <p:extLst>
      <p:ext uri="{BB962C8B-B14F-4D97-AF65-F5344CB8AC3E}">
        <p14:creationId xmlns:p14="http://schemas.microsoft.com/office/powerpoint/2010/main" val="18192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9A49900-5601-4660-93D3-A18FFDC59E73}"/>
              </a:ext>
            </a:extLst>
          </p:cNvPr>
          <p:cNvSpPr>
            <a:spLocks noGrp="1"/>
          </p:cNvSpPr>
          <p:nvPr>
            <p:ph idx="1"/>
          </p:nvPr>
        </p:nvSpPr>
        <p:spPr/>
        <p:txBody>
          <a:bodyPr/>
          <a:lstStyle/>
          <a:p>
            <a:r>
              <a:rPr lang="es-ES" b="0" i="0" dirty="0">
                <a:solidFill>
                  <a:srgbClr val="000000"/>
                </a:solidFill>
                <a:effectLst/>
                <a:latin typeface="Roboto" panose="02000000000000000000" pitchFamily="2" charset="0"/>
              </a:rPr>
              <a:t>Las principales razones para no lograr un alto rendimiento de clasificación es el hecho de que nuestras etiquetas no están ubicadas en todo el conjunto de datos, donde 1 etiqueta (Sin readmisión) representa más del 60% de los puntos de datos, mientras que otra etiqueta (Readmitida en &lt;30 días) representa solo  8%. Otra razón del bajo rendimiento es que nuestro objetivo tiene una correlación muy baja con todos nuestros predecesores. </a:t>
            </a:r>
            <a:endParaRPr lang="es-ES" dirty="0"/>
          </a:p>
        </p:txBody>
      </p:sp>
    </p:spTree>
    <p:extLst>
      <p:ext uri="{BB962C8B-B14F-4D97-AF65-F5344CB8AC3E}">
        <p14:creationId xmlns:p14="http://schemas.microsoft.com/office/powerpoint/2010/main" val="123581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5280A17-588A-45AF-989F-208448E030BE}"/>
              </a:ext>
            </a:extLst>
          </p:cNvPr>
          <p:cNvSpPr>
            <a:spLocks noGrp="1"/>
          </p:cNvSpPr>
          <p:nvPr>
            <p:ph idx="1"/>
          </p:nvPr>
        </p:nvSpPr>
        <p:spPr>
          <a:xfrm>
            <a:off x="838200" y="1825625"/>
            <a:ext cx="10515600" cy="4351338"/>
          </a:xfrm>
        </p:spPr>
        <p:txBody>
          <a:bodyPr>
            <a:normAutofit fontScale="92500" lnSpcReduction="10000"/>
          </a:bodyPr>
          <a:lstStyle/>
          <a:p>
            <a:pPr marL="0" indent="0" algn="just">
              <a:buNone/>
            </a:pPr>
            <a:r>
              <a:rPr lang="es-ES" dirty="0"/>
              <a:t>En conclusión, la decisión de obtener una medida de La HbA1c para pacientes con diabetes mellitus es un predictor útil de las tasas de readmisión que pueden resultar valiosas en el desarrollo de estrategias para reducir las tasas de readmisión y los costos para la atención de las personas con diabetes mellitus. Por ejemplo, nuestro análisis mostró que el perfil de reingreso difería significativamente en pacientes en los que se comprobó la Hba1c en el contexto de un diagnóstico primario de diabetes, en comparación con los con un trastorno circulatorio primario. Mientras que las tasas de readmisión siguió siendo el más alto para los pacientes con diagnósticos circulatorios, las tasas de reingreso de pacientes con diabetes parecieron ser asociado con la decisión de realizar la prueba de HbA1c, en lugar de la valores del resultado de HbA1c</a:t>
            </a:r>
          </a:p>
        </p:txBody>
      </p:sp>
    </p:spTree>
    <p:extLst>
      <p:ext uri="{BB962C8B-B14F-4D97-AF65-F5344CB8AC3E}">
        <p14:creationId xmlns:p14="http://schemas.microsoft.com/office/powerpoint/2010/main" val="21392061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966</Words>
  <Application>Microsoft Office PowerPoint</Application>
  <PresentationFormat>Panorámica</PresentationFormat>
  <Paragraphs>38</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Roboto</vt:lpstr>
      <vt:lpstr>Tema de Office</vt:lpstr>
      <vt:lpstr>Readmisión hospitalaria</vt:lpstr>
      <vt:lpstr>Definición de variables</vt:lpstr>
      <vt:lpstr>Presentación de PowerPoint</vt:lpstr>
      <vt:lpstr>Presentación de PowerPoint</vt:lpstr>
      <vt:lpstr>Presentación de PowerPoint</vt:lpstr>
      <vt:lpstr>Análisis de resultados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Readmisión hospitalaria</dc:title>
  <dc:creator>Marlly Veronica Garcia Castrillon</dc:creator>
  <cp:lastModifiedBy>Marlly Veronica Garcia Castrillon</cp:lastModifiedBy>
  <cp:revision>1</cp:revision>
  <dcterms:created xsi:type="dcterms:W3CDTF">2021-11-20T16:29:20Z</dcterms:created>
  <dcterms:modified xsi:type="dcterms:W3CDTF">2021-11-20T19:13:15Z</dcterms:modified>
</cp:coreProperties>
</file>