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sldIdLst>
    <p:sldId id="256" r:id="rId2"/>
    <p:sldId id="257" r:id="rId3"/>
    <p:sldId id="259" r:id="rId4"/>
    <p:sldId id="264" r:id="rId5"/>
    <p:sldId id="263" r:id="rId6"/>
    <p:sldId id="260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-14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5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48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7391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02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7619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41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84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6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5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0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92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06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73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6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28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7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8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101" y="2402083"/>
            <a:ext cx="9966960" cy="292608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Introdução do TCC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sz="4800" dirty="0"/>
              <a:t>P</a:t>
            </a:r>
            <a:r>
              <a:rPr lang="pt-BR" sz="4800" dirty="0" smtClean="0"/>
              <a:t>rof. Lucas </a:t>
            </a:r>
            <a:r>
              <a:rPr lang="pt-BR" sz="4800" dirty="0" smtClean="0"/>
              <a:t>S</a:t>
            </a:r>
            <a:r>
              <a:rPr lang="pt-BR" sz="4800" dirty="0" smtClean="0"/>
              <a:t>erafim </a:t>
            </a:r>
            <a:r>
              <a:rPr lang="pt-BR" sz="4800" dirty="0" err="1" smtClean="0"/>
              <a:t>Parizotto</a:t>
            </a:r>
            <a:r>
              <a:rPr lang="pt-BR" sz="4800" dirty="0" smtClean="0"/>
              <a:t> e</a:t>
            </a:r>
            <a:br>
              <a:rPr lang="pt-BR" sz="4800" dirty="0" smtClean="0"/>
            </a:br>
            <a:r>
              <a:rPr lang="pt-BR" sz="4800" dirty="0" err="1" smtClean="0"/>
              <a:t>Profª</a:t>
            </a:r>
            <a:r>
              <a:rPr lang="pt-BR" sz="4800" dirty="0" smtClean="0"/>
              <a:t> Gislaine </a:t>
            </a:r>
            <a:r>
              <a:rPr lang="pt-BR" sz="4800" dirty="0" err="1" smtClean="0"/>
              <a:t>Giubbina</a:t>
            </a:r>
            <a:r>
              <a:rPr lang="pt-BR" sz="4800" dirty="0" smtClean="0"/>
              <a:t> </a:t>
            </a:r>
            <a:r>
              <a:rPr lang="pt-BR" sz="4800" dirty="0" err="1" smtClean="0"/>
              <a:t>Araujo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42324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1978572"/>
          </a:xfrm>
        </p:spPr>
        <p:txBody>
          <a:bodyPr/>
          <a:lstStyle/>
          <a:p>
            <a:r>
              <a:rPr lang="pt-BR" dirty="0" smtClean="0"/>
              <a:t>Sua função é esclarecer o leitor sobre o que vai ver a seguir.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592" y="2657803"/>
            <a:ext cx="57245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7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Estrutura da Introdução</a:t>
            </a:r>
            <a:br>
              <a:rPr lang="pt-BR" dirty="0" smtClean="0"/>
            </a:b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smtClean="0">
                <a:solidFill>
                  <a:schemeClr val="tx1"/>
                </a:solidFill>
              </a:rPr>
              <a:t>Esta estrutura não tem uma sequência dos itens elencados abaixo, depende da criatividade e de como será feita a construção do texto</a:t>
            </a:r>
            <a:br>
              <a:rPr lang="pt-BR" sz="1600" dirty="0" smtClean="0">
                <a:solidFill>
                  <a:schemeClr val="tx1"/>
                </a:solidFill>
              </a:rPr>
            </a:b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187498" y="2079602"/>
            <a:ext cx="2881412" cy="4168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Justificativa</a:t>
            </a:r>
          </a:p>
          <a:p>
            <a:pPr algn="ctr"/>
            <a:r>
              <a:rPr lang="pt-BR" sz="1200" dirty="0" smtClean="0"/>
              <a:t>Porque você fez </a:t>
            </a:r>
            <a:r>
              <a:rPr lang="pt-BR" sz="1200" dirty="0"/>
              <a:t>a</a:t>
            </a:r>
            <a:r>
              <a:rPr lang="pt-BR" sz="1200" dirty="0" smtClean="0"/>
              <a:t> pesquisa</a:t>
            </a:r>
            <a:endParaRPr lang="pt-BR" sz="1200" dirty="0"/>
          </a:p>
        </p:txBody>
      </p:sp>
      <p:sp>
        <p:nvSpPr>
          <p:cNvPr id="10" name="Fluxograma: Decisão 9"/>
          <p:cNvSpPr/>
          <p:nvPr/>
        </p:nvSpPr>
        <p:spPr>
          <a:xfrm>
            <a:off x="7105517" y="3457903"/>
            <a:ext cx="3520442" cy="1069555"/>
          </a:xfrm>
          <a:prstGeom prst="flowChartDecision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Importância</a:t>
            </a:r>
          </a:p>
          <a:p>
            <a:pPr algn="ctr"/>
            <a:r>
              <a:rPr lang="pt-BR" sz="1100" dirty="0" smtClean="0"/>
              <a:t>Qual a relevância do TCC  Onde é aplicado seu TCC</a:t>
            </a:r>
            <a:endParaRPr lang="pt-BR" sz="1100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567" y="1736571"/>
            <a:ext cx="6076950" cy="4838700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7105517" y="5259780"/>
            <a:ext cx="4489495" cy="746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/>
              <a:t>Hipótese</a:t>
            </a:r>
          </a:p>
          <a:p>
            <a:pPr algn="ctr"/>
            <a:r>
              <a:rPr lang="pt-BR" sz="1100" dirty="0"/>
              <a:t>Possível resposta </a:t>
            </a:r>
            <a:r>
              <a:rPr lang="pt-BR" sz="1100" dirty="0" smtClean="0"/>
              <a:t>para sua </a:t>
            </a:r>
            <a:r>
              <a:rPr lang="pt-BR" sz="1100" dirty="0"/>
              <a:t>questão problema ( o que </a:t>
            </a:r>
            <a:r>
              <a:rPr lang="pt-BR" sz="1100" dirty="0" smtClean="0"/>
              <a:t>você </a:t>
            </a:r>
            <a:r>
              <a:rPr lang="pt-BR" sz="1100" dirty="0"/>
              <a:t>acha que resolveria o seu problema)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406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166" y="1066397"/>
            <a:ext cx="7778839" cy="467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3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TCC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3000" y="1660635"/>
            <a:ext cx="9872871" cy="4414344"/>
          </a:xfrm>
        </p:spPr>
        <p:txBody>
          <a:bodyPr>
            <a:normAutofit/>
          </a:bodyPr>
          <a:lstStyle/>
          <a:p>
            <a:r>
              <a:rPr lang="pt-BR" dirty="0" smtClean="0"/>
              <a:t>Título </a:t>
            </a:r>
          </a:p>
          <a:p>
            <a:r>
              <a:rPr lang="pt-BR" dirty="0" smtClean="0"/>
              <a:t>Nomes dos autores</a:t>
            </a:r>
          </a:p>
          <a:p>
            <a:r>
              <a:rPr lang="pt-BR" dirty="0" smtClean="0"/>
              <a:t>Resumo ( realizado no término artigo)</a:t>
            </a:r>
          </a:p>
          <a:p>
            <a:r>
              <a:rPr lang="pt-BR" dirty="0" smtClean="0"/>
              <a:t>Palavras –chave</a:t>
            </a:r>
          </a:p>
          <a:p>
            <a:r>
              <a:rPr lang="pt-BR" dirty="0" smtClean="0"/>
              <a:t> Introdução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>
                <a:solidFill>
                  <a:srgbClr val="92D050"/>
                </a:solidFill>
              </a:rPr>
              <a:t>Conclusão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Referências Bibliográficas</a:t>
            </a:r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1143000" y="3798657"/>
            <a:ext cx="3475075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023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3000" y="2371061"/>
            <a:ext cx="9872871" cy="3370519"/>
          </a:xfrm>
        </p:spPr>
        <p:txBody>
          <a:bodyPr>
            <a:normAutofit fontScale="25000" lnSpcReduction="20000"/>
          </a:bodyPr>
          <a:lstStyle/>
          <a:p>
            <a:r>
              <a:rPr lang="pt-BR" sz="7200" dirty="0" smtClean="0">
                <a:solidFill>
                  <a:schemeClr val="tx1"/>
                </a:solidFill>
              </a:rPr>
              <a:t>É a parte principal do artigo, e inclui a metodologia, fundamentação teórica, dados obtidos por meio de pesquisas, fichamentos e discussão.</a:t>
            </a:r>
          </a:p>
          <a:p>
            <a:pPr marL="45720" indent="0">
              <a:buNone/>
            </a:pPr>
            <a:endParaRPr lang="pt-BR" sz="7200" dirty="0" smtClean="0">
              <a:solidFill>
                <a:schemeClr val="tx1"/>
              </a:solidFill>
            </a:endParaRPr>
          </a:p>
          <a:p>
            <a:endParaRPr lang="pt-BR" sz="7200" dirty="0">
              <a:solidFill>
                <a:schemeClr val="tx1"/>
              </a:solidFill>
            </a:endParaRPr>
          </a:p>
          <a:p>
            <a:r>
              <a:rPr lang="pt-BR" sz="7200" dirty="0" smtClean="0">
                <a:solidFill>
                  <a:schemeClr val="tx1"/>
                </a:solidFill>
              </a:rPr>
              <a:t>Quando você elabora o desenvolvimento, você não está dando opiniões, não está contando os seus entendimentos a sua história, você está fazendo </a:t>
            </a:r>
            <a:r>
              <a:rPr lang="pt-BR" sz="7200" b="1" dirty="0" smtClean="0">
                <a:solidFill>
                  <a:schemeClr val="tx1"/>
                </a:solidFill>
              </a:rPr>
              <a:t>uma pesquisa.</a:t>
            </a:r>
          </a:p>
          <a:p>
            <a:pPr marL="45720" indent="0">
              <a:buNone/>
            </a:pPr>
            <a:endParaRPr lang="pt-BR" sz="7200" dirty="0" smtClean="0">
              <a:solidFill>
                <a:schemeClr val="tx1"/>
              </a:solidFill>
            </a:endParaRPr>
          </a:p>
          <a:p>
            <a:endParaRPr lang="pt-BR" sz="7200" dirty="0">
              <a:solidFill>
                <a:schemeClr val="tx1"/>
              </a:solidFill>
            </a:endParaRPr>
          </a:p>
          <a:p>
            <a:r>
              <a:rPr lang="pt-BR" sz="7200" dirty="0" smtClean="0">
                <a:solidFill>
                  <a:schemeClr val="tx1"/>
                </a:solidFill>
              </a:rPr>
              <a:t>Portanto, o que você vai escrever no trabalho é </a:t>
            </a:r>
            <a:r>
              <a:rPr lang="pt-BR" sz="7200" b="1" dirty="0" smtClean="0">
                <a:solidFill>
                  <a:schemeClr val="tx1"/>
                </a:solidFill>
              </a:rPr>
              <a:t>a informação que você retirou de algum lugar</a:t>
            </a:r>
            <a:r>
              <a:rPr lang="pt-BR" sz="7200" dirty="0" smtClean="0">
                <a:solidFill>
                  <a:schemeClr val="tx1"/>
                </a:solidFill>
              </a:rPr>
              <a:t>, então temos que ter uma fonte.</a:t>
            </a:r>
          </a:p>
          <a:p>
            <a:endParaRPr lang="pt-BR" sz="7200" dirty="0">
              <a:solidFill>
                <a:schemeClr val="tx1"/>
              </a:solidFill>
            </a:endParaRPr>
          </a:p>
          <a:p>
            <a:endParaRPr lang="pt-BR" sz="2000" dirty="0" smtClean="0">
              <a:solidFill>
                <a:schemeClr val="tx1"/>
              </a:solidFill>
            </a:endParaRPr>
          </a:p>
          <a:p>
            <a:endParaRPr lang="pt-BR" sz="2000" dirty="0">
              <a:solidFill>
                <a:schemeClr val="tx1"/>
              </a:solidFill>
            </a:endParaRPr>
          </a:p>
          <a:p>
            <a:endParaRPr lang="pt-BR" sz="20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pt-BR" sz="2000" dirty="0">
              <a:solidFill>
                <a:schemeClr val="accent4">
                  <a:lumMod val="75000"/>
                </a:schemeClr>
              </a:solidFill>
            </a:endParaRPr>
          </a:p>
          <a:p>
            <a:pPr marL="45720" indent="0">
              <a:buNone/>
            </a:pPr>
            <a:endParaRPr lang="pt-BR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45720" indent="0">
              <a:buNone/>
            </a:pPr>
            <a:endParaRPr lang="pt-BR" sz="2000" dirty="0">
              <a:solidFill>
                <a:schemeClr val="accent4">
                  <a:lumMod val="75000"/>
                </a:schemeClr>
              </a:solidFill>
            </a:endParaRPr>
          </a:p>
          <a:p>
            <a:pPr marL="45720" indent="0">
              <a:buNone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45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8648" y="300507"/>
            <a:ext cx="9929612" cy="5376530"/>
          </a:xfrm>
        </p:spPr>
        <p:txBody>
          <a:bodyPr>
            <a:normAutofit fontScale="90000"/>
          </a:bodyPr>
          <a:lstStyle/>
          <a:p>
            <a:r>
              <a:rPr lang="pt-BR" sz="2400" dirty="0" smtClean="0">
                <a:solidFill>
                  <a:schemeClr val="tx1"/>
                </a:solidFill>
              </a:rPr>
              <a:t>- Convém </a:t>
            </a:r>
            <a:r>
              <a:rPr lang="pt-BR" sz="2400" dirty="0">
                <a:solidFill>
                  <a:schemeClr val="tx1"/>
                </a:solidFill>
              </a:rPr>
              <a:t>ser ilustrado com gráficos, mapas, quadros, gravuras, que devem estar de acordo com o conteúdo do texto e ser explicados através de uma </a:t>
            </a:r>
            <a:r>
              <a:rPr lang="pt-BR" sz="2400" dirty="0" smtClean="0">
                <a:solidFill>
                  <a:schemeClr val="tx1"/>
                </a:solidFill>
              </a:rPr>
              <a:t>legenda</a:t>
            </a:r>
            <a:r>
              <a:rPr lang="pt-BR" sz="2400" dirty="0">
                <a:solidFill>
                  <a:schemeClr val="tx1"/>
                </a:solidFill>
              </a:rPr>
              <a:t>;</a:t>
            </a:r>
            <a:r>
              <a:rPr lang="pt-BR" sz="2400" dirty="0" smtClean="0">
                <a:solidFill>
                  <a:schemeClr val="tx1"/>
                </a:solidFill>
              </a:rPr>
              <a:t/>
            </a:r>
            <a:br>
              <a:rPr lang="pt-BR" sz="2400" dirty="0" smtClean="0">
                <a:solidFill>
                  <a:schemeClr val="tx1"/>
                </a:solidFill>
              </a:rPr>
            </a:b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>
                <a:solidFill>
                  <a:schemeClr val="tx1"/>
                </a:solidFill>
              </a:rPr>
              <a:t/>
            </a:r>
            <a:br>
              <a:rPr lang="pt-BR" sz="2400" dirty="0">
                <a:solidFill>
                  <a:schemeClr val="tx1"/>
                </a:solidFill>
              </a:rPr>
            </a:br>
            <a:r>
              <a:rPr lang="pt-BR" sz="2400" dirty="0" smtClean="0">
                <a:solidFill>
                  <a:schemeClr val="tx1"/>
                </a:solidFill>
              </a:rPr>
              <a:t>- Pode </a:t>
            </a:r>
            <a:r>
              <a:rPr lang="pt-BR" sz="2400" dirty="0">
                <a:solidFill>
                  <a:schemeClr val="tx1"/>
                </a:solidFill>
              </a:rPr>
              <a:t>ser dividido em seções e </a:t>
            </a:r>
            <a:r>
              <a:rPr lang="pt-BR" sz="2400" dirty="0" smtClean="0">
                <a:solidFill>
                  <a:schemeClr val="tx1"/>
                </a:solidFill>
              </a:rPr>
              <a:t>subseções;</a:t>
            </a:r>
            <a:br>
              <a:rPr lang="pt-BR" sz="2400" dirty="0" smtClean="0">
                <a:solidFill>
                  <a:schemeClr val="tx1"/>
                </a:solidFill>
              </a:rPr>
            </a:br>
            <a:r>
              <a:rPr lang="pt-BR" sz="2400" dirty="0">
                <a:solidFill>
                  <a:schemeClr val="tx1"/>
                </a:solidFill>
              </a:rPr>
              <a:t/>
            </a:r>
            <a:br>
              <a:rPr lang="pt-BR" sz="2400" dirty="0">
                <a:solidFill>
                  <a:schemeClr val="tx1"/>
                </a:solidFill>
              </a:rPr>
            </a:br>
            <a:r>
              <a:rPr lang="pt-BR" sz="2400" dirty="0" smtClean="0">
                <a:solidFill>
                  <a:schemeClr val="tx1"/>
                </a:solidFill>
              </a:rPr>
              <a:t>- Caracterizado </a:t>
            </a:r>
            <a:r>
              <a:rPr lang="pt-BR" sz="2400" dirty="0">
                <a:solidFill>
                  <a:schemeClr val="tx1"/>
                </a:solidFill>
              </a:rPr>
              <a:t>pelo aprofundamento e análise dos aspectos conceituais mais importantes do </a:t>
            </a:r>
            <a:r>
              <a:rPr lang="pt-BR" sz="2400" dirty="0" smtClean="0">
                <a:solidFill>
                  <a:schemeClr val="tx1"/>
                </a:solidFill>
              </a:rPr>
              <a:t>assunto</a:t>
            </a:r>
            <a:r>
              <a:rPr lang="pt-BR" sz="2400" dirty="0">
                <a:solidFill>
                  <a:schemeClr val="tx1"/>
                </a:solidFill>
              </a:rPr>
              <a:t>;</a:t>
            </a:r>
            <a:r>
              <a:rPr lang="pt-BR" sz="2400" dirty="0" smtClean="0">
                <a:solidFill>
                  <a:schemeClr val="tx1"/>
                </a:solidFill>
              </a:rPr>
              <a:t/>
            </a:r>
            <a:br>
              <a:rPr lang="pt-BR" sz="2400" dirty="0" smtClean="0">
                <a:solidFill>
                  <a:schemeClr val="tx1"/>
                </a:solidFill>
              </a:rPr>
            </a:br>
            <a:r>
              <a:rPr lang="pt-BR" sz="2400" dirty="0">
                <a:solidFill>
                  <a:schemeClr val="tx1"/>
                </a:solidFill>
              </a:rPr>
              <a:t/>
            </a:r>
            <a:br>
              <a:rPr lang="pt-BR" sz="2400" dirty="0">
                <a:solidFill>
                  <a:schemeClr val="tx1"/>
                </a:solidFill>
              </a:rPr>
            </a:br>
            <a:r>
              <a:rPr lang="pt-BR" sz="2400" dirty="0" smtClean="0">
                <a:solidFill>
                  <a:schemeClr val="tx1"/>
                </a:solidFill>
              </a:rPr>
              <a:t>- Onde </a:t>
            </a:r>
            <a:r>
              <a:rPr lang="pt-BR" sz="2400" dirty="0">
                <a:solidFill>
                  <a:schemeClr val="tx1"/>
                </a:solidFill>
              </a:rPr>
              <a:t>são amplamente  debatidas as ideias e teorias que sustentam o </a:t>
            </a:r>
            <a:r>
              <a:rPr lang="pt-BR" sz="2400" dirty="0" smtClean="0">
                <a:solidFill>
                  <a:schemeClr val="tx1"/>
                </a:solidFill>
              </a:rPr>
              <a:t>tema       </a:t>
            </a:r>
            <a:br>
              <a:rPr lang="pt-BR" sz="2400" dirty="0" smtClean="0">
                <a:solidFill>
                  <a:schemeClr val="tx1"/>
                </a:solidFill>
              </a:rPr>
            </a:br>
            <a:r>
              <a:rPr lang="pt-BR" sz="2400" dirty="0" smtClean="0">
                <a:solidFill>
                  <a:schemeClr val="tx1"/>
                </a:solidFill>
              </a:rPr>
              <a:t> (Fundamentação </a:t>
            </a:r>
            <a:r>
              <a:rPr lang="pt-BR" sz="2400" dirty="0">
                <a:solidFill>
                  <a:schemeClr val="tx1"/>
                </a:solidFill>
              </a:rPr>
              <a:t>Teórica), apresentados os procedimentos metodológicos e análise dos resultados em pesquisas de campo, relatos de casos, </a:t>
            </a:r>
            <a:r>
              <a:rPr lang="pt-BR" sz="2400" dirty="0" err="1" smtClean="0">
                <a:solidFill>
                  <a:schemeClr val="tx1"/>
                </a:solidFill>
              </a:rPr>
              <a:t>etc</a:t>
            </a:r>
            <a:r>
              <a:rPr lang="pt-BR" sz="2400" dirty="0" smtClean="0">
                <a:solidFill>
                  <a:schemeClr val="tx1"/>
                </a:solidFill>
              </a:rPr>
              <a:t>;</a:t>
            </a:r>
            <a:r>
              <a:rPr lang="pt-BR" sz="2400" dirty="0">
                <a:solidFill>
                  <a:schemeClr val="tx1"/>
                </a:solidFill>
              </a:rPr>
              <a:t/>
            </a:r>
            <a:br>
              <a:rPr lang="pt-BR" sz="2400" dirty="0">
                <a:solidFill>
                  <a:schemeClr val="tx1"/>
                </a:solidFill>
              </a:rPr>
            </a:br>
            <a:r>
              <a:rPr lang="pt-BR" sz="2400" dirty="0">
                <a:solidFill>
                  <a:schemeClr val="tx1"/>
                </a:solidFill>
              </a:rPr>
              <a:t/>
            </a:r>
            <a:br>
              <a:rPr lang="pt-BR" sz="2400" dirty="0">
                <a:solidFill>
                  <a:schemeClr val="tx1"/>
                </a:solidFill>
              </a:rPr>
            </a:br>
            <a:r>
              <a:rPr lang="pt-BR" sz="2400" dirty="0" smtClean="0">
                <a:solidFill>
                  <a:schemeClr val="tx1"/>
                </a:solidFill>
              </a:rPr>
              <a:t>- A </a:t>
            </a:r>
            <a:r>
              <a:rPr lang="pt-BR" sz="2400" dirty="0">
                <a:solidFill>
                  <a:schemeClr val="tx1"/>
                </a:solidFill>
              </a:rPr>
              <a:t>organização do conteúdo deve possuir uma ordem sequencial progressiva, em função da lógica inerente a qualquer </a:t>
            </a:r>
            <a:r>
              <a:rPr lang="pt-BR" sz="2400" dirty="0" smtClean="0">
                <a:solidFill>
                  <a:schemeClr val="tx1"/>
                </a:solidFill>
              </a:rPr>
              <a:t>assunto</a:t>
            </a:r>
            <a:r>
              <a:rPr lang="pt-BR" sz="2200" dirty="0">
                <a:solidFill>
                  <a:schemeClr val="tx1"/>
                </a:solidFill>
              </a:rPr>
              <a:t>.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609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70C0"/>
                </a:solidFill>
              </a:rPr>
              <a:t>Recomendações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2137892" y="2133600"/>
            <a:ext cx="9366719" cy="3777622"/>
          </a:xfrm>
        </p:spPr>
        <p:txBody>
          <a:bodyPr/>
          <a:lstStyle/>
          <a:p>
            <a:r>
              <a:rPr lang="pt-BR" dirty="0" smtClean="0"/>
              <a:t>Evitar escrever o texto com o pronome pessoal.... “ Nós”</a:t>
            </a:r>
          </a:p>
          <a:p>
            <a:r>
              <a:rPr lang="pt-BR" dirty="0" smtClean="0"/>
              <a:t>O texto deve ser impessoal... “ O estudo provou...” ou os </a:t>
            </a:r>
          </a:p>
          <a:p>
            <a:pPr marL="45720" indent="0">
              <a:buNone/>
            </a:pPr>
            <a:r>
              <a:rPr lang="pt-BR" dirty="0"/>
              <a:t> </a:t>
            </a:r>
            <a:r>
              <a:rPr lang="pt-BR" dirty="0" smtClean="0"/>
              <a:t>                                                              “ O resultados indicaram..”</a:t>
            </a:r>
          </a:p>
          <a:p>
            <a:pPr marL="45720" indent="0">
              <a:buNone/>
            </a:pPr>
            <a:endParaRPr lang="pt-BR" dirty="0"/>
          </a:p>
          <a:p>
            <a:pPr marL="45720" indent="0">
              <a:buNone/>
            </a:pPr>
            <a:r>
              <a:rPr lang="pt-BR" dirty="0" smtClean="0"/>
              <a:t>- Inicie tendo uma visão macro dos títulos pesquisados </a:t>
            </a:r>
          </a:p>
          <a:p>
            <a:pPr marL="45720" indent="0">
              <a:buNone/>
            </a:pPr>
            <a:r>
              <a:rPr lang="pt-BR" dirty="0" smtClean="0"/>
              <a:t>- Defina uma sequencia lógica, para o desenvolvimento da escrita</a:t>
            </a:r>
          </a:p>
          <a:p>
            <a:pPr marL="45720" indent="0">
              <a:buNone/>
            </a:pPr>
            <a:r>
              <a:rPr lang="pt-BR" dirty="0" smtClean="0"/>
              <a:t>- Escrito em 3ª pessoa</a:t>
            </a:r>
          </a:p>
          <a:p>
            <a:pPr marL="45720" indent="0">
              <a:buNone/>
            </a:pPr>
            <a:endParaRPr lang="pt-BR" dirty="0"/>
          </a:p>
          <a:p>
            <a:pPr marL="4572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792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Sugestões de vídeos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pt-BR" dirty="0">
              <a:latin typeface="Roboto"/>
            </a:endParaRPr>
          </a:p>
          <a:p>
            <a:r>
              <a:rPr lang="pt-BR" dirty="0">
                <a:solidFill>
                  <a:schemeClr val="tx1"/>
                </a:solidFill>
                <a:latin typeface="Roboto"/>
              </a:rPr>
              <a:t>AULA 37 de 42 - INTRODUÇÃO - PARA QUE </a:t>
            </a:r>
            <a:r>
              <a:rPr lang="pt-BR" dirty="0" smtClean="0">
                <a:solidFill>
                  <a:schemeClr val="tx1"/>
                </a:solidFill>
                <a:latin typeface="Roboto"/>
              </a:rPr>
              <a:t>SERVE.wmv</a:t>
            </a:r>
            <a:endParaRPr lang="pt-BR" dirty="0">
              <a:latin typeface="Roboto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Roboto"/>
              </a:rPr>
              <a:t>https://www.youtube.com/watch?v=rjrwbFNGzHA</a:t>
            </a:r>
          </a:p>
          <a:p>
            <a:endParaRPr lang="pt-BR" dirty="0" smtClean="0">
              <a:latin typeface="Roboto"/>
            </a:endParaRPr>
          </a:p>
          <a:p>
            <a:r>
              <a:rPr lang="pt-BR" dirty="0">
                <a:latin typeface="Roboto"/>
              </a:rPr>
              <a:t>Como fazer uma Introdução de TCC [na prática</a:t>
            </a:r>
            <a:r>
              <a:rPr lang="pt-BR" dirty="0" smtClean="0">
                <a:latin typeface="Roboto"/>
              </a:rPr>
              <a:t>]</a:t>
            </a:r>
            <a:endParaRPr lang="pt-BR" dirty="0">
              <a:latin typeface="Roboto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Roboto"/>
              </a:rPr>
              <a:t>https://www.youtube.com/watch?v=jnjP6YytCaE</a:t>
            </a:r>
          </a:p>
          <a:p>
            <a:endParaRPr lang="pt-BR" dirty="0" smtClean="0">
              <a:latin typeface="Roboto"/>
            </a:endParaRPr>
          </a:p>
          <a:p>
            <a:endParaRPr lang="pt-BR" dirty="0">
              <a:latin typeface="Roboto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951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1129</TotalTime>
  <Words>277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Roboto</vt:lpstr>
      <vt:lpstr>Wingdings 3</vt:lpstr>
      <vt:lpstr>Cacho</vt:lpstr>
      <vt:lpstr>Introdução do TCC  Prof. Lucas Serafim Parizotto e Profª Gislaine Giubbina Araujo</vt:lpstr>
      <vt:lpstr> Introdução</vt:lpstr>
      <vt:lpstr>Estrutura da Introdução  Esta estrutura não tem uma sequência dos itens elencados abaixo, depende da criatividade e de como será feita a construção do texto </vt:lpstr>
      <vt:lpstr>Apresentação do PowerPoint</vt:lpstr>
      <vt:lpstr>Estrutura do TCC</vt:lpstr>
      <vt:lpstr>Desenvolvimento</vt:lpstr>
      <vt:lpstr>- Convém ser ilustrado com gráficos, mapas, quadros, gravuras, que devem estar de acordo com o conteúdo do texto e ser explicados através de uma legenda;   - Pode ser dividido em seções e subseções;  - Caracterizado pelo aprofundamento e análise dos aspectos conceituais mais importantes do assunto;  - Onde são amplamente  debatidas as ideias e teorias que sustentam o tema         (Fundamentação Teórica), apresentados os procedimentos metodológicos e análise dos resultados em pesquisas de campo, relatos de casos, etc;  - A organização do conteúdo deve possuir uma ordem sequencial progressiva, em função da lógica inerente a qualquer assunto. </vt:lpstr>
      <vt:lpstr>Recomendações</vt:lpstr>
      <vt:lpstr>Sugestões de vídeos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Usuário do Windows</dc:creator>
  <cp:lastModifiedBy>LUCAS</cp:lastModifiedBy>
  <cp:revision>26</cp:revision>
  <dcterms:created xsi:type="dcterms:W3CDTF">2020-10-04T20:19:35Z</dcterms:created>
  <dcterms:modified xsi:type="dcterms:W3CDTF">2021-08-19T12:16:26Z</dcterms:modified>
</cp:coreProperties>
</file>