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26EC4-88A3-4F03-A890-2C141FA3AF7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6BB9B6B-A502-492E-8363-CFA6782E6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2D61378-0674-4A06-9565-48410F1D4894}"/>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B2E2CE95-BC03-4000-9832-F8D66B5A08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273445-0CB0-4040-A2C0-47BE7FC595AB}"/>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296942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9DD04-422B-4407-9A2F-0DE063CEF58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1958CCA-3B2F-4C46-9FA9-AC6C2DD3F40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1E06BB1-E6BC-4551-BE3B-297A7C3B4392}"/>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1465F661-10FD-4F5A-BB47-4CCBFE8459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592B3B-70AD-4B52-BA86-D7577F14BD7E}"/>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321210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B6E8BA-5D41-4333-8877-C77DDACC0A8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61D56C5-B6EA-473A-B700-9E194F49013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9F356C2-CC35-4C6C-B275-52CEE8F39F5C}"/>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1BFFAD04-7D66-415A-93C6-D54F9A1782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CB7FE4E-580A-4F8C-999F-8A1C38C34774}"/>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87886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006F-EF81-4F4A-A5AF-54C32C2D06A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B0E9AFA-8D88-4ED5-AA12-7C92F2CA7E4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B5DE9A-6E4D-43BF-98A4-4B3ECFDE662F}"/>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41FAAF73-23D1-4E79-A5BB-FB3087168C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7C99672-61A8-4E3E-9FED-65D3BB82A1C6}"/>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24756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B91BE-F46F-4AAC-AE59-9177A81E9B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55268F7-C4CE-4A12-A52E-252825F7C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B642EEE-0A7C-43A6-ACE6-85C1A66EB0C2}"/>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703EF622-CB70-4B25-8CA7-DE3BD71382C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44C8E9-8E89-420A-AA8E-44EA0C98CCEA}"/>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343367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5EA28-F237-465E-8B9D-CD5F9C0CB2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2EC787-4934-4BA5-A596-F967FA71D83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F73B46D-48B0-42E0-8349-3C9AECD9EE9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EF1036-5E2C-4B17-8A06-2C797B538EE6}"/>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6" name="Espaço Reservado para Rodapé 5">
            <a:extLst>
              <a:ext uri="{FF2B5EF4-FFF2-40B4-BE49-F238E27FC236}">
                <a16:creationId xmlns:a16="http://schemas.microsoft.com/office/drawing/2014/main" id="{DC871D88-6021-4137-8A72-275205B87F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1210CA5-2214-4801-BC38-69A563D932C1}"/>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151842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98ADA-0831-42A6-8FEA-170AADEAB73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1D08E3D-74DB-4EE9-9977-A6A1F1AF96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02A31D7-30D0-4198-900A-7A5CB770D9E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BEB81AC-3B36-455B-A4E1-A35C8EE5A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612B006-7408-494D-9CBE-2C4283E667F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96590F9-D929-4767-AE6C-59E42D2E9A56}"/>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8" name="Espaço Reservado para Rodapé 7">
            <a:extLst>
              <a:ext uri="{FF2B5EF4-FFF2-40B4-BE49-F238E27FC236}">
                <a16:creationId xmlns:a16="http://schemas.microsoft.com/office/drawing/2014/main" id="{8BBC57CE-E284-467E-88A6-233CF261811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7C0248C-8BEA-4EB1-B16E-C0FBA5EF8427}"/>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68069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51F90-77A6-44EA-A05C-65DD431D015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884D146-204D-4803-BCC7-5944DB242457}"/>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4" name="Espaço Reservado para Rodapé 3">
            <a:extLst>
              <a:ext uri="{FF2B5EF4-FFF2-40B4-BE49-F238E27FC236}">
                <a16:creationId xmlns:a16="http://schemas.microsoft.com/office/drawing/2014/main" id="{769AFE7C-DA66-42EF-BBF8-4A7CA49D5EF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0C30400-07D9-459D-B6E2-166F1CFCE596}"/>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216140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4469BEA-D519-41CB-A3EF-4D6DBD7557E1}"/>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3" name="Espaço Reservado para Rodapé 2">
            <a:extLst>
              <a:ext uri="{FF2B5EF4-FFF2-40B4-BE49-F238E27FC236}">
                <a16:creationId xmlns:a16="http://schemas.microsoft.com/office/drawing/2014/main" id="{36207FB3-15F7-483B-ABBE-998D76C4E34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F772C03-7622-44D4-B2EC-3BEF0ACEA85D}"/>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102947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E9242-3415-473A-AD30-398272A58F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4CD5933-6D84-4D78-889E-BE2883F66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24E9A67-A020-40D6-A19C-00A6F13B3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2C33742-28A7-417A-BBDB-152F6D352B64}"/>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6" name="Espaço Reservado para Rodapé 5">
            <a:extLst>
              <a:ext uri="{FF2B5EF4-FFF2-40B4-BE49-F238E27FC236}">
                <a16:creationId xmlns:a16="http://schemas.microsoft.com/office/drawing/2014/main" id="{D204895B-DB91-4004-B4A8-26F39D06716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A181572-CF35-4DD5-86CE-8A60C56D1726}"/>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31185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B424A-C17A-4F40-8683-1E896DD979F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1DFEB70-D6D8-4237-BB65-1D7A37B1A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C16DB10-5909-498E-8D80-F49CA5911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7269504-0B3A-4774-AFF1-3D2273F30C77}"/>
              </a:ext>
            </a:extLst>
          </p:cNvPr>
          <p:cNvSpPr>
            <a:spLocks noGrp="1"/>
          </p:cNvSpPr>
          <p:nvPr>
            <p:ph type="dt" sz="half" idx="10"/>
          </p:nvPr>
        </p:nvSpPr>
        <p:spPr/>
        <p:txBody>
          <a:bodyPr/>
          <a:lstStyle/>
          <a:p>
            <a:fld id="{62978D1C-5383-4B6B-AA40-864FF7B99536}" type="datetimeFigureOut">
              <a:rPr lang="pt-BR" smtClean="0"/>
              <a:t>23/06/2021</a:t>
            </a:fld>
            <a:endParaRPr lang="pt-BR"/>
          </a:p>
        </p:txBody>
      </p:sp>
      <p:sp>
        <p:nvSpPr>
          <p:cNvPr id="6" name="Espaço Reservado para Rodapé 5">
            <a:extLst>
              <a:ext uri="{FF2B5EF4-FFF2-40B4-BE49-F238E27FC236}">
                <a16:creationId xmlns:a16="http://schemas.microsoft.com/office/drawing/2014/main" id="{597C9FFB-7337-46DA-A1BA-7D29B5DE021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B0A572-CB74-40FA-94BD-3E7D7BEC0F69}"/>
              </a:ext>
            </a:extLst>
          </p:cNvPr>
          <p:cNvSpPr>
            <a:spLocks noGrp="1"/>
          </p:cNvSpPr>
          <p:nvPr>
            <p:ph type="sldNum" sz="quarter" idx="12"/>
          </p:nvPr>
        </p:nvSpPr>
        <p:spPr/>
        <p:txBody>
          <a:bodyPr/>
          <a:lstStyle/>
          <a:p>
            <a:fld id="{787A601E-3EBD-4577-8B13-01C6825A58B2}" type="slidenum">
              <a:rPr lang="pt-BR" smtClean="0"/>
              <a:t>‹nº›</a:t>
            </a:fld>
            <a:endParaRPr lang="pt-BR"/>
          </a:p>
        </p:txBody>
      </p:sp>
    </p:spTree>
    <p:extLst>
      <p:ext uri="{BB962C8B-B14F-4D97-AF65-F5344CB8AC3E}">
        <p14:creationId xmlns:p14="http://schemas.microsoft.com/office/powerpoint/2010/main" val="163293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B2CEDF8-749E-4C0B-8112-639E02F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0EB12D0-7E60-4181-80D4-CEBFBF9C3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99D8E2-043F-4CD1-9D3F-40E1D4EDE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78D1C-5383-4B6B-AA40-864FF7B99536}" type="datetimeFigureOut">
              <a:rPr lang="pt-BR" smtClean="0"/>
              <a:t>23/06/2021</a:t>
            </a:fld>
            <a:endParaRPr lang="pt-BR"/>
          </a:p>
        </p:txBody>
      </p:sp>
      <p:sp>
        <p:nvSpPr>
          <p:cNvPr id="5" name="Espaço Reservado para Rodapé 4">
            <a:extLst>
              <a:ext uri="{FF2B5EF4-FFF2-40B4-BE49-F238E27FC236}">
                <a16:creationId xmlns:a16="http://schemas.microsoft.com/office/drawing/2014/main" id="{C468B7D5-D4E9-439D-A7C6-B51AC8743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65F24A2-1D4D-4792-9638-A7FB26775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A601E-3EBD-4577-8B13-01C6825A58B2}" type="slidenum">
              <a:rPr lang="pt-BR" smtClean="0"/>
              <a:t>‹nº›</a:t>
            </a:fld>
            <a:endParaRPr lang="pt-BR"/>
          </a:p>
        </p:txBody>
      </p:sp>
    </p:spTree>
    <p:extLst>
      <p:ext uri="{BB962C8B-B14F-4D97-AF65-F5344CB8AC3E}">
        <p14:creationId xmlns:p14="http://schemas.microsoft.com/office/powerpoint/2010/main" val="2559112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E3F2473-041F-4318-A099-85DBE58F4911}"/>
              </a:ext>
            </a:extLst>
          </p:cNvPr>
          <p:cNvSpPr txBox="1"/>
          <p:nvPr/>
        </p:nvSpPr>
        <p:spPr>
          <a:xfrm>
            <a:off x="1895060" y="775421"/>
            <a:ext cx="8840107" cy="369332"/>
          </a:xfrm>
          <a:prstGeom prst="rect">
            <a:avLst/>
          </a:prstGeom>
          <a:noFill/>
        </p:spPr>
        <p:txBody>
          <a:bodyPr wrap="square" rtlCol="0">
            <a:spAutoFit/>
          </a:bodyPr>
          <a:lstStyle/>
          <a:p>
            <a:r>
              <a:rPr lang="pt-BR" b="1" dirty="0"/>
              <a:t>O que a Revisão Fácil faz para cuidar da sua privacidade e da segurança dos seus dados?</a:t>
            </a:r>
          </a:p>
        </p:txBody>
      </p:sp>
      <p:sp>
        <p:nvSpPr>
          <p:cNvPr id="16" name="CaixaDeTexto 15">
            <a:extLst>
              <a:ext uri="{FF2B5EF4-FFF2-40B4-BE49-F238E27FC236}">
                <a16:creationId xmlns:a16="http://schemas.microsoft.com/office/drawing/2014/main" id="{6D97C0CF-95FD-45BA-B3B3-2C41FB433F84}"/>
              </a:ext>
            </a:extLst>
          </p:cNvPr>
          <p:cNvSpPr txBox="1"/>
          <p:nvPr/>
        </p:nvSpPr>
        <p:spPr>
          <a:xfrm>
            <a:off x="788957" y="1743121"/>
            <a:ext cx="10846452" cy="4154792"/>
          </a:xfrm>
          <a:prstGeom prst="rect">
            <a:avLst/>
          </a:prstGeom>
          <a:noFill/>
        </p:spPr>
        <p:txBody>
          <a:bodyPr wrap="square">
            <a:spAutoFit/>
          </a:bodyPr>
          <a:lstStyle/>
          <a:p>
            <a:pPr indent="450215" algn="just">
              <a:lnSpc>
                <a:spcPct val="107000"/>
              </a:lnSpc>
              <a:spcBef>
                <a:spcPts val="800"/>
              </a:spcBef>
              <a:spcAft>
                <a:spcPts val="800"/>
              </a:spcAft>
            </a:pPr>
            <a:r>
              <a:rPr lang="pt-BR"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Ao comprar um produto ou serviço na Revisão Fácil, você nos fornece dados pessoais necessários para viabilizar nossa parceria de compra e venda. A segurança dos seus dados é premissa fundamental, inquestionável e inviolável na Revisão Fácil. </a:t>
            </a:r>
            <a:endParaRPr lang="pt-BR" sz="15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Bef>
                <a:spcPts val="800"/>
              </a:spcBef>
              <a:spcAft>
                <a:spcPts val="800"/>
              </a:spcAft>
            </a:pPr>
            <a:r>
              <a:rPr lang="pt-BR"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Revisão Fácil, razão social REVISÃO FÁCIL LTDA, CNPJ 39.584.791/0001-80, tem como um de seus principais valores, o compromisso de respeitar e preservar as informações de seus usuários, clientes, fornecedores parceiros e colaboradores. Temos total respeito à sua privacidade e total cuidado com a segurança dos seus dados. Por isso, desenvolvemos esta Política de Privacidade para que você esteja ciente das informações e dados que coletamos, de como os usamos e como garantimos a segurança dos mesmos. Esses cuidados que garantem a sua privacidade, estão descritos nesse documento com total transparência. Explicamos nesse documento, como os seus dados são tratados pela Revisão Fácil, como os usamos e como garantimos a segurança dos mesmos.</a:t>
            </a:r>
            <a:endParaRPr lang="pt-BR" sz="15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Bef>
                <a:spcPts val="800"/>
              </a:spcBef>
              <a:spcAft>
                <a:spcPts val="800"/>
              </a:spcAft>
            </a:pPr>
            <a:r>
              <a:rPr lang="pt-BR"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Segundo a definição da Lei Geral de Proteção de Dados (LGPD), nº 13.709.2018, na maior parte do tempo a Revisão Fácil é o controlador das suas informações, é a responsável por estabelecer como seus dados são tratados, usados e protegidos.</a:t>
            </a:r>
            <a:endParaRPr lang="pt-BR" sz="15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Bef>
                <a:spcPts val="800"/>
              </a:spcBef>
              <a:spcAft>
                <a:spcPts val="800"/>
              </a:spcAft>
            </a:pPr>
            <a:r>
              <a:rPr lang="pt-BR"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Ao fornecer informações pessoais ou navegar no site (www.revisaofacil.com.br), você estará automaticamente concordando com essa Política de Privacidade, as regras de utilização, proteção e segurança de informações nela estabelecidas. Disponibilizamos essa política de privacidade na página inicial da loja virtual, através de uma notificação que fica visível desde que seu navegador ou sistemas operacionais impeçam sua exibição. A política fica também permanentemente disponível em locais de fácil acesso na loja virtual.</a:t>
            </a:r>
            <a:endParaRPr lang="pt-BR"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765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E3F2473-041F-4318-A099-85DBE58F4911}"/>
              </a:ext>
            </a:extLst>
          </p:cNvPr>
          <p:cNvSpPr txBox="1"/>
          <p:nvPr/>
        </p:nvSpPr>
        <p:spPr>
          <a:xfrm>
            <a:off x="1895059" y="353390"/>
            <a:ext cx="8840107" cy="369332"/>
          </a:xfrm>
          <a:prstGeom prst="rect">
            <a:avLst/>
          </a:prstGeom>
          <a:noFill/>
        </p:spPr>
        <p:txBody>
          <a:bodyPr wrap="square" rtlCol="0">
            <a:spAutoFit/>
          </a:bodyPr>
          <a:lstStyle/>
          <a:p>
            <a:r>
              <a:rPr lang="pt-BR" b="1" dirty="0"/>
              <a:t>O que a Revisão Fácil faz para cuidar da sua privacidade e da segurança dos seus dados?</a:t>
            </a:r>
          </a:p>
        </p:txBody>
      </p:sp>
      <p:sp>
        <p:nvSpPr>
          <p:cNvPr id="5" name="CaixaDeTexto 4">
            <a:extLst>
              <a:ext uri="{FF2B5EF4-FFF2-40B4-BE49-F238E27FC236}">
                <a16:creationId xmlns:a16="http://schemas.microsoft.com/office/drawing/2014/main" id="{E06C2069-F5B1-4B60-A525-6CA818B1BB6A}"/>
              </a:ext>
            </a:extLst>
          </p:cNvPr>
          <p:cNvSpPr txBox="1"/>
          <p:nvPr/>
        </p:nvSpPr>
        <p:spPr>
          <a:xfrm>
            <a:off x="146791" y="1005564"/>
            <a:ext cx="2877557" cy="5632311"/>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CUIDADOS DE SEGURANÇA PARA VOCÊ, CLIENTE DA REVISÃO FÁCIL</a:t>
            </a:r>
          </a:p>
          <a:p>
            <a:pPr algn="ctr"/>
            <a:endParaRPr lang="pt-BR" b="1" dirty="0">
              <a:solidFill>
                <a:srgbClr val="4F81BD"/>
              </a:solidFill>
              <a:latin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É Seguro Comprar na Revisão Fácil?</a:t>
            </a:r>
          </a:p>
          <a:p>
            <a:pPr algn="ct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Cuidados de Segurança que aconselhamos que você tenha como cliente da Revisão Fácil!</a:t>
            </a:r>
          </a:p>
          <a:p>
            <a:pPr algn="ct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pPr algn="ctr"/>
            <a:endParaRPr lang="pt-BR" b="1" dirty="0">
              <a:latin typeface="Calibri" panose="020F0502020204030204" pitchFamily="34" charset="0"/>
              <a:ea typeface="Calibri" panose="020F0502020204030204" pitchFamily="34" charset="0"/>
              <a:cs typeface="Calibri" panose="020F0502020204030204" pitchFamily="34" charset="0"/>
            </a:endParaRPr>
          </a:p>
          <a:p>
            <a:pPr algn="ct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pPr algn="ctr"/>
            <a:endParaRPr lang="pt-BR" b="1" dirty="0">
              <a:latin typeface="Calibri" panose="020F0502020204030204" pitchFamily="34" charset="0"/>
              <a:ea typeface="Calibri" panose="020F0502020204030204" pitchFamily="34" charset="0"/>
              <a:cs typeface="Calibri" panose="020F0502020204030204" pitchFamily="34" charset="0"/>
            </a:endParaRPr>
          </a:p>
          <a:p>
            <a:pPr algn="ct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pPr algn="ct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dirty="0"/>
          </a:p>
        </p:txBody>
      </p:sp>
      <p:sp>
        <p:nvSpPr>
          <p:cNvPr id="6" name="CaixaDeTexto 5">
            <a:extLst>
              <a:ext uri="{FF2B5EF4-FFF2-40B4-BE49-F238E27FC236}">
                <a16:creationId xmlns:a16="http://schemas.microsoft.com/office/drawing/2014/main" id="{BB68782F-8C22-45CF-93A0-9DAFF4DB05EF}"/>
              </a:ext>
            </a:extLst>
          </p:cNvPr>
          <p:cNvSpPr txBox="1"/>
          <p:nvPr/>
        </p:nvSpPr>
        <p:spPr>
          <a:xfrm>
            <a:off x="3146822" y="1005564"/>
            <a:ext cx="2877557" cy="5632311"/>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POLÍTICA DE COLETA DE DADOS</a:t>
            </a:r>
          </a:p>
          <a:p>
            <a:pPr algn="ctr"/>
            <a:endParaRPr lang="pt-BR" b="1" dirty="0">
              <a:solidFill>
                <a:srgbClr val="4F81BD"/>
              </a:solidFill>
              <a:latin typeface="Calibri" panose="020F0502020204030204" pitchFamily="34" charset="0"/>
            </a:endParaRPr>
          </a:p>
          <a:p>
            <a:pPr algn="ctr"/>
            <a:endParaRPr lang="pt-BR" b="1" dirty="0">
              <a:solidFill>
                <a:srgbClr val="4F81BD"/>
              </a:solidFill>
              <a:latin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Dados fundamentais e obrigatórios na experiência de compra na Revisão Fácil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b="1" dirty="0">
              <a:solidFill>
                <a:srgbClr val="4F81BD"/>
              </a:solidFill>
              <a:latin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Dados que podem ser coletados na experiência de compra, mesmo sem especificação de solicitação no momento do cadastro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b="1" dirty="0">
              <a:solidFill>
                <a:srgbClr val="4F81BD"/>
              </a:solidFill>
              <a:latin typeface="Calibri" panose="020F0502020204030204" pitchFamily="34"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Dados que podem ser coletados na experiência de compra, mesmo sem cadastro realizado por você cliente</a:t>
            </a:r>
          </a:p>
          <a:p>
            <a:pPr algn="ctr"/>
            <a:endParaRPr lang="pt-BR" dirty="0"/>
          </a:p>
        </p:txBody>
      </p:sp>
      <p:sp>
        <p:nvSpPr>
          <p:cNvPr id="7" name="CaixaDeTexto 6">
            <a:extLst>
              <a:ext uri="{FF2B5EF4-FFF2-40B4-BE49-F238E27FC236}">
                <a16:creationId xmlns:a16="http://schemas.microsoft.com/office/drawing/2014/main" id="{803D9619-ECF2-475C-954A-F1B3DE73A7CD}"/>
              </a:ext>
            </a:extLst>
          </p:cNvPr>
          <p:cNvSpPr txBox="1"/>
          <p:nvPr/>
        </p:nvSpPr>
        <p:spPr>
          <a:xfrm>
            <a:off x="6145232" y="1005564"/>
            <a:ext cx="2877557" cy="5632311"/>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USO DE INFORMAÇÕES</a:t>
            </a:r>
          </a:p>
          <a:p>
            <a:pPr algn="ctr"/>
            <a:r>
              <a:rPr lang="pt-BR" b="1" dirty="0">
                <a:solidFill>
                  <a:srgbClr val="4F81BD"/>
                </a:solidFill>
                <a:latin typeface="Calibri" panose="020F0502020204030204" pitchFamily="34" charset="0"/>
              </a:rPr>
              <a:t>E O SEU CONTROLE SOBRE AS INFORMAÇÕES</a:t>
            </a:r>
          </a:p>
          <a:p>
            <a:pPr algn="ctr"/>
            <a:endParaRPr lang="pt-BR" b="1" dirty="0">
              <a:solidFill>
                <a:srgbClr val="4F81BD"/>
              </a:solidFill>
              <a:latin typeface="Calibri" panose="020F0502020204030204" pitchFamily="34" charset="0"/>
            </a:endParaRPr>
          </a:p>
          <a:p>
            <a:pPr algn="ctr"/>
            <a:r>
              <a:rPr lang="pt-B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Envio de e-mail</a:t>
            </a:r>
          </a:p>
          <a:p>
            <a:pPr algn="ctr"/>
            <a:endParaRPr lang="pt-B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800" b="1" dirty="0">
                <a:solidFill>
                  <a:srgbClr val="000000"/>
                </a:solidFill>
                <a:effectLst/>
                <a:latin typeface="Calibri" panose="020F0502020204030204" pitchFamily="34" charset="0"/>
                <a:ea typeface="Times New Roman" panose="02020603050405020304" pitchFamily="18" charset="0"/>
              </a:rPr>
              <a:t>Controle do Cliente sobre as Informações</a:t>
            </a:r>
          </a:p>
          <a:p>
            <a:pPr algn="ctr"/>
            <a:endParaRPr lang="pt-BR" b="1" dirty="0">
              <a:solidFill>
                <a:srgbClr val="000000"/>
              </a:solidFill>
              <a:latin typeface="Calibri" panose="020F0502020204030204" pitchFamily="34" charset="0"/>
              <a:ea typeface="Times New Roman" panose="02020603050405020304" pitchFamily="18" charset="0"/>
            </a:endParaRPr>
          </a:p>
          <a:p>
            <a:pPr algn="ctr"/>
            <a:r>
              <a:rPr lang="pt-BR" sz="1800" b="1" dirty="0">
                <a:effectLst/>
                <a:latin typeface="Calibri" panose="020F0502020204030204" pitchFamily="34" charset="0"/>
                <a:ea typeface="Calibri" panose="020F0502020204030204" pitchFamily="34" charset="0"/>
                <a:cs typeface="Calibri" panose="020F0502020204030204" pitchFamily="34" charset="0"/>
              </a:rPr>
              <a:t>Exclusão das informações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800" b="1" dirty="0">
                <a:effectLst/>
                <a:latin typeface="Calibri" panose="020F0502020204030204" pitchFamily="34" charset="0"/>
                <a:ea typeface="Calibri" panose="020F0502020204030204" pitchFamily="34" charset="0"/>
              </a:rPr>
              <a:t>Cookies</a:t>
            </a:r>
            <a:endParaRPr lang="pt-BR"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pt-B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Pixels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ctr"/>
            <a:r>
              <a:rPr lang="pt-B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Web beacon</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pt-B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pt-B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Ferramentas de </a:t>
            </a:r>
            <a:r>
              <a:rPr lang="pt-B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a:t>
            </a:r>
            <a:endParaRPr lang="pt-B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ctr"/>
            <a:endParaRPr lang="pt-B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ct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8420C8F3-C880-4413-9AFC-4385976966B1}"/>
              </a:ext>
            </a:extLst>
          </p:cNvPr>
          <p:cNvSpPr txBox="1"/>
          <p:nvPr/>
        </p:nvSpPr>
        <p:spPr>
          <a:xfrm>
            <a:off x="9125240" y="1045420"/>
            <a:ext cx="2877557" cy="1200329"/>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AÇÕES QUE A REVISÃO FÁCIL DESENVOLVE USANDO SUAS INFORMAÇÕES COMO CLIENTE</a:t>
            </a:r>
            <a:endParaRPr lang="pt-BR" b="1" dirty="0">
              <a:solidFill>
                <a:srgbClr val="4F81BD"/>
              </a:solidFill>
              <a:latin typeface="Calibri" panose="020F0502020204030204" pitchFamily="34" charset="0"/>
            </a:endParaRPr>
          </a:p>
        </p:txBody>
      </p:sp>
      <p:sp>
        <p:nvSpPr>
          <p:cNvPr id="9" name="CaixaDeTexto 8">
            <a:extLst>
              <a:ext uri="{FF2B5EF4-FFF2-40B4-BE49-F238E27FC236}">
                <a16:creationId xmlns:a16="http://schemas.microsoft.com/office/drawing/2014/main" id="{AF2EDC45-0703-414E-8923-986C74466FB8}"/>
              </a:ext>
            </a:extLst>
          </p:cNvPr>
          <p:cNvSpPr txBox="1"/>
          <p:nvPr/>
        </p:nvSpPr>
        <p:spPr>
          <a:xfrm>
            <a:off x="9167652" y="2621390"/>
            <a:ext cx="2877557" cy="646331"/>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COMPARTILHAMENTO DE INFORMAÇÕES</a:t>
            </a:r>
            <a:endParaRPr lang="pt-BR" b="1" dirty="0">
              <a:solidFill>
                <a:srgbClr val="4F81BD"/>
              </a:solidFill>
              <a:latin typeface="Calibri" panose="020F0502020204030204" pitchFamily="34" charset="0"/>
            </a:endParaRPr>
          </a:p>
        </p:txBody>
      </p:sp>
      <p:sp>
        <p:nvSpPr>
          <p:cNvPr id="10" name="CaixaDeTexto 9">
            <a:extLst>
              <a:ext uri="{FF2B5EF4-FFF2-40B4-BE49-F238E27FC236}">
                <a16:creationId xmlns:a16="http://schemas.microsoft.com/office/drawing/2014/main" id="{AFE5B1DE-5AC3-4907-AB4F-F2DC5088571A}"/>
              </a:ext>
            </a:extLst>
          </p:cNvPr>
          <p:cNvSpPr txBox="1"/>
          <p:nvPr/>
        </p:nvSpPr>
        <p:spPr>
          <a:xfrm>
            <a:off x="9167652" y="3643362"/>
            <a:ext cx="2877557" cy="923330"/>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ARMAZENAMENTO E SEGURANÇA DOS DADOS PESSOAIS</a:t>
            </a:r>
            <a:endParaRPr lang="pt-BR" b="1" dirty="0">
              <a:solidFill>
                <a:srgbClr val="4F81BD"/>
              </a:solidFill>
              <a:latin typeface="Calibri" panose="020F0502020204030204" pitchFamily="34" charset="0"/>
            </a:endParaRPr>
          </a:p>
        </p:txBody>
      </p:sp>
      <p:sp>
        <p:nvSpPr>
          <p:cNvPr id="11" name="CaixaDeTexto 10">
            <a:extLst>
              <a:ext uri="{FF2B5EF4-FFF2-40B4-BE49-F238E27FC236}">
                <a16:creationId xmlns:a16="http://schemas.microsoft.com/office/drawing/2014/main" id="{34C2C7BD-EB10-46FC-8201-31F8AF5766BB}"/>
              </a:ext>
            </a:extLst>
          </p:cNvPr>
          <p:cNvSpPr txBox="1"/>
          <p:nvPr/>
        </p:nvSpPr>
        <p:spPr>
          <a:xfrm>
            <a:off x="9167652" y="4942333"/>
            <a:ext cx="2877557" cy="369332"/>
          </a:xfrm>
          <a:prstGeom prst="rect">
            <a:avLst/>
          </a:prstGeom>
          <a:solidFill>
            <a:srgbClr val="FFFF66"/>
          </a:solidFill>
        </p:spPr>
        <p:txBody>
          <a:bodyPr wrap="square">
            <a:spAutoFit/>
          </a:bodyPr>
          <a:lstStyle/>
          <a:p>
            <a:pPr algn="ctr"/>
            <a:r>
              <a:rPr lang="pt-BR" sz="1800" b="1" dirty="0">
                <a:solidFill>
                  <a:srgbClr val="4F81BD"/>
                </a:solidFill>
                <a:effectLst/>
                <a:latin typeface="Calibri" panose="020F0502020204030204" pitchFamily="34" charset="0"/>
                <a:ea typeface="Calibri" panose="020F0502020204030204" pitchFamily="34" charset="0"/>
              </a:rPr>
              <a:t>OBSERVAÇÕES GERAIS</a:t>
            </a:r>
            <a:endParaRPr lang="pt-BR" b="1" dirty="0">
              <a:solidFill>
                <a:srgbClr val="4F81BD"/>
              </a:solidFill>
              <a:latin typeface="Calibri" panose="020F0502020204030204" pitchFamily="34" charset="0"/>
            </a:endParaRPr>
          </a:p>
        </p:txBody>
      </p:sp>
    </p:spTree>
    <p:extLst>
      <p:ext uri="{BB962C8B-B14F-4D97-AF65-F5344CB8AC3E}">
        <p14:creationId xmlns:p14="http://schemas.microsoft.com/office/powerpoint/2010/main" val="16440522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472</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vt:i4>
      </vt:variant>
    </vt:vector>
  </HeadingPairs>
  <TitlesOfParts>
    <vt:vector size="6" baseType="lpstr">
      <vt:lpstr>Arial</vt:lpstr>
      <vt:lpstr>Calibri</vt:lpstr>
      <vt:lpstr>Calibri Light</vt:lpstr>
      <vt:lpstr>Tema do Office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Liberato</dc:creator>
  <cp:lastModifiedBy>Felipe Liberato</cp:lastModifiedBy>
  <cp:revision>6</cp:revision>
  <dcterms:created xsi:type="dcterms:W3CDTF">2021-06-23T22:47:17Z</dcterms:created>
  <dcterms:modified xsi:type="dcterms:W3CDTF">2021-06-23T23:17:47Z</dcterms:modified>
</cp:coreProperties>
</file>