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78" r:id="rId5"/>
    <p:sldId id="279" r:id="rId6"/>
    <p:sldId id="280" r:id="rId7"/>
    <p:sldId id="281" r:id="rId8"/>
    <p:sldId id="282" r:id="rId9"/>
    <p:sldId id="283" r:id="rId10"/>
    <p:sldId id="284"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40" d="100"/>
          <a:sy n="40" d="100"/>
        </p:scale>
        <p:origin x="150"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9/7/2020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jpeg"/><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hyperlink" Target="https://es.wikipedia.org/w/index.php?title=Centrum_Wiskunde_%26_Informatica&amp;action=edit&amp;redlink=1" TargetMode="External"/><Relationship Id="rId2" Type="http://schemas.openxmlformats.org/officeDocument/2006/relationships/hyperlink" Target="https://es.wikipedia.org/wiki/Guido_van_Rossum"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es.wikipedia.org/wiki/Amoeba_(Inform%C3%A1tica)"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s-ES" sz="4000" dirty="0">
                <a:solidFill>
                  <a:schemeClr val="tx1"/>
                </a:solidFill>
              </a:rPr>
              <a:t>Producto Unidad </a:t>
            </a:r>
            <a:r>
              <a:rPr lang="es-EC" sz="4000" dirty="0">
                <a:solidFill>
                  <a:schemeClr val="tx1"/>
                </a:solidFill>
              </a:rPr>
              <a:t>N°3</a:t>
            </a:r>
            <a:endParaRPr lang="en-US" sz="4000" dirty="0">
              <a:solidFill>
                <a:schemeClr val="tx1"/>
              </a:solidFill>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70000" lnSpcReduction="20000"/>
          </a:bodyPr>
          <a:lstStyle/>
          <a:p>
            <a:r>
              <a:rPr lang="es-ES" dirty="0"/>
              <a:t>Marlon Torres</a:t>
            </a:r>
          </a:p>
          <a:p>
            <a:r>
              <a:rPr lang="es-ES" dirty="0"/>
              <a:t>Elian Toapanta</a:t>
            </a:r>
          </a:p>
          <a:p>
            <a:r>
              <a:rPr lang="es-EC" dirty="0"/>
              <a:t>Alejandro Zambrano</a:t>
            </a:r>
          </a:p>
        </p:txBody>
      </p:sp>
      <p:pic>
        <p:nvPicPr>
          <p:cNvPr id="4" name="Picture 2" descr="ESPE (@ESPEU) | Twitter">
            <a:extLst>
              <a:ext uri="{FF2B5EF4-FFF2-40B4-BE49-F238E27FC236}">
                <a16:creationId xmlns:a16="http://schemas.microsoft.com/office/drawing/2014/main" id="{F25FDA42-B3C4-4CF3-ADE6-EF55D92FE0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491" y="1257279"/>
            <a:ext cx="4343441" cy="434344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6F80-7C41-4F19-AE50-0DA85BDBB392}"/>
              </a:ext>
            </a:extLst>
          </p:cNvPr>
          <p:cNvSpPr>
            <a:spLocks noGrp="1"/>
          </p:cNvSpPr>
          <p:nvPr>
            <p:ph type="title"/>
          </p:nvPr>
        </p:nvSpPr>
        <p:spPr/>
        <p:txBody>
          <a:bodyPr>
            <a:normAutofit fontScale="90000"/>
          </a:bodyPr>
          <a:lstStyle/>
          <a:p>
            <a:r>
              <a:rPr lang="es-EC" sz="6000" b="1" kern="1400" cap="small" dirty="0">
                <a:effectLst/>
                <a:latin typeface="Times New Roman" panose="02020603050405020304" pitchFamily="18" charset="0"/>
                <a:ea typeface="Times New Roman" panose="02020603050405020304" pitchFamily="18" charset="0"/>
              </a:rPr>
              <a:t>Python</a:t>
            </a:r>
            <a:br>
              <a:rPr lang="en-US" sz="2800" b="1" kern="1400" cap="small" dirty="0">
                <a:effectLst/>
                <a:latin typeface="Times New Roman" panose="02020603050405020304" pitchFamily="18" charset="0"/>
                <a:ea typeface="Times New Roman" panose="02020603050405020304" pitchFamily="18" charset="0"/>
              </a:rPr>
            </a:br>
            <a:endParaRPr lang="es-419" sz="6000" dirty="0"/>
          </a:p>
        </p:txBody>
      </p:sp>
      <p:sp>
        <p:nvSpPr>
          <p:cNvPr id="3" name="Content Placeholder 2">
            <a:extLst>
              <a:ext uri="{FF2B5EF4-FFF2-40B4-BE49-F238E27FC236}">
                <a16:creationId xmlns:a16="http://schemas.microsoft.com/office/drawing/2014/main" id="{E42DF56C-EBDF-4AFF-BA32-B807AA2F2361}"/>
              </a:ext>
            </a:extLst>
          </p:cNvPr>
          <p:cNvSpPr>
            <a:spLocks noGrp="1"/>
          </p:cNvSpPr>
          <p:nvPr>
            <p:ph idx="1"/>
          </p:nvPr>
        </p:nvSpPr>
        <p:spPr>
          <a:xfrm>
            <a:off x="924443" y="1276352"/>
            <a:ext cx="10353762" cy="3714749"/>
          </a:xfrm>
        </p:spPr>
        <p:txBody>
          <a:bodyPr>
            <a:normAutofit lnSpcReduction="10000"/>
          </a:bodyPr>
          <a:lstStyle/>
          <a:p>
            <a:pPr marL="0" marR="0">
              <a:spcBef>
                <a:spcPts val="0"/>
              </a:spcBef>
              <a:spcAft>
                <a:spcPts val="0"/>
              </a:spcAft>
            </a:pPr>
            <a:r>
              <a:rPr lang="es-EC" dirty="0">
                <a:solidFill>
                  <a:schemeClr val="tx1"/>
                </a:solidFill>
              </a:rPr>
              <a:t>Python es un lenguaje de programación interpretado cuya filosofía hace hincapié en la legibilidad de su código.​ Se trata de un lenguaje de programación multiparadigma, ya que soporta orientación a objetos, programación imperativa y, en menor medida, programación funcional.  (Python, </a:t>
            </a:r>
            <a:r>
              <a:rPr lang="es-EC" dirty="0" err="1">
                <a:solidFill>
                  <a:schemeClr val="tx1"/>
                </a:solidFill>
              </a:rPr>
              <a:t>n.d</a:t>
            </a:r>
            <a:r>
              <a:rPr lang="es-EC" dirty="0">
                <a:solidFill>
                  <a:schemeClr val="tx1"/>
                </a:solidFill>
              </a:rPr>
              <a:t>.).</a:t>
            </a:r>
            <a:endParaRPr lang="en-US" dirty="0">
              <a:solidFill>
                <a:schemeClr val="tx1"/>
              </a:solidFill>
            </a:endParaRPr>
          </a:p>
          <a:p>
            <a:pPr marL="0" marR="0">
              <a:spcBef>
                <a:spcPts val="0"/>
              </a:spcBef>
              <a:spcAft>
                <a:spcPts val="0"/>
              </a:spcAft>
            </a:pPr>
            <a:r>
              <a:rPr lang="es-EC" dirty="0">
                <a:solidFill>
                  <a:schemeClr val="tx1"/>
                </a:solidFill>
              </a:rPr>
              <a:t>Python fue creado a finales de los ochenta por </a:t>
            </a:r>
            <a:r>
              <a:rPr lang="es-EC" dirty="0">
                <a:solidFill>
                  <a:schemeClr val="tx1"/>
                </a:solidFill>
                <a:hlinkClick r:id="rId2">
                  <a:extLst>
                    <a:ext uri="{A12FA001-AC4F-418D-AE19-62706E023703}">
                      <ahyp:hlinkClr xmlns:ahyp="http://schemas.microsoft.com/office/drawing/2018/hyperlinkcolor" val="tx"/>
                    </a:ext>
                  </a:extLst>
                </a:hlinkClick>
              </a:rPr>
              <a:t>Guido van Rossum</a:t>
            </a:r>
            <a:r>
              <a:rPr lang="es-EC" dirty="0">
                <a:solidFill>
                  <a:schemeClr val="tx1"/>
                </a:solidFill>
              </a:rPr>
              <a:t> en el Centro para las Matemáticas y la Informática (CWI, </a:t>
            </a:r>
            <a:r>
              <a:rPr lang="es-EC" dirty="0" err="1">
                <a:solidFill>
                  <a:schemeClr val="tx1"/>
                </a:solidFill>
                <a:hlinkClick r:id="rId3">
                  <a:extLst>
                    <a:ext uri="{A12FA001-AC4F-418D-AE19-62706E023703}">
                      <ahyp:hlinkClr xmlns:ahyp="http://schemas.microsoft.com/office/drawing/2018/hyperlinkcolor" val="tx"/>
                    </a:ext>
                  </a:extLst>
                </a:hlinkClick>
              </a:rPr>
              <a:t>Centrum</a:t>
            </a:r>
            <a:r>
              <a:rPr lang="es-EC" dirty="0">
                <a:solidFill>
                  <a:schemeClr val="tx1"/>
                </a:solidFill>
                <a:hlinkClick r:id="rId3">
                  <a:extLst>
                    <a:ext uri="{A12FA001-AC4F-418D-AE19-62706E023703}">
                      <ahyp:hlinkClr xmlns:ahyp="http://schemas.microsoft.com/office/drawing/2018/hyperlinkcolor" val="tx"/>
                    </a:ext>
                  </a:extLst>
                </a:hlinkClick>
              </a:rPr>
              <a:t> </a:t>
            </a:r>
            <a:r>
              <a:rPr lang="es-EC" dirty="0" err="1">
                <a:solidFill>
                  <a:schemeClr val="tx1"/>
                </a:solidFill>
                <a:hlinkClick r:id="rId3">
                  <a:extLst>
                    <a:ext uri="{A12FA001-AC4F-418D-AE19-62706E023703}">
                      <ahyp:hlinkClr xmlns:ahyp="http://schemas.microsoft.com/office/drawing/2018/hyperlinkcolor" val="tx"/>
                    </a:ext>
                  </a:extLst>
                </a:hlinkClick>
              </a:rPr>
              <a:t>Wiskunde</a:t>
            </a:r>
            <a:r>
              <a:rPr lang="es-EC" dirty="0">
                <a:solidFill>
                  <a:schemeClr val="tx1"/>
                </a:solidFill>
                <a:hlinkClick r:id="rId3">
                  <a:extLst>
                    <a:ext uri="{A12FA001-AC4F-418D-AE19-62706E023703}">
                      <ahyp:hlinkClr xmlns:ahyp="http://schemas.microsoft.com/office/drawing/2018/hyperlinkcolor" val="tx"/>
                    </a:ext>
                  </a:extLst>
                </a:hlinkClick>
              </a:rPr>
              <a:t> &amp; </a:t>
            </a:r>
            <a:r>
              <a:rPr lang="es-EC" dirty="0" err="1">
                <a:solidFill>
                  <a:schemeClr val="tx1"/>
                </a:solidFill>
                <a:hlinkClick r:id="rId3">
                  <a:extLst>
                    <a:ext uri="{A12FA001-AC4F-418D-AE19-62706E023703}">
                      <ahyp:hlinkClr xmlns:ahyp="http://schemas.microsoft.com/office/drawing/2018/hyperlinkcolor" val="tx"/>
                    </a:ext>
                  </a:extLst>
                </a:hlinkClick>
              </a:rPr>
              <a:t>Informatica</a:t>
            </a:r>
            <a:r>
              <a:rPr lang="es-EC" dirty="0">
                <a:solidFill>
                  <a:schemeClr val="tx1"/>
                </a:solidFill>
              </a:rPr>
              <a:t>), en los Países Bajos, como un sucesor del lenguaje de programación ABC, capaz de manejar excepciones e interactuar con el </a:t>
            </a:r>
            <a:r>
              <a:rPr lang="es-EC" dirty="0">
                <a:solidFill>
                  <a:schemeClr val="tx1"/>
                </a:solidFill>
                <a:hlinkClick r:id="rId4">
                  <a:extLst>
                    <a:ext uri="{A12FA001-AC4F-418D-AE19-62706E023703}">
                      <ahyp:hlinkClr xmlns:ahyp="http://schemas.microsoft.com/office/drawing/2018/hyperlinkcolor" val="tx"/>
                    </a:ext>
                  </a:extLst>
                </a:hlinkClick>
              </a:rPr>
              <a:t>sistema operativo </a:t>
            </a:r>
            <a:r>
              <a:rPr lang="es-EC" dirty="0" err="1">
                <a:solidFill>
                  <a:schemeClr val="tx1"/>
                </a:solidFill>
                <a:hlinkClick r:id="rId4">
                  <a:extLst>
                    <a:ext uri="{A12FA001-AC4F-418D-AE19-62706E023703}">
                      <ahyp:hlinkClr xmlns:ahyp="http://schemas.microsoft.com/office/drawing/2018/hyperlinkcolor" val="tx"/>
                    </a:ext>
                  </a:extLst>
                </a:hlinkClick>
              </a:rPr>
              <a:t>Amoeba</a:t>
            </a:r>
            <a:r>
              <a:rPr lang="es-EC" dirty="0">
                <a:solidFill>
                  <a:schemeClr val="tx1"/>
                </a:solidFill>
              </a:rPr>
              <a:t>. El nombre del lenguaje proviene de la afición de un grupo británico de comediantes conocidos como Monty Python (Python, </a:t>
            </a:r>
            <a:r>
              <a:rPr lang="es-EC" dirty="0" err="1">
                <a:solidFill>
                  <a:schemeClr val="tx1"/>
                </a:solidFill>
              </a:rPr>
              <a:t>n.d</a:t>
            </a:r>
            <a:r>
              <a:rPr lang="es-EC" dirty="0">
                <a:solidFill>
                  <a:schemeClr val="tx1"/>
                </a:solidFill>
              </a:rPr>
              <a:t>.)</a:t>
            </a:r>
            <a:endParaRPr lang="en-US" dirty="0">
              <a:solidFill>
                <a:schemeClr val="tx1"/>
              </a:solidFill>
            </a:endParaRPr>
          </a:p>
          <a:p>
            <a:pPr marL="91440" marR="0" indent="0">
              <a:spcBef>
                <a:spcPts val="600"/>
              </a:spcBef>
              <a:spcAft>
                <a:spcPts val="300"/>
              </a:spcAft>
              <a:buNone/>
            </a:pPr>
            <a:endParaRPr lang="en-US" dirty="0">
              <a:solidFill>
                <a:schemeClr val="tx1"/>
              </a:solidFill>
            </a:endParaRPr>
          </a:p>
          <a:p>
            <a:endParaRPr lang="es-419" dirty="0"/>
          </a:p>
        </p:txBody>
      </p:sp>
      <p:pic>
        <p:nvPicPr>
          <p:cNvPr id="5" name="Picture 2">
            <a:extLst>
              <a:ext uri="{FF2B5EF4-FFF2-40B4-BE49-F238E27FC236}">
                <a16:creationId xmlns:a16="http://schemas.microsoft.com/office/drawing/2014/main" id="{C390E177-6996-48E7-978A-AB22673A3B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5599" y="4709185"/>
            <a:ext cx="1440205" cy="14402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4684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5E60D-7DF6-4636-BD2E-9FB52AA08576}"/>
              </a:ext>
            </a:extLst>
          </p:cNvPr>
          <p:cNvSpPr>
            <a:spLocks noGrp="1"/>
          </p:cNvSpPr>
          <p:nvPr>
            <p:ph type="title"/>
          </p:nvPr>
        </p:nvSpPr>
        <p:spPr/>
        <p:txBody>
          <a:bodyPr/>
          <a:lstStyle/>
          <a:p>
            <a:r>
              <a:rPr lang="es-EC" dirty="0"/>
              <a:t>Raspberry Pi </a:t>
            </a:r>
            <a:endParaRPr lang="es-419" dirty="0"/>
          </a:p>
        </p:txBody>
      </p:sp>
      <p:sp>
        <p:nvSpPr>
          <p:cNvPr id="3" name="Content Placeholder 2">
            <a:extLst>
              <a:ext uri="{FF2B5EF4-FFF2-40B4-BE49-F238E27FC236}">
                <a16:creationId xmlns:a16="http://schemas.microsoft.com/office/drawing/2014/main" id="{FE7E0D20-BA33-4C5B-8E7D-9AC58141980E}"/>
              </a:ext>
            </a:extLst>
          </p:cNvPr>
          <p:cNvSpPr>
            <a:spLocks noGrp="1"/>
          </p:cNvSpPr>
          <p:nvPr>
            <p:ph idx="1"/>
          </p:nvPr>
        </p:nvSpPr>
        <p:spPr>
          <a:xfrm>
            <a:off x="474738" y="2494574"/>
            <a:ext cx="6241385" cy="3638550"/>
          </a:xfrm>
        </p:spPr>
        <p:txBody>
          <a:bodyPr>
            <a:normAutofit fontScale="92500" lnSpcReduction="20000"/>
          </a:bodyPr>
          <a:lstStyle/>
          <a:p>
            <a:r>
              <a:rPr lang="es-ES" sz="2400" i="0" u="none" strike="noStrike" dirty="0">
                <a:solidFill>
                  <a:schemeClr val="tx1"/>
                </a:solidFill>
                <a:effectLst/>
                <a:latin typeface="Arial" panose="020B0604020202020204" pitchFamily="34" charset="0"/>
              </a:rPr>
              <a:t>Raspberry PI es una placa computadora (SBC) o Pc de placa única, de bajo precio, se podría expresar que es un ordenador de tamaño reducido, del orden de una tarjeta de crédito, desarrollado en el Reino Unido por la Fundación Raspberry PI (Universidad de Cambridge) en 2011, con el objetivo de estimular la enseñanza de la informática en las escuelas, aunque no empezó su comercialización hasta el año 2012. </a:t>
            </a:r>
            <a:r>
              <a:rPr lang="es-EC" sz="2400" i="0" u="none" strike="noStrike" dirty="0">
                <a:solidFill>
                  <a:schemeClr val="tx1"/>
                </a:solidFill>
                <a:effectLst/>
                <a:latin typeface="Arial" panose="020B0604020202020204" pitchFamily="34" charset="0"/>
              </a:rPr>
              <a:t>(</a:t>
            </a:r>
            <a:r>
              <a:rPr lang="es-EC" sz="2400" i="0" u="none" strike="noStrike" dirty="0" err="1">
                <a:solidFill>
                  <a:schemeClr val="tx1"/>
                </a:solidFill>
                <a:effectLst/>
                <a:latin typeface="Arial" panose="020B0604020202020204" pitchFamily="34" charset="0"/>
              </a:rPr>
              <a:t>Yamanoor</a:t>
            </a:r>
            <a:r>
              <a:rPr lang="es-EC" sz="2400" i="0" u="none" strike="noStrike" dirty="0">
                <a:solidFill>
                  <a:schemeClr val="tx1"/>
                </a:solidFill>
                <a:effectLst/>
                <a:latin typeface="Arial" panose="020B0604020202020204" pitchFamily="34" charset="0"/>
              </a:rPr>
              <a:t>, </a:t>
            </a:r>
            <a:r>
              <a:rPr lang="es-EC" sz="2400" i="0" u="none" strike="noStrike" dirty="0" err="1">
                <a:solidFill>
                  <a:schemeClr val="tx1"/>
                </a:solidFill>
                <a:effectLst/>
                <a:latin typeface="Arial" panose="020B0604020202020204" pitchFamily="34" charset="0"/>
              </a:rPr>
              <a:t>Narasimha</a:t>
            </a:r>
            <a:r>
              <a:rPr lang="es-EC" sz="2400" i="0" u="none" strike="noStrike" dirty="0">
                <a:solidFill>
                  <a:schemeClr val="tx1"/>
                </a:solidFill>
                <a:effectLst/>
                <a:latin typeface="Arial" panose="020B0604020202020204" pitchFamily="34" charset="0"/>
              </a:rPr>
              <a:t> </a:t>
            </a:r>
            <a:r>
              <a:rPr lang="es-EC" sz="2400" i="0" u="none" strike="noStrike" dirty="0" err="1">
                <a:solidFill>
                  <a:schemeClr val="tx1"/>
                </a:solidFill>
                <a:effectLst/>
                <a:latin typeface="Arial" panose="020B0604020202020204" pitchFamily="34" charset="0"/>
              </a:rPr>
              <a:t>Saii,Yamanoor</a:t>
            </a:r>
            <a:r>
              <a:rPr lang="es-EC" sz="2400" i="0" u="none" strike="noStrike" dirty="0">
                <a:solidFill>
                  <a:schemeClr val="tx1"/>
                </a:solidFill>
                <a:effectLst/>
                <a:latin typeface="Arial" panose="020B0604020202020204" pitchFamily="34" charset="0"/>
              </a:rPr>
              <a:t>, 2013)</a:t>
            </a:r>
            <a:endParaRPr lang="es-EC" dirty="0">
              <a:solidFill>
                <a:schemeClr val="tx1"/>
              </a:solidFill>
            </a:endParaRPr>
          </a:p>
          <a:p>
            <a:pPr marL="36900" indent="0">
              <a:buNone/>
            </a:pPr>
            <a:endParaRPr lang="es-419" dirty="0"/>
          </a:p>
        </p:txBody>
      </p:sp>
      <p:pic>
        <p:nvPicPr>
          <p:cNvPr id="5" name="Picture 2" descr="Raspberry Pi 4 lanzada con USB 3.0, 4k, Gigabit Ethernet y hasta ...">
            <a:extLst>
              <a:ext uri="{FF2B5EF4-FFF2-40B4-BE49-F238E27FC236}">
                <a16:creationId xmlns:a16="http://schemas.microsoft.com/office/drawing/2014/main" id="{93A4A2E9-E424-41A2-9511-88975158F9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1310" y="2494574"/>
            <a:ext cx="4435952" cy="2742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76846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55A1D-37BE-4422-946C-6C561EDBE44E}"/>
              </a:ext>
            </a:extLst>
          </p:cNvPr>
          <p:cNvSpPr>
            <a:spLocks noGrp="1"/>
          </p:cNvSpPr>
          <p:nvPr>
            <p:ph type="title"/>
          </p:nvPr>
        </p:nvSpPr>
        <p:spPr>
          <a:xfrm>
            <a:off x="336279" y="0"/>
            <a:ext cx="10353762" cy="1257300"/>
          </a:xfrm>
        </p:spPr>
        <p:txBody>
          <a:bodyPr>
            <a:normAutofit/>
          </a:bodyPr>
          <a:lstStyle/>
          <a:p>
            <a:pPr marL="457200" marR="0" lvl="1">
              <a:spcBef>
                <a:spcPts val="600"/>
              </a:spcBef>
              <a:spcAft>
                <a:spcPts val="300"/>
              </a:spcAft>
            </a:pPr>
            <a:r>
              <a:rPr lang="es-EC" sz="3200" dirty="0"/>
              <a:t>Puerto GPIO de la RASPBERRY PI</a:t>
            </a:r>
            <a:endParaRPr lang="en-US" sz="3200" dirty="0"/>
          </a:p>
        </p:txBody>
      </p:sp>
      <p:sp>
        <p:nvSpPr>
          <p:cNvPr id="3" name="Content Placeholder 2">
            <a:extLst>
              <a:ext uri="{FF2B5EF4-FFF2-40B4-BE49-F238E27FC236}">
                <a16:creationId xmlns:a16="http://schemas.microsoft.com/office/drawing/2014/main" id="{51C1D969-485C-4AE6-A986-98AD9F5B3808}"/>
              </a:ext>
            </a:extLst>
          </p:cNvPr>
          <p:cNvSpPr>
            <a:spLocks noGrp="1"/>
          </p:cNvSpPr>
          <p:nvPr>
            <p:ph idx="1"/>
          </p:nvPr>
        </p:nvSpPr>
        <p:spPr>
          <a:xfrm>
            <a:off x="336279" y="906367"/>
            <a:ext cx="5944205" cy="5566621"/>
          </a:xfrm>
        </p:spPr>
        <p:txBody>
          <a:bodyPr>
            <a:normAutofit fontScale="77500" lnSpcReduction="20000"/>
          </a:bodyPr>
          <a:lstStyle/>
          <a:p>
            <a:pPr marL="342900" marR="0" lvl="0" indent="-342900">
              <a:spcBef>
                <a:spcPts val="0"/>
              </a:spcBef>
              <a:spcAft>
                <a:spcPts val="0"/>
              </a:spcAft>
              <a:buFont typeface="Symbol" panose="05050102010706020507" pitchFamily="18" charset="2"/>
              <a:buChar char=""/>
            </a:pPr>
            <a:r>
              <a:rPr lang="es-EC" dirty="0"/>
              <a:t>El color amarillo (2): Alimentación a 3.3V.</a:t>
            </a:r>
            <a:endParaRPr lang="en-US" dirty="0"/>
          </a:p>
          <a:p>
            <a:pPr marL="0" marR="0" indent="28575">
              <a:spcBef>
                <a:spcPts val="0"/>
              </a:spcBef>
              <a:spcAft>
                <a:spcPts val="0"/>
              </a:spcAft>
            </a:pPr>
            <a:r>
              <a:rPr lang="es-EC" dirty="0"/>
              <a:t> </a:t>
            </a:r>
            <a:endParaRPr lang="en-US" dirty="0"/>
          </a:p>
          <a:p>
            <a:pPr marL="342900" marR="0" lvl="0" indent="-342900">
              <a:spcBef>
                <a:spcPts val="0"/>
              </a:spcBef>
              <a:spcAft>
                <a:spcPts val="0"/>
              </a:spcAft>
              <a:buFont typeface="Symbol" panose="05050102010706020507" pitchFamily="18" charset="2"/>
              <a:buChar char=""/>
            </a:pPr>
            <a:r>
              <a:rPr lang="es-EC" dirty="0"/>
              <a:t>El color  rojo (2): Alimentación a 5V.</a:t>
            </a:r>
            <a:endParaRPr lang="en-US" dirty="0"/>
          </a:p>
          <a:p>
            <a:pPr marL="0" marR="0" indent="28575">
              <a:spcBef>
                <a:spcPts val="0"/>
              </a:spcBef>
              <a:spcAft>
                <a:spcPts val="0"/>
              </a:spcAft>
            </a:pPr>
            <a:r>
              <a:rPr lang="es-EC" dirty="0"/>
              <a:t> </a:t>
            </a:r>
            <a:endParaRPr lang="en-US" dirty="0"/>
          </a:p>
          <a:p>
            <a:pPr marL="342900" marR="0" lvl="0" indent="-342900">
              <a:spcBef>
                <a:spcPts val="0"/>
              </a:spcBef>
              <a:spcAft>
                <a:spcPts val="0"/>
              </a:spcAft>
              <a:buFont typeface="Symbol" panose="05050102010706020507" pitchFamily="18" charset="2"/>
              <a:buChar char=""/>
            </a:pPr>
            <a:r>
              <a:rPr lang="es-EC" dirty="0"/>
              <a:t>El color naranja (26): Pueden configurarse como entradas o salidas se las conoce también como pines de Propósito General.</a:t>
            </a:r>
            <a:endParaRPr lang="en-US" dirty="0"/>
          </a:p>
          <a:p>
            <a:pPr marL="0" marR="0" indent="28575">
              <a:spcBef>
                <a:spcPts val="0"/>
              </a:spcBef>
              <a:spcAft>
                <a:spcPts val="0"/>
              </a:spcAft>
            </a:pPr>
            <a:r>
              <a:rPr lang="es-EC" dirty="0"/>
              <a:t> </a:t>
            </a:r>
            <a:endParaRPr lang="en-US" dirty="0"/>
          </a:p>
          <a:p>
            <a:pPr marL="342900" marR="0" lvl="0" indent="-342900">
              <a:spcBef>
                <a:spcPts val="0"/>
              </a:spcBef>
              <a:spcAft>
                <a:spcPts val="0"/>
              </a:spcAft>
              <a:buFont typeface="Symbol" panose="05050102010706020507" pitchFamily="18" charset="2"/>
              <a:buChar char=""/>
            </a:pPr>
            <a:r>
              <a:rPr lang="es-EC" dirty="0"/>
              <a:t>El color gris (2): Son pines reservados.</a:t>
            </a:r>
            <a:endParaRPr lang="en-US" dirty="0"/>
          </a:p>
          <a:p>
            <a:pPr marL="0" marR="0" indent="28575">
              <a:spcBef>
                <a:spcPts val="0"/>
              </a:spcBef>
              <a:spcAft>
                <a:spcPts val="0"/>
              </a:spcAft>
            </a:pPr>
            <a:r>
              <a:rPr lang="es-EC" dirty="0"/>
              <a:t> </a:t>
            </a:r>
            <a:endParaRPr lang="en-US" dirty="0"/>
          </a:p>
          <a:p>
            <a:pPr marL="342900" marR="0" lvl="0" indent="-342900">
              <a:spcBef>
                <a:spcPts val="0"/>
              </a:spcBef>
              <a:spcAft>
                <a:spcPts val="0"/>
              </a:spcAft>
              <a:buFont typeface="Symbol" panose="05050102010706020507" pitchFamily="18" charset="2"/>
              <a:buChar char=""/>
            </a:pPr>
            <a:r>
              <a:rPr lang="es-EC" dirty="0"/>
              <a:t>El color negro (8): Conexión a GND.</a:t>
            </a:r>
            <a:endParaRPr lang="en-US" dirty="0"/>
          </a:p>
          <a:p>
            <a:pPr marL="0" marR="0" indent="28575">
              <a:spcBef>
                <a:spcPts val="0"/>
              </a:spcBef>
              <a:spcAft>
                <a:spcPts val="0"/>
              </a:spcAft>
            </a:pPr>
            <a:r>
              <a:rPr lang="es-EC" dirty="0"/>
              <a:t> </a:t>
            </a:r>
            <a:endParaRPr lang="en-US" dirty="0"/>
          </a:p>
          <a:p>
            <a:pPr marL="342900" marR="0" lvl="0" indent="-342900">
              <a:spcBef>
                <a:spcPts val="0"/>
              </a:spcBef>
              <a:spcAft>
                <a:spcPts val="0"/>
              </a:spcAft>
              <a:buFont typeface="Symbol" panose="05050102010706020507" pitchFamily="18" charset="2"/>
              <a:buChar char=""/>
            </a:pPr>
            <a:r>
              <a:rPr lang="es-EC" dirty="0"/>
              <a:t>El color azul (2): Comunicación mediante el protocolo I2C (Circuito </a:t>
            </a:r>
            <a:r>
              <a:rPr lang="es-EC" dirty="0" err="1"/>
              <a:t>inter-integrado</a:t>
            </a:r>
            <a:r>
              <a:rPr lang="es-EC" dirty="0"/>
              <a:t>).</a:t>
            </a:r>
            <a:endParaRPr lang="en-US" dirty="0"/>
          </a:p>
          <a:p>
            <a:pPr marL="0" marR="0" indent="28575">
              <a:spcBef>
                <a:spcPts val="0"/>
              </a:spcBef>
              <a:spcAft>
                <a:spcPts val="0"/>
              </a:spcAft>
            </a:pPr>
            <a:r>
              <a:rPr lang="es-EC" dirty="0"/>
              <a:t> </a:t>
            </a:r>
            <a:endParaRPr lang="en-US" dirty="0"/>
          </a:p>
          <a:p>
            <a:pPr marL="342900" marR="0" lvl="0" indent="-342900">
              <a:spcBef>
                <a:spcPts val="0"/>
              </a:spcBef>
              <a:spcAft>
                <a:spcPts val="0"/>
              </a:spcAft>
              <a:buFont typeface="Symbol" panose="05050102010706020507" pitchFamily="18" charset="2"/>
              <a:buChar char=""/>
            </a:pPr>
            <a:r>
              <a:rPr lang="es-EC" dirty="0"/>
              <a:t>El color verde (2): Destinados a conexión para UART para puerto serie convencional.</a:t>
            </a:r>
            <a:endParaRPr lang="en-US" dirty="0"/>
          </a:p>
          <a:p>
            <a:pPr marL="0" marR="0" indent="28575">
              <a:spcBef>
                <a:spcPts val="0"/>
              </a:spcBef>
              <a:spcAft>
                <a:spcPts val="0"/>
              </a:spcAft>
            </a:pPr>
            <a:r>
              <a:rPr lang="es-EC" dirty="0"/>
              <a:t> </a:t>
            </a:r>
            <a:endParaRPr lang="en-US" dirty="0"/>
          </a:p>
          <a:p>
            <a:pPr marL="342900" marR="0" lvl="0" indent="-342900">
              <a:spcBef>
                <a:spcPts val="0"/>
              </a:spcBef>
              <a:spcAft>
                <a:spcPts val="0"/>
              </a:spcAft>
              <a:buFont typeface="Symbol" panose="05050102010706020507" pitchFamily="18" charset="2"/>
              <a:buChar char=""/>
            </a:pPr>
            <a:r>
              <a:rPr lang="es-EC" dirty="0"/>
              <a:t>El color morado (5): Comunicaci</a:t>
            </a:r>
            <a:r>
              <a:rPr lang="es-EC" dirty="0">
                <a:solidFill>
                  <a:schemeClr val="tx1"/>
                </a:solidFill>
              </a:rPr>
              <a:t>ón mediante el protocolo SPI (Es un protocolo síncrono, el cual sincroniza y transmite datos  por medio de 4 señales).</a:t>
            </a:r>
            <a:endParaRPr lang="en-US" dirty="0">
              <a:solidFill>
                <a:schemeClr val="tx1"/>
              </a:solidFill>
            </a:endParaRPr>
          </a:p>
          <a:p>
            <a:pPr marL="457200" marR="0">
              <a:spcBef>
                <a:spcPts val="0"/>
              </a:spcBef>
              <a:spcAft>
                <a:spcPts val="0"/>
              </a:spcAft>
            </a:pPr>
            <a:endParaRPr lang="en-US" dirty="0">
              <a:solidFill>
                <a:schemeClr val="tx1"/>
              </a:solidFill>
            </a:endParaRPr>
          </a:p>
        </p:txBody>
      </p:sp>
      <p:pic>
        <p:nvPicPr>
          <p:cNvPr id="6" name="Picture 5">
            <a:extLst>
              <a:ext uri="{FF2B5EF4-FFF2-40B4-BE49-F238E27FC236}">
                <a16:creationId xmlns:a16="http://schemas.microsoft.com/office/drawing/2014/main" id="{3C26A128-57C8-4B42-A5E1-6CB91AD2539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832" y="1081833"/>
            <a:ext cx="4299889" cy="5215688"/>
          </a:xfrm>
          <a:prstGeom prst="rect">
            <a:avLst/>
          </a:prstGeom>
          <a:noFill/>
          <a:ln>
            <a:noFill/>
          </a:ln>
        </p:spPr>
      </p:pic>
    </p:spTree>
    <p:extLst>
      <p:ext uri="{BB962C8B-B14F-4D97-AF65-F5344CB8AC3E}">
        <p14:creationId xmlns:p14="http://schemas.microsoft.com/office/powerpoint/2010/main" val="3550151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F6B0B-BA40-4B9D-990E-B82F6CBF2C76}"/>
              </a:ext>
            </a:extLst>
          </p:cNvPr>
          <p:cNvSpPr>
            <a:spLocks noGrp="1"/>
          </p:cNvSpPr>
          <p:nvPr>
            <p:ph type="title"/>
          </p:nvPr>
        </p:nvSpPr>
        <p:spPr/>
        <p:txBody>
          <a:bodyPr/>
          <a:lstStyle/>
          <a:p>
            <a:r>
              <a:rPr lang="es-419" dirty="0"/>
              <a:t>POO</a:t>
            </a:r>
          </a:p>
        </p:txBody>
      </p:sp>
      <p:sp>
        <p:nvSpPr>
          <p:cNvPr id="3" name="Content Placeholder 2">
            <a:extLst>
              <a:ext uri="{FF2B5EF4-FFF2-40B4-BE49-F238E27FC236}">
                <a16:creationId xmlns:a16="http://schemas.microsoft.com/office/drawing/2014/main" id="{B6C2E794-289E-4EBA-9AA9-24C80FF5001D}"/>
              </a:ext>
            </a:extLst>
          </p:cNvPr>
          <p:cNvSpPr>
            <a:spLocks noGrp="1"/>
          </p:cNvSpPr>
          <p:nvPr>
            <p:ph idx="1"/>
          </p:nvPr>
        </p:nvSpPr>
        <p:spPr>
          <a:xfrm>
            <a:off x="924443" y="1866900"/>
            <a:ext cx="10353762" cy="3714749"/>
          </a:xfrm>
        </p:spPr>
        <p:txBody>
          <a:bodyPr/>
          <a:lstStyle/>
          <a:p>
            <a:r>
              <a:rPr lang="en-US" sz="1800" dirty="0">
                <a:effectLst/>
                <a:latin typeface="Times New Roman" panose="02020603050405020304" pitchFamily="18" charset="0"/>
                <a:ea typeface="Times New Roman" panose="02020603050405020304" pitchFamily="18" charset="0"/>
              </a:rPr>
              <a:t>La </a:t>
            </a:r>
            <a:r>
              <a:rPr lang="en-US" sz="1800" dirty="0" err="1">
                <a:effectLst/>
                <a:latin typeface="Times New Roman" panose="02020603050405020304" pitchFamily="18" charset="0"/>
                <a:ea typeface="Times New Roman" panose="02020603050405020304" pitchFamily="18" charset="0"/>
              </a:rPr>
              <a:t>Programación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Orientada</a:t>
            </a:r>
            <a:r>
              <a:rPr lang="en-US" sz="1800" dirty="0">
                <a:effectLst/>
                <a:latin typeface="Times New Roman" panose="02020603050405020304" pitchFamily="18" charset="0"/>
                <a:ea typeface="Times New Roman" panose="02020603050405020304" pitchFamily="18" charset="0"/>
              </a:rPr>
              <a:t> a </a:t>
            </a:r>
            <a:r>
              <a:rPr lang="en-US" sz="1800" dirty="0" err="1">
                <a:effectLst/>
                <a:latin typeface="Times New Roman" panose="02020603050405020304" pitchFamily="18" charset="0"/>
                <a:ea typeface="Times New Roman" panose="02020603050405020304" pitchFamily="18" charset="0"/>
              </a:rPr>
              <a:t>Objetos</a:t>
            </a:r>
            <a:r>
              <a:rPr lang="en-US" sz="1800" dirty="0">
                <a:effectLst/>
                <a:latin typeface="Times New Roman" panose="02020603050405020304" pitchFamily="18" charset="0"/>
                <a:ea typeface="Times New Roman" panose="02020603050405020304" pitchFamily="18" charset="0"/>
              </a:rPr>
              <a:t> (POO u OOP </a:t>
            </a:r>
            <a:r>
              <a:rPr lang="en-US" sz="1800" dirty="0" err="1">
                <a:effectLst/>
                <a:latin typeface="Times New Roman" panose="02020603050405020304" pitchFamily="18" charset="0"/>
                <a:ea typeface="Times New Roman" panose="02020603050405020304" pitchFamily="18" charset="0"/>
              </a:rPr>
              <a:t>según</a:t>
            </a:r>
            <a:r>
              <a:rPr lang="en-US" sz="1800" dirty="0">
                <a:effectLst/>
                <a:latin typeface="Times New Roman" panose="02020603050405020304" pitchFamily="18" charset="0"/>
                <a:ea typeface="Times New Roman" panose="02020603050405020304" pitchFamily="18" charset="0"/>
              </a:rPr>
              <a:t> sus </a:t>
            </a:r>
            <a:r>
              <a:rPr lang="en-US" sz="1800" dirty="0" err="1">
                <a:effectLst/>
                <a:latin typeface="Times New Roman" panose="02020603050405020304" pitchFamily="18" charset="0"/>
                <a:ea typeface="Times New Roman" panose="02020603050405020304" pitchFamily="18" charset="0"/>
              </a:rPr>
              <a:t>siglas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inglés</a:t>
            </a:r>
            <a:r>
              <a:rPr lang="en-US" sz="1800" dirty="0">
                <a:effectLst/>
                <a:latin typeface="Times New Roman" panose="02020603050405020304" pitchFamily="18" charset="0"/>
                <a:ea typeface="Times New Roman" panose="02020603050405020304" pitchFamily="18" charset="0"/>
              </a:rPr>
              <a:t>) es un </a:t>
            </a:r>
            <a:r>
              <a:rPr lang="en-US" sz="1800" dirty="0" err="1">
                <a:effectLst/>
                <a:latin typeface="Times New Roman" panose="02020603050405020304" pitchFamily="18" charset="0"/>
                <a:ea typeface="Times New Roman" panose="02020603050405020304" pitchFamily="18" charset="0"/>
              </a:rPr>
              <a:t>paradigma</a:t>
            </a:r>
            <a:r>
              <a:rPr lang="en-US" sz="1800" dirty="0">
                <a:effectLst/>
                <a:latin typeface="Times New Roman" panose="02020603050405020304" pitchFamily="18" charset="0"/>
                <a:ea typeface="Times New Roman" panose="02020603050405020304" pitchFamily="18" charset="0"/>
              </a:rPr>
              <a:t> de </a:t>
            </a:r>
            <a:r>
              <a:rPr lang="en-US" sz="1800" dirty="0" err="1">
                <a:effectLst/>
                <a:latin typeface="Times New Roman" panose="02020603050405020304" pitchFamily="18" charset="0"/>
                <a:ea typeface="Times New Roman" panose="02020603050405020304" pitchFamily="18" charset="0"/>
              </a:rPr>
              <a:t>programación</a:t>
            </a:r>
            <a:r>
              <a:rPr lang="en-US" sz="1800" dirty="0">
                <a:effectLst/>
                <a:latin typeface="Times New Roman" panose="02020603050405020304" pitchFamily="18" charset="0"/>
                <a:ea typeface="Times New Roman" panose="02020603050405020304" pitchFamily="18" charset="0"/>
              </a:rPr>
              <a:t> que </a:t>
            </a:r>
            <a:r>
              <a:rPr lang="en-US" sz="1800" dirty="0" err="1">
                <a:effectLst/>
                <a:latin typeface="Times New Roman" panose="02020603050405020304" pitchFamily="18" charset="0"/>
                <a:ea typeface="Times New Roman" panose="02020603050405020304" pitchFamily="18" charset="0"/>
              </a:rPr>
              <a:t>usa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objetos</a:t>
            </a:r>
            <a:r>
              <a:rPr lang="en-US" sz="1800" dirty="0">
                <a:effectLst/>
                <a:latin typeface="Times New Roman" panose="02020603050405020304" pitchFamily="18" charset="0"/>
                <a:ea typeface="Times New Roman" panose="02020603050405020304" pitchFamily="18" charset="0"/>
              </a:rPr>
              <a:t> y sus </a:t>
            </a:r>
            <a:r>
              <a:rPr lang="en-US" sz="1800" dirty="0" err="1">
                <a:effectLst/>
                <a:latin typeface="Times New Roman" panose="02020603050405020304" pitchFamily="18" charset="0"/>
                <a:ea typeface="Times New Roman" panose="02020603050405020304" pitchFamily="18" charset="0"/>
              </a:rPr>
              <a:t>interacciones</a:t>
            </a:r>
            <a:r>
              <a:rPr lang="en-US" sz="1800" dirty="0">
                <a:effectLst/>
                <a:latin typeface="Times New Roman" panose="02020603050405020304" pitchFamily="18" charset="0"/>
                <a:ea typeface="Times New Roman" panose="02020603050405020304" pitchFamily="18" charset="0"/>
              </a:rPr>
              <a:t> para </a:t>
            </a:r>
            <a:r>
              <a:rPr lang="en-US" sz="1800" dirty="0" err="1">
                <a:effectLst/>
                <a:latin typeface="Times New Roman" panose="02020603050405020304" pitchFamily="18" charset="0"/>
                <a:ea typeface="Times New Roman" panose="02020603050405020304" pitchFamily="18" charset="0"/>
              </a:rPr>
              <a:t>diseñar</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aplicaciones</a:t>
            </a:r>
            <a:r>
              <a:rPr lang="en-US" sz="1800" dirty="0">
                <a:effectLst/>
                <a:latin typeface="Times New Roman" panose="02020603050405020304" pitchFamily="18" charset="0"/>
                <a:ea typeface="Times New Roman" panose="02020603050405020304" pitchFamily="18" charset="0"/>
              </a:rPr>
              <a:t> y </a:t>
            </a:r>
            <a:r>
              <a:rPr lang="en-US" sz="1800" dirty="0" err="1">
                <a:effectLst/>
                <a:latin typeface="Times New Roman" panose="02020603050405020304" pitchFamily="18" charset="0"/>
                <a:ea typeface="Times New Roman" panose="02020603050405020304" pitchFamily="18" charset="0"/>
              </a:rPr>
              <a:t>programas</a:t>
            </a:r>
            <a:r>
              <a:rPr lang="en-US" sz="1800" dirty="0">
                <a:effectLst/>
                <a:latin typeface="Times New Roman" panose="02020603050405020304" pitchFamily="18" charset="0"/>
                <a:ea typeface="Times New Roman" panose="02020603050405020304" pitchFamily="18" charset="0"/>
              </a:rPr>
              <a:t> de </a:t>
            </a:r>
            <a:r>
              <a:rPr lang="en-US" sz="1800" dirty="0" err="1">
                <a:effectLst/>
                <a:latin typeface="Times New Roman" panose="02020603050405020304" pitchFamily="18" charset="0"/>
                <a:ea typeface="Times New Roman" panose="02020603050405020304" pitchFamily="18" charset="0"/>
              </a:rPr>
              <a:t>computadora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Está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basado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varias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técnicas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incluyendo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herencia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modularidad</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polimorfismo</a:t>
            </a:r>
            <a:r>
              <a:rPr lang="en-US" sz="1800" dirty="0">
                <a:effectLst/>
                <a:latin typeface="Times New Roman" panose="02020603050405020304" pitchFamily="18" charset="0"/>
                <a:ea typeface="Times New Roman" panose="02020603050405020304" pitchFamily="18" charset="0"/>
              </a:rPr>
              <a:t>, y </a:t>
            </a:r>
            <a:r>
              <a:rPr lang="en-US" sz="1800" dirty="0" err="1">
                <a:effectLst/>
                <a:latin typeface="Times New Roman" panose="02020603050405020304" pitchFamily="18" charset="0"/>
                <a:ea typeface="Times New Roman" panose="02020603050405020304" pitchFamily="18" charset="0"/>
              </a:rPr>
              <a:t>encapsulamiento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uso</a:t>
            </a:r>
            <a:r>
              <a:rPr lang="en-US" sz="1800" dirty="0">
                <a:effectLst/>
                <a:latin typeface="Times New Roman" panose="02020603050405020304" pitchFamily="18" charset="0"/>
                <a:ea typeface="Times New Roman" panose="02020603050405020304" pitchFamily="18" charset="0"/>
              </a:rPr>
              <a:t> se </a:t>
            </a:r>
            <a:r>
              <a:rPr lang="en-US" sz="1800" dirty="0" err="1">
                <a:effectLst/>
                <a:latin typeface="Times New Roman" panose="02020603050405020304" pitchFamily="18" charset="0"/>
                <a:ea typeface="Times New Roman" panose="02020603050405020304" pitchFamily="18" charset="0"/>
              </a:rPr>
              <a:t>popularizó</a:t>
            </a:r>
            <a:r>
              <a:rPr lang="en-US" sz="1800" dirty="0">
                <a:effectLst/>
                <a:latin typeface="Times New Roman" panose="02020603050405020304" pitchFamily="18" charset="0"/>
                <a:ea typeface="Times New Roman" panose="02020603050405020304" pitchFamily="18" charset="0"/>
              </a:rPr>
              <a:t> a </a:t>
            </a:r>
            <a:r>
              <a:rPr lang="en-US" sz="1800" dirty="0" err="1">
                <a:effectLst/>
                <a:latin typeface="Times New Roman" panose="02020603050405020304" pitchFamily="18" charset="0"/>
                <a:ea typeface="Times New Roman" panose="02020603050405020304" pitchFamily="18" charset="0"/>
              </a:rPr>
              <a:t>principios</a:t>
            </a:r>
            <a:r>
              <a:rPr lang="en-US" sz="1800" dirty="0">
                <a:effectLst/>
                <a:latin typeface="Times New Roman" panose="02020603050405020304" pitchFamily="18" charset="0"/>
                <a:ea typeface="Times New Roman" panose="02020603050405020304" pitchFamily="18" charset="0"/>
              </a:rPr>
              <a:t> de la </a:t>
            </a:r>
            <a:r>
              <a:rPr lang="en-US" sz="1800" dirty="0" err="1">
                <a:effectLst/>
                <a:latin typeface="Times New Roman" panose="02020603050405020304" pitchFamily="18" charset="0"/>
                <a:ea typeface="Times New Roman" panose="02020603050405020304" pitchFamily="18" charset="0"/>
              </a:rPr>
              <a:t>década</a:t>
            </a:r>
            <a:r>
              <a:rPr lang="en-US" sz="1800" dirty="0">
                <a:effectLst/>
                <a:latin typeface="Times New Roman" panose="02020603050405020304" pitchFamily="18" charset="0"/>
                <a:ea typeface="Times New Roman" panose="02020603050405020304" pitchFamily="18" charset="0"/>
              </a:rPr>
              <a:t> de 1990. </a:t>
            </a:r>
            <a:r>
              <a:rPr lang="en-US" sz="1800" dirty="0" err="1">
                <a:effectLst/>
                <a:latin typeface="Times New Roman" panose="02020603050405020304" pitchFamily="18" charset="0"/>
                <a:ea typeface="Times New Roman" panose="02020603050405020304" pitchFamily="18" charset="0"/>
              </a:rPr>
              <a:t>Actualmente</a:t>
            </a:r>
            <a:r>
              <a:rPr lang="en-US" sz="1800" dirty="0">
                <a:effectLst/>
                <a:latin typeface="Times New Roman" panose="02020603050405020304" pitchFamily="18" charset="0"/>
                <a:ea typeface="Times New Roman" panose="02020603050405020304" pitchFamily="18" charset="0"/>
              </a:rPr>
              <a:t> son </a:t>
            </a:r>
            <a:r>
              <a:rPr lang="en-US" sz="1800" dirty="0" err="1">
                <a:effectLst/>
                <a:latin typeface="Times New Roman" panose="02020603050405020304" pitchFamily="18" charset="0"/>
                <a:ea typeface="Times New Roman" panose="02020603050405020304" pitchFamily="18" charset="0"/>
              </a:rPr>
              <a:t>muchos</a:t>
            </a:r>
            <a:r>
              <a:rPr lang="en-US" sz="1800" dirty="0">
                <a:effectLst/>
                <a:latin typeface="Times New Roman" panose="02020603050405020304" pitchFamily="18" charset="0"/>
                <a:ea typeface="Times New Roman" panose="02020603050405020304" pitchFamily="18" charset="0"/>
              </a:rPr>
              <a:t> los </a:t>
            </a:r>
            <a:r>
              <a:rPr lang="en-US" sz="1800" dirty="0" err="1">
                <a:effectLst/>
                <a:latin typeface="Times New Roman" panose="02020603050405020304" pitchFamily="18" charset="0"/>
                <a:ea typeface="Times New Roman" panose="02020603050405020304" pitchFamily="18" charset="0"/>
              </a:rPr>
              <a:t>lenguajes</a:t>
            </a:r>
            <a:r>
              <a:rPr lang="en-US" sz="1800" dirty="0">
                <a:effectLst/>
                <a:latin typeface="Times New Roman" panose="02020603050405020304" pitchFamily="18" charset="0"/>
                <a:ea typeface="Times New Roman" panose="02020603050405020304" pitchFamily="18" charset="0"/>
              </a:rPr>
              <a:t> de </a:t>
            </a:r>
            <a:r>
              <a:rPr lang="en-US" sz="1800" dirty="0" err="1">
                <a:effectLst/>
                <a:latin typeface="Times New Roman" panose="02020603050405020304" pitchFamily="18" charset="0"/>
                <a:ea typeface="Times New Roman" panose="02020603050405020304" pitchFamily="18" charset="0"/>
              </a:rPr>
              <a:t>programación</a:t>
            </a:r>
            <a:r>
              <a:rPr lang="en-US" sz="1800" dirty="0">
                <a:effectLst/>
                <a:latin typeface="Times New Roman" panose="02020603050405020304" pitchFamily="18" charset="0"/>
                <a:ea typeface="Times New Roman" panose="02020603050405020304" pitchFamily="18" charset="0"/>
              </a:rPr>
              <a:t> que </a:t>
            </a:r>
            <a:r>
              <a:rPr lang="en-US" sz="1800" dirty="0" err="1">
                <a:effectLst/>
                <a:latin typeface="Times New Roman" panose="02020603050405020304" pitchFamily="18" charset="0"/>
                <a:ea typeface="Times New Roman" panose="02020603050405020304" pitchFamily="18" charset="0"/>
              </a:rPr>
              <a:t>soportan</a:t>
            </a:r>
            <a:r>
              <a:rPr lang="en-US" sz="1800" dirty="0">
                <a:effectLst/>
                <a:latin typeface="Times New Roman" panose="02020603050405020304" pitchFamily="18" charset="0"/>
                <a:ea typeface="Times New Roman" panose="02020603050405020304" pitchFamily="18" charset="0"/>
              </a:rPr>
              <a:t> la </a:t>
            </a:r>
            <a:r>
              <a:rPr lang="en-US" sz="1800" dirty="0" err="1">
                <a:effectLst/>
                <a:latin typeface="Times New Roman" panose="02020603050405020304" pitchFamily="18" charset="0"/>
                <a:ea typeface="Times New Roman" panose="02020603050405020304" pitchFamily="18" charset="0"/>
              </a:rPr>
              <a:t>orientación</a:t>
            </a:r>
            <a:r>
              <a:rPr lang="en-US" sz="1800" dirty="0">
                <a:effectLst/>
                <a:latin typeface="Times New Roman" panose="02020603050405020304" pitchFamily="18" charset="0"/>
                <a:ea typeface="Times New Roman" panose="02020603050405020304" pitchFamily="18" charset="0"/>
              </a:rPr>
              <a:t> a </a:t>
            </a:r>
            <a:r>
              <a:rPr lang="en-US" sz="1800" dirty="0" err="1">
                <a:effectLst/>
                <a:latin typeface="Times New Roman" panose="02020603050405020304" pitchFamily="18" charset="0"/>
                <a:ea typeface="Times New Roman" panose="02020603050405020304" pitchFamily="18" charset="0"/>
              </a:rPr>
              <a:t>objetos</a:t>
            </a:r>
            <a:r>
              <a:rPr lang="en-US" sz="1800" dirty="0">
                <a:effectLst/>
                <a:latin typeface="Times New Roman" panose="02020603050405020304" pitchFamily="18" charset="0"/>
                <a:ea typeface="Times New Roman" panose="02020603050405020304" pitchFamily="18" charset="0"/>
              </a:rPr>
              <a:t>.</a:t>
            </a:r>
          </a:p>
          <a:p>
            <a:endParaRPr lang="es-419" dirty="0"/>
          </a:p>
        </p:txBody>
      </p:sp>
      <p:pic>
        <p:nvPicPr>
          <p:cNvPr id="1026" name="Picture 2" descr="4 Benefits of Object-Oriented Programming | Robert Half">
            <a:extLst>
              <a:ext uri="{FF2B5EF4-FFF2-40B4-BE49-F238E27FC236}">
                <a16:creationId xmlns:a16="http://schemas.microsoft.com/office/drawing/2014/main" id="{8197B57C-F942-4790-9745-9F2835FB3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6" y="3724274"/>
            <a:ext cx="4182478" cy="27835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bject-Oriented Programming (OOP) | MiltonMarketing.com">
            <a:extLst>
              <a:ext uri="{FF2B5EF4-FFF2-40B4-BE49-F238E27FC236}">
                <a16:creationId xmlns:a16="http://schemas.microsoft.com/office/drawing/2014/main" id="{DE6E0044-B9F0-43CA-A6AD-89211B6A26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1357" y="3631978"/>
            <a:ext cx="3617496" cy="2875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9D1DD-A0AE-4190-B50C-69B9084C29AC}"/>
              </a:ext>
            </a:extLst>
          </p:cNvPr>
          <p:cNvSpPr>
            <a:spLocks noGrp="1"/>
          </p:cNvSpPr>
          <p:nvPr>
            <p:ph type="title"/>
          </p:nvPr>
        </p:nvSpPr>
        <p:spPr/>
        <p:txBody>
          <a:bodyPr>
            <a:normAutofit fontScale="90000"/>
          </a:bodyPr>
          <a:lstStyle/>
          <a:p>
            <a:r>
              <a:rPr lang="en-US" sz="4900" b="1" kern="1400" cap="small" dirty="0">
                <a:effectLst/>
                <a:latin typeface="Times New Roman" panose="02020603050405020304" pitchFamily="18" charset="0"/>
                <a:ea typeface="Times New Roman" panose="02020603050405020304" pitchFamily="18" charset="0"/>
              </a:rPr>
              <a:t>Create.withcode.uk online</a:t>
            </a:r>
            <a:br>
              <a:rPr lang="en-US" sz="1800" b="1" kern="1400" cap="small" dirty="0">
                <a:effectLst/>
                <a:latin typeface="Times New Roman" panose="02020603050405020304" pitchFamily="18" charset="0"/>
                <a:ea typeface="Times New Roman" panose="02020603050405020304" pitchFamily="18" charset="0"/>
              </a:rPr>
            </a:br>
            <a:endParaRPr lang="es-419" dirty="0"/>
          </a:p>
        </p:txBody>
      </p:sp>
      <p:sp>
        <p:nvSpPr>
          <p:cNvPr id="3" name="Content Placeholder 2">
            <a:extLst>
              <a:ext uri="{FF2B5EF4-FFF2-40B4-BE49-F238E27FC236}">
                <a16:creationId xmlns:a16="http://schemas.microsoft.com/office/drawing/2014/main" id="{D18802A1-00DA-4706-9CD4-AB02C5700DFC}"/>
              </a:ext>
            </a:extLst>
          </p:cNvPr>
          <p:cNvSpPr>
            <a:spLocks noGrp="1"/>
          </p:cNvSpPr>
          <p:nvPr>
            <p:ph idx="1"/>
          </p:nvPr>
        </p:nvSpPr>
        <p:spPr/>
        <p:txBody>
          <a:bodyPr/>
          <a:lstStyle/>
          <a:p>
            <a:r>
              <a:rPr lang="es-EC" sz="2400" dirty="0">
                <a:effectLst/>
                <a:latin typeface="Times New Roman" panose="02020603050405020304" pitchFamily="18" charset="0"/>
                <a:ea typeface="Times New Roman" panose="02020603050405020304" pitchFamily="18" charset="0"/>
              </a:rPr>
              <a:t>Create.withcode.uk es un editor de </a:t>
            </a:r>
            <a:r>
              <a:rPr lang="es-EC" sz="2400" dirty="0" err="1">
                <a:effectLst/>
                <a:latin typeface="Times New Roman" panose="02020603050405020304" pitchFamily="18" charset="0"/>
                <a:ea typeface="Times New Roman" panose="02020603050405020304" pitchFamily="18" charset="0"/>
              </a:rPr>
              <a:t>python</a:t>
            </a:r>
            <a:r>
              <a:rPr lang="es-EC" sz="2400" dirty="0">
                <a:effectLst/>
                <a:latin typeface="Times New Roman" panose="02020603050405020304" pitchFamily="18" charset="0"/>
                <a:ea typeface="Times New Roman" panose="02020603050405020304" pitchFamily="18" charset="0"/>
              </a:rPr>
              <a:t> en línea que le permite escribir, ejecutar, depurar y compartir código de </a:t>
            </a:r>
            <a:r>
              <a:rPr lang="es-EC" sz="2400" dirty="0" err="1">
                <a:effectLst/>
                <a:latin typeface="Times New Roman" panose="02020603050405020304" pitchFamily="18" charset="0"/>
                <a:ea typeface="Times New Roman" panose="02020603050405020304" pitchFamily="18" charset="0"/>
              </a:rPr>
              <a:t>python</a:t>
            </a:r>
            <a:r>
              <a:rPr lang="es-EC" sz="2400" dirty="0">
                <a:effectLst/>
                <a:latin typeface="Times New Roman" panose="02020603050405020304" pitchFamily="18" charset="0"/>
                <a:ea typeface="Times New Roman" panose="02020603050405020304" pitchFamily="18" charset="0"/>
              </a:rPr>
              <a:t> en su navegador web. Se lanzó en abril de 2016 para ayudar a los estudiantes a aprender a escribir código en cualquier dispositivo sin tener que instalar ningún software especializado.</a:t>
            </a:r>
            <a:endParaRPr lang="en-US" sz="2400" dirty="0">
              <a:effectLst/>
              <a:latin typeface="Times New Roman" panose="02020603050405020304" pitchFamily="18" charset="0"/>
              <a:ea typeface="Times New Roman" panose="02020603050405020304" pitchFamily="18" charset="0"/>
            </a:endParaRPr>
          </a:p>
          <a:p>
            <a:pPr marL="36900" indent="0">
              <a:buNone/>
            </a:pPr>
            <a:endParaRPr lang="es-419" dirty="0"/>
          </a:p>
        </p:txBody>
      </p:sp>
      <p:pic>
        <p:nvPicPr>
          <p:cNvPr id="6" name="Picture 5">
            <a:extLst>
              <a:ext uri="{FF2B5EF4-FFF2-40B4-BE49-F238E27FC236}">
                <a16:creationId xmlns:a16="http://schemas.microsoft.com/office/drawing/2014/main" id="{ED2D922D-8F62-4352-865E-EC07CFCD146C}"/>
              </a:ext>
            </a:extLst>
          </p:cNvPr>
          <p:cNvPicPr/>
          <p:nvPr/>
        </p:nvPicPr>
        <p:blipFill>
          <a:blip r:embed="rId2"/>
          <a:stretch>
            <a:fillRect/>
          </a:stretch>
        </p:blipFill>
        <p:spPr>
          <a:xfrm>
            <a:off x="4490475" y="4235116"/>
            <a:ext cx="4677587" cy="2013284"/>
          </a:xfrm>
          <a:prstGeom prst="rect">
            <a:avLst/>
          </a:prstGeom>
        </p:spPr>
      </p:pic>
    </p:spTree>
    <p:extLst>
      <p:ext uri="{BB962C8B-B14F-4D97-AF65-F5344CB8AC3E}">
        <p14:creationId xmlns:p14="http://schemas.microsoft.com/office/powerpoint/2010/main" val="438045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92C3-AFC2-4F49-AE5B-E95201E5C176}"/>
              </a:ext>
            </a:extLst>
          </p:cNvPr>
          <p:cNvSpPr>
            <a:spLocks noGrp="1"/>
          </p:cNvSpPr>
          <p:nvPr>
            <p:ph type="title"/>
          </p:nvPr>
        </p:nvSpPr>
        <p:spPr/>
        <p:txBody>
          <a:bodyPr>
            <a:normAutofit fontScale="90000"/>
          </a:bodyPr>
          <a:lstStyle/>
          <a:p>
            <a:r>
              <a:rPr lang="es-EC" sz="4000" b="1" kern="1400" cap="small" dirty="0">
                <a:effectLst/>
                <a:latin typeface="Times New Roman" panose="02020603050405020304" pitchFamily="18" charset="0"/>
                <a:ea typeface="Times New Roman" panose="02020603050405020304" pitchFamily="18" charset="0"/>
              </a:rPr>
              <a:t>CONCLUCION</a:t>
            </a:r>
            <a:br>
              <a:rPr lang="en-US" sz="1800" b="1" kern="1400" cap="small" dirty="0">
                <a:effectLst/>
                <a:latin typeface="Times New Roman" panose="02020603050405020304" pitchFamily="18" charset="0"/>
                <a:ea typeface="Times New Roman" panose="02020603050405020304" pitchFamily="18" charset="0"/>
              </a:rPr>
            </a:br>
            <a:endParaRPr lang="es-419" dirty="0"/>
          </a:p>
        </p:txBody>
      </p:sp>
      <p:sp>
        <p:nvSpPr>
          <p:cNvPr id="3" name="Content Placeholder 2">
            <a:extLst>
              <a:ext uri="{FF2B5EF4-FFF2-40B4-BE49-F238E27FC236}">
                <a16:creationId xmlns:a16="http://schemas.microsoft.com/office/drawing/2014/main" id="{956B1ECC-F038-4F62-B9F8-D98992860654}"/>
              </a:ext>
            </a:extLst>
          </p:cNvPr>
          <p:cNvSpPr>
            <a:spLocks noGrp="1"/>
          </p:cNvSpPr>
          <p:nvPr>
            <p:ph idx="1"/>
          </p:nvPr>
        </p:nvSpPr>
        <p:spPr/>
        <p:txBody>
          <a:bodyPr>
            <a:normAutofit fontScale="92500" lnSpcReduction="20000"/>
          </a:bodyPr>
          <a:lstStyle/>
          <a:p>
            <a:pPr marL="342900" marR="0" lvl="0" indent="-342900">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Python </a:t>
            </a:r>
            <a:r>
              <a:rPr lang="en-US" sz="2400" dirty="0" err="1">
                <a:effectLst/>
                <a:latin typeface="Times New Roman" panose="02020603050405020304" pitchFamily="18" charset="0"/>
                <a:ea typeface="Times New Roman" panose="02020603050405020304" pitchFamily="18" charset="0"/>
              </a:rPr>
              <a:t>nos</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permite</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como</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programadores</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formar</a:t>
            </a:r>
            <a:r>
              <a:rPr lang="en-US" sz="2400" dirty="0">
                <a:effectLst/>
                <a:latin typeface="Times New Roman" panose="02020603050405020304" pitchFamily="18" charset="0"/>
                <a:ea typeface="Times New Roman" panose="02020603050405020304" pitchFamily="18" charset="0"/>
              </a:rPr>
              <a:t> un </a:t>
            </a:r>
            <a:r>
              <a:rPr lang="en-US" sz="2400" dirty="0" err="1">
                <a:effectLst/>
                <a:latin typeface="Times New Roman" panose="02020603050405020304" pitchFamily="18" charset="0"/>
                <a:ea typeface="Times New Roman" panose="02020603050405020304" pitchFamily="18" charset="0"/>
              </a:rPr>
              <a:t>codigo</a:t>
            </a:r>
            <a:r>
              <a:rPr lang="en-US" sz="2400" dirty="0">
                <a:effectLst/>
                <a:latin typeface="Times New Roman" panose="02020603050405020304" pitchFamily="18" charset="0"/>
                <a:ea typeface="Times New Roman" panose="02020603050405020304" pitchFamily="18" charset="0"/>
              </a:rPr>
              <a:t> simple y </a:t>
            </a:r>
            <a:r>
              <a:rPr lang="en-US" sz="2400" dirty="0" err="1">
                <a:effectLst/>
                <a:latin typeface="Times New Roman" panose="02020603050405020304" pitchFamily="18" charset="0"/>
                <a:ea typeface="Times New Roman" panose="02020603050405020304" pitchFamily="18" charset="0"/>
              </a:rPr>
              <a:t>ordenado</a:t>
            </a:r>
            <a:r>
              <a:rPr lang="en-US" sz="2400" dirty="0">
                <a:effectLst/>
                <a:latin typeface="Times New Roman" panose="02020603050405020304" pitchFamily="18" charset="0"/>
                <a:ea typeface="Times New Roman" panose="02020603050405020304" pitchFamily="18" charset="0"/>
              </a:rPr>
              <a:t>. Sus </a:t>
            </a:r>
            <a:r>
              <a:rPr lang="en-US" sz="2400" dirty="0" err="1">
                <a:effectLst/>
                <a:latin typeface="Times New Roman" panose="02020603050405020304" pitchFamily="18" charset="0"/>
                <a:ea typeface="Times New Roman" panose="02020603050405020304" pitchFamily="18" charset="0"/>
              </a:rPr>
              <a:t>aplicaciones</a:t>
            </a:r>
            <a:r>
              <a:rPr lang="en-US" sz="2400" dirty="0">
                <a:effectLst/>
                <a:latin typeface="Times New Roman" panose="02020603050405020304" pitchFamily="18" charset="0"/>
                <a:ea typeface="Times New Roman" panose="02020603050405020304" pitchFamily="18" charset="0"/>
              </a:rPr>
              <a:t>, tanto </a:t>
            </a:r>
            <a:r>
              <a:rPr lang="en-US" sz="2400" dirty="0" err="1">
                <a:effectLst/>
                <a:latin typeface="Times New Roman" panose="02020603050405020304" pitchFamily="18" charset="0"/>
                <a:ea typeface="Times New Roman" panose="02020603050405020304" pitchFamily="18" charset="0"/>
              </a:rPr>
              <a:t>en</a:t>
            </a:r>
            <a:r>
              <a:rPr lang="en-US" sz="2400" dirty="0">
                <a:effectLst/>
                <a:latin typeface="Times New Roman" panose="02020603050405020304" pitchFamily="18" charset="0"/>
                <a:ea typeface="Times New Roman" panose="02020603050405020304" pitchFamily="18" charset="0"/>
              </a:rPr>
              <a:t> la </a:t>
            </a:r>
            <a:r>
              <a:rPr lang="en-US" sz="2400" dirty="0" err="1">
                <a:effectLst/>
                <a:latin typeface="Times New Roman" panose="02020603050405020304" pitchFamily="18" charset="0"/>
                <a:ea typeface="Times New Roman" panose="02020603050405020304" pitchFamily="18" charset="0"/>
              </a:rPr>
              <a:t>comunidad</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docente</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como</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en</a:t>
            </a:r>
            <a:r>
              <a:rPr lang="en-US" sz="2400" dirty="0">
                <a:effectLst/>
                <a:latin typeface="Times New Roman" panose="02020603050405020304" pitchFamily="18" charset="0"/>
                <a:ea typeface="Times New Roman" panose="02020603050405020304" pitchFamily="18" charset="0"/>
              </a:rPr>
              <a:t> la </a:t>
            </a:r>
            <a:r>
              <a:rPr lang="en-US" sz="2400" dirty="0" err="1">
                <a:effectLst/>
                <a:latin typeface="Times New Roman" panose="02020603050405020304" pitchFamily="18" charset="0"/>
                <a:ea typeface="Times New Roman" panose="02020603050405020304" pitchFamily="18" charset="0"/>
              </a:rPr>
              <a:t>científica</a:t>
            </a:r>
            <a:r>
              <a:rPr lang="en-US" sz="2400" dirty="0">
                <a:effectLst/>
                <a:latin typeface="Times New Roman" panose="02020603050405020304" pitchFamily="18" charset="0"/>
                <a:ea typeface="Times New Roman" panose="02020603050405020304" pitchFamily="18" charset="0"/>
              </a:rPr>
              <a:t>, le </a:t>
            </a:r>
            <a:r>
              <a:rPr lang="en-US" sz="2400" dirty="0" err="1">
                <a:effectLst/>
                <a:latin typeface="Times New Roman" panose="02020603050405020304" pitchFamily="18" charset="0"/>
                <a:ea typeface="Times New Roman" panose="02020603050405020304" pitchFamily="18" charset="0"/>
              </a:rPr>
              <a:t>permitirán</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aumentar</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su</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popularidad</a:t>
            </a:r>
            <a:r>
              <a:rPr lang="en-US" sz="2400" dirty="0">
                <a:effectLst/>
                <a:latin typeface="Times New Roman" panose="02020603050405020304" pitchFamily="18" charset="0"/>
                <a:ea typeface="Times New Roman" panose="02020603050405020304" pitchFamily="18" charset="0"/>
              </a:rPr>
              <a:t> y </a:t>
            </a:r>
            <a:r>
              <a:rPr lang="en-US" sz="2400" dirty="0" err="1">
                <a:effectLst/>
                <a:latin typeface="Times New Roman" panose="02020603050405020304" pitchFamily="18" charset="0"/>
                <a:ea typeface="Times New Roman" panose="02020603050405020304" pitchFamily="18" charset="0"/>
              </a:rPr>
              <a:t>adopción</a:t>
            </a:r>
            <a:r>
              <a:rPr lang="en-US" sz="2400" dirty="0">
                <a:effectLst/>
                <a:latin typeface="Times New Roman" panose="02020603050405020304" pitchFamily="18" charset="0"/>
                <a:ea typeface="Times New Roman" panose="02020603050405020304" pitchFamily="18" charset="0"/>
              </a:rPr>
              <a:t> a </a:t>
            </a:r>
            <a:r>
              <a:rPr lang="en-US" sz="2400" dirty="0" err="1">
                <a:effectLst/>
                <a:latin typeface="Times New Roman" panose="02020603050405020304" pitchFamily="18" charset="0"/>
                <a:ea typeface="Times New Roman" panose="02020603050405020304" pitchFamily="18" charset="0"/>
              </a:rPr>
              <a:t>nivel</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internacional</a:t>
            </a:r>
            <a:r>
              <a:rPr lang="en-US" sz="2400" dirty="0">
                <a:effectLst/>
                <a:latin typeface="Times New Roman" panose="02020603050405020304" pitchFamily="18" charset="0"/>
                <a:ea typeface="Times New Roman" panose="02020603050405020304" pitchFamily="18" charset="0"/>
              </a:rPr>
              <a:t>. Sin </a:t>
            </a:r>
            <a:r>
              <a:rPr lang="en-US" sz="2400" dirty="0" err="1">
                <a:effectLst/>
                <a:latin typeface="Times New Roman" panose="02020603050405020304" pitchFamily="18" charset="0"/>
                <a:ea typeface="Times New Roman" panose="02020603050405020304" pitchFamily="18" charset="0"/>
              </a:rPr>
              <a:t>mencionar</a:t>
            </a:r>
            <a:r>
              <a:rPr lang="en-US" sz="2400" dirty="0">
                <a:effectLst/>
                <a:latin typeface="Times New Roman" panose="02020603050405020304" pitchFamily="18" charset="0"/>
                <a:ea typeface="Times New Roman" panose="02020603050405020304" pitchFamily="18" charset="0"/>
              </a:rPr>
              <a:t> que gracias a sus </a:t>
            </a:r>
            <a:r>
              <a:rPr lang="en-US" sz="2400" dirty="0" err="1">
                <a:effectLst/>
                <a:latin typeface="Times New Roman" panose="02020603050405020304" pitchFamily="18" charset="0"/>
                <a:ea typeface="Times New Roman" panose="02020603050405020304" pitchFamily="18" charset="0"/>
              </a:rPr>
              <a:t>librerias</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nos</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permiten</a:t>
            </a:r>
            <a:r>
              <a:rPr lang="en-US" sz="2400" dirty="0">
                <a:effectLst/>
                <a:latin typeface="Times New Roman" panose="02020603050405020304" pitchFamily="18" charset="0"/>
                <a:ea typeface="Times New Roman" panose="02020603050405020304" pitchFamily="18" charset="0"/>
              </a:rPr>
              <a:t> la </a:t>
            </a:r>
            <a:r>
              <a:rPr lang="en-US" sz="2400" dirty="0" err="1">
                <a:effectLst/>
                <a:latin typeface="Times New Roman" panose="02020603050405020304" pitchFamily="18" charset="0"/>
                <a:ea typeface="Times New Roman" panose="02020603050405020304" pitchFamily="18" charset="0"/>
              </a:rPr>
              <a:t>interaccion</a:t>
            </a:r>
            <a:r>
              <a:rPr lang="en-US" sz="2400" dirty="0">
                <a:effectLst/>
                <a:latin typeface="Times New Roman" panose="02020603050405020304" pitchFamily="18" charset="0"/>
                <a:ea typeface="Times New Roman" panose="02020603050405020304" pitchFamily="18" charset="0"/>
              </a:rPr>
              <a:t> de </a:t>
            </a:r>
            <a:r>
              <a:rPr lang="en-US" sz="2400" dirty="0" err="1">
                <a:effectLst/>
                <a:latin typeface="Times New Roman" panose="02020603050405020304" pitchFamily="18" charset="0"/>
                <a:ea typeface="Times New Roman" panose="02020603050405020304" pitchFamily="18" charset="0"/>
              </a:rPr>
              <a:t>muychos</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apratados</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como</a:t>
            </a:r>
            <a:r>
              <a:rPr lang="en-US" sz="2400" dirty="0">
                <a:effectLst/>
                <a:latin typeface="Times New Roman" panose="02020603050405020304" pitchFamily="18" charset="0"/>
                <a:ea typeface="Times New Roman" panose="02020603050405020304" pitchFamily="18" charset="0"/>
              </a:rPr>
              <a:t> lo </a:t>
            </a:r>
            <a:r>
              <a:rPr lang="en-US" sz="2400" dirty="0" err="1">
                <a:effectLst/>
                <a:latin typeface="Times New Roman" panose="02020603050405020304" pitchFamily="18" charset="0"/>
                <a:ea typeface="Times New Roman" panose="02020603050405020304" pitchFamily="18" charset="0"/>
              </a:rPr>
              <a:t>fue</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en</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este</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proyecto</a:t>
            </a:r>
            <a:r>
              <a:rPr lang="en-US" sz="2400" dirty="0">
                <a:effectLst/>
                <a:latin typeface="Times New Roman" panose="02020603050405020304" pitchFamily="18" charset="0"/>
                <a:ea typeface="Times New Roman" panose="02020603050405020304" pitchFamily="18" charset="0"/>
              </a:rPr>
              <a:t> con la raspberry pi.</a:t>
            </a:r>
          </a:p>
          <a:p>
            <a:pPr marL="342900" marR="0" lvl="0" indent="-342900">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El </a:t>
            </a:r>
            <a:r>
              <a:rPr lang="en-US" sz="2400" dirty="0" err="1">
                <a:effectLst/>
                <a:latin typeface="Times New Roman" panose="02020603050405020304" pitchFamily="18" charset="0"/>
                <a:ea typeface="Times New Roman" panose="02020603050405020304" pitchFamily="18" charset="0"/>
              </a:rPr>
              <a:t>futuro</a:t>
            </a:r>
            <a:r>
              <a:rPr lang="en-US" sz="2400" dirty="0">
                <a:effectLst/>
                <a:latin typeface="Times New Roman" panose="02020603050405020304" pitchFamily="18" charset="0"/>
                <a:ea typeface="Times New Roman" panose="02020603050405020304" pitchFamily="18" charset="0"/>
              </a:rPr>
              <a:t> de la </a:t>
            </a:r>
            <a:r>
              <a:rPr lang="en-US" sz="2400" dirty="0" err="1">
                <a:effectLst/>
                <a:latin typeface="Times New Roman" panose="02020603050405020304" pitchFamily="18" charset="0"/>
                <a:ea typeface="Times New Roman" panose="02020603050405020304" pitchFamily="18" charset="0"/>
              </a:rPr>
              <a:t>tecnología</a:t>
            </a:r>
            <a:r>
              <a:rPr lang="en-US" sz="2400" dirty="0">
                <a:effectLst/>
                <a:latin typeface="Times New Roman" panose="02020603050405020304" pitchFamily="18" charset="0"/>
                <a:ea typeface="Times New Roman" panose="02020603050405020304" pitchFamily="18" charset="0"/>
              </a:rPr>
              <a:t> es </a:t>
            </a:r>
            <a:r>
              <a:rPr lang="en-US" sz="2400" dirty="0" err="1">
                <a:effectLst/>
                <a:latin typeface="Times New Roman" panose="02020603050405020304" pitchFamily="18" charset="0"/>
                <a:ea typeface="Times New Roman" panose="02020603050405020304" pitchFamily="18" charset="0"/>
              </a:rPr>
              <a:t>muy</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prometedor</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pero</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necesitamos</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hacer</a:t>
            </a:r>
            <a:r>
              <a:rPr lang="en-US" sz="2400" dirty="0">
                <a:effectLst/>
                <a:latin typeface="Times New Roman" panose="02020603050405020304" pitchFamily="18" charset="0"/>
                <a:ea typeface="Times New Roman" panose="02020603050405020304" pitchFamily="18" charset="0"/>
              </a:rPr>
              <a:t> un </a:t>
            </a:r>
            <a:r>
              <a:rPr lang="en-US" sz="2400" dirty="0" err="1">
                <a:effectLst/>
                <a:latin typeface="Times New Roman" panose="02020603050405020304" pitchFamily="18" charset="0"/>
                <a:ea typeface="Times New Roman" panose="02020603050405020304" pitchFamily="18" charset="0"/>
              </a:rPr>
              <a:t>esfuerzo</a:t>
            </a:r>
            <a:r>
              <a:rPr lang="en-US" sz="2400" dirty="0">
                <a:effectLst/>
                <a:latin typeface="Times New Roman" panose="02020603050405020304" pitchFamily="18" charset="0"/>
                <a:ea typeface="Times New Roman" panose="02020603050405020304" pitchFamily="18" charset="0"/>
              </a:rPr>
              <a:t>. Raspberry Pi </a:t>
            </a:r>
            <a:r>
              <a:rPr lang="en-US" sz="2400" dirty="0" err="1">
                <a:effectLst/>
                <a:latin typeface="Times New Roman" panose="02020603050405020304" pitchFamily="18" charset="0"/>
                <a:ea typeface="Times New Roman" panose="02020603050405020304" pitchFamily="18" charset="0"/>
              </a:rPr>
              <a:t>está</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pensado</a:t>
            </a:r>
            <a:r>
              <a:rPr lang="en-US" sz="2400" dirty="0">
                <a:effectLst/>
                <a:latin typeface="Times New Roman" panose="02020603050405020304" pitchFamily="18" charset="0"/>
                <a:ea typeface="Times New Roman" panose="02020603050405020304" pitchFamily="18" charset="0"/>
              </a:rPr>
              <a:t> para que </a:t>
            </a:r>
            <a:r>
              <a:rPr lang="en-US" sz="2400" dirty="0" err="1">
                <a:effectLst/>
                <a:latin typeface="Times New Roman" panose="02020603050405020304" pitchFamily="18" charset="0"/>
                <a:ea typeface="Times New Roman" panose="02020603050405020304" pitchFamily="18" charset="0"/>
              </a:rPr>
              <a:t>todo</a:t>
            </a:r>
            <a:r>
              <a:rPr lang="en-US" sz="2400" dirty="0">
                <a:effectLst/>
                <a:latin typeface="Times New Roman" panose="02020603050405020304" pitchFamily="18" charset="0"/>
                <a:ea typeface="Times New Roman" panose="02020603050405020304" pitchFamily="18" charset="0"/>
              </a:rPr>
              <a:t> el </a:t>
            </a:r>
            <a:r>
              <a:rPr lang="en-US" sz="2400" dirty="0" err="1">
                <a:effectLst/>
                <a:latin typeface="Times New Roman" panose="02020603050405020304" pitchFamily="18" charset="0"/>
                <a:ea typeface="Times New Roman" panose="02020603050405020304" pitchFamily="18" charset="0"/>
              </a:rPr>
              <a:t>mundo</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pueda</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aprender</a:t>
            </a:r>
            <a:r>
              <a:rPr lang="en-US" sz="2400" dirty="0">
                <a:effectLst/>
                <a:latin typeface="Times New Roman" panose="02020603050405020304" pitchFamily="18" charset="0"/>
                <a:ea typeface="Times New Roman" panose="02020603050405020304" pitchFamily="18" charset="0"/>
              </a:rPr>
              <a:t> a </a:t>
            </a:r>
            <a:r>
              <a:rPr lang="en-US" sz="2400" dirty="0" err="1">
                <a:effectLst/>
                <a:latin typeface="Times New Roman" panose="02020603050405020304" pitchFamily="18" charset="0"/>
                <a:ea typeface="Times New Roman" panose="02020603050405020304" pitchFamily="18" charset="0"/>
              </a:rPr>
              <a:t>programar</a:t>
            </a:r>
            <a:r>
              <a:rPr lang="en-US" sz="2400" dirty="0">
                <a:effectLst/>
                <a:latin typeface="Times New Roman" panose="02020603050405020304" pitchFamily="18" charset="0"/>
                <a:ea typeface="Times New Roman" panose="02020603050405020304" pitchFamily="18" charset="0"/>
              </a:rPr>
              <a:t> y sea </a:t>
            </a:r>
            <a:r>
              <a:rPr lang="en-US" sz="2400" dirty="0" err="1">
                <a:effectLst/>
                <a:latin typeface="Times New Roman" panose="02020603050405020304" pitchFamily="18" charset="0"/>
                <a:ea typeface="Times New Roman" panose="02020603050405020304" pitchFamily="18" charset="0"/>
              </a:rPr>
              <a:t>capaz</a:t>
            </a:r>
            <a:r>
              <a:rPr lang="en-US" sz="2400" dirty="0">
                <a:effectLst/>
                <a:latin typeface="Times New Roman" panose="02020603050405020304" pitchFamily="18" charset="0"/>
                <a:ea typeface="Times New Roman" panose="02020603050405020304" pitchFamily="18" charset="0"/>
              </a:rPr>
              <a:t> de </a:t>
            </a:r>
            <a:r>
              <a:rPr lang="en-US" sz="2400" dirty="0" err="1">
                <a:effectLst/>
                <a:latin typeface="Times New Roman" panose="02020603050405020304" pitchFamily="18" charset="0"/>
                <a:ea typeface="Times New Roman" panose="02020603050405020304" pitchFamily="18" charset="0"/>
              </a:rPr>
              <a:t>introducirse</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en</a:t>
            </a:r>
            <a:r>
              <a:rPr lang="en-US" sz="2400" dirty="0">
                <a:effectLst/>
                <a:latin typeface="Times New Roman" panose="02020603050405020304" pitchFamily="18" charset="0"/>
                <a:ea typeface="Times New Roman" panose="02020603050405020304" pitchFamily="18" charset="0"/>
              </a:rPr>
              <a:t> las </a:t>
            </a:r>
            <a:r>
              <a:rPr lang="en-US" sz="2400" dirty="0" err="1">
                <a:effectLst/>
                <a:latin typeface="Times New Roman" panose="02020603050405020304" pitchFamily="18" charset="0"/>
                <a:ea typeface="Times New Roman" panose="02020603050405020304" pitchFamily="18" charset="0"/>
              </a:rPr>
              <a:t>ciencias</a:t>
            </a:r>
            <a:r>
              <a:rPr lang="en-US" sz="2400" dirty="0">
                <a:effectLst/>
                <a:latin typeface="Times New Roman" panose="02020603050405020304" pitchFamily="18" charset="0"/>
                <a:ea typeface="Times New Roman" panose="02020603050405020304" pitchFamily="18" charset="0"/>
              </a:rPr>
              <a:t> de la </a:t>
            </a:r>
            <a:r>
              <a:rPr lang="en-US" sz="2400" dirty="0" err="1">
                <a:effectLst/>
                <a:latin typeface="Times New Roman" panose="02020603050405020304" pitchFamily="18" charset="0"/>
                <a:ea typeface="Times New Roman" panose="02020603050405020304" pitchFamily="18" charset="0"/>
              </a:rPr>
              <a:t>computación</a:t>
            </a:r>
            <a:r>
              <a:rPr lang="en-US" sz="2400" dirty="0">
                <a:effectLst/>
                <a:latin typeface="Times New Roman" panose="02020603050405020304" pitchFamily="18" charset="0"/>
                <a:ea typeface="Times New Roman" panose="02020603050405020304" pitchFamily="18" charset="0"/>
              </a:rPr>
              <a:t>.</a:t>
            </a:r>
          </a:p>
          <a:p>
            <a:pPr marL="342900" marR="0" lvl="0" indent="-342900">
              <a:spcBef>
                <a:spcPts val="0"/>
              </a:spcBef>
              <a:spcAft>
                <a:spcPts val="0"/>
              </a:spcAft>
              <a:buFont typeface="Symbol" panose="05050102010706020507" pitchFamily="18" charset="2"/>
              <a:buChar char=""/>
            </a:pPr>
            <a:r>
              <a:rPr lang="es-EC" sz="2400" dirty="0">
                <a:effectLst/>
                <a:latin typeface="Times New Roman" panose="02020603050405020304" pitchFamily="18" charset="0"/>
                <a:ea typeface="Times New Roman" panose="02020603050405020304" pitchFamily="18" charset="0"/>
              </a:rPr>
              <a:t>La página https://create.withcode.uk/ la cual puedes crea funciones para ingresar y sacar datos, tiene muchas limitaciones de varias librerías y una de esas es la de librería SYS.</a:t>
            </a:r>
            <a:endParaRPr lang="en-US" sz="2400" dirty="0">
              <a:effectLst/>
              <a:latin typeface="Times New Roman" panose="02020603050405020304" pitchFamily="18" charset="0"/>
              <a:ea typeface="Times New Roman" panose="02020603050405020304" pitchFamily="18" charset="0"/>
            </a:endParaRPr>
          </a:p>
          <a:p>
            <a:pPr marL="36900" indent="0">
              <a:buNone/>
            </a:pPr>
            <a:endParaRPr lang="es-419" dirty="0"/>
          </a:p>
        </p:txBody>
      </p:sp>
    </p:spTree>
    <p:extLst>
      <p:ext uri="{BB962C8B-B14F-4D97-AF65-F5344CB8AC3E}">
        <p14:creationId xmlns:p14="http://schemas.microsoft.com/office/powerpoint/2010/main" val="4264164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2773-5C2F-49A7-89D7-3F45E23FA7EF}"/>
              </a:ext>
            </a:extLst>
          </p:cNvPr>
          <p:cNvSpPr>
            <a:spLocks noGrp="1"/>
          </p:cNvSpPr>
          <p:nvPr>
            <p:ph type="title"/>
          </p:nvPr>
        </p:nvSpPr>
        <p:spPr/>
        <p:txBody>
          <a:bodyPr>
            <a:normAutofit fontScale="90000"/>
          </a:bodyPr>
          <a:lstStyle/>
          <a:p>
            <a:r>
              <a:rPr lang="es-EC" sz="5300" kern="1400" cap="small" dirty="0">
                <a:effectLst/>
                <a:latin typeface="Times New Roman" panose="02020603050405020304" pitchFamily="18" charset="0"/>
                <a:ea typeface="Times New Roman" panose="02020603050405020304" pitchFamily="18" charset="0"/>
              </a:rPr>
              <a:t>Referencias</a:t>
            </a:r>
            <a:br>
              <a:rPr lang="en-US" sz="1800" kern="1400" cap="small" dirty="0">
                <a:effectLst/>
                <a:latin typeface="Times New Roman" panose="02020603050405020304" pitchFamily="18" charset="0"/>
                <a:ea typeface="Times New Roman" panose="02020603050405020304" pitchFamily="18" charset="0"/>
              </a:rPr>
            </a:br>
            <a:endParaRPr lang="es-419" dirty="0"/>
          </a:p>
        </p:txBody>
      </p:sp>
      <p:sp>
        <p:nvSpPr>
          <p:cNvPr id="3" name="Content Placeholder 2">
            <a:extLst>
              <a:ext uri="{FF2B5EF4-FFF2-40B4-BE49-F238E27FC236}">
                <a16:creationId xmlns:a16="http://schemas.microsoft.com/office/drawing/2014/main" id="{103A1307-AE84-4359-9BAB-137E481581A1}"/>
              </a:ext>
            </a:extLst>
          </p:cNvPr>
          <p:cNvSpPr>
            <a:spLocks noGrp="1"/>
          </p:cNvSpPr>
          <p:nvPr>
            <p:ph idx="1"/>
          </p:nvPr>
        </p:nvSpPr>
        <p:spPr/>
        <p:txBody>
          <a:bodyPr>
            <a:normAutofit fontScale="70000" lnSpcReduction="20000"/>
          </a:bodyPr>
          <a:lstStyle/>
          <a:p>
            <a:pPr marL="342900" marR="0" lvl="0" indent="-342900">
              <a:spcBef>
                <a:spcPts val="0"/>
              </a:spcBef>
              <a:spcAft>
                <a:spcPts val="0"/>
              </a:spcAft>
              <a:buFont typeface="+mj-lt"/>
              <a:buAutoNum type="arabicPeriod"/>
              <a:tabLst>
                <a:tab pos="228600" algn="l"/>
              </a:tabLst>
            </a:pPr>
            <a:r>
              <a:rPr lang="es-EC" sz="2800" dirty="0" err="1">
                <a:effectLst/>
                <a:latin typeface="Times New Roman" panose="02020603050405020304" pitchFamily="18" charset="0"/>
                <a:ea typeface="Times New Roman" panose="02020603050405020304" pitchFamily="18" charset="0"/>
              </a:rPr>
              <a:t>Rupil</a:t>
            </a:r>
            <a:r>
              <a:rPr lang="es-EC" sz="2800" dirty="0">
                <a:effectLst/>
                <a:latin typeface="Times New Roman" panose="02020603050405020304" pitchFamily="18" charset="0"/>
                <a:ea typeface="Times New Roman" panose="02020603050405020304" pitchFamily="18" charset="0"/>
              </a:rPr>
              <a:t>, A. C., &amp; García </a:t>
            </a:r>
            <a:r>
              <a:rPr lang="es-EC" sz="2800" dirty="0" err="1">
                <a:effectLst/>
                <a:latin typeface="Times New Roman" panose="02020603050405020304" pitchFamily="18" charset="0"/>
                <a:ea typeface="Times New Roman" panose="02020603050405020304" pitchFamily="18" charset="0"/>
              </a:rPr>
              <a:t>Mattío</a:t>
            </a:r>
            <a:r>
              <a:rPr lang="es-EC" sz="2800" dirty="0">
                <a:effectLst/>
                <a:latin typeface="Times New Roman" panose="02020603050405020304" pitchFamily="18" charset="0"/>
                <a:ea typeface="Times New Roman" panose="02020603050405020304" pitchFamily="18" charset="0"/>
              </a:rPr>
              <a:t>, M. (2019). </a:t>
            </a:r>
            <a:r>
              <a:rPr lang="es-EC" sz="2800" dirty="0" err="1">
                <a:effectLst/>
                <a:latin typeface="Times New Roman" panose="02020603050405020304" pitchFamily="18" charset="0"/>
                <a:ea typeface="Times New Roman" panose="02020603050405020304" pitchFamily="18" charset="0"/>
              </a:rPr>
              <a:t>Node</a:t>
            </a:r>
            <a:r>
              <a:rPr lang="es-EC" sz="2800" dirty="0">
                <a:effectLst/>
                <a:latin typeface="Times New Roman" panose="02020603050405020304" pitchFamily="18" charset="0"/>
                <a:ea typeface="Times New Roman" panose="02020603050405020304" pitchFamily="18" charset="0"/>
              </a:rPr>
              <a:t>-red, conectando cosas, </a:t>
            </a:r>
            <a:r>
              <a:rPr lang="es-EC" sz="2800" dirty="0" err="1">
                <a:effectLst/>
                <a:latin typeface="Times New Roman" panose="02020603050405020304" pitchFamily="18" charset="0"/>
                <a:ea typeface="Times New Roman" panose="02020603050405020304" pitchFamily="18" charset="0"/>
              </a:rPr>
              <a:t>apis</a:t>
            </a:r>
            <a:r>
              <a:rPr lang="es-EC" sz="2800" dirty="0">
                <a:effectLst/>
                <a:latin typeface="Times New Roman" panose="02020603050405020304" pitchFamily="18" charset="0"/>
                <a:ea typeface="Times New Roman" panose="02020603050405020304" pitchFamily="18" charset="0"/>
              </a:rPr>
              <a:t> y servicios en línea.</a:t>
            </a:r>
            <a:endParaRPr lang="en-US" sz="2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tabLst>
                <a:tab pos="228600" algn="l"/>
              </a:tabLst>
            </a:pPr>
            <a:r>
              <a:rPr lang="es-EC" sz="2800" dirty="0">
                <a:effectLst/>
                <a:latin typeface="Times New Roman" panose="02020603050405020304" pitchFamily="18" charset="0"/>
                <a:ea typeface="Times New Roman" panose="02020603050405020304" pitchFamily="18" charset="0"/>
              </a:rPr>
              <a:t>Sánchez, M., Barrena, M., Bustos, P., Campillo, C., &amp; García, P. (2016). Arquitectura software basada en tecnologías </a:t>
            </a:r>
            <a:r>
              <a:rPr lang="es-EC" sz="2800" dirty="0" err="1">
                <a:effectLst/>
                <a:latin typeface="Times New Roman" panose="02020603050405020304" pitchFamily="18" charset="0"/>
                <a:ea typeface="Times New Roman" panose="02020603050405020304" pitchFamily="18" charset="0"/>
              </a:rPr>
              <a:t>smart</a:t>
            </a:r>
            <a:r>
              <a:rPr lang="es-EC" sz="2800" dirty="0">
                <a:effectLst/>
                <a:latin typeface="Times New Roman" panose="02020603050405020304" pitchFamily="18" charset="0"/>
                <a:ea typeface="Times New Roman" panose="02020603050405020304" pitchFamily="18" charset="0"/>
              </a:rPr>
              <a:t> para agricultura de precisión. </a:t>
            </a:r>
            <a:r>
              <a:rPr lang="en-US" sz="2800" dirty="0">
                <a:effectLst/>
                <a:latin typeface="Times New Roman" panose="02020603050405020304" pitchFamily="18" charset="0"/>
                <a:ea typeface="Times New Roman" panose="02020603050405020304" pitchFamily="18" charset="0"/>
              </a:rPr>
              <a:t>Jornadas de </a:t>
            </a:r>
            <a:r>
              <a:rPr lang="en-US" sz="2800" dirty="0" err="1">
                <a:effectLst/>
                <a:latin typeface="Times New Roman" panose="02020603050405020304" pitchFamily="18" charset="0"/>
                <a:ea typeface="Times New Roman" panose="02020603050405020304" pitchFamily="18" charset="0"/>
              </a:rPr>
              <a:t>Ingeniería</a:t>
            </a:r>
            <a:r>
              <a:rPr lang="en-US" sz="2800" dirty="0">
                <a:effectLst/>
                <a:latin typeface="Times New Roman" panose="02020603050405020304" pitchFamily="18" charset="0"/>
                <a:ea typeface="Times New Roman" panose="02020603050405020304" pitchFamily="18" charset="0"/>
              </a:rPr>
              <a:t> del Software y Bases de </a:t>
            </a:r>
            <a:r>
              <a:rPr lang="en-US" sz="2800" dirty="0" err="1">
                <a:effectLst/>
                <a:latin typeface="Times New Roman" panose="02020603050405020304" pitchFamily="18" charset="0"/>
                <a:ea typeface="Times New Roman" panose="02020603050405020304" pitchFamily="18" charset="0"/>
              </a:rPr>
              <a:t>Datos</a:t>
            </a:r>
            <a:r>
              <a:rPr lang="en-US" sz="2800" dirty="0">
                <a:effectLst/>
                <a:latin typeface="Times New Roman" panose="02020603050405020304" pitchFamily="18" charset="0"/>
                <a:ea typeface="Times New Roman" panose="02020603050405020304" pitchFamily="18" charset="0"/>
              </a:rPr>
              <a:t>.</a:t>
            </a:r>
          </a:p>
          <a:p>
            <a:pPr marL="342900" marR="0" lvl="0" indent="-342900">
              <a:spcBef>
                <a:spcPts val="0"/>
              </a:spcBef>
              <a:spcAft>
                <a:spcPts val="0"/>
              </a:spcAft>
              <a:buFont typeface="+mj-lt"/>
              <a:buAutoNum type="arabicPeriod"/>
              <a:tabLst>
                <a:tab pos="228600" algn="l"/>
              </a:tabLst>
            </a:pPr>
            <a:r>
              <a:rPr lang="en-US" sz="2800" dirty="0">
                <a:effectLst/>
                <a:latin typeface="Times New Roman" panose="02020603050405020304" pitchFamily="18" charset="0"/>
                <a:ea typeface="Times New Roman" panose="02020603050405020304" pitchFamily="18" charset="0"/>
              </a:rPr>
              <a:t>Oliphant, T. E. (2007). Python for scientific computing. Computing in Science &amp; Engineering, 9(3), 10-20.</a:t>
            </a:r>
          </a:p>
          <a:p>
            <a:pPr marL="342900" marR="0" lvl="0" indent="-342900">
              <a:spcBef>
                <a:spcPts val="0"/>
              </a:spcBef>
              <a:spcAft>
                <a:spcPts val="0"/>
              </a:spcAft>
              <a:buFont typeface="+mj-lt"/>
              <a:buAutoNum type="arabicPeriod"/>
              <a:tabLst>
                <a:tab pos="228600" algn="l"/>
              </a:tabLst>
            </a:pPr>
            <a:r>
              <a:rPr lang="en-US" sz="2800" dirty="0">
                <a:effectLst/>
                <a:latin typeface="Times New Roman" panose="02020603050405020304" pitchFamily="18" charset="0"/>
                <a:ea typeface="Times New Roman" panose="02020603050405020304" pitchFamily="18" charset="0"/>
              </a:rPr>
              <a:t>Blackstock, M., &amp; Lea, R. (2014, October). Toward a distributed data flow platform for the web of things (distributed node-red). In Proceedings of the 5th International Workshop on Web of Things (pp. 34-39).</a:t>
            </a:r>
          </a:p>
          <a:p>
            <a:pPr marL="342900" marR="0" lvl="0" indent="-342900">
              <a:spcBef>
                <a:spcPts val="0"/>
              </a:spcBef>
              <a:spcAft>
                <a:spcPts val="0"/>
              </a:spcAft>
              <a:buFont typeface="+mj-lt"/>
              <a:buAutoNum type="arabicPeriod"/>
              <a:tabLst>
                <a:tab pos="228600" algn="l"/>
              </a:tabLst>
            </a:pPr>
            <a:r>
              <a:rPr lang="en-US" sz="2800" dirty="0" err="1">
                <a:effectLst/>
                <a:latin typeface="Times New Roman" panose="02020603050405020304" pitchFamily="18" charset="0"/>
                <a:ea typeface="Times New Roman" panose="02020603050405020304" pitchFamily="18" charset="0"/>
              </a:rPr>
              <a:t>Lekić</a:t>
            </a:r>
            <a:r>
              <a:rPr lang="en-US" sz="2800" dirty="0">
                <a:effectLst/>
                <a:latin typeface="Times New Roman" panose="02020603050405020304" pitchFamily="18" charset="0"/>
                <a:ea typeface="Times New Roman" panose="02020603050405020304" pitchFamily="18" charset="0"/>
              </a:rPr>
              <a:t>, M., &amp; </a:t>
            </a:r>
            <a:r>
              <a:rPr lang="en-US" sz="2800" dirty="0" err="1">
                <a:effectLst/>
                <a:latin typeface="Times New Roman" panose="02020603050405020304" pitchFamily="18" charset="0"/>
                <a:ea typeface="Times New Roman" panose="02020603050405020304" pitchFamily="18" charset="0"/>
              </a:rPr>
              <a:t>Gardašević</a:t>
            </a:r>
            <a:r>
              <a:rPr lang="en-US" sz="2800" dirty="0">
                <a:effectLst/>
                <a:latin typeface="Times New Roman" panose="02020603050405020304" pitchFamily="18" charset="0"/>
                <a:ea typeface="Times New Roman" panose="02020603050405020304" pitchFamily="18" charset="0"/>
              </a:rPr>
              <a:t>, G. (2018, March). IoT sensor integration to Node-RED platform. In 2018 17th International Symposium INFOTEH-JAHORINA (INFOTEH) (pp. 1-5). IEEE.</a:t>
            </a:r>
          </a:p>
          <a:p>
            <a:pPr marL="228600" marR="0" fontAlgn="base">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845587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{CFE5B455-28D7-4FBB-BFBA-09E0578D5529}tf55705232_win32</Template>
  <TotalTime>18</TotalTime>
  <Words>833</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Goudy Old Style</vt:lpstr>
      <vt:lpstr>Symbol</vt:lpstr>
      <vt:lpstr>Times New Roman</vt:lpstr>
      <vt:lpstr>Wingdings 2</vt:lpstr>
      <vt:lpstr>SlateVTI</vt:lpstr>
      <vt:lpstr>Producto Unidad N°3</vt:lpstr>
      <vt:lpstr>Python </vt:lpstr>
      <vt:lpstr>Raspberry Pi </vt:lpstr>
      <vt:lpstr>Puerto GPIO de la RASPBERRY PI</vt:lpstr>
      <vt:lpstr>POO</vt:lpstr>
      <vt:lpstr>Create.withcode.uk online </vt:lpstr>
      <vt:lpstr>CONCLUCION </vt:lpstr>
      <vt:lpstr>Referencias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Producto Unidad N°3</dc:title>
  <dc:creator>Dexter</dc:creator>
  <cp:lastModifiedBy>Dexter</cp:lastModifiedBy>
  <cp:revision>2</cp:revision>
  <dcterms:created xsi:type="dcterms:W3CDTF">2020-09-08T03:42:32Z</dcterms:created>
  <dcterms:modified xsi:type="dcterms:W3CDTF">2020-09-08T04:00:58Z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