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Envío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recepción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mensajes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MQTT con pub/sub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-Red </a:t>
            </a: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Elian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Toapanta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Iván Zambrano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Marlon Torres</a:t>
            </a:r>
          </a:p>
        </p:txBody>
      </p:sp>
      <p:pic>
        <p:nvPicPr>
          <p:cNvPr id="1029" name="Picture 5" descr="ESPE | Universidad de las Fuerzas Armadas | Sangolquí">
            <a:extLst>
              <a:ext uri="{FF2B5EF4-FFF2-40B4-BE49-F238E27FC236}">
                <a16:creationId xmlns:a16="http://schemas.microsoft.com/office/drawing/2014/main" id="{91B2F015-1271-4AA0-B90B-9989D27D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" y="2533369"/>
            <a:ext cx="6542190" cy="18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marR="0" lvl="0" algn="ctr">
              <a:spcBef>
                <a:spcPts val="1200"/>
              </a:spcBef>
              <a:spcAft>
                <a:spcPts val="400"/>
              </a:spcAft>
            </a:pPr>
            <a:r>
              <a:rPr lang="es-EC" sz="4400" b="1" kern="140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MQTT</a:t>
            </a:r>
            <a:endParaRPr lang="en-US" sz="4400" b="1" kern="1400" cap="sm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5" y="1732449"/>
            <a:ext cx="5698414" cy="4968602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MQTT fue creado por el Dr. Andy Stanford-Clark de IBM y Arlen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Nipper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Arcom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(ahora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Eurotech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en 1999 como un mecanismo para conectar dispositivos empleados en la industria petrolera.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MQTT son las siglas MQ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Telemetry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Transport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aunque en primer lugar fue conocido como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Queing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Telemetry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Transport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Es un protocolo de comunicación M2M (machine-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-machine) de tipo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Está basado en la pila TCP/IP como base para la comunicación. En el caso de MQTT cada conexión se mantiene abierta y se "reutiliza" en cada comunicación. Es una diferencia, por ejemplo, a una petición HTTP 1.0 donde cada transmisión se realiza a través de conexión.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2050" name="Picture 2" descr="What is MQTT? Explanation with industrial focus.">
            <a:extLst>
              <a:ext uri="{FF2B5EF4-FFF2-40B4-BE49-F238E27FC236}">
                <a16:creationId xmlns:a16="http://schemas.microsoft.com/office/drawing/2014/main" id="{B323F4DD-8CA4-4A9F-8C2C-57D63EBA8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1" y="2075138"/>
            <a:ext cx="5303954" cy="27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2926-4BB4-4DA8-8A7D-A7EF1A67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4716"/>
            <a:ext cx="10353762" cy="6223380"/>
          </a:xfrm>
        </p:spPr>
        <p:txBody>
          <a:bodyPr>
            <a:normAutofit fontScale="92500"/>
          </a:bodyPr>
          <a:lstStyle/>
          <a:p>
            <a:pPr marL="800100" lvl="1" indent="-342900">
              <a:spcBef>
                <a:spcPts val="600"/>
              </a:spcBef>
              <a:spcAft>
                <a:spcPts val="300"/>
              </a:spcAft>
            </a:pPr>
            <a:r>
              <a:rPr lang="en-US" b="1" u="sng" dirty="0"/>
              <a:t>Los </a:t>
            </a:r>
            <a:r>
              <a:rPr lang="en-US" b="1" u="sng" dirty="0" err="1"/>
              <a:t>clientes</a:t>
            </a:r>
            <a:r>
              <a:rPr lang="en-US" b="1" u="sng" dirty="0"/>
              <a:t> MQTT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Los clientes MQTT pueden abarcar un amplio rango de formatos. Pueden ser clientes MQTT que recolectan información del medio (sensores y sistemas embebidos) o aplicaciones ejecutando alguna librería MQTT y que de alguna forma interactúen con los datos.  Pueden ser divulgadores (publicadores) y subscriptores de mensajes y además, pueden controlar y configurar los sensores a su cargo mediante comandos, si es que son nodos de sensores.</a:t>
            </a:r>
            <a:endParaRPr lang="en-US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Estos siempre se conectan a un tercer participante, denominado </a:t>
            </a:r>
            <a:r>
              <a:rPr lang="es-EC" dirty="0" err="1"/>
              <a:t>broker</a:t>
            </a:r>
            <a:r>
              <a:rPr lang="es-EC" dirty="0"/>
              <a:t> de mensajes.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683100" lvl="2">
              <a:spcBef>
                <a:spcPts val="0"/>
              </a:spcBef>
              <a:spcAft>
                <a:spcPts val="0"/>
              </a:spcAft>
            </a:pPr>
            <a:r>
              <a:rPr lang="es-EC" b="1" dirty="0"/>
              <a:t> 	</a:t>
            </a:r>
            <a:r>
              <a:rPr lang="en-US" sz="2400" b="1" u="sng" dirty="0"/>
              <a:t>El </a:t>
            </a:r>
            <a:r>
              <a:rPr lang="en-US" sz="2400" b="1" u="sng" dirty="0" err="1"/>
              <a:t>bróker</a:t>
            </a:r>
            <a:r>
              <a:rPr lang="en-US" sz="2400" b="1" u="sng" dirty="0"/>
              <a:t> MQTT</a:t>
            </a:r>
          </a:p>
          <a:p>
            <a:pPr marL="683100" lvl="2">
              <a:spcBef>
                <a:spcPts val="0"/>
              </a:spcBef>
              <a:spcAft>
                <a:spcPts val="0"/>
              </a:spcAft>
            </a:pPr>
            <a:endParaRPr lang="en-US" b="1" u="sng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El </a:t>
            </a:r>
            <a:r>
              <a:rPr lang="es-EC" dirty="0" err="1"/>
              <a:t>broker</a:t>
            </a:r>
            <a:r>
              <a:rPr lang="es-EC" dirty="0"/>
              <a:t> MQTT es un servicio (software) que implementa el protocolo MQTT y que establece la comunicación, a nivel de aplicación, entre los diferentes clientes. Hace de intermediario entre los productores y  los consumidores. Es el responsable de recibir los mensajes, filtrarlos y </a:t>
            </a:r>
            <a:r>
              <a:rPr lang="es-EC" dirty="0" err="1"/>
              <a:t>rutarlos</a:t>
            </a:r>
            <a:r>
              <a:rPr lang="es-EC" dirty="0"/>
              <a:t> a los clientes subscritos según su </a:t>
            </a:r>
            <a:r>
              <a:rPr lang="es-EC" dirty="0" err="1"/>
              <a:t>topic</a:t>
            </a:r>
            <a:r>
              <a:rPr lang="es-EC" dirty="0"/>
              <a:t>.</a:t>
            </a:r>
            <a:endParaRPr lang="en-US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Otra tarea importante del </a:t>
            </a:r>
            <a:r>
              <a:rPr lang="es-EC" dirty="0" err="1"/>
              <a:t>brokers</a:t>
            </a:r>
            <a:r>
              <a:rPr lang="es-EC" dirty="0"/>
              <a:t> es autorizar el acceso e identificar los clientes.</a:t>
            </a:r>
            <a:endParaRPr lang="en-US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Puede haber varios </a:t>
            </a:r>
            <a:r>
              <a:rPr lang="es-EC" dirty="0" err="1"/>
              <a:t>brokers</a:t>
            </a:r>
            <a:r>
              <a:rPr lang="es-EC" dirty="0"/>
              <a:t> en una misma red</a:t>
            </a:r>
            <a:r>
              <a:rPr lang="es-EC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720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10F9-7555-4CD7-BF74-D5DA976D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4342"/>
            <a:ext cx="10353762" cy="1257300"/>
          </a:xfrm>
        </p:spPr>
        <p:txBody>
          <a:bodyPr>
            <a:normAutofit/>
          </a:bodyPr>
          <a:lstStyle/>
          <a:p>
            <a:r>
              <a:rPr lang="es-EC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Funcionamiento de MQTT</a:t>
            </a:r>
            <a:endParaRPr lang="es-419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C9F7-2673-43DA-A35A-8DB8D228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175699"/>
            <a:ext cx="10353762" cy="3714749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funcionamiento del MQTT es un servicio de mensajería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patrón publicador/suscriptor (pub-sub). Como vimos en la entrada anterior, en este tipo de infraestructuras los clientes se conectan con un servidor central denominado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broker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filtrar los mensajes que son enviados a cada cliente los mensajes se disponen en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topics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organizados jerárquicamente. Un cliente puede publicar un mensaje en un determinado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Otros clientes pueden suscribirse a este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 el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broker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 hará llegar los mensajes suscritos.</a:t>
            </a:r>
          </a:p>
          <a:p>
            <a:pPr marL="3690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Otra consecuencia de la ligereza del protocolo MQTT es que requiere un ancho de banda mínimo, lo cual es importante en redes inalámbricas, o conexiones con posibles problemas de calidad.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indent="0">
              <a:buNone/>
            </a:pPr>
            <a:endParaRPr lang="es-41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03E99-D4E3-4B26-ACBC-3E1F8CCD51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3631" y="4616924"/>
            <a:ext cx="5944737" cy="19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3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DEF1-34B2-4299-A6BE-2B5706AC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D13E-60DE-44BA-9B30-4CF9D1343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-RED es una herramienta de programación visual.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Muestra visualmente las relaciones y funciones, y permite al usuario programar sin tener que escribir una lengua.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-RED es un editor de flujo basado en el navegador donde se puede añadir o eliminar nodos y conectarlos entre sí con el fin de hacer que se comuniquen entre ellos.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-RED, cada nodo es uno de los siguientes dos tipos: un nodo de inyección o un nodo de función. Los nodos de inyección producen un mensaje sin necesidad de entrada y lanzan el mensaje al siguiente nodo conectado a éste. Los nodos de función, por el contrario, tienen una entrada y realizan algún trabajo en él. Con una gran cantidad de estos nodos para elegir,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-Red hace que el conectar los dispositivos de hardware,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APIs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servicios en línea sea más fácil que nunca.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indent="0">
              <a:buNone/>
            </a:pPr>
            <a:endParaRPr lang="es-419" dirty="0"/>
          </a:p>
        </p:txBody>
      </p:sp>
      <p:pic>
        <p:nvPicPr>
          <p:cNvPr id="3074" name="Picture 2" descr="Importar credenciales en node-red (flows_cred.json) – AlexMedina.net">
            <a:extLst>
              <a:ext uri="{FF2B5EF4-FFF2-40B4-BE49-F238E27FC236}">
                <a16:creationId xmlns:a16="http://schemas.microsoft.com/office/drawing/2014/main" id="{20FD7A53-D2E7-4ED1-86DA-8466CE7BC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781" y="0"/>
            <a:ext cx="2978219" cy="16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8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599E-5FCB-4D5F-B82B-178B944A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Nodos</a:t>
            </a:r>
            <a:r>
              <a:rPr lang="en-US" dirty="0"/>
              <a:t> MQTT</a:t>
            </a:r>
            <a:br>
              <a:rPr lang="en-US" b="0" i="0" dirty="0">
                <a:solidFill>
                  <a:srgbClr val="444444"/>
                </a:solidFill>
                <a:effectLst/>
                <a:latin typeface="Ubuntu"/>
              </a:rPr>
            </a:b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6568-980F-44CB-8541-0DB43C66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s-ES" dirty="0"/>
              <a:t>Como ya hemos comentado anteriormente, MQTT funciona con un «servidor central» que es el </a:t>
            </a:r>
            <a:r>
              <a:rPr lang="es-ES" dirty="0" err="1"/>
              <a:t>broker</a:t>
            </a:r>
            <a:r>
              <a:rPr lang="es-ES" dirty="0"/>
              <a:t> y con «suscripciones» a «</a:t>
            </a:r>
            <a:r>
              <a:rPr lang="es-ES" dirty="0" err="1"/>
              <a:t>topics</a:t>
            </a:r>
            <a:r>
              <a:rPr lang="es-ES" dirty="0"/>
              <a:t>» que van a ser los mensajes que nosotros a través del </a:t>
            </a:r>
            <a:r>
              <a:rPr lang="es-ES" dirty="0" err="1"/>
              <a:t>broker</a:t>
            </a:r>
            <a:r>
              <a:rPr lang="es-ES" dirty="0"/>
              <a:t> intercambiaremos con los distintos dispositivos. Los nodos que utilizaremos para la comunicación con MQTT y que van a permitir esa comunicación son:</a:t>
            </a:r>
          </a:p>
          <a:p>
            <a:endParaRPr lang="es-41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6A3D-D6B6-4894-A36C-8F0BE5CE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84" y="4010854"/>
            <a:ext cx="2087425" cy="649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01F94B-BE20-4BB3-936C-24DFEEB8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84" y="5466624"/>
            <a:ext cx="2137445" cy="64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7D0A9-F96F-4D94-A0B9-44A70812ADCD}"/>
              </a:ext>
            </a:extLst>
          </p:cNvPr>
          <p:cNvSpPr txBox="1"/>
          <p:nvPr/>
        </p:nvSpPr>
        <p:spPr>
          <a:xfrm>
            <a:off x="3810398" y="4003210"/>
            <a:ext cx="728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MQTT in, que permite conectarse a un </a:t>
            </a:r>
            <a:r>
              <a:rPr lang="es-ES" dirty="0" err="1"/>
              <a:t>broker</a:t>
            </a:r>
            <a:r>
              <a:rPr lang="es-ES" dirty="0"/>
              <a:t>, suscribirse a mensajes de un «</a:t>
            </a:r>
            <a:r>
              <a:rPr lang="es-ES" dirty="0" err="1"/>
              <a:t>topic</a:t>
            </a:r>
            <a:r>
              <a:rPr lang="es-ES" dirty="0"/>
              <a:t>» y leer información.</a:t>
            </a:r>
            <a:endParaRPr lang="es-41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912C4-6C97-49BC-A3D2-FCDB3DE9D478}"/>
              </a:ext>
            </a:extLst>
          </p:cNvPr>
          <p:cNvSpPr txBox="1"/>
          <p:nvPr/>
        </p:nvSpPr>
        <p:spPr>
          <a:xfrm>
            <a:off x="3810398" y="5466624"/>
            <a:ext cx="728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MQTT </a:t>
            </a:r>
            <a:r>
              <a:rPr lang="es-ES" dirty="0" err="1"/>
              <a:t>out</a:t>
            </a:r>
            <a:r>
              <a:rPr lang="es-ES" dirty="0"/>
              <a:t>, que permite conectarse a un </a:t>
            </a:r>
            <a:r>
              <a:rPr lang="es-ES" dirty="0" err="1"/>
              <a:t>broker</a:t>
            </a:r>
            <a:r>
              <a:rPr lang="es-ES" dirty="0"/>
              <a:t> y «publicar» mensajes, lo cual provocará cambios en los dispositivos afectados por el </a:t>
            </a:r>
            <a:r>
              <a:rPr lang="es-ES" dirty="0" err="1"/>
              <a:t>topic</a:t>
            </a:r>
            <a:r>
              <a:rPr lang="es-ES" dirty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0694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8150-D19F-446E-9470-AC64336B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ESP8266</a:t>
            </a:r>
            <a:br>
              <a:rPr lang="en-US" dirty="0"/>
            </a:b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CEE4-D8BE-41BE-B99A-A716E446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4085"/>
            <a:ext cx="10353762" cy="3714749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 ESP8266 se puede integrar en un </a:t>
            </a:r>
            <a:r>
              <a:rPr lang="es-EC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WiFi</a:t>
            </a: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que provee un chip de bajo coste con una pila TCP/IP completa y un microcontrolador. Se alimenta con 3.3v y dispone de un procesador </a:t>
            </a:r>
            <a:r>
              <a:rPr lang="es-EC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Tensilica</a:t>
            </a: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C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Xtensa</a:t>
            </a: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LX106 de 80 </a:t>
            </a:r>
            <a:r>
              <a:rPr lang="es-EC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Mhz</a:t>
            </a: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memoria RAM de 64 KB para instrucciones y 96 KB para datos, 16 pines GPIO, pines dedicados UART, e interfaz SPI y I2C.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cuanto a las capacidades de conectividad </a:t>
            </a:r>
            <a:r>
              <a:rPr lang="es-EC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WiFi</a:t>
            </a: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es compatible con el estándar IEEE 802.11 b/g/n, además de soportar seguridad WEP, WPA y WPA2.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ESP8266, dicho de un modo simple, agrega capacidad de conectividad </a:t>
            </a:r>
            <a:r>
              <a:rPr lang="es-EC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WiFi</a:t>
            </a: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nuestros proyectos. Es decir, permite conexión </a:t>
            </a:r>
            <a:r>
              <a:rPr lang="es-EC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es-EC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una red local o a Internet. </a:t>
            </a:r>
            <a:endParaRPr lang="es-419" sz="2400" dirty="0"/>
          </a:p>
        </p:txBody>
      </p:sp>
      <p:pic>
        <p:nvPicPr>
          <p:cNvPr id="6" name="Picture 5" descr="ESP8266: el módulo WIFI para Arduino">
            <a:extLst>
              <a:ext uri="{FF2B5EF4-FFF2-40B4-BE49-F238E27FC236}">
                <a16:creationId xmlns:a16="http://schemas.microsoft.com/office/drawing/2014/main" id="{66A81E38-99F7-479F-86DC-E95860D6A0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84" y="4991101"/>
            <a:ext cx="4757885" cy="1712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19F2-ACCD-4EA6-9640-BDDCB1CD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CONCLUSIÓN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D80C-D03A-43FB-A2EE-C9F10420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Otra consecuencia de la ligereza del protocolo MQTT es que requiere un ancho de banda mínimo, lo cual es importante en redes inalámbricas, o conexiones con posibles problemas de calidad.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último, MQTT dispone de medidas adicionales importantes, como la seguridad y calidad del servicio (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QoS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Por último, es una solución largamente testada y consolidad, que aporta robustez y fiabilidad.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protocolo MQTT se ha alzado como uno de los estándares para aplicaciones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tanto comerciales como de ámbito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maker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Por supuesto, hay muchos más aspectos de los que podríamos hablar mucho más sobre MQTT, como funciones avanzadas de seguridad, permanencia de los mensajes en el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broker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configuración de varios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brokers</a:t>
            </a:r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6186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BEE4-9CF2-4312-BA55-7CE1397F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err="1"/>
              <a:t>References</a:t>
            </a:r>
            <a:br>
              <a:rPr lang="en-US" sz="1800" kern="140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4EF3-B9B1-4A89-AFB6-7D6E9452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4488"/>
            <a:ext cx="10353762" cy="4346712"/>
          </a:xfrm>
        </p:spPr>
        <p:txBody>
          <a:bodyPr>
            <a:normAutofit fontScale="85000" lnSpcReduction="10000"/>
          </a:bodyPr>
          <a:lstStyle/>
          <a:p>
            <a:pPr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s-EC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s-EC" sz="1800" dirty="0"/>
              <a:t>Granado Rodríguez, I. (2018). Integración en la plataforma </a:t>
            </a:r>
            <a:r>
              <a:rPr lang="es-EC" sz="1800" dirty="0" err="1"/>
              <a:t>SmartSantander</a:t>
            </a:r>
            <a:r>
              <a:rPr lang="es-EC" sz="1800" dirty="0"/>
              <a:t> de un sensor PM2. 5 basado en </a:t>
            </a:r>
            <a:r>
              <a:rPr lang="es-EC" sz="1800" dirty="0" err="1"/>
              <a:t>MQTT.Semle</a:t>
            </a:r>
            <a:r>
              <a:rPr lang="es-EC" sz="1800" dirty="0"/>
              <a:t>, A., &amp; </a:t>
            </a:r>
            <a:r>
              <a:rPr lang="es-EC" sz="1800" dirty="0" err="1"/>
              <a:t>eFalcom</a:t>
            </a:r>
            <a:r>
              <a:rPr lang="es-EC" sz="1800" dirty="0"/>
              <a:t>, K. (2016). Protocolos </a:t>
            </a:r>
            <a:r>
              <a:rPr lang="es-EC" sz="1800" dirty="0" err="1"/>
              <a:t>IIoT</a:t>
            </a:r>
            <a:r>
              <a:rPr lang="es-EC" sz="1800" dirty="0"/>
              <a:t> para considerar. </a:t>
            </a:r>
            <a:r>
              <a:rPr lang="en-US" sz="1800" dirty="0" err="1"/>
              <a:t>Revista</a:t>
            </a:r>
            <a:r>
              <a:rPr lang="en-US" sz="1800" dirty="0"/>
              <a:t> AADECA.</a:t>
            </a:r>
          </a:p>
          <a:p>
            <a:pPr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s-EC" sz="1800" dirty="0"/>
              <a:t>De </a:t>
            </a:r>
            <a:r>
              <a:rPr lang="es-EC" sz="1800" dirty="0" err="1"/>
              <a:t>Giusti</a:t>
            </a:r>
            <a:r>
              <a:rPr lang="es-EC" sz="1800" dirty="0"/>
              <a:t>, A. E., </a:t>
            </a:r>
            <a:r>
              <a:rPr lang="es-EC" sz="1800" dirty="0" err="1"/>
              <a:t>Rodriguez</a:t>
            </a:r>
            <a:r>
              <a:rPr lang="es-EC" sz="1800" dirty="0"/>
              <a:t>, I. P., </a:t>
            </a:r>
            <a:r>
              <a:rPr lang="es-EC" sz="1800" dirty="0" err="1"/>
              <a:t>Costanzo</a:t>
            </a:r>
            <a:r>
              <a:rPr lang="es-EC" sz="1800" dirty="0"/>
              <a:t>, M., &amp; </a:t>
            </a:r>
            <a:r>
              <a:rPr lang="es-EC" sz="1800" dirty="0" err="1"/>
              <a:t>Boggia</a:t>
            </a:r>
            <a:r>
              <a:rPr lang="es-EC" sz="1800" dirty="0"/>
              <a:t>, M. (2017). Cloud </a:t>
            </a:r>
            <a:r>
              <a:rPr lang="es-EC" sz="1800" dirty="0" err="1"/>
              <a:t>robotics</a:t>
            </a:r>
            <a:r>
              <a:rPr lang="es-EC" sz="1800" dirty="0"/>
              <a:t>: Auto Rover 4WD y cuadricóptero controlados remotamente desde AWS. In XXIII Congreso Argentino de Ciencias de la Computación (La Plata, 2017).</a:t>
            </a:r>
            <a:endParaRPr lang="en-US" sz="1800" dirty="0"/>
          </a:p>
          <a:p>
            <a:pPr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s-EC" sz="1800" dirty="0" err="1"/>
              <a:t>Nuñez</a:t>
            </a:r>
            <a:r>
              <a:rPr lang="es-EC" sz="1800" dirty="0"/>
              <a:t>-Agurto, D., Benavides-Astudillo, E., Rodríguez, G., &amp; Salazar, D. (2020). Propuesta de una plataforma de bajo costo basada en Internet de las Cosas para Agricultura Inteligente. </a:t>
            </a:r>
            <a:r>
              <a:rPr lang="en-US" sz="1800" dirty="0" err="1"/>
              <a:t>Cumbres</a:t>
            </a:r>
            <a:r>
              <a:rPr lang="en-US" sz="1800" dirty="0"/>
              <a:t>, 6(1), 53-66.</a:t>
            </a:r>
          </a:p>
          <a:p>
            <a:pPr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s-EC" sz="1800" dirty="0" err="1"/>
              <a:t>Woo</a:t>
            </a:r>
            <a:r>
              <a:rPr lang="es-EC" sz="1800" dirty="0"/>
              <a:t>, F. D. J. B., García, A. G., del Real, T. A. R., &amp; Sánchez, E. J. A. (2018). SISTEMA DE ADQUISICIÓN DE DATOS DE BAJO COSTO PARA UN INVERNADERO BASADO EN TECNOLOGÍA DE ACCESO LIBRE. </a:t>
            </a:r>
            <a:r>
              <a:rPr lang="en-US" sz="1800" dirty="0" err="1"/>
              <a:t>Pistas</a:t>
            </a:r>
            <a:r>
              <a:rPr lang="en-US" sz="1800" dirty="0"/>
              <a:t> </a:t>
            </a:r>
            <a:r>
              <a:rPr lang="en-US" sz="1800" dirty="0" err="1"/>
              <a:t>Educativas</a:t>
            </a:r>
            <a:r>
              <a:rPr lang="en-US" sz="1800" dirty="0"/>
              <a:t>, 39(128).</a:t>
            </a:r>
          </a:p>
          <a:p>
            <a:pPr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s-EC" sz="1800" dirty="0" err="1"/>
              <a:t>Palaguachi</a:t>
            </a:r>
            <a:r>
              <a:rPr lang="es-EC" sz="1800" dirty="0"/>
              <a:t> Encalada, S. I. (2018). Diseño, desarrollo e implementación de una estación meteorológica basada en una red jerárquica de sensores, software libre y sistemas embebidos para la Empresa ELECAUSTRO en la Minicentral Gualaceo utilizando comunicación MQTT y MODBUS (</a:t>
            </a:r>
            <a:r>
              <a:rPr lang="es-EC" sz="1800" dirty="0" err="1"/>
              <a:t>Bachelor's</a:t>
            </a:r>
            <a:r>
              <a:rPr lang="es-EC" sz="1800" dirty="0"/>
              <a:t> </a:t>
            </a:r>
            <a:r>
              <a:rPr lang="es-EC" sz="1800" dirty="0" err="1"/>
              <a:t>thesis</a:t>
            </a:r>
            <a:r>
              <a:rPr lang="es-EC" sz="1800" dirty="0"/>
              <a:t>).</a:t>
            </a:r>
            <a:endParaRPr lang="en-US" sz="1800" dirty="0"/>
          </a:p>
          <a:p>
            <a:pPr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s-EC" sz="1800" dirty="0"/>
              <a:t>Villena, M., Serrano, V., Hoyos, D., &amp; </a:t>
            </a:r>
            <a:r>
              <a:rPr lang="es-EC" sz="1800" dirty="0" err="1"/>
              <a:t>Zutara</a:t>
            </a:r>
            <a:r>
              <a:rPr lang="es-EC" sz="1800" dirty="0"/>
              <a:t>, F. IMPLEMENTACIÓN DE UNA RED DE SENSORES INALÁMBRICA MEDIANTE SISTEMAS EMBEBIDOS Y MQTT PARA EL REGISTRO DE VARIABLES FÍSICAS DE INTERÉS EN ENERGÍAS RENOVABLES.</a:t>
            </a:r>
            <a:endParaRPr lang="en-US" sz="1800" dirty="0"/>
          </a:p>
          <a:p>
            <a:pPr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s-EC" sz="1800" dirty="0"/>
              <a:t>Campoverde, A. M., Hernández, D. L., &amp; Mazón, B. E. (2015). Cloud </a:t>
            </a:r>
            <a:r>
              <a:rPr lang="es-EC" sz="1800" dirty="0" err="1"/>
              <a:t>computing</a:t>
            </a:r>
            <a:r>
              <a:rPr lang="es-EC" sz="1800" dirty="0"/>
              <a:t> con herramientas open-</a:t>
            </a:r>
            <a:r>
              <a:rPr lang="es-EC" sz="1800" dirty="0" err="1"/>
              <a:t>source</a:t>
            </a:r>
            <a:r>
              <a:rPr lang="es-EC" sz="1800" dirty="0"/>
              <a:t> para Internet de las cosas. </a:t>
            </a:r>
            <a:r>
              <a:rPr lang="en-US" sz="1800" dirty="0" err="1"/>
              <a:t>Maskana</a:t>
            </a:r>
            <a:r>
              <a:rPr lang="en-US" sz="1800" dirty="0"/>
              <a:t>, 6, 173-182.</a:t>
            </a:r>
          </a:p>
          <a:p>
            <a:pPr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s-EC" sz="1800" dirty="0"/>
              <a:t>López, R. V. (2020). Propuesta de una estación móvil para la medición de la calidad del aire con el Internet de las Cosas. </a:t>
            </a:r>
            <a:r>
              <a:rPr lang="en-US" sz="1800" dirty="0" err="1"/>
              <a:t>Revista</a:t>
            </a:r>
            <a:r>
              <a:rPr lang="en-US" sz="1800" dirty="0"/>
              <a:t> </a:t>
            </a:r>
            <a:r>
              <a:rPr lang="en-US" sz="1800" dirty="0" err="1"/>
              <a:t>Multidisciplinaria</a:t>
            </a:r>
            <a:r>
              <a:rPr lang="en-US" sz="1800" dirty="0"/>
              <a:t> de </a:t>
            </a:r>
            <a:r>
              <a:rPr lang="en-US" sz="1800" dirty="0" err="1"/>
              <a:t>Avances</a:t>
            </a:r>
            <a:r>
              <a:rPr lang="en-US" sz="1800" dirty="0"/>
              <a:t> de </a:t>
            </a:r>
            <a:r>
              <a:rPr lang="en-US" sz="1800" dirty="0" err="1"/>
              <a:t>Investigación</a:t>
            </a:r>
            <a:r>
              <a:rPr lang="en-US" sz="1800" dirty="0"/>
              <a:t>, 6(1), 1-12.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7952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{2411789E-2885-4C54-9E64-8EFA699BE6FC}tf55705232_win32</Template>
  <TotalTime>67</TotalTime>
  <Words>1361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Goudy Old Style</vt:lpstr>
      <vt:lpstr>Times New Roman</vt:lpstr>
      <vt:lpstr>Ubuntu</vt:lpstr>
      <vt:lpstr>Wingdings 2</vt:lpstr>
      <vt:lpstr>SlateVTI</vt:lpstr>
      <vt:lpstr>Envío y recepción de mensajes MQTT con pub/sub en Node -Red  </vt:lpstr>
      <vt:lpstr>MQTT</vt:lpstr>
      <vt:lpstr>PowerPoint Presentation</vt:lpstr>
      <vt:lpstr>Funcionamiento de MQTT</vt:lpstr>
      <vt:lpstr>NODE-RED</vt:lpstr>
      <vt:lpstr>Nodos MQTT </vt:lpstr>
      <vt:lpstr>ESP8266 </vt:lpstr>
      <vt:lpstr>CONCLUSIÓN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Envío y recepción de mensajes MQTT con pub/sub en Node -Red</dc:title>
  <dc:creator>Dexter</dc:creator>
  <cp:lastModifiedBy>Dexter</cp:lastModifiedBy>
  <cp:revision>5</cp:revision>
  <dcterms:created xsi:type="dcterms:W3CDTF">2020-08-25T03:40:34Z</dcterms:created>
  <dcterms:modified xsi:type="dcterms:W3CDTF">2020-08-25T04:48:19Z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