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74" r:id="rId7"/>
    <p:sldId id="263" r:id="rId8"/>
    <p:sldId id="276" r:id="rId9"/>
    <p:sldId id="277" r:id="rId10"/>
    <p:sldId id="275" r:id="rId11"/>
    <p:sldId id="278" r:id="rId12"/>
    <p:sldId id="285" r:id="rId13"/>
    <p:sldId id="279" r:id="rId14"/>
    <p:sldId id="280" r:id="rId15"/>
    <p:sldId id="283" r:id="rId16"/>
    <p:sldId id="282" r:id="rId17"/>
    <p:sldId id="281" r:id="rId18"/>
    <p:sldId id="284" r:id="rId19"/>
    <p:sldId id="288" r:id="rId20"/>
    <p:sldId id="286" r:id="rId21"/>
    <p:sldId id="291" r:id="rId22"/>
    <p:sldId id="292" r:id="rId23"/>
    <p:sldId id="289" r:id="rId24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6"/>
      <p:bold r:id="rId27"/>
    </p:embeddedFont>
    <p:embeddedFont>
      <p:font typeface="Kokila" panose="020B0604020202020204" pitchFamily="34" charset="0"/>
      <p:regular r:id="rId28"/>
      <p:bold r:id="rId29"/>
      <p:italic r:id="rId30"/>
      <p:boldItalic r:id="rId31"/>
    </p:embeddedFont>
    <p:embeddedFont>
      <p:font typeface="KPN Accent" panose="020B0604020202020204" charset="0"/>
      <p:regular r:id="rId32"/>
      <p:bold r:id="rId33"/>
    </p:embeddedFont>
    <p:embeddedFont>
      <p:font typeface="KPN Accent Light" panose="020B0604020202020204" charset="0"/>
      <p:regular r:id="rId34"/>
    </p:embeddedFont>
    <p:embeddedFont>
      <p:font typeface="KPN Sans" panose="020B0604020202020204" charset="0"/>
      <p:regular r:id="rId35"/>
      <p:bold r:id="rId36"/>
      <p:italic r:id="rId37"/>
      <p:boldItalic r:id="rId38"/>
    </p:embeddedFont>
    <p:embeddedFont>
      <p:font typeface="KPN Sans Light" panose="020B0604020202020204" charset="0"/>
      <p:regular r:id="rId39"/>
      <p:italic r:id="rId40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">
          <p15:clr>
            <a:srgbClr val="A4A3A4"/>
          </p15:clr>
        </p15:guide>
        <p15:guide id="2" orient="horz" pos="861">
          <p15:clr>
            <a:srgbClr val="A4A3A4"/>
          </p15:clr>
        </p15:guide>
        <p15:guide id="3" orient="horz" pos="2786">
          <p15:clr>
            <a:srgbClr val="A4A3A4"/>
          </p15:clr>
        </p15:guide>
        <p15:guide id="4" orient="horz" pos="1896">
          <p15:clr>
            <a:srgbClr val="A4A3A4"/>
          </p15:clr>
        </p15:guide>
        <p15:guide id="5" orient="horz" pos="1757">
          <p15:clr>
            <a:srgbClr val="A4A3A4"/>
          </p15:clr>
        </p15:guide>
        <p15:guide id="6" orient="horz" pos="3023">
          <p15:clr>
            <a:srgbClr val="A4A3A4"/>
          </p15:clr>
        </p15:guide>
        <p15:guide id="7" pos="3000">
          <p15:clr>
            <a:srgbClr val="A4A3A4"/>
          </p15:clr>
        </p15:guide>
        <p15:guide id="8" pos="305">
          <p15:clr>
            <a:srgbClr val="A4A3A4"/>
          </p15:clr>
        </p15:guide>
        <p15:guide id="9" pos="5537">
          <p15:clr>
            <a:srgbClr val="A4A3A4"/>
          </p15:clr>
        </p15:guide>
        <p15:guide id="10" pos="2850">
          <p15:clr>
            <a:srgbClr val="A4A3A4"/>
          </p15:clr>
        </p15:guide>
        <p15:guide id="11" pos="1954">
          <p15:clr>
            <a:srgbClr val="A4A3A4"/>
          </p15:clr>
        </p15:guide>
        <p15:guide id="12" pos="2102">
          <p15:clr>
            <a:srgbClr val="A4A3A4"/>
          </p15:clr>
        </p15:guide>
        <p15:guide id="13" pos="3744">
          <p15:clr>
            <a:srgbClr val="A4A3A4"/>
          </p15:clr>
        </p15:guide>
        <p15:guide id="14" pos="3898">
          <p15:clr>
            <a:srgbClr val="A4A3A4"/>
          </p15:clr>
        </p15:guide>
        <p15:guide id="15" pos="1507">
          <p15:clr>
            <a:srgbClr val="A4A3A4"/>
          </p15:clr>
        </p15:guide>
        <p15:guide id="16" pos="1657">
          <p15:clr>
            <a:srgbClr val="A4A3A4"/>
          </p15:clr>
        </p15:guide>
        <p15:guide id="17" pos="4347">
          <p15:clr>
            <a:srgbClr val="A4A3A4"/>
          </p15:clr>
        </p15:guide>
        <p15:guide id="18" pos="41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deren, Erik van (InfoSec)" initials="EvG" lastIdx="1" clrIdx="0"/>
  <p:cmAuthor id="1" name="Pierrot, Denis" initials="PD" lastIdx="1" clrIdx="1">
    <p:extLst>
      <p:ext uri="{19B8F6BF-5375-455C-9EA6-DF929625EA0E}">
        <p15:presenceInfo xmlns:p15="http://schemas.microsoft.com/office/powerpoint/2012/main" userId="S-1-5-21-1957994488-842925246-40105171-1944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00"/>
    <a:srgbClr val="FF0000"/>
    <a:srgbClr val="FFFF99"/>
    <a:srgbClr val="B6E099"/>
    <a:srgbClr val="DBF0CC"/>
    <a:srgbClr val="FF00FF"/>
    <a:srgbClr val="6666C2"/>
    <a:srgbClr val="82C253"/>
    <a:srgbClr val="B2B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3333" autoAdjust="0"/>
  </p:normalViewPr>
  <p:slideViewPr>
    <p:cSldViewPr snapToGrid="0">
      <p:cViewPr varScale="1">
        <p:scale>
          <a:sx n="148" d="100"/>
          <a:sy n="148" d="100"/>
        </p:scale>
        <p:origin x="468" y="120"/>
      </p:cViewPr>
      <p:guideLst>
        <p:guide orient="horz" pos="220"/>
        <p:guide orient="horz" pos="861"/>
        <p:guide orient="horz" pos="2786"/>
        <p:guide orient="horz" pos="1896"/>
        <p:guide orient="horz" pos="1757"/>
        <p:guide orient="horz" pos="3023"/>
        <p:guide pos="3000"/>
        <p:guide pos="305"/>
        <p:guide pos="5537"/>
        <p:guide pos="2850"/>
        <p:guide pos="1954"/>
        <p:guide pos="2102"/>
        <p:guide pos="3744"/>
        <p:guide pos="3898"/>
        <p:guide pos="1507"/>
        <p:guide pos="1657"/>
        <p:guide pos="4347"/>
        <p:guide pos="419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8C6F6815-A51B-4A22-9161-5FE7BFADE1A3}" type="datetimeFigureOut">
              <a:rPr lang="en-GB" smtClean="0"/>
              <a:pPr/>
              <a:t>27/05/2019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14262797-7F66-44AD-8931-C38239ABD1D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7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8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4F369D-0F3D-462C-A7B9-7AE48DB465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Op </a:t>
            </a:r>
            <a:r>
              <a:rPr lang="en-US" dirty="0" err="1"/>
              <a:t>naar</a:t>
            </a:r>
            <a:r>
              <a:rPr lang="en-US" dirty="0"/>
              <a:t> Programmable </a:t>
            </a:r>
            <a:r>
              <a:rPr lang="en-US" dirty="0" err="1"/>
              <a:t>Netwerken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ECDA51-8287-44CC-82C8-90781D5D24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19039C43-7D2D-4DCE-8A6F-E324C6F75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Marlou Pors</a:t>
            </a:r>
          </a:p>
        </p:txBody>
      </p:sp>
    </p:spTree>
    <p:extLst>
      <p:ext uri="{BB962C8B-B14F-4D97-AF65-F5344CB8AC3E}">
        <p14:creationId xmlns:p14="http://schemas.microsoft.com/office/powerpoint/2010/main" val="152699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11067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62372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3514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3482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14530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2639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259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SDN voor Dummy's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616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5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37592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413988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0712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492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324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8762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Agile aanpak Logmanagement project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3" r:id="rId9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Introduction to Software Defined Networking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0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GpsXuMvApo" TargetMode="External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6">
            <a:extLst>
              <a:ext uri="{FF2B5EF4-FFF2-40B4-BE49-F238E27FC236}">
                <a16:creationId xmlns:a16="http://schemas.microsoft.com/office/drawing/2014/main" id="{FCF29865-F082-4D0A-95D7-AD044A608210}"/>
              </a:ext>
            </a:extLst>
          </p:cNvPr>
          <p:cNvSpPr txBox="1">
            <a:spLocks/>
          </p:cNvSpPr>
          <p:nvPr/>
        </p:nvSpPr>
        <p:spPr>
          <a:xfrm>
            <a:off x="662172" y="4651582"/>
            <a:ext cx="3734594" cy="102600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nl-NL" sz="800">
                <a:solidFill>
                  <a:srgbClr val="009900"/>
                </a:solidFill>
                <a:latin typeface="KPN Accent Light" panose="020B0403040000060004" pitchFamily="34" charset="0"/>
              </a:rPr>
              <a:t>Marlou Pors</a:t>
            </a:r>
            <a:endParaRPr lang="nl-NL" sz="800" dirty="0">
              <a:solidFill>
                <a:srgbClr val="009900"/>
              </a:solidFill>
              <a:latin typeface="KPN Accent Light" panose="020B040304000006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6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872317E-FF99-4B7F-BECB-FF97E596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6" y="1335218"/>
            <a:ext cx="3829987" cy="931362"/>
          </a:xfrm>
          <a:prstGeom prst="rect">
            <a:avLst/>
          </a:prstGeom>
        </p:spPr>
      </p:pic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2217301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Communication in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simplest</a:t>
            </a:r>
            <a:r>
              <a:rPr lang="nl-NL" dirty="0"/>
              <a:t> form 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1352863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1335218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00D4978F-413F-43E1-9032-87E9F2662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33527"/>
              </p:ext>
            </p:extLst>
          </p:nvPr>
        </p:nvGraphicFramePr>
        <p:xfrm>
          <a:off x="751378" y="2882356"/>
          <a:ext cx="6333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688">
                  <a:extLst>
                    <a:ext uri="{9D8B030D-6E8A-4147-A177-3AD203B41FA5}">
                      <a16:colId xmlns:a16="http://schemas.microsoft.com/office/drawing/2014/main" val="3976341013"/>
                    </a:ext>
                  </a:extLst>
                </a:gridCol>
                <a:gridCol w="3092656">
                  <a:extLst>
                    <a:ext uri="{9D8B030D-6E8A-4147-A177-3AD203B41FA5}">
                      <a16:colId xmlns:a16="http://schemas.microsoft.com/office/drawing/2014/main" val="208546664"/>
                    </a:ext>
                  </a:extLst>
                </a:gridCol>
                <a:gridCol w="2025992">
                  <a:extLst>
                    <a:ext uri="{9D8B030D-6E8A-4147-A177-3AD203B41FA5}">
                      <a16:colId xmlns:a16="http://schemas.microsoft.com/office/drawing/2014/main" val="179244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Key (</a:t>
                      </a:r>
                      <a:r>
                        <a:rPr lang="en-US" sz="1400" dirty="0" err="1"/>
                        <a:t>inport</a:t>
                      </a:r>
                      <a:r>
                        <a:rPr lang="en-US" sz="1400" dirty="0"/>
                        <a:t>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(set </a:t>
                      </a:r>
                      <a:r>
                        <a:rPr lang="en-US" sz="1400" dirty="0" err="1"/>
                        <a:t>outport</a:t>
                      </a:r>
                      <a:r>
                        <a:rPr lang="en-US" sz="1400" dirty="0"/>
                        <a:t> or do nothing)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parameters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9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" panose="020B0502040204020203" pitchFamily="34" charset="0"/>
                        </a:rPr>
                        <a:t>set_egress_spec</a:t>
                      </a:r>
                      <a:endParaRPr lang="en-NL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" panose="020B0502040204020203" pitchFamily="34" charset="0"/>
                        </a:rPr>
                        <a:t>set_egress_spec</a:t>
                      </a:r>
                      <a:endParaRPr lang="en-NL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2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" panose="020B0502040204020203" pitchFamily="34" charset="0"/>
                        </a:rPr>
                        <a:t>drop</a:t>
                      </a:r>
                      <a:endParaRPr lang="en-NL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29640"/>
                  </a:ext>
                </a:extLst>
              </a:tr>
            </a:tbl>
          </a:graphicData>
        </a:graphic>
      </p:graphicFrame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A4FD0B8E-990D-4370-BD5B-717F5EF7A24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94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P4!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// TODO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624FC43B-CACC-42D2-90DF-597E87AE3EAB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84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473670-B7BF-4A26-A456-356DBF0FC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96" y="1263805"/>
            <a:ext cx="4277407" cy="2422602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04688323-1470-44F7-A264-424FC1CDA1A6}"/>
              </a:ext>
            </a:extLst>
          </p:cNvPr>
          <p:cNvSpPr txBox="1"/>
          <p:nvPr/>
        </p:nvSpPr>
        <p:spPr>
          <a:xfrm>
            <a:off x="3353964" y="3686407"/>
            <a:ext cx="243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Hail Caesar!</a:t>
            </a:r>
            <a:endParaRPr lang="en-NL" sz="110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3A97093-5A94-4234-B4D6-5313016598B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6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 err="1"/>
              <a:t>All</a:t>
            </a:r>
            <a:r>
              <a:rPr lang="nl-NL" i="1" dirty="0"/>
              <a:t> Programmers </a:t>
            </a:r>
            <a:r>
              <a:rPr lang="nl-NL" i="1" dirty="0" err="1"/>
              <a:t>Seem</a:t>
            </a:r>
            <a:r>
              <a:rPr lang="nl-NL" i="1" dirty="0"/>
              <a:t>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Need</a:t>
            </a:r>
            <a:r>
              <a:rPr lang="nl-NL" i="1" dirty="0"/>
              <a:t> </a:t>
            </a:r>
            <a:r>
              <a:rPr lang="nl-NL" i="1" dirty="0" err="1"/>
              <a:t>Dominos</a:t>
            </a:r>
            <a:r>
              <a:rPr lang="nl-NL" i="1" dirty="0"/>
              <a:t> Pizza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60ED99B-A70F-4D9E-8A68-0E9A63031B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13" y="963209"/>
            <a:ext cx="4550322" cy="3443847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664FF92-3550-4F87-A4F4-66CEECF74D6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78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 err="1"/>
              <a:t>All</a:t>
            </a:r>
            <a:r>
              <a:rPr lang="nl-NL" i="1" dirty="0"/>
              <a:t> Programmers </a:t>
            </a:r>
            <a:r>
              <a:rPr lang="nl-NL" i="1" dirty="0" err="1"/>
              <a:t>Seem</a:t>
            </a:r>
            <a:r>
              <a:rPr lang="nl-NL" i="1" dirty="0"/>
              <a:t>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Need</a:t>
            </a:r>
            <a:r>
              <a:rPr lang="nl-NL" i="1" dirty="0"/>
              <a:t> </a:t>
            </a:r>
            <a:r>
              <a:rPr lang="nl-NL" i="1" dirty="0" err="1"/>
              <a:t>Dominos</a:t>
            </a:r>
            <a:r>
              <a:rPr lang="nl-NL" i="1" dirty="0"/>
              <a:t> Pizza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60ED99B-A70F-4D9E-8A68-0E9A63031B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13" y="963209"/>
            <a:ext cx="4550322" cy="3443847"/>
          </a:xfrm>
          <a:prstGeom prst="rect">
            <a:avLst/>
          </a:prstGeom>
        </p:spPr>
      </p:pic>
      <p:sp>
        <p:nvSpPr>
          <p:cNvPr id="13" name="Ovaal 12">
            <a:extLst>
              <a:ext uri="{FF2B5EF4-FFF2-40B4-BE49-F238E27FC236}">
                <a16:creationId xmlns:a16="http://schemas.microsoft.com/office/drawing/2014/main" id="{434479B7-1C91-4047-9F4E-59FDFFC2BDAC}"/>
              </a:ext>
            </a:extLst>
          </p:cNvPr>
          <p:cNvSpPr/>
          <p:nvPr/>
        </p:nvSpPr>
        <p:spPr bwMode="gray">
          <a:xfrm>
            <a:off x="1568605" y="2841321"/>
            <a:ext cx="6556917" cy="1663771"/>
          </a:xfrm>
          <a:prstGeom prst="ellipse">
            <a:avLst/>
          </a:prstGeom>
          <a:noFill/>
          <a:ln w="381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162D885A-B404-407B-A06F-E405EE30AEA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09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872317E-FF99-4B7F-BECB-FF97E596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6" y="1335218"/>
            <a:ext cx="3829987" cy="931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Networking Stack (1)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1352863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1335218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8B921061-33E8-4B04-928C-4EB14866B6C7}"/>
              </a:ext>
            </a:extLst>
          </p:cNvPr>
          <p:cNvSpPr/>
          <p:nvPr/>
        </p:nvSpPr>
        <p:spPr bwMode="gray">
          <a:xfrm flipH="1">
            <a:off x="906966" y="951570"/>
            <a:ext cx="1390185" cy="564995"/>
          </a:xfrm>
          <a:prstGeom prst="wedgeEllipseCallout">
            <a:avLst/>
          </a:prstGeom>
          <a:noFill/>
          <a:ln w="127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“Hello!”</a:t>
            </a:r>
            <a:endParaRPr lang="en-NL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22AEF9C3-2FD8-498D-BEE5-D8769EF9511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03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872317E-FF99-4B7F-BECB-FF97E596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6" y="1335218"/>
            <a:ext cx="3829987" cy="931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Networking Stack 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1352863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1335218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8B921061-33E8-4B04-928C-4EB14866B6C7}"/>
              </a:ext>
            </a:extLst>
          </p:cNvPr>
          <p:cNvSpPr/>
          <p:nvPr/>
        </p:nvSpPr>
        <p:spPr bwMode="gray">
          <a:xfrm flipH="1">
            <a:off x="906966" y="951570"/>
            <a:ext cx="1390185" cy="564995"/>
          </a:xfrm>
          <a:prstGeom prst="wedgeEllipseCallout">
            <a:avLst/>
          </a:prstGeom>
          <a:noFill/>
          <a:ln w="127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“Hello!”</a:t>
            </a:r>
            <a:endParaRPr lang="en-NL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07CA7FB-D02C-4171-9A72-ABBCB65056B0}"/>
              </a:ext>
            </a:extLst>
          </p:cNvPr>
          <p:cNvSpPr txBox="1"/>
          <p:nvPr/>
        </p:nvSpPr>
        <p:spPr>
          <a:xfrm>
            <a:off x="134377" y="1891038"/>
            <a:ext cx="278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 address: 10.0.1.1</a:t>
            </a:r>
          </a:p>
          <a:p>
            <a:r>
              <a:rPr lang="en-US" sz="1400" dirty="0"/>
              <a:t>MAC address: 00:00:00:00:00:01</a:t>
            </a:r>
            <a:endParaRPr lang="en-NL" sz="14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01E3C73-4816-43D7-9D69-8F92538E3D61}"/>
              </a:ext>
            </a:extLst>
          </p:cNvPr>
          <p:cNvSpPr txBox="1"/>
          <p:nvPr/>
        </p:nvSpPr>
        <p:spPr>
          <a:xfrm>
            <a:off x="4929113" y="1030380"/>
            <a:ext cx="278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 address: 10.0.1.2</a:t>
            </a:r>
          </a:p>
          <a:p>
            <a:r>
              <a:rPr lang="en-US" sz="1400" dirty="0"/>
              <a:t>MAC address: 00:00:00:00:00:02</a:t>
            </a:r>
            <a:endParaRPr lang="en-NL" sz="140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9F68B8B-87BD-4C4E-AE23-5AA2BF991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16812"/>
              </p:ext>
            </p:extLst>
          </p:nvPr>
        </p:nvGraphicFramePr>
        <p:xfrm>
          <a:off x="480711" y="2672610"/>
          <a:ext cx="8105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87">
                  <a:extLst>
                    <a:ext uri="{9D8B030D-6E8A-4147-A177-3AD203B41FA5}">
                      <a16:colId xmlns:a16="http://schemas.microsoft.com/office/drawing/2014/main" val="3472837201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402613936"/>
                    </a:ext>
                  </a:extLst>
                </a:gridCol>
                <a:gridCol w="1345581">
                  <a:extLst>
                    <a:ext uri="{9D8B030D-6E8A-4147-A177-3AD203B41FA5}">
                      <a16:colId xmlns:a16="http://schemas.microsoft.com/office/drawing/2014/main" val="1619543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7782262"/>
                    </a:ext>
                  </a:extLst>
                </a:gridCol>
                <a:gridCol w="1390182">
                  <a:extLst>
                    <a:ext uri="{9D8B030D-6E8A-4147-A177-3AD203B41FA5}">
                      <a16:colId xmlns:a16="http://schemas.microsoft.com/office/drawing/2014/main" val="4018269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 Header (Data Link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 Header (Network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00:00:00:00:00:01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00:00:00:00:00:02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10.0.1.1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10.0.1.2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“Hello”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7331"/>
                  </a:ext>
                </a:extLst>
              </a:tr>
            </a:tbl>
          </a:graphicData>
        </a:graphic>
      </p:graphicFrame>
      <p:sp>
        <p:nvSpPr>
          <p:cNvPr id="9" name="Linkeraccolade 8">
            <a:extLst>
              <a:ext uri="{FF2B5EF4-FFF2-40B4-BE49-F238E27FC236}">
                <a16:creationId xmlns:a16="http://schemas.microsoft.com/office/drawing/2014/main" id="{73139C98-D5F7-4C44-BD17-25A74BBABF71}"/>
              </a:ext>
            </a:extLst>
          </p:cNvPr>
          <p:cNvSpPr/>
          <p:nvPr/>
        </p:nvSpPr>
        <p:spPr>
          <a:xfrm rot="16200000">
            <a:off x="7052637" y="3403994"/>
            <a:ext cx="339272" cy="537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22C5F1C-A507-4917-8A71-946F55BA98DA}"/>
              </a:ext>
            </a:extLst>
          </p:cNvPr>
          <p:cNvSpPr txBox="1"/>
          <p:nvPr/>
        </p:nvSpPr>
        <p:spPr>
          <a:xfrm>
            <a:off x="6185256" y="3873118"/>
            <a:ext cx="207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Here we find headers of the other network layers</a:t>
            </a:r>
            <a:endParaRPr lang="en-NL" sz="1000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D4E2D48-2910-4C48-B536-32ED3C85C96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62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simple</a:t>
            </a:r>
            <a:r>
              <a:rPr lang="nl-NL" dirty="0"/>
              <a:t>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6" name="Tekstballon: ovaal 15">
            <a:extLst>
              <a:ext uri="{FF2B5EF4-FFF2-40B4-BE49-F238E27FC236}">
                <a16:creationId xmlns:a16="http://schemas.microsoft.com/office/drawing/2014/main" id="{D2363F4A-4B19-406A-8E2A-DEA6826BAAB2}"/>
              </a:ext>
            </a:extLst>
          </p:cNvPr>
          <p:cNvSpPr/>
          <p:nvPr/>
        </p:nvSpPr>
        <p:spPr bwMode="gray">
          <a:xfrm>
            <a:off x="4103649" y="757392"/>
            <a:ext cx="2401226" cy="914860"/>
          </a:xfrm>
          <a:prstGeom prst="wedgeEllipseCallout">
            <a:avLst>
              <a:gd name="adj1" fmla="val -31050"/>
              <a:gd name="adj2" fmla="val 6737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One can dissect complete packets and their headers using WIRESHARK</a:t>
            </a:r>
            <a:endParaRPr lang="en-NL" sz="105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721D724D-63D2-4EDF-BEB3-22C38791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99019"/>
              </p:ext>
            </p:extLst>
          </p:nvPr>
        </p:nvGraphicFramePr>
        <p:xfrm>
          <a:off x="480711" y="2672610"/>
          <a:ext cx="8105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87">
                  <a:extLst>
                    <a:ext uri="{9D8B030D-6E8A-4147-A177-3AD203B41FA5}">
                      <a16:colId xmlns:a16="http://schemas.microsoft.com/office/drawing/2014/main" val="3472837201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402613936"/>
                    </a:ext>
                  </a:extLst>
                </a:gridCol>
                <a:gridCol w="1345581">
                  <a:extLst>
                    <a:ext uri="{9D8B030D-6E8A-4147-A177-3AD203B41FA5}">
                      <a16:colId xmlns:a16="http://schemas.microsoft.com/office/drawing/2014/main" val="1619543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7782262"/>
                    </a:ext>
                  </a:extLst>
                </a:gridCol>
                <a:gridCol w="1390182">
                  <a:extLst>
                    <a:ext uri="{9D8B030D-6E8A-4147-A177-3AD203B41FA5}">
                      <a16:colId xmlns:a16="http://schemas.microsoft.com/office/drawing/2014/main" val="4018269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 Header (Data Link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 Header (Network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00:00:00:00:00:01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00:00:00:00:00:02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10.0.1.1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10.0.1.2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“Hello”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7331"/>
                  </a:ext>
                </a:extLst>
              </a:tr>
            </a:tbl>
          </a:graphicData>
        </a:graphic>
      </p:graphicFrame>
      <p:sp>
        <p:nvSpPr>
          <p:cNvPr id="13" name="Rechthoek 12">
            <a:extLst>
              <a:ext uri="{FF2B5EF4-FFF2-40B4-BE49-F238E27FC236}">
                <a16:creationId xmlns:a16="http://schemas.microsoft.com/office/drawing/2014/main" id="{008ACFF9-EBC0-4915-B90E-33B4986A96EE}"/>
              </a:ext>
            </a:extLst>
          </p:cNvPr>
          <p:cNvSpPr/>
          <p:nvPr/>
        </p:nvSpPr>
        <p:spPr bwMode="gray">
          <a:xfrm>
            <a:off x="122282" y="2470889"/>
            <a:ext cx="450959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5431C39-5049-4C87-8853-D83529BF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4" y="1659189"/>
            <a:ext cx="4057551" cy="2303590"/>
          </a:xfrm>
          <a:prstGeom prst="rect">
            <a:avLst/>
          </a:prstGeom>
        </p:spPr>
      </p:pic>
      <p:sp>
        <p:nvSpPr>
          <p:cNvPr id="19" name="Ovaal 18">
            <a:extLst>
              <a:ext uri="{FF2B5EF4-FFF2-40B4-BE49-F238E27FC236}">
                <a16:creationId xmlns:a16="http://schemas.microsoft.com/office/drawing/2014/main" id="{7889C0F8-B2A8-4535-9302-C80DCD9518F1}"/>
              </a:ext>
            </a:extLst>
          </p:cNvPr>
          <p:cNvSpPr/>
          <p:nvPr/>
        </p:nvSpPr>
        <p:spPr bwMode="gray">
          <a:xfrm>
            <a:off x="918396" y="2932040"/>
            <a:ext cx="2917369" cy="741680"/>
          </a:xfrm>
          <a:prstGeom prst="ellipse">
            <a:avLst/>
          </a:prstGeom>
          <a:noFill/>
          <a:ln w="381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6BA75EE-F3F5-4EFD-9257-A7EFD4F1555A}"/>
              </a:ext>
            </a:extLst>
          </p:cNvPr>
          <p:cNvSpPr/>
          <p:nvPr/>
        </p:nvSpPr>
        <p:spPr bwMode="gray">
          <a:xfrm>
            <a:off x="7190397" y="2470890"/>
            <a:ext cx="160552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F193CB1E-51A9-4CC6-813D-F225B1A36A5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69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/>
          <a:lstStyle/>
          <a:p>
            <a:r>
              <a:rPr lang="nl-NL" dirty="0"/>
              <a:t>Header </a:t>
            </a:r>
            <a:r>
              <a:rPr lang="nl-NL" dirty="0" err="1"/>
              <a:t>definition</a:t>
            </a:r>
            <a:r>
              <a:rPr lang="nl-NL" dirty="0"/>
              <a:t> in P4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721D724D-63D2-4EDF-BEB3-22C387913E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711" y="2672610"/>
          <a:ext cx="8105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87">
                  <a:extLst>
                    <a:ext uri="{9D8B030D-6E8A-4147-A177-3AD203B41FA5}">
                      <a16:colId xmlns:a16="http://schemas.microsoft.com/office/drawing/2014/main" val="3472837201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402613936"/>
                    </a:ext>
                  </a:extLst>
                </a:gridCol>
                <a:gridCol w="1345581">
                  <a:extLst>
                    <a:ext uri="{9D8B030D-6E8A-4147-A177-3AD203B41FA5}">
                      <a16:colId xmlns:a16="http://schemas.microsoft.com/office/drawing/2014/main" val="1619543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7782262"/>
                    </a:ext>
                  </a:extLst>
                </a:gridCol>
                <a:gridCol w="1390182">
                  <a:extLst>
                    <a:ext uri="{9D8B030D-6E8A-4147-A177-3AD203B41FA5}">
                      <a16:colId xmlns:a16="http://schemas.microsoft.com/office/drawing/2014/main" val="4018269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 Header (Data Link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 Header (Network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00:00:00:00:00:01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00:00:00:00:00:02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10.0.1.1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10.0.1.2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“Hello”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7331"/>
                  </a:ext>
                </a:extLst>
              </a:tr>
            </a:tbl>
          </a:graphicData>
        </a:graphic>
      </p:graphicFrame>
      <p:sp>
        <p:nvSpPr>
          <p:cNvPr id="13" name="Rechthoek 12">
            <a:extLst>
              <a:ext uri="{FF2B5EF4-FFF2-40B4-BE49-F238E27FC236}">
                <a16:creationId xmlns:a16="http://schemas.microsoft.com/office/drawing/2014/main" id="{008ACFF9-EBC0-4915-B90E-33B4986A96EE}"/>
              </a:ext>
            </a:extLst>
          </p:cNvPr>
          <p:cNvSpPr/>
          <p:nvPr/>
        </p:nvSpPr>
        <p:spPr bwMode="gray">
          <a:xfrm>
            <a:off x="122282" y="2470889"/>
            <a:ext cx="450959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5431C39-5049-4C87-8853-D83529BF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4" y="1659189"/>
            <a:ext cx="4057551" cy="2303590"/>
          </a:xfrm>
          <a:prstGeom prst="rect">
            <a:avLst/>
          </a:prstGeom>
        </p:spPr>
      </p:pic>
      <p:sp>
        <p:nvSpPr>
          <p:cNvPr id="19" name="Ovaal 18">
            <a:extLst>
              <a:ext uri="{FF2B5EF4-FFF2-40B4-BE49-F238E27FC236}">
                <a16:creationId xmlns:a16="http://schemas.microsoft.com/office/drawing/2014/main" id="{7889C0F8-B2A8-4535-9302-C80DCD9518F1}"/>
              </a:ext>
            </a:extLst>
          </p:cNvPr>
          <p:cNvSpPr/>
          <p:nvPr/>
        </p:nvSpPr>
        <p:spPr bwMode="gray">
          <a:xfrm>
            <a:off x="918398" y="2929209"/>
            <a:ext cx="2917369" cy="741680"/>
          </a:xfrm>
          <a:prstGeom prst="ellipse">
            <a:avLst/>
          </a:prstGeom>
          <a:noFill/>
          <a:ln w="381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6BA75EE-F3F5-4EFD-9257-A7EFD4F1555A}"/>
              </a:ext>
            </a:extLst>
          </p:cNvPr>
          <p:cNvSpPr/>
          <p:nvPr/>
        </p:nvSpPr>
        <p:spPr bwMode="gray">
          <a:xfrm>
            <a:off x="7190397" y="2470890"/>
            <a:ext cx="160552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BC8BD178-DD0B-464D-A115-B420C5BA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39" y="821215"/>
            <a:ext cx="2804520" cy="3702789"/>
          </a:xfrm>
          <a:prstGeom prst="rect">
            <a:avLst/>
          </a:prstGeom>
        </p:spPr>
      </p:pic>
      <p:sp>
        <p:nvSpPr>
          <p:cNvPr id="21" name="Ovaal 20">
            <a:extLst>
              <a:ext uri="{FF2B5EF4-FFF2-40B4-BE49-F238E27FC236}">
                <a16:creationId xmlns:a16="http://schemas.microsoft.com/office/drawing/2014/main" id="{6A268BCB-F7FB-4308-A2D6-A16AA251A969}"/>
              </a:ext>
            </a:extLst>
          </p:cNvPr>
          <p:cNvSpPr/>
          <p:nvPr/>
        </p:nvSpPr>
        <p:spPr bwMode="gray">
          <a:xfrm>
            <a:off x="6925967" y="3303554"/>
            <a:ext cx="945490" cy="801375"/>
          </a:xfrm>
          <a:prstGeom prst="ellipse">
            <a:avLst/>
          </a:prstGeom>
          <a:solidFill>
            <a:srgbClr val="FFFFFF"/>
          </a:solidFill>
          <a:ln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3C42F3C6-B2CE-41D6-A500-3B739E193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09" y="3213991"/>
            <a:ext cx="1687648" cy="1002805"/>
          </a:xfrm>
          <a:prstGeom prst="rect">
            <a:avLst/>
          </a:prstGeom>
        </p:spPr>
      </p:pic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0E341A3-44B9-4089-BB57-191D68E7AB8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5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53C34-0649-4D91-ABD3-D3FBEC7B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Networking Stack (3)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1FA9BA-7EF8-4042-9AB6-52E8082F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What a Switch will do is:</a:t>
            </a:r>
          </a:p>
          <a:p>
            <a:r>
              <a:rPr lang="en-US" dirty="0">
                <a:latin typeface="+mn-lt"/>
              </a:rPr>
              <a:t>“Parse” the headers starting at the outmost header</a:t>
            </a:r>
          </a:p>
          <a:p>
            <a:pPr lvl="1"/>
            <a:r>
              <a:rPr lang="en-US" dirty="0">
                <a:latin typeface="+mn-lt"/>
              </a:rPr>
              <a:t>Depending on the header content, a particular next step follows</a:t>
            </a:r>
          </a:p>
          <a:p>
            <a:r>
              <a:rPr lang="en-US" dirty="0">
                <a:latin typeface="+mn-lt"/>
              </a:rPr>
              <a:t>Some part of the header information is stored in so-called ‘metadata’</a:t>
            </a:r>
          </a:p>
          <a:p>
            <a:pPr lvl="1"/>
            <a:r>
              <a:rPr lang="en-US" dirty="0">
                <a:latin typeface="+mn-lt"/>
              </a:rPr>
              <a:t>For example: </a:t>
            </a:r>
            <a:r>
              <a:rPr lang="en-US" i="1" dirty="0" err="1">
                <a:latin typeface="Bahnschrift" panose="020B0502040204020203" pitchFamily="34" charset="0"/>
              </a:rPr>
              <a:t>in_port</a:t>
            </a:r>
            <a:r>
              <a:rPr lang="en-US" i="1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i="1" dirty="0" err="1">
                <a:latin typeface="Bahnschrift" panose="020B0502040204020203" pitchFamily="34" charset="0"/>
              </a:rPr>
              <a:t>out_port</a:t>
            </a:r>
            <a:endParaRPr lang="en-US" i="1" dirty="0">
              <a:latin typeface="+mn-lt"/>
            </a:endParaRPr>
          </a:p>
          <a:p>
            <a:r>
              <a:rPr lang="en-US" dirty="0">
                <a:latin typeface="+mn-lt"/>
              </a:rPr>
              <a:t>Header information gets an update if needed</a:t>
            </a:r>
          </a:p>
          <a:p>
            <a:pPr lvl="1"/>
            <a:r>
              <a:rPr lang="en-US" dirty="0">
                <a:latin typeface="+mn-lt"/>
              </a:rPr>
              <a:t>Values as the ‘time-to-live’</a:t>
            </a:r>
          </a:p>
          <a:p>
            <a:r>
              <a:rPr lang="en-US" dirty="0">
                <a:latin typeface="+mn-lt"/>
              </a:rPr>
              <a:t>The packet is constructed in the correct order and send out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95A73D-09E8-4A97-AFA6-DC4548D58A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30A9B6F-D1BB-4EEE-AD52-A61E786DE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30C1EF7F-6E5F-4969-8C91-156DF751EBA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64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7B4-6500-42FD-A8CC-75C8E990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Programmable</a:t>
            </a:r>
            <a:r>
              <a:rPr lang="nl-NL" dirty="0"/>
              <a:t>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C3D0-04C0-450B-B5FA-A2EA6D49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latin typeface="KPN Sans Light" panose="020B0604020202020204" charset="0"/>
              </a:rPr>
              <a:t>Preparation</a:t>
            </a:r>
            <a:r>
              <a:rPr lang="nl-NL" dirty="0">
                <a:latin typeface="KPN Sans Light" panose="020B0604020202020204" charset="0"/>
              </a:rPr>
              <a:t>: </a:t>
            </a:r>
            <a:r>
              <a:rPr lang="nl-NL" dirty="0" err="1">
                <a:latin typeface="KPN Sans Light" panose="020B0604020202020204" charset="0"/>
              </a:rPr>
              <a:t>Your</a:t>
            </a:r>
            <a:r>
              <a:rPr lang="nl-NL" dirty="0">
                <a:latin typeface="KPN Sans Light" panose="020B0604020202020204" charset="0"/>
              </a:rPr>
              <a:t> virtual environment</a:t>
            </a:r>
          </a:p>
          <a:p>
            <a:r>
              <a:rPr lang="nl-NL" dirty="0" err="1">
                <a:latin typeface="KPN Sans Light" panose="020B0604020202020204" charset="0"/>
              </a:rPr>
              <a:t>Recap</a:t>
            </a:r>
            <a:r>
              <a:rPr lang="nl-NL" dirty="0">
                <a:latin typeface="KPN Sans Light" panose="020B0604020202020204" charset="0"/>
              </a:rPr>
              <a:t> on SDN</a:t>
            </a:r>
          </a:p>
          <a:p>
            <a:r>
              <a:rPr lang="nl-NL" dirty="0">
                <a:latin typeface="KPN Sans Light" panose="020B0604020202020204" charset="0"/>
              </a:rPr>
              <a:t>Next step: </a:t>
            </a:r>
            <a:r>
              <a:rPr lang="nl-NL" dirty="0" err="1">
                <a:latin typeface="KPN Sans Light" panose="020B0604020202020204" charset="0"/>
              </a:rPr>
              <a:t>Programmable</a:t>
            </a:r>
            <a:r>
              <a:rPr lang="nl-NL" dirty="0">
                <a:latin typeface="KPN Sans Light" panose="020B0604020202020204" charset="0"/>
              </a:rPr>
              <a:t> Networks</a:t>
            </a:r>
          </a:p>
          <a:p>
            <a:r>
              <a:rPr lang="nl-NL" dirty="0">
                <a:latin typeface="KPN Sans Light" panose="020B0604020202020204" charset="0"/>
              </a:rPr>
              <a:t>Een stap verder: </a:t>
            </a:r>
            <a:r>
              <a:rPr lang="nl-NL" dirty="0" err="1">
                <a:latin typeface="KPN Sans Light" panose="020B0604020202020204" charset="0"/>
              </a:rPr>
              <a:t>Programmable</a:t>
            </a:r>
            <a:r>
              <a:rPr lang="nl-NL" dirty="0">
                <a:latin typeface="KPN Sans Light" panose="020B0604020202020204" charset="0"/>
              </a:rPr>
              <a:t> Networks</a:t>
            </a:r>
          </a:p>
          <a:p>
            <a:r>
              <a:rPr lang="nl-NL" dirty="0">
                <a:latin typeface="KPN Sans Light" panose="020B0604020202020204" charset="0"/>
              </a:rPr>
              <a:t>Network Stacks </a:t>
            </a:r>
            <a:r>
              <a:rPr lang="nl-NL" dirty="0" err="1">
                <a:latin typeface="KPN Sans Light" panose="020B0604020202020204" charset="0"/>
              </a:rPr>
              <a:t>for</a:t>
            </a:r>
            <a:r>
              <a:rPr lang="nl-NL" dirty="0">
                <a:latin typeface="KPN Sans Light" panose="020B0604020202020204" charset="0"/>
              </a:rPr>
              <a:t> Dummy’s</a:t>
            </a:r>
          </a:p>
          <a:p>
            <a:r>
              <a:rPr lang="nl-NL" dirty="0">
                <a:latin typeface="KPN Sans Light" panose="020B0604020202020204" charset="0"/>
              </a:rPr>
              <a:t>Hands-on P4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69CD-1996-484C-818B-FE6CFC3598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device </a:t>
            </a:r>
            <a:r>
              <a:rPr lang="nl-NL" dirty="0" err="1"/>
              <a:t>using</a:t>
            </a:r>
            <a:r>
              <a:rPr lang="nl-NL" dirty="0"/>
              <a:t> P4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52BFB-B317-4AB6-AD51-3AF6F4CF98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B7A3-8E75-4EB6-A79D-46999602CC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6E6FED-9D4F-4A61-B68E-495FFC4A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</a:p>
        </p:txBody>
      </p:sp>
    </p:spTree>
    <p:extLst>
      <p:ext uri="{BB962C8B-B14F-4D97-AF65-F5344CB8AC3E}">
        <p14:creationId xmlns:p14="http://schemas.microsoft.com/office/powerpoint/2010/main" val="403180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3168870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Programmable</a:t>
            </a:r>
            <a:r>
              <a:rPr lang="nl-NL" dirty="0"/>
              <a:t> switches in a SDN (1)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A03D9-8714-4427-8231-E6C701E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07650"/>
            <a:ext cx="5563082" cy="2522439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FAA8ABE-BAB3-4BFE-990E-D3012CC04C0A}"/>
              </a:ext>
            </a:extLst>
          </p:cNvPr>
          <p:cNvSpPr/>
          <p:nvPr/>
        </p:nvSpPr>
        <p:spPr bwMode="gray">
          <a:xfrm>
            <a:off x="1314849" y="2018503"/>
            <a:ext cx="2074127" cy="149426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3B3659B-C074-4C30-BE86-4267CEC09568}"/>
              </a:ext>
            </a:extLst>
          </p:cNvPr>
          <p:cNvSpPr/>
          <p:nvPr/>
        </p:nvSpPr>
        <p:spPr bwMode="gray">
          <a:xfrm>
            <a:off x="4078481" y="2018502"/>
            <a:ext cx="3971705" cy="23007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5611ECE-F4A4-4118-9ED7-D1FA8306A961}"/>
              </a:ext>
            </a:extLst>
          </p:cNvPr>
          <p:cNvSpPr txBox="1"/>
          <p:nvPr/>
        </p:nvSpPr>
        <p:spPr>
          <a:xfrm>
            <a:off x="1716546" y="1045526"/>
            <a:ext cx="3971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/>
              <a:t>Adding</a:t>
            </a:r>
            <a:r>
              <a:rPr lang="nl-NL" sz="1400" dirty="0"/>
              <a:t> </a:t>
            </a:r>
            <a:r>
              <a:rPr lang="nl-NL" sz="1400" dirty="0" err="1"/>
              <a:t>table</a:t>
            </a:r>
            <a:r>
              <a:rPr lang="nl-NL" sz="1400" dirty="0"/>
              <a:t> entries </a:t>
            </a:r>
            <a:r>
              <a:rPr lang="nl-NL" sz="1400" dirty="0" err="1"/>
              <a:t>manually</a:t>
            </a:r>
            <a:endParaRPr lang="nl-NL" sz="1400" dirty="0"/>
          </a:p>
          <a:p>
            <a:pPr algn="ctr"/>
            <a:r>
              <a:rPr lang="nl-NL" sz="1400" i="1" dirty="0"/>
              <a:t>vs.</a:t>
            </a:r>
          </a:p>
          <a:p>
            <a:pPr algn="ctr"/>
            <a:r>
              <a:rPr lang="nl-NL" sz="1400" dirty="0"/>
              <a:t>Let a SDN controller </a:t>
            </a:r>
            <a:r>
              <a:rPr lang="nl-NL" sz="1400" dirty="0" err="1"/>
              <a:t>fill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</a:t>
            </a:r>
            <a:r>
              <a:rPr lang="nl-NL" sz="1400" dirty="0" err="1"/>
              <a:t>tables</a:t>
            </a:r>
            <a:endParaRPr lang="nl-NL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7F04B-342F-4448-871D-74E089F3B480}"/>
              </a:ext>
            </a:extLst>
          </p:cNvPr>
          <p:cNvCxnSpPr>
            <a:cxnSpLocks/>
          </p:cNvCxnSpPr>
          <p:nvPr/>
        </p:nvCxnSpPr>
        <p:spPr>
          <a:xfrm>
            <a:off x="3686402" y="1792198"/>
            <a:ext cx="0" cy="5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al 8">
            <a:extLst>
              <a:ext uri="{FF2B5EF4-FFF2-40B4-BE49-F238E27FC236}">
                <a16:creationId xmlns:a16="http://schemas.microsoft.com/office/drawing/2014/main" id="{70C4A556-91FE-40FC-BDE5-5B1475026025}"/>
              </a:ext>
            </a:extLst>
          </p:cNvPr>
          <p:cNvSpPr/>
          <p:nvPr/>
        </p:nvSpPr>
        <p:spPr bwMode="gray">
          <a:xfrm>
            <a:off x="2665335" y="3532486"/>
            <a:ext cx="2074127" cy="1008453"/>
          </a:xfrm>
          <a:prstGeom prst="ellipse">
            <a:avLst/>
          </a:prstGeom>
          <a:solidFill>
            <a:srgbClr val="FFFFFF"/>
          </a:solidFill>
          <a:ln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31B7DCD-3543-4192-AEDD-7829EC58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90" y="3445922"/>
            <a:ext cx="1942572" cy="1154282"/>
          </a:xfrm>
          <a:prstGeom prst="rect">
            <a:avLst/>
          </a:prstGeom>
        </p:spPr>
      </p:pic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0F55CECE-0AEE-4BB5-ACB8-A22747FBDFF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1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Programmable</a:t>
            </a:r>
            <a:r>
              <a:rPr lang="nl-NL" dirty="0"/>
              <a:t> switches in a SDN (2)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BEA7C178-995F-4BC6-9AAE-4EB9AF38DFB8}"/>
              </a:ext>
            </a:extLst>
          </p:cNvPr>
          <p:cNvSpPr/>
          <p:nvPr/>
        </p:nvSpPr>
        <p:spPr bwMode="gray">
          <a:xfrm>
            <a:off x="3165764" y="3740727"/>
            <a:ext cx="962891" cy="579681"/>
          </a:xfrm>
          <a:prstGeom prst="ellipse">
            <a:avLst/>
          </a:prstGeom>
          <a:solidFill>
            <a:srgbClr val="FFFFFF"/>
          </a:solidFill>
          <a:ln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B4C57B-B996-481F-8658-FD9D413B86AE}"/>
              </a:ext>
            </a:extLst>
          </p:cNvPr>
          <p:cNvSpPr/>
          <p:nvPr/>
        </p:nvSpPr>
        <p:spPr>
          <a:xfrm>
            <a:off x="5125844" y="660587"/>
            <a:ext cx="38323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Controller:</a:t>
            </a:r>
            <a:endParaRPr lang="nl-NL" sz="1400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Simple Python / JAVA scripts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400" dirty="0">
                <a:solidFill>
                  <a:prstClr val="black"/>
                </a:solidFill>
              </a:rPr>
              <a:t>ONOS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….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783AD-9AE7-44C6-A364-E41DF10AD0C1}"/>
              </a:ext>
            </a:extLst>
          </p:cNvPr>
          <p:cNvSpPr txBox="1"/>
          <p:nvPr/>
        </p:nvSpPr>
        <p:spPr>
          <a:xfrm>
            <a:off x="2382990" y="1388036"/>
            <a:ext cx="182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Control Channel: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/>
              <a:t>P4 Runtime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694E7-5A06-4120-8FB0-720C30452D7E}"/>
              </a:ext>
            </a:extLst>
          </p:cNvPr>
          <p:cNvCxnSpPr>
            <a:cxnSpLocks/>
          </p:cNvCxnSpPr>
          <p:nvPr/>
        </p:nvCxnSpPr>
        <p:spPr>
          <a:xfrm flipH="1">
            <a:off x="4802460" y="862361"/>
            <a:ext cx="386575" cy="49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175DC-B8A2-48ED-988A-7BF86987EA38}"/>
              </a:ext>
            </a:extLst>
          </p:cNvPr>
          <p:cNvCxnSpPr>
            <a:cxnSpLocks/>
          </p:cNvCxnSpPr>
          <p:nvPr/>
        </p:nvCxnSpPr>
        <p:spPr>
          <a:xfrm>
            <a:off x="3717073" y="1754459"/>
            <a:ext cx="289932" cy="11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DC1C8289-44F7-440A-998C-ECEC5D7B3E4B}"/>
              </a:ext>
            </a:extLst>
          </p:cNvPr>
          <p:cNvSpPr/>
          <p:nvPr/>
        </p:nvSpPr>
        <p:spPr bwMode="gray">
          <a:xfrm>
            <a:off x="4205915" y="1911943"/>
            <a:ext cx="3971705" cy="23007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2F99014F-3018-4211-92A3-D09EB2C4C454}"/>
              </a:ext>
            </a:extLst>
          </p:cNvPr>
          <p:cNvSpPr/>
          <p:nvPr/>
        </p:nvSpPr>
        <p:spPr bwMode="gray">
          <a:xfrm flipH="1">
            <a:off x="4887952" y="1491956"/>
            <a:ext cx="237892" cy="4193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FB8227C-C43C-424C-BECE-0ED01C44354B}"/>
              </a:ext>
            </a:extLst>
          </p:cNvPr>
          <p:cNvSpPr/>
          <p:nvPr/>
        </p:nvSpPr>
        <p:spPr bwMode="gray">
          <a:xfrm>
            <a:off x="2001982" y="2430823"/>
            <a:ext cx="1609383" cy="69337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13BE3C09-D7F9-4D20-A9C3-79D9EC9D6BF2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676439" y="3062313"/>
            <a:ext cx="126634" cy="67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F35FE539-D772-4095-B9F7-FB7CD4C46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7" t="13953" r="25414" b="17545"/>
          <a:stretch/>
        </p:blipFill>
        <p:spPr>
          <a:xfrm>
            <a:off x="3345872" y="3740727"/>
            <a:ext cx="661133" cy="530802"/>
          </a:xfrm>
          <a:prstGeom prst="rect">
            <a:avLst/>
          </a:prstGeom>
        </p:spPr>
      </p:pic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4645FA4-53A1-4718-A2DA-5DDAA0E22CD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87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simple</a:t>
            </a:r>
            <a:r>
              <a:rPr lang="nl-NL" dirty="0"/>
              <a:t> SDN </a:t>
            </a:r>
            <a:r>
              <a:rPr lang="nl-NL" dirty="0" err="1"/>
              <a:t>using</a:t>
            </a:r>
            <a:r>
              <a:rPr lang="nl-NL" dirty="0"/>
              <a:t> P4 </a:t>
            </a:r>
            <a:r>
              <a:rPr lang="nl-NL" dirty="0" err="1"/>
              <a:t>and</a:t>
            </a:r>
            <a:r>
              <a:rPr lang="nl-NL" dirty="0"/>
              <a:t> P4 Runtime!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// TODO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CB463F59-B182-4BF9-A2C5-F08A32ABBEF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62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Preparation</a:t>
            </a:r>
            <a:r>
              <a:rPr lang="nl-NL" dirty="0"/>
              <a:t>: </a:t>
            </a:r>
            <a:r>
              <a:rPr lang="nl-NL" dirty="0" err="1"/>
              <a:t>Your</a:t>
            </a:r>
            <a:r>
              <a:rPr lang="nl-NL" dirty="0"/>
              <a:t>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// TODO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DDDA355C-BE17-428D-A9F5-3F37223DFD8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2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35E2-B68B-464B-937E-A77271D6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Software </a:t>
            </a:r>
            <a:r>
              <a:rPr lang="nl-NL" dirty="0" err="1"/>
              <a:t>Defined</a:t>
            </a:r>
            <a:r>
              <a:rPr lang="nl-NL" dirty="0"/>
              <a:t> Networking?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A82E-DBBB-449D-B0EC-18395E6D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KPN Sans Light" panose="020B0604020202020204" charset="0"/>
              </a:rPr>
              <a:t>SDN is a way of networking</a:t>
            </a:r>
          </a:p>
          <a:p>
            <a:r>
              <a:rPr lang="en-US" dirty="0">
                <a:latin typeface="KPN Sans Light" panose="020B0604020202020204" charset="0"/>
              </a:rPr>
              <a:t>Intelligence is taken from the traditional network devices and put in a separate layer</a:t>
            </a:r>
          </a:p>
          <a:p>
            <a:r>
              <a:rPr lang="en-US" dirty="0">
                <a:latin typeface="KPN Sans Light" panose="020B0604020202020204" charset="0"/>
              </a:rPr>
              <a:t>The network is being controlled by the ‘SDN controller’ or ‘Network Operating System’</a:t>
            </a:r>
          </a:p>
          <a:p>
            <a:r>
              <a:rPr lang="en-US" dirty="0">
                <a:latin typeface="KPN Sans Light" panose="020B0604020202020204" charset="0"/>
              </a:rPr>
              <a:t>We call it ‘software defined’ because you can add self-written application to the controller, implementing the functionality of the network.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5C96-2B51-4687-AB4C-B219B5094E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CD9F7-F519-46B5-8A46-BE554CA2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CAC81E93-84FF-4FAC-85E9-0BF28ADCAE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0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B4C57B-B996-481F-8658-FD9D413B86AE}"/>
              </a:ext>
            </a:extLst>
          </p:cNvPr>
          <p:cNvSpPr/>
          <p:nvPr/>
        </p:nvSpPr>
        <p:spPr>
          <a:xfrm>
            <a:off x="5125844" y="660587"/>
            <a:ext cx="38323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Controller:</a:t>
            </a:r>
            <a:endParaRPr lang="nl-NL" sz="14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Network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configuration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is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added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statically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or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dynamically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890BF-7CD9-4B47-A3E3-72975FD4C84C}"/>
              </a:ext>
            </a:extLst>
          </p:cNvPr>
          <p:cNvSpPr/>
          <p:nvPr/>
        </p:nvSpPr>
        <p:spPr>
          <a:xfrm>
            <a:off x="2214388" y="3218358"/>
            <a:ext cx="29746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Netwerk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Device: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Contain different tables to match packets to actions.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783AD-9AE7-44C6-A364-E41DF10AD0C1}"/>
              </a:ext>
            </a:extLst>
          </p:cNvPr>
          <p:cNvSpPr txBox="1"/>
          <p:nvPr/>
        </p:nvSpPr>
        <p:spPr>
          <a:xfrm>
            <a:off x="631903" y="1245362"/>
            <a:ext cx="358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Control Channel:</a:t>
            </a:r>
          </a:p>
          <a:p>
            <a:r>
              <a:rPr lang="nl-NL" sz="1400" dirty="0"/>
              <a:t>Traffic </a:t>
            </a:r>
            <a:r>
              <a:rPr lang="nl-NL" sz="1400" dirty="0" err="1"/>
              <a:t>towards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</a:t>
            </a:r>
            <a:r>
              <a:rPr lang="nl-NL" sz="1400" dirty="0" err="1"/>
              <a:t>network</a:t>
            </a:r>
            <a:r>
              <a:rPr lang="nl-NL" sz="1400" dirty="0"/>
              <a:t> </a:t>
            </a:r>
            <a:r>
              <a:rPr lang="nl-NL" sz="1400" dirty="0" err="1"/>
              <a:t>devices</a:t>
            </a:r>
            <a:r>
              <a:rPr lang="nl-NL" sz="1400" dirty="0"/>
              <a:t> </a:t>
            </a:r>
            <a:r>
              <a:rPr lang="nl-NL" sz="1400" dirty="0" err="1"/>
              <a:t>can</a:t>
            </a:r>
            <a:r>
              <a:rPr lang="nl-NL" sz="1400" dirty="0"/>
              <a:t> </a:t>
            </a:r>
            <a:r>
              <a:rPr lang="nl-NL" sz="1400" dirty="0" err="1"/>
              <a:t>rely</a:t>
            </a:r>
            <a:r>
              <a:rPr lang="nl-NL" sz="1400" dirty="0"/>
              <a:t> on different </a:t>
            </a:r>
            <a:r>
              <a:rPr lang="nl-NL" sz="1400" dirty="0" err="1"/>
              <a:t>protocols</a:t>
            </a:r>
            <a:endParaRPr lang="nl-N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694E7-5A06-4120-8FB0-720C30452D7E}"/>
              </a:ext>
            </a:extLst>
          </p:cNvPr>
          <p:cNvCxnSpPr>
            <a:cxnSpLocks/>
          </p:cNvCxnSpPr>
          <p:nvPr/>
        </p:nvCxnSpPr>
        <p:spPr>
          <a:xfrm flipH="1">
            <a:off x="4802460" y="862361"/>
            <a:ext cx="386575" cy="49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175DC-B8A2-48ED-988A-7BF86987EA38}"/>
              </a:ext>
            </a:extLst>
          </p:cNvPr>
          <p:cNvCxnSpPr>
            <a:cxnSpLocks/>
          </p:cNvCxnSpPr>
          <p:nvPr/>
        </p:nvCxnSpPr>
        <p:spPr>
          <a:xfrm>
            <a:off x="3717073" y="1754459"/>
            <a:ext cx="289932" cy="11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359E0-92DC-4E16-B948-D98F538095C2}"/>
              </a:ext>
            </a:extLst>
          </p:cNvPr>
          <p:cNvCxnSpPr/>
          <p:nvPr/>
        </p:nvCxnSpPr>
        <p:spPr>
          <a:xfrm flipV="1">
            <a:off x="3159512" y="2936488"/>
            <a:ext cx="498088" cy="34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1507DF03-77FE-4AA6-A4B6-2B51A0F8C1C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63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Focus on </a:t>
            </a:r>
            <a:r>
              <a:rPr lang="nl-NL" dirty="0" err="1"/>
              <a:t>the</a:t>
            </a:r>
            <a:r>
              <a:rPr lang="nl-NL" dirty="0"/>
              <a:t> switch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A03D9-8714-4427-8231-E6C701E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07650"/>
            <a:ext cx="5563082" cy="2522439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FAA8ABE-BAB3-4BFE-990E-D3012CC04C0A}"/>
              </a:ext>
            </a:extLst>
          </p:cNvPr>
          <p:cNvSpPr/>
          <p:nvPr/>
        </p:nvSpPr>
        <p:spPr bwMode="gray">
          <a:xfrm>
            <a:off x="1314849" y="2018503"/>
            <a:ext cx="2074127" cy="149426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3B3659B-C074-4C30-BE86-4267CEC09568}"/>
              </a:ext>
            </a:extLst>
          </p:cNvPr>
          <p:cNvSpPr/>
          <p:nvPr/>
        </p:nvSpPr>
        <p:spPr bwMode="gray">
          <a:xfrm>
            <a:off x="4078481" y="2018502"/>
            <a:ext cx="3971705" cy="23007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D51B7BF7-EAB3-4F5B-B17B-BBF43FA2F930}"/>
              </a:ext>
            </a:extLst>
          </p:cNvPr>
          <p:cNvSpPr/>
          <p:nvPr/>
        </p:nvSpPr>
        <p:spPr>
          <a:xfrm>
            <a:off x="2345473" y="3739807"/>
            <a:ext cx="29746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Definition of tables and actions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5611ECE-F4A4-4118-9ED7-D1FA8306A961}"/>
              </a:ext>
            </a:extLst>
          </p:cNvPr>
          <p:cNvSpPr txBox="1"/>
          <p:nvPr/>
        </p:nvSpPr>
        <p:spPr>
          <a:xfrm>
            <a:off x="2207007" y="1234304"/>
            <a:ext cx="29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/>
              <a:t>Adding</a:t>
            </a:r>
            <a:r>
              <a:rPr lang="nl-NL" sz="1400" dirty="0"/>
              <a:t> entries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</a:t>
            </a:r>
            <a:r>
              <a:rPr lang="nl-NL" sz="1400" dirty="0" err="1"/>
              <a:t>tables</a:t>
            </a:r>
            <a:r>
              <a:rPr lang="nl-NL" sz="1400" dirty="0"/>
              <a:t> </a:t>
            </a:r>
            <a:r>
              <a:rPr lang="nl-NL" sz="1400" dirty="0" err="1"/>
              <a:t>such</a:t>
            </a:r>
            <a:r>
              <a:rPr lang="nl-NL" sz="1400" dirty="0"/>
              <a:t> </a:t>
            </a:r>
            <a:r>
              <a:rPr lang="nl-NL" sz="1400" dirty="0" err="1"/>
              <a:t>that</a:t>
            </a:r>
            <a:r>
              <a:rPr lang="nl-NL" sz="1400" dirty="0"/>
              <a:t> actions </a:t>
            </a:r>
            <a:r>
              <a:rPr lang="nl-NL" sz="1400" dirty="0" err="1"/>
              <a:t>can</a:t>
            </a:r>
            <a:r>
              <a:rPr lang="nl-NL" sz="1400" dirty="0"/>
              <a:t> </a:t>
            </a:r>
            <a:r>
              <a:rPr lang="nl-NL" sz="1400" dirty="0" err="1"/>
              <a:t>be</a:t>
            </a:r>
            <a:r>
              <a:rPr lang="nl-NL" sz="1400" dirty="0"/>
              <a:t> </a:t>
            </a:r>
            <a:r>
              <a:rPr lang="nl-NL" sz="1400" dirty="0" err="1"/>
              <a:t>performed</a:t>
            </a:r>
            <a:endParaRPr lang="nl-NL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7F04B-342F-4448-871D-74E089F3B480}"/>
              </a:ext>
            </a:extLst>
          </p:cNvPr>
          <p:cNvCxnSpPr>
            <a:cxnSpLocks/>
          </p:cNvCxnSpPr>
          <p:nvPr/>
        </p:nvCxnSpPr>
        <p:spPr>
          <a:xfrm>
            <a:off x="3686402" y="1792198"/>
            <a:ext cx="0" cy="5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3168870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2ED8C47-C06D-4ED4-8C9C-85FDF43A80D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09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3168870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Focus on </a:t>
            </a:r>
            <a:r>
              <a:rPr lang="nl-NL" dirty="0" err="1"/>
              <a:t>the</a:t>
            </a:r>
            <a:r>
              <a:rPr lang="nl-NL" dirty="0"/>
              <a:t> switch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A03D9-8714-4427-8231-E6C701E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07650"/>
            <a:ext cx="5563082" cy="2522439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FAA8ABE-BAB3-4BFE-990E-D3012CC04C0A}"/>
              </a:ext>
            </a:extLst>
          </p:cNvPr>
          <p:cNvSpPr/>
          <p:nvPr/>
        </p:nvSpPr>
        <p:spPr bwMode="gray">
          <a:xfrm>
            <a:off x="1314849" y="2018503"/>
            <a:ext cx="2074127" cy="149426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3B3659B-C074-4C30-BE86-4267CEC09568}"/>
              </a:ext>
            </a:extLst>
          </p:cNvPr>
          <p:cNvSpPr/>
          <p:nvPr/>
        </p:nvSpPr>
        <p:spPr bwMode="gray">
          <a:xfrm>
            <a:off x="4078481" y="2018502"/>
            <a:ext cx="3971705" cy="23007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5611ECE-F4A4-4118-9ED7-D1FA8306A961}"/>
              </a:ext>
            </a:extLst>
          </p:cNvPr>
          <p:cNvSpPr txBox="1"/>
          <p:nvPr/>
        </p:nvSpPr>
        <p:spPr>
          <a:xfrm>
            <a:off x="2207007" y="1234304"/>
            <a:ext cx="29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/>
              <a:t>Adding</a:t>
            </a:r>
            <a:r>
              <a:rPr lang="nl-NL" sz="1400" dirty="0"/>
              <a:t> entries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</a:t>
            </a:r>
            <a:r>
              <a:rPr lang="nl-NL" sz="1400" dirty="0" err="1"/>
              <a:t>tables</a:t>
            </a:r>
            <a:r>
              <a:rPr lang="nl-NL" sz="1400" dirty="0"/>
              <a:t> </a:t>
            </a:r>
            <a:r>
              <a:rPr lang="nl-NL" sz="1400" dirty="0" err="1"/>
              <a:t>such</a:t>
            </a:r>
            <a:r>
              <a:rPr lang="nl-NL" sz="1400" dirty="0"/>
              <a:t> </a:t>
            </a:r>
            <a:r>
              <a:rPr lang="nl-NL" sz="1400" dirty="0" err="1"/>
              <a:t>that</a:t>
            </a:r>
            <a:r>
              <a:rPr lang="nl-NL" sz="1400" dirty="0"/>
              <a:t> actions </a:t>
            </a:r>
            <a:r>
              <a:rPr lang="nl-NL" sz="1400" dirty="0" err="1"/>
              <a:t>can</a:t>
            </a:r>
            <a:r>
              <a:rPr lang="nl-NL" sz="1400" dirty="0"/>
              <a:t> </a:t>
            </a:r>
            <a:r>
              <a:rPr lang="nl-NL" sz="1400" dirty="0" err="1"/>
              <a:t>be</a:t>
            </a:r>
            <a:r>
              <a:rPr lang="nl-NL" sz="1400" dirty="0"/>
              <a:t> </a:t>
            </a:r>
            <a:r>
              <a:rPr lang="nl-NL" sz="1400" dirty="0" err="1"/>
              <a:t>performed</a:t>
            </a:r>
            <a:endParaRPr lang="nl-NL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7F04B-342F-4448-871D-74E089F3B480}"/>
              </a:ext>
            </a:extLst>
          </p:cNvPr>
          <p:cNvCxnSpPr>
            <a:cxnSpLocks/>
          </p:cNvCxnSpPr>
          <p:nvPr/>
        </p:nvCxnSpPr>
        <p:spPr>
          <a:xfrm>
            <a:off x="3686402" y="1792198"/>
            <a:ext cx="0" cy="5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al 8">
            <a:extLst>
              <a:ext uri="{FF2B5EF4-FFF2-40B4-BE49-F238E27FC236}">
                <a16:creationId xmlns:a16="http://schemas.microsoft.com/office/drawing/2014/main" id="{70C4A556-91FE-40FC-BDE5-5B1475026025}"/>
              </a:ext>
            </a:extLst>
          </p:cNvPr>
          <p:cNvSpPr/>
          <p:nvPr/>
        </p:nvSpPr>
        <p:spPr bwMode="gray">
          <a:xfrm>
            <a:off x="2665335" y="3532486"/>
            <a:ext cx="2074127" cy="1008453"/>
          </a:xfrm>
          <a:prstGeom prst="ellipse">
            <a:avLst/>
          </a:prstGeom>
          <a:solidFill>
            <a:srgbClr val="FFFFFF"/>
          </a:solidFill>
          <a:ln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31B7DCD-3543-4192-AEDD-7829EC58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90" y="3445922"/>
            <a:ext cx="1942572" cy="1154282"/>
          </a:xfrm>
          <a:prstGeom prst="rect">
            <a:avLst/>
          </a:prstGeom>
        </p:spPr>
      </p:pic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48D09B76-59CB-4E28-A562-5D5D0B4EA4E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6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963F10F-23D3-4163-AA07-FD93B17D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7" y="2286787"/>
            <a:ext cx="3830006" cy="929339"/>
          </a:xfrm>
          <a:prstGeom prst="rect">
            <a:avLst/>
          </a:prstGeom>
        </p:spPr>
      </p:pic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3168870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Communication in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simplest</a:t>
            </a:r>
            <a:r>
              <a:rPr lang="nl-NL" dirty="0"/>
              <a:t> form (1)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7F04B-342F-4448-871D-74E089F3B480}"/>
              </a:ext>
            </a:extLst>
          </p:cNvPr>
          <p:cNvCxnSpPr>
            <a:cxnSpLocks/>
          </p:cNvCxnSpPr>
          <p:nvPr/>
        </p:nvCxnSpPr>
        <p:spPr>
          <a:xfrm>
            <a:off x="3686402" y="1792198"/>
            <a:ext cx="0" cy="5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2304432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2286787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1DEACF9-8E1E-4817-88A2-2DAED8B01B23}"/>
              </a:ext>
            </a:extLst>
          </p:cNvPr>
          <p:cNvSpPr txBox="1"/>
          <p:nvPr/>
        </p:nvSpPr>
        <p:spPr>
          <a:xfrm>
            <a:off x="1842247" y="885003"/>
            <a:ext cx="4361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Recieved</a:t>
            </a:r>
            <a:r>
              <a:rPr lang="en-US" dirty="0"/>
              <a:t> at port 1, send out to port 2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Received at port 2, send out to port 1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all other cases, do nothing</a:t>
            </a:r>
            <a:endParaRPr lang="en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00D4978F-413F-43E1-9032-87E9F2662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21642"/>
              </p:ext>
            </p:extLst>
          </p:nvPr>
        </p:nvGraphicFramePr>
        <p:xfrm>
          <a:off x="751378" y="3833925"/>
          <a:ext cx="63333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688">
                  <a:extLst>
                    <a:ext uri="{9D8B030D-6E8A-4147-A177-3AD203B41FA5}">
                      <a16:colId xmlns:a16="http://schemas.microsoft.com/office/drawing/2014/main" val="3976341013"/>
                    </a:ext>
                  </a:extLst>
                </a:gridCol>
                <a:gridCol w="3092656">
                  <a:extLst>
                    <a:ext uri="{9D8B030D-6E8A-4147-A177-3AD203B41FA5}">
                      <a16:colId xmlns:a16="http://schemas.microsoft.com/office/drawing/2014/main" val="208546664"/>
                    </a:ext>
                  </a:extLst>
                </a:gridCol>
                <a:gridCol w="2025992">
                  <a:extLst>
                    <a:ext uri="{9D8B030D-6E8A-4147-A177-3AD203B41FA5}">
                      <a16:colId xmlns:a16="http://schemas.microsoft.com/office/drawing/2014/main" val="179244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Key (</a:t>
                      </a:r>
                      <a:r>
                        <a:rPr lang="en-US" sz="1400" dirty="0" err="1"/>
                        <a:t>inport</a:t>
                      </a:r>
                      <a:r>
                        <a:rPr lang="en-US" sz="1400" dirty="0"/>
                        <a:t>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(set </a:t>
                      </a:r>
                      <a:r>
                        <a:rPr lang="en-US" sz="1400" dirty="0" err="1"/>
                        <a:t>outport</a:t>
                      </a:r>
                      <a:r>
                        <a:rPr lang="en-US" sz="1400" dirty="0"/>
                        <a:t> or do nothing)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parameters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9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26536"/>
                  </a:ext>
                </a:extLst>
              </a:tr>
            </a:tbl>
          </a:graphicData>
        </a:graphic>
      </p:graphicFrame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F548E226-3876-4957-91E8-F705A7687AF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Towards Programmable Networks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79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E967C76C-F4C8-4C2D-9725-2B99D362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37" y="882829"/>
            <a:ext cx="4321103" cy="3524941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0293F3-B8D3-4FB9-9D3E-2A67299E28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CA3F56C-2867-4E82-8BC9-CC15B4A55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8A26838-B2FA-4DAF-9916-885C7FD5A3CD}"/>
              </a:ext>
            </a:extLst>
          </p:cNvPr>
          <p:cNvSpPr/>
          <p:nvPr/>
        </p:nvSpPr>
        <p:spPr bwMode="gray">
          <a:xfrm>
            <a:off x="7263162" y="3315630"/>
            <a:ext cx="1308410" cy="945041"/>
          </a:xfrm>
          <a:prstGeom prst="ellipse">
            <a:avLst/>
          </a:prstGeom>
          <a:solidFill>
            <a:srgbClr val="FFFFFF"/>
          </a:solidFill>
          <a:ln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7931BB0-6207-41AF-8E9B-004D9A4F6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49" y="3211009"/>
            <a:ext cx="1942572" cy="1154282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1DF1987E-18EC-4966-A194-FD88490CA152}"/>
              </a:ext>
            </a:extLst>
          </p:cNvPr>
          <p:cNvSpPr txBox="1"/>
          <p:nvPr/>
        </p:nvSpPr>
        <p:spPr>
          <a:xfrm>
            <a:off x="833565" y="410645"/>
            <a:ext cx="231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table entries</a:t>
            </a:r>
            <a:endParaRPr lang="en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A324429-C0E5-46AC-B2D5-140C6E8F7FBC}"/>
              </a:ext>
            </a:extLst>
          </p:cNvPr>
          <p:cNvSpPr txBox="1"/>
          <p:nvPr/>
        </p:nvSpPr>
        <p:spPr>
          <a:xfrm>
            <a:off x="4988896" y="408877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tables and actions</a:t>
            </a:r>
            <a:endParaRPr lang="en-NL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2D249423-FEBE-4012-946B-4368FA3D27C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D024258-CD7E-484E-A102-15AB98010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05" y="882829"/>
            <a:ext cx="3518240" cy="35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485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50128</TotalTime>
  <Words>754</Words>
  <Application>Microsoft Office PowerPoint</Application>
  <PresentationFormat>Diavoorstelling (16:9)</PresentationFormat>
  <Paragraphs>184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22</vt:i4>
      </vt:variant>
    </vt:vector>
  </HeadingPairs>
  <TitlesOfParts>
    <vt:vector size="32" baseType="lpstr">
      <vt:lpstr>Arial</vt:lpstr>
      <vt:lpstr>KPN Sans Light</vt:lpstr>
      <vt:lpstr>KPN Sans</vt:lpstr>
      <vt:lpstr>KPN Accent</vt:lpstr>
      <vt:lpstr>Bahnschrift</vt:lpstr>
      <vt:lpstr>Kokila</vt:lpstr>
      <vt:lpstr>Symbol</vt:lpstr>
      <vt:lpstr>KPN Accent Light</vt:lpstr>
      <vt:lpstr>Default Theme</vt:lpstr>
      <vt:lpstr>1_Default Theme</vt:lpstr>
      <vt:lpstr>PowerPoint-presentatie</vt:lpstr>
      <vt:lpstr>Programmable Networks</vt:lpstr>
      <vt:lpstr>Preparation: Your virtual environment</vt:lpstr>
      <vt:lpstr>Wat is Software Defined Networking?</vt:lpstr>
      <vt:lpstr>SDN Components</vt:lpstr>
      <vt:lpstr>Focus on the switch</vt:lpstr>
      <vt:lpstr>Focus on the switch</vt:lpstr>
      <vt:lpstr>Communication in its simplest form (1)</vt:lpstr>
      <vt:lpstr>PowerPoint-presentatie</vt:lpstr>
      <vt:lpstr>Communication in its simplest form (2)</vt:lpstr>
      <vt:lpstr>Hands-on P4!</vt:lpstr>
      <vt:lpstr>PowerPoint-presentatie</vt:lpstr>
      <vt:lpstr>All Programmers Seem To Need Dominos Pizza</vt:lpstr>
      <vt:lpstr>All Programmers Seem To Need Dominos Pizza</vt:lpstr>
      <vt:lpstr>Using the Networking Stack (1)</vt:lpstr>
      <vt:lpstr>Using the Networking Stack (2)</vt:lpstr>
      <vt:lpstr>“Would that it were so simple”</vt:lpstr>
      <vt:lpstr>Header definition in P4</vt:lpstr>
      <vt:lpstr>Using the Networking Stack (3)</vt:lpstr>
      <vt:lpstr>Programmable switches in a SDN (1)</vt:lpstr>
      <vt:lpstr>Programmable switches in a SDN (2)</vt:lpstr>
      <vt:lpstr>A simple SDN using P4 and P4 Runtime!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Pors, Marlou</dc:creator>
  <cp:lastModifiedBy>Pors, Marlou</cp:lastModifiedBy>
  <cp:revision>1295</cp:revision>
  <dcterms:created xsi:type="dcterms:W3CDTF">2014-10-02T19:00:48Z</dcterms:created>
  <dcterms:modified xsi:type="dcterms:W3CDTF">2019-05-27T13:31:18Z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c6f62-bb58-4b94-b6ca-9af54699d31b_Enabled">
    <vt:lpwstr>True</vt:lpwstr>
  </property>
  <property fmtid="{D5CDD505-2E9C-101B-9397-08002B2CF9AE}" pid="3" name="MSIP_Label_d2dc6f62-bb58-4b94-b6ca-9af54699d31b_SiteId">
    <vt:lpwstr>00000000-0000-0000-0000-000000000000</vt:lpwstr>
  </property>
  <property fmtid="{D5CDD505-2E9C-101B-9397-08002B2CF9AE}" pid="4" name="MSIP_Label_d2dc6f62-bb58-4b94-b6ca-9af54699d31b_Owner">
    <vt:lpwstr>marlou.pors@kpn.com</vt:lpwstr>
  </property>
  <property fmtid="{D5CDD505-2E9C-101B-9397-08002B2CF9AE}" pid="5" name="MSIP_Label_d2dc6f62-bb58-4b94-b6ca-9af54699d31b_SetDate">
    <vt:lpwstr>2018-08-10T09:36:02.2161096Z</vt:lpwstr>
  </property>
  <property fmtid="{D5CDD505-2E9C-101B-9397-08002B2CF9AE}" pid="6" name="MSIP_Label_d2dc6f62-bb58-4b94-b6ca-9af54699d31b_Name">
    <vt:lpwstr>Intern gebruik</vt:lpwstr>
  </property>
  <property fmtid="{D5CDD505-2E9C-101B-9397-08002B2CF9AE}" pid="7" name="MSIP_Label_d2dc6f62-bb58-4b94-b6ca-9af54699d31b_Application">
    <vt:lpwstr>Microsoft Azure Information Protection</vt:lpwstr>
  </property>
  <property fmtid="{D5CDD505-2E9C-101B-9397-08002B2CF9AE}" pid="8" name="MSIP_Label_d2dc6f62-bb58-4b94-b6ca-9af54699d31b_Extended_MSFT_Method">
    <vt:lpwstr>Automatic</vt:lpwstr>
  </property>
  <property fmtid="{D5CDD505-2E9C-101B-9397-08002B2CF9AE}" pid="9" name="Sensitivity">
    <vt:lpwstr>Intern gebruik</vt:lpwstr>
  </property>
</Properties>
</file>