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00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74" r:id="rId7"/>
    <p:sldId id="263" r:id="rId8"/>
    <p:sldId id="276" r:id="rId9"/>
    <p:sldId id="277" r:id="rId10"/>
    <p:sldId id="275" r:id="rId11"/>
    <p:sldId id="278" r:id="rId12"/>
    <p:sldId id="285" r:id="rId13"/>
    <p:sldId id="279" r:id="rId14"/>
    <p:sldId id="280" r:id="rId15"/>
    <p:sldId id="283" r:id="rId16"/>
    <p:sldId id="282" r:id="rId17"/>
    <p:sldId id="281" r:id="rId18"/>
    <p:sldId id="284" r:id="rId19"/>
    <p:sldId id="288" r:id="rId20"/>
    <p:sldId id="286" r:id="rId21"/>
    <p:sldId id="289" r:id="rId22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24"/>
      <p:bold r:id="rId25"/>
    </p:embeddedFont>
    <p:embeddedFont>
      <p:font typeface="Kokila" panose="020B0604020202020204" pitchFamily="34" charset="0"/>
      <p:regular r:id="rId26"/>
      <p:bold r:id="rId27"/>
      <p:italic r:id="rId28"/>
      <p:boldItalic r:id="rId29"/>
    </p:embeddedFont>
    <p:embeddedFont>
      <p:font typeface="KPN Accent" panose="020B0604020202020204" charset="0"/>
      <p:regular r:id="rId30"/>
      <p:bold r:id="rId31"/>
    </p:embeddedFont>
    <p:embeddedFont>
      <p:font typeface="KPN Accent Light" panose="020B0604020202020204" charset="0"/>
      <p:regular r:id="rId32"/>
    </p:embeddedFont>
    <p:embeddedFont>
      <p:font typeface="KPN Sans" panose="020B0604020202020204" charset="0"/>
      <p:regular r:id="rId33"/>
      <p:bold r:id="rId34"/>
      <p:italic r:id="rId35"/>
      <p:boldItalic r:id="rId36"/>
    </p:embeddedFont>
    <p:embeddedFont>
      <p:font typeface="KPN Sans Light" panose="020B0604020202020204" charset="0"/>
      <p:regular r:id="rId37"/>
      <p:italic r:id="rId38"/>
    </p:embeddedFont>
  </p:embeddedFont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">
          <p15:clr>
            <a:srgbClr val="A4A3A4"/>
          </p15:clr>
        </p15:guide>
        <p15:guide id="2" orient="horz" pos="861">
          <p15:clr>
            <a:srgbClr val="A4A3A4"/>
          </p15:clr>
        </p15:guide>
        <p15:guide id="3" orient="horz" pos="2786">
          <p15:clr>
            <a:srgbClr val="A4A3A4"/>
          </p15:clr>
        </p15:guide>
        <p15:guide id="4" orient="horz" pos="1896">
          <p15:clr>
            <a:srgbClr val="A4A3A4"/>
          </p15:clr>
        </p15:guide>
        <p15:guide id="5" orient="horz" pos="1757">
          <p15:clr>
            <a:srgbClr val="A4A3A4"/>
          </p15:clr>
        </p15:guide>
        <p15:guide id="6" orient="horz" pos="3023">
          <p15:clr>
            <a:srgbClr val="A4A3A4"/>
          </p15:clr>
        </p15:guide>
        <p15:guide id="7" pos="3000">
          <p15:clr>
            <a:srgbClr val="A4A3A4"/>
          </p15:clr>
        </p15:guide>
        <p15:guide id="8" pos="305">
          <p15:clr>
            <a:srgbClr val="A4A3A4"/>
          </p15:clr>
        </p15:guide>
        <p15:guide id="9" pos="5537">
          <p15:clr>
            <a:srgbClr val="A4A3A4"/>
          </p15:clr>
        </p15:guide>
        <p15:guide id="10" pos="2850">
          <p15:clr>
            <a:srgbClr val="A4A3A4"/>
          </p15:clr>
        </p15:guide>
        <p15:guide id="11" pos="1954">
          <p15:clr>
            <a:srgbClr val="A4A3A4"/>
          </p15:clr>
        </p15:guide>
        <p15:guide id="12" pos="2102">
          <p15:clr>
            <a:srgbClr val="A4A3A4"/>
          </p15:clr>
        </p15:guide>
        <p15:guide id="13" pos="3744">
          <p15:clr>
            <a:srgbClr val="A4A3A4"/>
          </p15:clr>
        </p15:guide>
        <p15:guide id="14" pos="3898">
          <p15:clr>
            <a:srgbClr val="A4A3A4"/>
          </p15:clr>
        </p15:guide>
        <p15:guide id="15" pos="1507">
          <p15:clr>
            <a:srgbClr val="A4A3A4"/>
          </p15:clr>
        </p15:guide>
        <p15:guide id="16" pos="1657">
          <p15:clr>
            <a:srgbClr val="A4A3A4"/>
          </p15:clr>
        </p15:guide>
        <p15:guide id="17" pos="4347">
          <p15:clr>
            <a:srgbClr val="A4A3A4"/>
          </p15:clr>
        </p15:guide>
        <p15:guide id="18" pos="419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deren, Erik van (InfoSec)" initials="EvG" lastIdx="1" clrIdx="0"/>
  <p:cmAuthor id="1" name="Pierrot, Denis" initials="PD" lastIdx="1" clrIdx="1">
    <p:extLst>
      <p:ext uri="{19B8F6BF-5375-455C-9EA6-DF929625EA0E}">
        <p15:presenceInfo xmlns:p15="http://schemas.microsoft.com/office/powerpoint/2012/main" userId="S-1-5-21-1957994488-842925246-40105171-1944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900"/>
    <a:srgbClr val="FF0000"/>
    <a:srgbClr val="FFFF99"/>
    <a:srgbClr val="B6E099"/>
    <a:srgbClr val="DBF0CC"/>
    <a:srgbClr val="FF00FF"/>
    <a:srgbClr val="6666C2"/>
    <a:srgbClr val="82C253"/>
    <a:srgbClr val="B2B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2" autoAdjust="0"/>
    <p:restoredTop sz="93333" autoAdjust="0"/>
  </p:normalViewPr>
  <p:slideViewPr>
    <p:cSldViewPr snapToGrid="0">
      <p:cViewPr varScale="1">
        <p:scale>
          <a:sx n="138" d="100"/>
          <a:sy n="138" d="100"/>
        </p:scale>
        <p:origin x="852" y="108"/>
      </p:cViewPr>
      <p:guideLst>
        <p:guide orient="horz" pos="220"/>
        <p:guide orient="horz" pos="861"/>
        <p:guide orient="horz" pos="2786"/>
        <p:guide orient="horz" pos="1896"/>
        <p:guide orient="horz" pos="1757"/>
        <p:guide orient="horz" pos="3023"/>
        <p:guide pos="3000"/>
        <p:guide pos="305"/>
        <p:guide pos="5537"/>
        <p:guide pos="2850"/>
        <p:guide pos="1954"/>
        <p:guide pos="2102"/>
        <p:guide pos="3744"/>
        <p:guide pos="3898"/>
        <p:guide pos="1507"/>
        <p:guide pos="1657"/>
        <p:guide pos="4347"/>
        <p:guide pos="4193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41" d="100"/>
        <a:sy n="4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PN Sans" panose="020B05030405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PN Sans" panose="020B0503040502020204" pitchFamily="34" charset="0"/>
              </a:defRPr>
            </a:lvl1pPr>
          </a:lstStyle>
          <a:p>
            <a:fld id="{8C6F6815-A51B-4A22-9161-5FE7BFADE1A3}" type="datetimeFigureOut">
              <a:rPr lang="en-GB" smtClean="0"/>
              <a:pPr/>
              <a:t>23/04/2019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PN Sans" panose="020B05030405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PN Sans" panose="020B0503040502020204" pitchFamily="34" charset="0"/>
              </a:defRPr>
            </a:lvl1pPr>
          </a:lstStyle>
          <a:p>
            <a:fld id="{14262797-7F66-44AD-8931-C38239ABD1D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27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7521" y="300629"/>
            <a:ext cx="8382467" cy="486000"/>
          </a:xfrm>
        </p:spPr>
        <p:txBody>
          <a:bodyPr bIns="0" anchor="t" anchorCtr="0"/>
          <a:lstStyle>
            <a:lvl1pPr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</a:t>
            </a:r>
            <a:r>
              <a:rPr lang="nl-NL" dirty="0"/>
              <a:t>om de stijl te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 bwMode="white">
          <a:xfrm>
            <a:off x="436086" y="1617612"/>
            <a:ext cx="8353902" cy="614363"/>
          </a:xfrm>
        </p:spPr>
        <p:txBody>
          <a:bodyPr lIns="36000"/>
          <a:lstStyle>
            <a:lvl1pPr marL="0" indent="0" algn="l">
              <a:lnSpc>
                <a:spcPts val="2600"/>
              </a:lnSpc>
              <a:buNone/>
              <a:defRPr sz="1800" b="0">
                <a:solidFill>
                  <a:schemeClr val="bg1"/>
                </a:solidFill>
                <a:latin typeface="KPN Sans" panose="020B05030405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KPN intern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/>
          </p:nvPr>
        </p:nvSpPr>
        <p:spPr bwMode="white">
          <a:xfrm>
            <a:off x="442914" y="2475404"/>
            <a:ext cx="8347074" cy="324000"/>
          </a:xfrm>
        </p:spPr>
        <p:txBody>
          <a:bodyPr lIns="36000"/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/>
                </a:solidFill>
                <a:latin typeface="KPN Sans Light" panose="020B03030405020202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3" name="Tijdelijke aanduiding voor tekst 11"/>
          <p:cNvSpPr>
            <a:spLocks noGrp="1"/>
          </p:cNvSpPr>
          <p:nvPr>
            <p:ph type="body" sz="quarter" idx="15"/>
          </p:nvPr>
        </p:nvSpPr>
        <p:spPr bwMode="white">
          <a:xfrm>
            <a:off x="442914" y="2804543"/>
            <a:ext cx="8347074" cy="324000"/>
          </a:xfrm>
        </p:spPr>
        <p:txBody>
          <a:bodyPr lIns="36000"/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/>
                </a:solidFill>
                <a:latin typeface="KPN Sans Light" panose="020B03030405020202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4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7" name="Tijdelijke aanduiding voor tekst 11"/>
          <p:cNvSpPr>
            <a:spLocks noGrp="1"/>
          </p:cNvSpPr>
          <p:nvPr>
            <p:ph type="body" sz="quarter" idx="16"/>
          </p:nvPr>
        </p:nvSpPr>
        <p:spPr bwMode="white">
          <a:xfrm>
            <a:off x="405215" y="785808"/>
            <a:ext cx="8384773" cy="486000"/>
          </a:xfrm>
        </p:spPr>
        <p:txBody>
          <a:bodyPr lIns="36000" tIns="25200"/>
          <a:lstStyle>
            <a:lvl1pPr marL="0" indent="0">
              <a:lnSpc>
                <a:spcPts val="3600"/>
              </a:lnSpc>
              <a:buNone/>
              <a:defRPr sz="360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</a:t>
            </a:r>
          </a:p>
        </p:txBody>
      </p:sp>
      <p:cxnSp>
        <p:nvCxnSpPr>
          <p:cNvPr id="11" name="Rechte verbindingslijn 10"/>
          <p:cNvCxnSpPr/>
          <p:nvPr userDrawn="1"/>
        </p:nvCxnSpPr>
        <p:spPr>
          <a:xfrm>
            <a:off x="696379" y="4721265"/>
            <a:ext cx="0" cy="7830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1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7521" y="300629"/>
            <a:ext cx="8382467" cy="486000"/>
          </a:xfrm>
        </p:spPr>
        <p:txBody>
          <a:bodyPr bIns="0" anchor="t" anchorCtr="0"/>
          <a:lstStyle>
            <a:lvl1pPr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</a:t>
            </a:r>
            <a:r>
              <a:rPr lang="nl-NL" dirty="0"/>
              <a:t>om de stijl te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 bwMode="white">
          <a:xfrm>
            <a:off x="436086" y="1617612"/>
            <a:ext cx="8353902" cy="614363"/>
          </a:xfrm>
        </p:spPr>
        <p:txBody>
          <a:bodyPr lIns="36000"/>
          <a:lstStyle>
            <a:lvl1pPr marL="0" indent="0" algn="l">
              <a:lnSpc>
                <a:spcPts val="2600"/>
              </a:lnSpc>
              <a:buNone/>
              <a:defRPr sz="1800" b="0">
                <a:solidFill>
                  <a:schemeClr val="bg1"/>
                </a:solidFill>
                <a:latin typeface="KPN Sans" panose="020B05030405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KPN intern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/>
          </p:nvPr>
        </p:nvSpPr>
        <p:spPr bwMode="white">
          <a:xfrm>
            <a:off x="442914" y="2475404"/>
            <a:ext cx="8347074" cy="324000"/>
          </a:xfrm>
        </p:spPr>
        <p:txBody>
          <a:bodyPr lIns="36000"/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/>
                </a:solidFill>
                <a:latin typeface="KPN Sans Light" panose="020B03030405020202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3" name="Tijdelijke aanduiding voor tekst 11"/>
          <p:cNvSpPr>
            <a:spLocks noGrp="1"/>
          </p:cNvSpPr>
          <p:nvPr>
            <p:ph type="body" sz="quarter" idx="15"/>
          </p:nvPr>
        </p:nvSpPr>
        <p:spPr bwMode="white">
          <a:xfrm>
            <a:off x="442914" y="2804543"/>
            <a:ext cx="8347074" cy="324000"/>
          </a:xfrm>
        </p:spPr>
        <p:txBody>
          <a:bodyPr lIns="36000"/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/>
                </a:solidFill>
                <a:latin typeface="KPN Sans Light" panose="020B03030405020202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4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7" name="Tijdelijke aanduiding voor tekst 11"/>
          <p:cNvSpPr>
            <a:spLocks noGrp="1"/>
          </p:cNvSpPr>
          <p:nvPr>
            <p:ph type="body" sz="quarter" idx="16"/>
          </p:nvPr>
        </p:nvSpPr>
        <p:spPr bwMode="white">
          <a:xfrm>
            <a:off x="405215" y="785808"/>
            <a:ext cx="8384773" cy="486000"/>
          </a:xfrm>
        </p:spPr>
        <p:txBody>
          <a:bodyPr lIns="36000" tIns="25200"/>
          <a:lstStyle>
            <a:lvl1pPr marL="0" indent="0">
              <a:lnSpc>
                <a:spcPts val="3600"/>
              </a:lnSpc>
              <a:buNone/>
              <a:defRPr sz="360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</a:t>
            </a:r>
          </a:p>
        </p:txBody>
      </p:sp>
      <p:cxnSp>
        <p:nvCxnSpPr>
          <p:cNvPr id="11" name="Rechte verbindingslijn 10"/>
          <p:cNvCxnSpPr/>
          <p:nvPr userDrawn="1"/>
        </p:nvCxnSpPr>
        <p:spPr>
          <a:xfrm>
            <a:off x="696379" y="4721265"/>
            <a:ext cx="0" cy="7830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38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18590" y="1253740"/>
            <a:ext cx="8371398" cy="3169035"/>
          </a:xfrm>
        </p:spPr>
        <p:txBody>
          <a:bodyPr tIns="36000"/>
          <a:lstStyle>
            <a:lvl1pPr marL="265113" indent="-265113">
              <a:buFont typeface="Symbol" panose="05050102010706020507" pitchFamily="18" charset="2"/>
              <a:buChar char=""/>
              <a:defRPr/>
            </a:lvl1pPr>
            <a:lvl2pPr marL="538163" indent="-273050">
              <a:buFont typeface="Symbol" panose="05050102010706020507" pitchFamily="18" charset="2"/>
              <a:buChar char=""/>
              <a:defRPr/>
            </a:lvl2pPr>
            <a:lvl3pPr marL="809625" indent="-271463">
              <a:buFont typeface="Symbol" panose="05050102010706020507" pitchFamily="18" charset="2"/>
              <a:buChar char=""/>
              <a:tabLst/>
              <a:defRPr/>
            </a:lvl3pPr>
            <a:lvl4pPr marL="1076325" indent="-268288">
              <a:buFont typeface="Symbol" panose="05050102010706020507" pitchFamily="18" charset="2"/>
              <a:buChar char=""/>
              <a:defRPr/>
            </a:lvl4pPr>
            <a:lvl5pPr marL="1346200" indent="-269875">
              <a:buFont typeface="Symbol" panose="05050102010706020507" pitchFamily="18" charset="2"/>
              <a:buChar char=""/>
              <a:defRPr/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/>
              <a:t>Vierde </a:t>
            </a:r>
            <a:r>
              <a:rPr lang="nl-NL" dirty="0"/>
              <a:t>niveau</a:t>
            </a:r>
          </a:p>
          <a:p>
            <a:pPr lvl="4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lIns="36000" tIns="0"/>
          <a:lstStyle>
            <a:lvl1pPr marL="0" indent="0">
              <a:lnSpc>
                <a:spcPts val="2800"/>
              </a:lnSpc>
              <a:buNone/>
              <a:defRPr sz="260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lvl="0"/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4F369D-0F3D-462C-A7B9-7AE48DB4655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ts val="990"/>
              </a:lnSpc>
            </a:pPr>
            <a:r>
              <a:rPr lang="en-US" dirty="0"/>
              <a:t>Workshop: Op </a:t>
            </a:r>
            <a:r>
              <a:rPr lang="en-US" dirty="0" err="1"/>
              <a:t>naar</a:t>
            </a:r>
            <a:r>
              <a:rPr lang="en-US" dirty="0"/>
              <a:t> Programmable </a:t>
            </a:r>
            <a:r>
              <a:rPr lang="en-US" dirty="0" err="1"/>
              <a:t>Netwerken</a:t>
            </a:r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ECDA51-8287-44CC-82C8-90781D5D24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Tijdelijke aanduiding voor voettekst 4">
            <a:extLst>
              <a:ext uri="{FF2B5EF4-FFF2-40B4-BE49-F238E27FC236}">
                <a16:creationId xmlns:a16="http://schemas.microsoft.com/office/drawing/2014/main" id="{19039C43-7D2D-4DCE-8A6F-E324C6F75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80" y="4711054"/>
            <a:ext cx="3734594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dirty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r>
              <a:rPr lang="nl-NL" dirty="0"/>
              <a:t>Marlou Pors</a:t>
            </a:r>
          </a:p>
        </p:txBody>
      </p:sp>
    </p:spTree>
    <p:extLst>
      <p:ext uri="{BB962C8B-B14F-4D97-AF65-F5344CB8AC3E}">
        <p14:creationId xmlns:p14="http://schemas.microsoft.com/office/powerpoint/2010/main" val="1526995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1" y="1291999"/>
            <a:ext cx="4103404" cy="3130776"/>
          </a:xfrm>
        </p:spPr>
        <p:txBody>
          <a:bodyPr vert="horz" lIns="54000" tIns="36000" rIns="36000" bIns="36000" rtlCol="0">
            <a:noAutofit/>
          </a:bodyPr>
          <a:lstStyle>
            <a:lvl1pPr>
              <a:lnSpc>
                <a:spcPts val="2000"/>
              </a:lnSpc>
              <a:defRPr lang="nl-NL" sz="1600" dirty="0" smtClean="0"/>
            </a:lvl1pPr>
            <a:lvl2pPr>
              <a:lnSpc>
                <a:spcPts val="2000"/>
              </a:lnSpc>
              <a:defRPr lang="nl-NL" sz="1600" dirty="0" smtClean="0"/>
            </a:lvl2pPr>
            <a:lvl3pPr>
              <a:lnSpc>
                <a:spcPts val="2000"/>
              </a:lnSpc>
              <a:defRPr lang="nl-NL" sz="1600" dirty="0" smtClean="0"/>
            </a:lvl3pPr>
            <a:lvl4pPr>
              <a:lnSpc>
                <a:spcPts val="2000"/>
              </a:lnSpc>
              <a:defRPr lang="nl-NL" sz="1600" dirty="0" smtClean="0"/>
            </a:lvl4pPr>
            <a:lvl5pPr>
              <a:lnSpc>
                <a:spcPts val="2000"/>
              </a:lnSpc>
              <a:defRPr lang="nl-NL" sz="1600" dirty="0"/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1076325" lvl="3" indent="-268288"/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1346200" lvl="4" indent="-269875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4694372" y="1291999"/>
            <a:ext cx="4095615" cy="3130776"/>
          </a:xfrm>
        </p:spPr>
        <p:txBody>
          <a:bodyPr vert="horz" lIns="54000" tIns="36000" rIns="36000" bIns="36000" rtlCol="0">
            <a:noAutofit/>
          </a:bodyPr>
          <a:lstStyle>
            <a:lvl1pPr>
              <a:defRPr lang="nl-NL" sz="1600" dirty="0" smtClean="0"/>
            </a:lvl1pPr>
            <a:lvl2pPr>
              <a:defRPr lang="nl-NL" sz="1600" dirty="0" smtClean="0"/>
            </a:lvl2pPr>
            <a:lvl3pPr>
              <a:defRPr lang="nl-NL" sz="1600" dirty="0" smtClean="0"/>
            </a:lvl3pPr>
            <a:lvl4pPr>
              <a:defRPr lang="nl-NL" sz="1600" dirty="0" smtClean="0"/>
            </a:lvl4pPr>
            <a:lvl5pPr>
              <a:defRPr lang="nl-NL" sz="1600" dirty="0"/>
            </a:lvl5pPr>
          </a:lstStyle>
          <a:p>
            <a:pPr lvl="0">
              <a:lnSpc>
                <a:spcPts val="2000"/>
              </a:lnSpc>
            </a:pPr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>
              <a:lnSpc>
                <a:spcPts val="2000"/>
              </a:lnSpc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>
              <a:lnSpc>
                <a:spcPts val="2000"/>
              </a:lnSpc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1076325" lvl="3" indent="-268288">
              <a:lnSpc>
                <a:spcPts val="2000"/>
              </a:lnSpc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1346200" lvl="4" indent="-269875">
              <a:lnSpc>
                <a:spcPts val="2000"/>
              </a:lnSpc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</p:spTree>
    <p:extLst>
      <p:ext uri="{BB962C8B-B14F-4D97-AF65-F5344CB8AC3E}">
        <p14:creationId xmlns:p14="http://schemas.microsoft.com/office/powerpoint/2010/main" val="2110677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1" y="1329703"/>
            <a:ext cx="4103404" cy="3093072"/>
          </a:xfrm>
        </p:spPr>
        <p:txBody>
          <a:bodyPr tIns="0"/>
          <a:lstStyle>
            <a:lvl1pPr marL="180975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1pPr>
            <a:lvl2pPr marL="360000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2pPr>
            <a:lvl3pPr marL="540000" indent="-180000">
              <a:lnSpc>
                <a:spcPts val="1700"/>
              </a:lnSpc>
              <a:buFont typeface="Symbol" panose="05050102010706020507" pitchFamily="18" charset="2"/>
              <a:buChar char=""/>
              <a:tabLst/>
              <a:defRPr sz="1300">
                <a:latin typeface="+mn-lt"/>
              </a:defRPr>
            </a:lvl3pPr>
            <a:lvl4pPr marL="720000" indent="-180000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4pPr>
            <a:lvl5pPr marL="900000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/>
              <a:t>Vierde </a:t>
            </a:r>
            <a:r>
              <a:rPr lang="nl-NL" dirty="0"/>
              <a:t>niveau</a:t>
            </a:r>
          </a:p>
          <a:p>
            <a:pPr lvl="4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4690753" y="1329703"/>
            <a:ext cx="4099235" cy="3093072"/>
          </a:xfrm>
        </p:spPr>
        <p:txBody>
          <a:bodyPr vert="horz" lIns="54000" tIns="0" rIns="36000" bIns="36000" rtlCol="0">
            <a:noAutofit/>
          </a:bodyPr>
          <a:lstStyle>
            <a:lvl1pPr marL="265113" indent="-265113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4775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5750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5750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4775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80975" lvl="0" indent="-180975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marL="360000" lvl="1" indent="-180975" algn="l" defTabSz="538163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marL="540000" lvl="2" indent="-18000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720000" lvl="3" indent="-18000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900000" lvl="4" indent="-180975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</p:spTree>
    <p:extLst>
      <p:ext uri="{BB962C8B-B14F-4D97-AF65-F5344CB8AC3E}">
        <p14:creationId xmlns:p14="http://schemas.microsoft.com/office/powerpoint/2010/main" val="2623721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kolommen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39227"/>
            <a:ext cx="2681003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buFont typeface="Symbol" panose="05050102010706020507" pitchFamily="18" charset="2"/>
              <a:buChar char=""/>
              <a:tabLst/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5" name="Tijdelijke aanduiding voor inhoud 14"/>
          <p:cNvSpPr>
            <a:spLocks noGrp="1"/>
          </p:cNvSpPr>
          <p:nvPr>
            <p:ph sz="quarter" idx="15"/>
          </p:nvPr>
        </p:nvSpPr>
        <p:spPr>
          <a:xfrm>
            <a:off x="3271090" y="1339227"/>
            <a:ext cx="2672510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  <a:cs typeface="Kokila" panose="020B0604020202020204" pitchFamily="34" charset="0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6"/>
          </p:nvPr>
        </p:nvSpPr>
        <p:spPr>
          <a:xfrm>
            <a:off x="6129555" y="1339227"/>
            <a:ext cx="2660433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035148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>
          <a:xfrm>
            <a:off x="418353" y="1330263"/>
            <a:ext cx="4106022" cy="3092512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spcBef>
                <a:spcPts val="0"/>
              </a:spcBef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/>
          </p:nvPr>
        </p:nvSpPr>
        <p:spPr>
          <a:xfrm>
            <a:off x="4696664" y="1330263"/>
            <a:ext cx="4093323" cy="3092512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spcBef>
                <a:spcPts val="0"/>
              </a:spcBef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334828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kolomme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229600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35091"/>
            <a:ext cx="2681003" cy="3087683"/>
          </a:xfrm>
        </p:spPr>
        <p:txBody>
          <a:bodyPr tIns="0"/>
          <a:lstStyle>
            <a:lvl1pPr marL="144000" indent="-14400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>
              <a:lnSpc>
                <a:spcPts val="1200"/>
              </a:lnSpc>
              <a:buFont typeface="Symbol" panose="05050102010706020507" pitchFamily="18" charset="2"/>
              <a:buChar char=""/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sz="1000">
                <a:latin typeface="+mn-lt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None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None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239074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3272000" y="1335091"/>
            <a:ext cx="2671600" cy="3087683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4"/>
          </p:nvPr>
        </p:nvSpPr>
        <p:spPr>
          <a:xfrm>
            <a:off x="6122618" y="1335091"/>
            <a:ext cx="2667370" cy="3087683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Tweede 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 dirty="0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14530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kolomme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29153"/>
            <a:ext cx="1971391" cy="3093621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Klik om de modelstijlen te bewerken</a:t>
            </a:r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Tweede 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 dirty="0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6"/>
          </p:nvPr>
        </p:nvSpPr>
        <p:spPr>
          <a:xfrm>
            <a:off x="2571968" y="1329153"/>
            <a:ext cx="1952407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7"/>
          </p:nvPr>
        </p:nvSpPr>
        <p:spPr>
          <a:xfrm>
            <a:off x="4703980" y="1329153"/>
            <a:ext cx="1952408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8"/>
          </p:nvPr>
        </p:nvSpPr>
        <p:spPr>
          <a:xfrm>
            <a:off x="6827713" y="1329153"/>
            <a:ext cx="1962275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026390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 marL="265113" indent="-265113">
              <a:lnSpc>
                <a:spcPts val="2800"/>
              </a:lnSpc>
              <a:buNone/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/>
            <a:r>
              <a:rPr lang="nl-NL" dirty="0"/>
              <a:t>Klik om de modelstijlen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4259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SDN voor Dummy's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135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18590" y="1253740"/>
            <a:ext cx="8371398" cy="3169035"/>
          </a:xfrm>
        </p:spPr>
        <p:txBody>
          <a:bodyPr tIns="36000"/>
          <a:lstStyle>
            <a:lvl1pPr marL="265113" indent="-265113">
              <a:buFont typeface="Symbol" panose="05050102010706020507" pitchFamily="18" charset="2"/>
              <a:buChar char=""/>
              <a:defRPr/>
            </a:lvl1pPr>
            <a:lvl2pPr marL="538163" indent="-273050">
              <a:buFont typeface="Symbol" panose="05050102010706020507" pitchFamily="18" charset="2"/>
              <a:buChar char=""/>
              <a:defRPr/>
            </a:lvl2pPr>
            <a:lvl3pPr marL="809625" indent="-271463">
              <a:buFont typeface="Symbol" panose="05050102010706020507" pitchFamily="18" charset="2"/>
              <a:buChar char=""/>
              <a:tabLst/>
              <a:defRPr/>
            </a:lvl3pPr>
            <a:lvl4pPr marL="1076325" indent="-268288">
              <a:buFont typeface="Symbol" panose="05050102010706020507" pitchFamily="18" charset="2"/>
              <a:buChar char=""/>
              <a:defRPr/>
            </a:lvl4pPr>
            <a:lvl5pPr marL="1346200" indent="-269875">
              <a:buFont typeface="Symbol" panose="05050102010706020507" pitchFamily="18" charset="2"/>
              <a:buChar char=""/>
              <a:defRPr/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/>
              <a:t>Vierde </a:t>
            </a:r>
            <a:r>
              <a:rPr lang="nl-NL" dirty="0"/>
              <a:t>niveau</a:t>
            </a:r>
          </a:p>
          <a:p>
            <a:pPr lvl="4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lIns="36000" tIns="0"/>
          <a:lstStyle>
            <a:lvl1pPr marL="0" indent="0">
              <a:lnSpc>
                <a:spcPts val="2800"/>
              </a:lnSpc>
              <a:buNone/>
              <a:defRPr sz="260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lvl="0"/>
            <a:r>
              <a:rPr lang="nl-NL" dirty="0"/>
              <a:t>Klik om de modelstijlen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616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650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1" y="1291999"/>
            <a:ext cx="4103404" cy="3130776"/>
          </a:xfrm>
        </p:spPr>
        <p:txBody>
          <a:bodyPr vert="horz" lIns="54000" tIns="36000" rIns="36000" bIns="36000" rtlCol="0">
            <a:noAutofit/>
          </a:bodyPr>
          <a:lstStyle>
            <a:lvl1pPr>
              <a:lnSpc>
                <a:spcPts val="2000"/>
              </a:lnSpc>
              <a:defRPr lang="nl-NL" sz="1600" dirty="0" smtClean="0"/>
            </a:lvl1pPr>
            <a:lvl2pPr>
              <a:lnSpc>
                <a:spcPts val="2000"/>
              </a:lnSpc>
              <a:defRPr lang="nl-NL" sz="1600" dirty="0" smtClean="0"/>
            </a:lvl2pPr>
            <a:lvl3pPr>
              <a:lnSpc>
                <a:spcPts val="2000"/>
              </a:lnSpc>
              <a:defRPr lang="nl-NL" sz="1600" dirty="0" smtClean="0"/>
            </a:lvl3pPr>
            <a:lvl4pPr>
              <a:lnSpc>
                <a:spcPts val="2000"/>
              </a:lnSpc>
              <a:defRPr lang="nl-NL" sz="1600" dirty="0" smtClean="0"/>
            </a:lvl4pPr>
            <a:lvl5pPr>
              <a:lnSpc>
                <a:spcPts val="2000"/>
              </a:lnSpc>
              <a:defRPr lang="nl-NL" sz="1600" dirty="0"/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1076325" lvl="3" indent="-268288"/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1346200" lvl="4" indent="-269875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4694372" y="1291999"/>
            <a:ext cx="4095615" cy="3130776"/>
          </a:xfrm>
        </p:spPr>
        <p:txBody>
          <a:bodyPr vert="horz" lIns="54000" tIns="36000" rIns="36000" bIns="36000" rtlCol="0">
            <a:noAutofit/>
          </a:bodyPr>
          <a:lstStyle>
            <a:lvl1pPr>
              <a:defRPr lang="nl-NL" sz="1600" dirty="0" smtClean="0"/>
            </a:lvl1pPr>
            <a:lvl2pPr>
              <a:defRPr lang="nl-NL" sz="1600" dirty="0" smtClean="0"/>
            </a:lvl2pPr>
            <a:lvl3pPr>
              <a:defRPr lang="nl-NL" sz="1600" dirty="0" smtClean="0"/>
            </a:lvl3pPr>
            <a:lvl4pPr>
              <a:defRPr lang="nl-NL" sz="1600" dirty="0" smtClean="0"/>
            </a:lvl4pPr>
            <a:lvl5pPr>
              <a:defRPr lang="nl-NL" sz="1600" dirty="0"/>
            </a:lvl5pPr>
          </a:lstStyle>
          <a:p>
            <a:pPr lvl="0">
              <a:lnSpc>
                <a:spcPts val="2000"/>
              </a:lnSpc>
            </a:pPr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>
              <a:lnSpc>
                <a:spcPts val="2000"/>
              </a:lnSpc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>
              <a:lnSpc>
                <a:spcPts val="2000"/>
              </a:lnSpc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1076325" lvl="3" indent="-268288">
              <a:lnSpc>
                <a:spcPts val="2000"/>
              </a:lnSpc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1346200" lvl="4" indent="-269875">
              <a:lnSpc>
                <a:spcPts val="2000"/>
              </a:lnSpc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</p:spTree>
    <p:extLst>
      <p:ext uri="{BB962C8B-B14F-4D97-AF65-F5344CB8AC3E}">
        <p14:creationId xmlns:p14="http://schemas.microsoft.com/office/powerpoint/2010/main" val="375920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1" y="1329703"/>
            <a:ext cx="4103404" cy="3093072"/>
          </a:xfrm>
        </p:spPr>
        <p:txBody>
          <a:bodyPr tIns="0"/>
          <a:lstStyle>
            <a:lvl1pPr marL="180975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1pPr>
            <a:lvl2pPr marL="360000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2pPr>
            <a:lvl3pPr marL="540000" indent="-180000">
              <a:lnSpc>
                <a:spcPts val="1700"/>
              </a:lnSpc>
              <a:buFont typeface="Symbol" panose="05050102010706020507" pitchFamily="18" charset="2"/>
              <a:buChar char=""/>
              <a:tabLst/>
              <a:defRPr sz="1300">
                <a:latin typeface="+mn-lt"/>
              </a:defRPr>
            </a:lvl3pPr>
            <a:lvl4pPr marL="720000" indent="-180000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4pPr>
            <a:lvl5pPr marL="900000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/>
              <a:t>Vierde </a:t>
            </a:r>
            <a:r>
              <a:rPr lang="nl-NL" dirty="0"/>
              <a:t>niveau</a:t>
            </a:r>
          </a:p>
          <a:p>
            <a:pPr lvl="4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4690753" y="1329703"/>
            <a:ext cx="4099235" cy="3093072"/>
          </a:xfrm>
        </p:spPr>
        <p:txBody>
          <a:bodyPr vert="horz" lIns="54000" tIns="0" rIns="36000" bIns="36000" rtlCol="0">
            <a:noAutofit/>
          </a:bodyPr>
          <a:lstStyle>
            <a:lvl1pPr marL="265113" indent="-265113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4775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5750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5750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4775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80975" lvl="0" indent="-180975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marL="360000" lvl="1" indent="-180975" algn="l" defTabSz="538163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marL="540000" lvl="2" indent="-18000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720000" lvl="3" indent="-18000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900000" lvl="4" indent="-180975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</p:spTree>
    <p:extLst>
      <p:ext uri="{BB962C8B-B14F-4D97-AF65-F5344CB8AC3E}">
        <p14:creationId xmlns:p14="http://schemas.microsoft.com/office/powerpoint/2010/main" val="413988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kolommen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39227"/>
            <a:ext cx="2681003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buFont typeface="Symbol" panose="05050102010706020507" pitchFamily="18" charset="2"/>
              <a:buChar char=""/>
              <a:tabLst/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5" name="Tijdelijke aanduiding voor inhoud 14"/>
          <p:cNvSpPr>
            <a:spLocks noGrp="1"/>
          </p:cNvSpPr>
          <p:nvPr>
            <p:ph sz="quarter" idx="15"/>
          </p:nvPr>
        </p:nvSpPr>
        <p:spPr>
          <a:xfrm>
            <a:off x="3271090" y="1339227"/>
            <a:ext cx="2672510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  <a:cs typeface="Kokila" panose="020B0604020202020204" pitchFamily="34" charset="0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6"/>
          </p:nvPr>
        </p:nvSpPr>
        <p:spPr>
          <a:xfrm>
            <a:off x="6129555" y="1339227"/>
            <a:ext cx="2660433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60712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>
          <a:xfrm>
            <a:off x="418353" y="1330263"/>
            <a:ext cx="4106022" cy="3092512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spcBef>
                <a:spcPts val="0"/>
              </a:spcBef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/>
          </p:nvPr>
        </p:nvSpPr>
        <p:spPr>
          <a:xfrm>
            <a:off x="4696664" y="1330263"/>
            <a:ext cx="4093323" cy="3092512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spcBef>
                <a:spcPts val="0"/>
              </a:spcBef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4928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kolomme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229600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35091"/>
            <a:ext cx="2681003" cy="3087683"/>
          </a:xfrm>
        </p:spPr>
        <p:txBody>
          <a:bodyPr tIns="0"/>
          <a:lstStyle>
            <a:lvl1pPr marL="144000" indent="-14400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>
              <a:lnSpc>
                <a:spcPts val="1200"/>
              </a:lnSpc>
              <a:buFont typeface="Symbol" panose="05050102010706020507" pitchFamily="18" charset="2"/>
              <a:buChar char=""/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sz="1000">
                <a:latin typeface="+mn-lt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None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None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239074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3272000" y="1335091"/>
            <a:ext cx="2671600" cy="3087683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4"/>
          </p:nvPr>
        </p:nvSpPr>
        <p:spPr>
          <a:xfrm>
            <a:off x="6122618" y="1335091"/>
            <a:ext cx="2667370" cy="3087683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Tweede 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 dirty="0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13248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kolomme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29153"/>
            <a:ext cx="1971391" cy="3093621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Klik om de modelstijlen te bewerken</a:t>
            </a:r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Tweede 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 dirty="0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6"/>
          </p:nvPr>
        </p:nvSpPr>
        <p:spPr>
          <a:xfrm>
            <a:off x="2571968" y="1329153"/>
            <a:ext cx="1952407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7"/>
          </p:nvPr>
        </p:nvSpPr>
        <p:spPr>
          <a:xfrm>
            <a:off x="4703980" y="1329153"/>
            <a:ext cx="1952408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8"/>
          </p:nvPr>
        </p:nvSpPr>
        <p:spPr>
          <a:xfrm>
            <a:off x="6827713" y="1329153"/>
            <a:ext cx="1962275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87627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 marL="265113" indent="-265113">
              <a:lnSpc>
                <a:spcPts val="2800"/>
              </a:lnSpc>
              <a:buNone/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/>
            <a:r>
              <a:rPr lang="nl-NL" dirty="0"/>
              <a:t>Klik om de modelstijlen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71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 bwMode="white">
          <a:xfrm>
            <a:off x="421914" y="279187"/>
            <a:ext cx="8374012" cy="379894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18590" y="1339253"/>
            <a:ext cx="8371398" cy="3083522"/>
          </a:xfrm>
          <a:prstGeom prst="rect">
            <a:avLst/>
          </a:prstGeom>
        </p:spPr>
        <p:txBody>
          <a:bodyPr vert="horz" lIns="54000" tIns="36000" rIns="36000" bIns="36000" rtlCol="0">
            <a:noAutofit/>
          </a:bodyPr>
          <a:lstStyle/>
          <a:p>
            <a:pPr lvl="0"/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748052" y="4704179"/>
            <a:ext cx="2900311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smtClean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pPr>
              <a:lnSpc>
                <a:spcPts val="990"/>
              </a:lnSpc>
            </a:pPr>
            <a:r>
              <a:rPr lang="nl-NL" dirty="0"/>
              <a:t>KPN intern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750094" y="4704179"/>
            <a:ext cx="3734594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dirty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r>
              <a:rPr lang="nl-NL" dirty="0"/>
              <a:t>Agile aanpak Logmanagement project</a:t>
            </a:r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0712" y="4709679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cxnSp>
        <p:nvCxnSpPr>
          <p:cNvPr id="12" name="Rechte verbindingslijn 11"/>
          <p:cNvCxnSpPr/>
          <p:nvPr/>
        </p:nvCxnSpPr>
        <p:spPr>
          <a:xfrm>
            <a:off x="696379" y="4721265"/>
            <a:ext cx="0" cy="7830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7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90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693" r:id="rId9"/>
  </p:sldLayoutIdLst>
  <p:hf hd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1pPr>
      <a:lvl2pPr marL="538163" indent="-273050" algn="l" defTabSz="538163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2pPr>
      <a:lvl3pPr marL="809625" indent="-27146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 baseline="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3pPr>
      <a:lvl4pPr marL="1074738" indent="-26511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 baseline="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4pPr>
      <a:lvl5pPr marL="1347788" indent="-273050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 bwMode="white">
          <a:xfrm>
            <a:off x="421914" y="279187"/>
            <a:ext cx="8374012" cy="379894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18590" y="1339253"/>
            <a:ext cx="8371398" cy="3083522"/>
          </a:xfrm>
          <a:prstGeom prst="rect">
            <a:avLst/>
          </a:prstGeom>
        </p:spPr>
        <p:txBody>
          <a:bodyPr vert="horz" lIns="54000" tIns="36000" rIns="36000" bIns="36000" rtlCol="0">
            <a:noAutofit/>
          </a:bodyPr>
          <a:lstStyle/>
          <a:p>
            <a:pPr lvl="0"/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748052" y="4704179"/>
            <a:ext cx="2900311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smtClean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pPr>
              <a:lnSpc>
                <a:spcPts val="990"/>
              </a:lnSpc>
            </a:pPr>
            <a:r>
              <a:rPr lang="en-US" dirty="0"/>
              <a:t>Workshop: Introduction to Software Defined Networking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750094" y="4704179"/>
            <a:ext cx="3734594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dirty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0712" y="4709679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‹nr.›</a:t>
            </a:fld>
            <a:endParaRPr lang="en-GB" dirty="0"/>
          </a:p>
        </p:txBody>
      </p:sp>
      <p:cxnSp>
        <p:nvCxnSpPr>
          <p:cNvPr id="12" name="Rechte verbindingslijn 11"/>
          <p:cNvCxnSpPr/>
          <p:nvPr/>
        </p:nvCxnSpPr>
        <p:spPr>
          <a:xfrm>
            <a:off x="696379" y="4721265"/>
            <a:ext cx="0" cy="7830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80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1pPr>
      <a:lvl2pPr marL="538163" indent="-273050" algn="l" defTabSz="538163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2pPr>
      <a:lvl3pPr marL="809625" indent="-27146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 baseline="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3pPr>
      <a:lvl4pPr marL="1074738" indent="-26511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 baseline="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4pPr>
      <a:lvl5pPr marL="1347788" indent="-273050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GpsXuMvApo" TargetMode="External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6">
            <a:extLst>
              <a:ext uri="{FF2B5EF4-FFF2-40B4-BE49-F238E27FC236}">
                <a16:creationId xmlns:a16="http://schemas.microsoft.com/office/drawing/2014/main" id="{FCF29865-F082-4D0A-95D7-AD044A608210}"/>
              </a:ext>
            </a:extLst>
          </p:cNvPr>
          <p:cNvSpPr txBox="1">
            <a:spLocks/>
          </p:cNvSpPr>
          <p:nvPr/>
        </p:nvSpPr>
        <p:spPr>
          <a:xfrm>
            <a:off x="662172" y="4651582"/>
            <a:ext cx="3734594" cy="102600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nl-NL" sz="800">
                <a:solidFill>
                  <a:srgbClr val="009900"/>
                </a:solidFill>
                <a:latin typeface="KPN Accent Light" panose="020B0403040000060004" pitchFamily="34" charset="0"/>
              </a:rPr>
              <a:t>Marlou Pors</a:t>
            </a:r>
            <a:endParaRPr lang="nl-NL" sz="800" dirty="0">
              <a:solidFill>
                <a:srgbClr val="009900"/>
              </a:solidFill>
              <a:latin typeface="KPN Accent Light" panose="020B040304000006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6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6872317E-FF99-4B7F-BECB-FF97E5965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246" y="1335218"/>
            <a:ext cx="3829987" cy="931362"/>
          </a:xfrm>
          <a:prstGeom prst="rect">
            <a:avLst/>
          </a:prstGeom>
        </p:spPr>
      </p:pic>
      <p:cxnSp>
        <p:nvCxnSpPr>
          <p:cNvPr id="17" name="Straight Arrow Connector 19">
            <a:extLst>
              <a:ext uri="{FF2B5EF4-FFF2-40B4-BE49-F238E27FC236}">
                <a16:creationId xmlns:a16="http://schemas.microsoft.com/office/drawing/2014/main" id="{51919F6C-B46D-4715-8D90-6EA219EDC3AA}"/>
              </a:ext>
            </a:extLst>
          </p:cNvPr>
          <p:cNvCxnSpPr>
            <a:cxnSpLocks/>
          </p:cNvCxnSpPr>
          <p:nvPr/>
        </p:nvCxnSpPr>
        <p:spPr>
          <a:xfrm flipV="1">
            <a:off x="3686401" y="2217301"/>
            <a:ext cx="0" cy="53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in zijn simpelste vorm (2)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80712" y="4709679"/>
            <a:ext cx="270668" cy="101761"/>
          </a:xfrm>
        </p:spPr>
        <p:txBody>
          <a:bodyPr/>
          <a:lstStyle/>
          <a:p>
            <a:fld id="{253C79A4-34D5-4A22-8B02-BB0B9B92D27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80" y="4711054"/>
            <a:ext cx="3734594" cy="102600"/>
          </a:xfrm>
        </p:spPr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5970A0C3-F98B-47D1-A619-8CE4D2C63C2D}"/>
              </a:ext>
            </a:extLst>
          </p:cNvPr>
          <p:cNvSpPr txBox="1"/>
          <p:nvPr/>
        </p:nvSpPr>
        <p:spPr>
          <a:xfrm>
            <a:off x="3133492" y="1352863"/>
            <a:ext cx="371170" cy="38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1F515419-0B93-40CD-BB25-34147C4FC033}"/>
              </a:ext>
            </a:extLst>
          </p:cNvPr>
          <p:cNvSpPr txBox="1"/>
          <p:nvPr/>
        </p:nvSpPr>
        <p:spPr>
          <a:xfrm>
            <a:off x="3940832" y="1335218"/>
            <a:ext cx="371170" cy="38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00D4978F-413F-43E1-9032-87E9F2662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933527"/>
              </p:ext>
            </p:extLst>
          </p:nvPr>
        </p:nvGraphicFramePr>
        <p:xfrm>
          <a:off x="751378" y="2882356"/>
          <a:ext cx="63333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688">
                  <a:extLst>
                    <a:ext uri="{9D8B030D-6E8A-4147-A177-3AD203B41FA5}">
                      <a16:colId xmlns:a16="http://schemas.microsoft.com/office/drawing/2014/main" val="3976341013"/>
                    </a:ext>
                  </a:extLst>
                </a:gridCol>
                <a:gridCol w="3092656">
                  <a:extLst>
                    <a:ext uri="{9D8B030D-6E8A-4147-A177-3AD203B41FA5}">
                      <a16:colId xmlns:a16="http://schemas.microsoft.com/office/drawing/2014/main" val="208546664"/>
                    </a:ext>
                  </a:extLst>
                </a:gridCol>
                <a:gridCol w="2025992">
                  <a:extLst>
                    <a:ext uri="{9D8B030D-6E8A-4147-A177-3AD203B41FA5}">
                      <a16:colId xmlns:a16="http://schemas.microsoft.com/office/drawing/2014/main" val="1792444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Key (</a:t>
                      </a:r>
                      <a:r>
                        <a:rPr lang="en-US" sz="1400" dirty="0" err="1"/>
                        <a:t>inport</a:t>
                      </a:r>
                      <a:r>
                        <a:rPr lang="en-US" sz="1400" dirty="0"/>
                        <a:t>)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Action (set </a:t>
                      </a:r>
                      <a:r>
                        <a:rPr lang="en-US" sz="1400" dirty="0" err="1"/>
                        <a:t>outport</a:t>
                      </a:r>
                      <a:r>
                        <a:rPr lang="en-US" sz="1400" dirty="0"/>
                        <a:t> or do nothing)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Action parameters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49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Bahnschrift" panose="020B0502040204020203" pitchFamily="34" charset="0"/>
                        </a:rPr>
                        <a:t>set_egress_spec</a:t>
                      </a:r>
                      <a:endParaRPr lang="en-NL" sz="14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Bahnschrift" panose="020B0502040204020203" pitchFamily="34" charset="0"/>
                        </a:rPr>
                        <a:t>set_egress_spec</a:t>
                      </a:r>
                      <a:endParaRPr lang="en-NL" sz="14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2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*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ahnschrift" panose="020B0502040204020203" pitchFamily="34" charset="0"/>
                        </a:rPr>
                        <a:t>drop</a:t>
                      </a:r>
                      <a:endParaRPr lang="en-NL" sz="14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029640"/>
                  </a:ext>
                </a:extLst>
              </a:tr>
            </a:tbl>
          </a:graphicData>
        </a:graphic>
      </p:graphicFrame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D52CB11A-5690-45E3-97E8-1682F9984ED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94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B207-9643-4CEB-910A-8D043E1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Maybe</a:t>
            </a:r>
            <a:r>
              <a:rPr lang="nl-NL" dirty="0"/>
              <a:t> here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P4 code </a:t>
            </a:r>
            <a:r>
              <a:rPr lang="nl-NL" dirty="0">
                <a:sym typeface="Wingdings" panose="05000000000000000000" pitchFamily="2" charset="2"/>
              </a:rPr>
              <a:t>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0806-BACA-4A10-9F47-4142F6A5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KPN Sans Light" panose="020B0604020202020204" charset="0"/>
              </a:rPr>
              <a:t>// TODO</a:t>
            </a:r>
            <a:endParaRPr lang="nl-NL" b="1" dirty="0">
              <a:latin typeface="KPN Sans Light" panose="020B060402020202020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8F17-81D2-403D-8D18-0A005370FD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587746-35C8-4627-863E-50A6AAE4B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AF281AC3-B624-4396-9975-24658F76FE1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484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80712" y="4709679"/>
            <a:ext cx="270668" cy="101761"/>
          </a:xfrm>
        </p:spPr>
        <p:txBody>
          <a:bodyPr/>
          <a:lstStyle/>
          <a:p>
            <a:fld id="{253C79A4-34D5-4A22-8B02-BB0B9B92D27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80" y="4711054"/>
            <a:ext cx="3734594" cy="102600"/>
          </a:xfrm>
        </p:spPr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C473670-B7BF-4A26-A456-356DBF0FCA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296" y="1263805"/>
            <a:ext cx="4277407" cy="2422602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04688323-1470-44F7-A264-424FC1CDA1A6}"/>
              </a:ext>
            </a:extLst>
          </p:cNvPr>
          <p:cNvSpPr txBox="1"/>
          <p:nvPr/>
        </p:nvSpPr>
        <p:spPr>
          <a:xfrm>
            <a:off x="3353964" y="3686407"/>
            <a:ext cx="243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hlinkClick r:id="rId3"/>
              </a:rPr>
              <a:t>Hail Caesar!</a:t>
            </a:r>
            <a:endParaRPr lang="en-NL" sz="1100" dirty="0"/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98E7D5A4-4561-41C1-B180-A95C3A555A6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468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dirty="0" err="1"/>
              <a:t>All</a:t>
            </a:r>
            <a:r>
              <a:rPr lang="nl-NL" i="1" dirty="0"/>
              <a:t> Programmers </a:t>
            </a:r>
            <a:r>
              <a:rPr lang="nl-NL" i="1" dirty="0" err="1"/>
              <a:t>Seem</a:t>
            </a:r>
            <a:r>
              <a:rPr lang="nl-NL" i="1" dirty="0"/>
              <a:t> </a:t>
            </a:r>
            <a:r>
              <a:rPr lang="nl-NL" i="1" dirty="0" err="1"/>
              <a:t>To</a:t>
            </a:r>
            <a:r>
              <a:rPr lang="nl-NL" i="1" dirty="0"/>
              <a:t> </a:t>
            </a:r>
            <a:r>
              <a:rPr lang="nl-NL" i="1" dirty="0" err="1"/>
              <a:t>Need</a:t>
            </a:r>
            <a:r>
              <a:rPr lang="nl-NL" i="1" dirty="0"/>
              <a:t> </a:t>
            </a:r>
            <a:r>
              <a:rPr lang="nl-NL" i="1" dirty="0" err="1"/>
              <a:t>Dominos</a:t>
            </a:r>
            <a:r>
              <a:rPr lang="nl-NL" i="1" dirty="0"/>
              <a:t> Pizza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80712" y="4709679"/>
            <a:ext cx="270668" cy="101761"/>
          </a:xfrm>
        </p:spPr>
        <p:txBody>
          <a:bodyPr/>
          <a:lstStyle/>
          <a:p>
            <a:fld id="{253C79A4-34D5-4A22-8B02-BB0B9B92D27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80" y="4711054"/>
            <a:ext cx="3734594" cy="102600"/>
          </a:xfrm>
        </p:spPr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360ED99B-A70F-4D9E-8A68-0E9A63031B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813" y="963209"/>
            <a:ext cx="4550322" cy="3443847"/>
          </a:xfrm>
          <a:prstGeom prst="rect">
            <a:avLst/>
          </a:prstGeom>
        </p:spPr>
      </p:pic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B0C4859C-3A6C-4326-AD94-9F9CF87302C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783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dirty="0" err="1"/>
              <a:t>All</a:t>
            </a:r>
            <a:r>
              <a:rPr lang="nl-NL" i="1" dirty="0"/>
              <a:t> Programmers </a:t>
            </a:r>
            <a:r>
              <a:rPr lang="nl-NL" i="1" dirty="0" err="1"/>
              <a:t>Seem</a:t>
            </a:r>
            <a:r>
              <a:rPr lang="nl-NL" i="1" dirty="0"/>
              <a:t> </a:t>
            </a:r>
            <a:r>
              <a:rPr lang="nl-NL" i="1" dirty="0" err="1"/>
              <a:t>To</a:t>
            </a:r>
            <a:r>
              <a:rPr lang="nl-NL" i="1" dirty="0"/>
              <a:t> </a:t>
            </a:r>
            <a:r>
              <a:rPr lang="nl-NL" i="1" dirty="0" err="1"/>
              <a:t>Need</a:t>
            </a:r>
            <a:r>
              <a:rPr lang="nl-NL" i="1" dirty="0"/>
              <a:t> </a:t>
            </a:r>
            <a:r>
              <a:rPr lang="nl-NL" i="1" dirty="0" err="1"/>
              <a:t>Dominos</a:t>
            </a:r>
            <a:r>
              <a:rPr lang="nl-NL" i="1" dirty="0"/>
              <a:t> Pizza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80712" y="4709679"/>
            <a:ext cx="270668" cy="101761"/>
          </a:xfrm>
        </p:spPr>
        <p:txBody>
          <a:bodyPr/>
          <a:lstStyle/>
          <a:p>
            <a:fld id="{253C79A4-34D5-4A22-8B02-BB0B9B92D27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80" y="4711054"/>
            <a:ext cx="3734594" cy="102600"/>
          </a:xfrm>
        </p:spPr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360ED99B-A70F-4D9E-8A68-0E9A63031B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813" y="963209"/>
            <a:ext cx="4550322" cy="3443847"/>
          </a:xfrm>
          <a:prstGeom prst="rect">
            <a:avLst/>
          </a:prstGeom>
        </p:spPr>
      </p:pic>
      <p:sp>
        <p:nvSpPr>
          <p:cNvPr id="13" name="Ovaal 12">
            <a:extLst>
              <a:ext uri="{FF2B5EF4-FFF2-40B4-BE49-F238E27FC236}">
                <a16:creationId xmlns:a16="http://schemas.microsoft.com/office/drawing/2014/main" id="{434479B7-1C91-4047-9F4E-59FDFFC2BDAC}"/>
              </a:ext>
            </a:extLst>
          </p:cNvPr>
          <p:cNvSpPr/>
          <p:nvPr/>
        </p:nvSpPr>
        <p:spPr bwMode="gray">
          <a:xfrm>
            <a:off x="1568605" y="2841321"/>
            <a:ext cx="6556917" cy="1663771"/>
          </a:xfrm>
          <a:prstGeom prst="ellipse">
            <a:avLst/>
          </a:prstGeom>
          <a:noFill/>
          <a:ln w="38100">
            <a:solidFill>
              <a:srgbClr val="009900"/>
            </a:solidFill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471F8294-23BA-40AE-B234-914C8E956DE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098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6872317E-FF99-4B7F-BECB-FF97E5965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246" y="1335218"/>
            <a:ext cx="3829987" cy="9313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Using </a:t>
            </a:r>
            <a:r>
              <a:rPr lang="nl-NL" dirty="0" err="1"/>
              <a:t>the</a:t>
            </a:r>
            <a:r>
              <a:rPr lang="nl-NL" dirty="0"/>
              <a:t> Networking Stack (1)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80712" y="4709679"/>
            <a:ext cx="270668" cy="101761"/>
          </a:xfrm>
        </p:spPr>
        <p:txBody>
          <a:bodyPr/>
          <a:lstStyle/>
          <a:p>
            <a:fld id="{253C79A4-34D5-4A22-8B02-BB0B9B92D27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80" y="4711054"/>
            <a:ext cx="3734594" cy="102600"/>
          </a:xfrm>
        </p:spPr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5970A0C3-F98B-47D1-A619-8CE4D2C63C2D}"/>
              </a:ext>
            </a:extLst>
          </p:cNvPr>
          <p:cNvSpPr txBox="1"/>
          <p:nvPr/>
        </p:nvSpPr>
        <p:spPr>
          <a:xfrm>
            <a:off x="3133492" y="1352863"/>
            <a:ext cx="371170" cy="38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1F515419-0B93-40CD-BB25-34147C4FC033}"/>
              </a:ext>
            </a:extLst>
          </p:cNvPr>
          <p:cNvSpPr txBox="1"/>
          <p:nvPr/>
        </p:nvSpPr>
        <p:spPr>
          <a:xfrm>
            <a:off x="3940832" y="1335218"/>
            <a:ext cx="371170" cy="38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  <p:sp>
        <p:nvSpPr>
          <p:cNvPr id="5" name="Tekstballon: ovaal 4">
            <a:extLst>
              <a:ext uri="{FF2B5EF4-FFF2-40B4-BE49-F238E27FC236}">
                <a16:creationId xmlns:a16="http://schemas.microsoft.com/office/drawing/2014/main" id="{8B921061-33E8-4B04-928C-4EB14866B6C7}"/>
              </a:ext>
            </a:extLst>
          </p:cNvPr>
          <p:cNvSpPr/>
          <p:nvPr/>
        </p:nvSpPr>
        <p:spPr bwMode="gray">
          <a:xfrm flipH="1">
            <a:off x="906966" y="951570"/>
            <a:ext cx="1390185" cy="564995"/>
          </a:xfrm>
          <a:prstGeom prst="wedgeEllipseCallout">
            <a:avLst/>
          </a:prstGeom>
          <a:noFill/>
          <a:ln w="12700">
            <a:solidFill>
              <a:srgbClr val="009900"/>
            </a:solidFill>
          </a:ln>
          <a:extLst/>
        </p:spPr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“Hello!”</a:t>
            </a:r>
            <a:endParaRPr lang="en-NL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04748B59-BFD1-4A62-B237-EF0DEFB0572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033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6872317E-FF99-4B7F-BECB-FF97E5965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246" y="1335218"/>
            <a:ext cx="3829987" cy="9313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Using </a:t>
            </a:r>
            <a:r>
              <a:rPr lang="nl-NL" dirty="0" err="1"/>
              <a:t>the</a:t>
            </a:r>
            <a:r>
              <a:rPr lang="nl-NL" dirty="0"/>
              <a:t> Networking Stack (2)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80712" y="4709679"/>
            <a:ext cx="270668" cy="101761"/>
          </a:xfrm>
        </p:spPr>
        <p:txBody>
          <a:bodyPr/>
          <a:lstStyle/>
          <a:p>
            <a:fld id="{253C79A4-34D5-4A22-8B02-BB0B9B92D27D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80" y="4711054"/>
            <a:ext cx="3734594" cy="102600"/>
          </a:xfrm>
        </p:spPr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5970A0C3-F98B-47D1-A619-8CE4D2C63C2D}"/>
              </a:ext>
            </a:extLst>
          </p:cNvPr>
          <p:cNvSpPr txBox="1"/>
          <p:nvPr/>
        </p:nvSpPr>
        <p:spPr>
          <a:xfrm>
            <a:off x="3133492" y="1352863"/>
            <a:ext cx="371170" cy="38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1F515419-0B93-40CD-BB25-34147C4FC033}"/>
              </a:ext>
            </a:extLst>
          </p:cNvPr>
          <p:cNvSpPr txBox="1"/>
          <p:nvPr/>
        </p:nvSpPr>
        <p:spPr>
          <a:xfrm>
            <a:off x="3940832" y="1335218"/>
            <a:ext cx="371170" cy="38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  <p:sp>
        <p:nvSpPr>
          <p:cNvPr id="5" name="Tekstballon: ovaal 4">
            <a:extLst>
              <a:ext uri="{FF2B5EF4-FFF2-40B4-BE49-F238E27FC236}">
                <a16:creationId xmlns:a16="http://schemas.microsoft.com/office/drawing/2014/main" id="{8B921061-33E8-4B04-928C-4EB14866B6C7}"/>
              </a:ext>
            </a:extLst>
          </p:cNvPr>
          <p:cNvSpPr/>
          <p:nvPr/>
        </p:nvSpPr>
        <p:spPr bwMode="gray">
          <a:xfrm flipH="1">
            <a:off x="906966" y="951570"/>
            <a:ext cx="1390185" cy="564995"/>
          </a:xfrm>
          <a:prstGeom prst="wedgeEllipseCallout">
            <a:avLst/>
          </a:prstGeom>
          <a:noFill/>
          <a:ln w="12700">
            <a:solidFill>
              <a:srgbClr val="009900"/>
            </a:solidFill>
          </a:ln>
          <a:extLst/>
        </p:spPr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“Hello!”</a:t>
            </a:r>
            <a:endParaRPr lang="en-NL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07CA7FB-D02C-4171-9A72-ABBCB65056B0}"/>
              </a:ext>
            </a:extLst>
          </p:cNvPr>
          <p:cNvSpPr txBox="1"/>
          <p:nvPr/>
        </p:nvSpPr>
        <p:spPr>
          <a:xfrm>
            <a:off x="134377" y="1891038"/>
            <a:ext cx="2782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IP address: 10.0.1.1</a:t>
            </a:r>
          </a:p>
          <a:p>
            <a:r>
              <a:rPr lang="en-US" sz="1400" dirty="0"/>
              <a:t>MAC address: 00:00:00:00:00:01</a:t>
            </a:r>
            <a:endParaRPr lang="en-NL" sz="1400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801E3C73-4816-43D7-9D69-8F92538E3D61}"/>
              </a:ext>
            </a:extLst>
          </p:cNvPr>
          <p:cNvSpPr txBox="1"/>
          <p:nvPr/>
        </p:nvSpPr>
        <p:spPr>
          <a:xfrm>
            <a:off x="4929113" y="1030380"/>
            <a:ext cx="2782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IP address: 10.0.1.2</a:t>
            </a:r>
          </a:p>
          <a:p>
            <a:r>
              <a:rPr lang="en-US" sz="1400" dirty="0"/>
              <a:t>MAC address: 00:00:00:00:00:02</a:t>
            </a:r>
            <a:endParaRPr lang="en-NL" sz="1400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59F68B8B-87BD-4C4E-AE23-5AA2BF991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16812"/>
              </p:ext>
            </p:extLst>
          </p:nvPr>
        </p:nvGraphicFramePr>
        <p:xfrm>
          <a:off x="480711" y="2672610"/>
          <a:ext cx="81057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87">
                  <a:extLst>
                    <a:ext uri="{9D8B030D-6E8A-4147-A177-3AD203B41FA5}">
                      <a16:colId xmlns:a16="http://schemas.microsoft.com/office/drawing/2014/main" val="3472837201"/>
                    </a:ext>
                  </a:extLst>
                </a:gridCol>
                <a:gridCol w="1910575">
                  <a:extLst>
                    <a:ext uri="{9D8B030D-6E8A-4147-A177-3AD203B41FA5}">
                      <a16:colId xmlns:a16="http://schemas.microsoft.com/office/drawing/2014/main" val="402613936"/>
                    </a:ext>
                  </a:extLst>
                </a:gridCol>
                <a:gridCol w="1345581">
                  <a:extLst>
                    <a:ext uri="{9D8B030D-6E8A-4147-A177-3AD203B41FA5}">
                      <a16:colId xmlns:a16="http://schemas.microsoft.com/office/drawing/2014/main" val="16195432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27782262"/>
                    </a:ext>
                  </a:extLst>
                </a:gridCol>
                <a:gridCol w="1390182">
                  <a:extLst>
                    <a:ext uri="{9D8B030D-6E8A-4147-A177-3AD203B41FA5}">
                      <a16:colId xmlns:a16="http://schemas.microsoft.com/office/drawing/2014/main" val="40182695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MAC Header (Data Link Layer)</a:t>
                      </a:r>
                      <a:endParaRPr lang="en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IP Header (Network Layer)</a:t>
                      </a:r>
                      <a:endParaRPr lang="en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From 00:00:00:00:00:01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 00:00:00:00:00:02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From 10.0.1.1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 10.0.1.2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“Hello”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97331"/>
                  </a:ext>
                </a:extLst>
              </a:tr>
            </a:tbl>
          </a:graphicData>
        </a:graphic>
      </p:graphicFrame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BA1A474E-4B82-45D9-A34D-ADEE2938ECD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9" name="Linkeraccolade 8">
            <a:extLst>
              <a:ext uri="{FF2B5EF4-FFF2-40B4-BE49-F238E27FC236}">
                <a16:creationId xmlns:a16="http://schemas.microsoft.com/office/drawing/2014/main" id="{73139C98-D5F7-4C44-BD17-25A74BBABF71}"/>
              </a:ext>
            </a:extLst>
          </p:cNvPr>
          <p:cNvSpPr/>
          <p:nvPr/>
        </p:nvSpPr>
        <p:spPr>
          <a:xfrm rot="16200000">
            <a:off x="7052637" y="3403994"/>
            <a:ext cx="339272" cy="537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22C5F1C-A507-4917-8A71-946F55BA98DA}"/>
              </a:ext>
            </a:extLst>
          </p:cNvPr>
          <p:cNvSpPr txBox="1"/>
          <p:nvPr/>
        </p:nvSpPr>
        <p:spPr>
          <a:xfrm>
            <a:off x="6185256" y="3873118"/>
            <a:ext cx="207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Hier</a:t>
            </a:r>
            <a:r>
              <a:rPr lang="en-US" sz="1000" dirty="0"/>
              <a:t> </a:t>
            </a:r>
            <a:r>
              <a:rPr lang="en-US" sz="1000" dirty="0" err="1"/>
              <a:t>bevinden</a:t>
            </a:r>
            <a:r>
              <a:rPr lang="en-US" sz="1000" dirty="0"/>
              <a:t> </a:t>
            </a:r>
            <a:r>
              <a:rPr lang="en-US" sz="1000" dirty="0" err="1"/>
              <a:t>zich</a:t>
            </a:r>
            <a:r>
              <a:rPr lang="en-US" sz="1000" dirty="0"/>
              <a:t> </a:t>
            </a:r>
            <a:r>
              <a:rPr lang="en-US" sz="1000" dirty="0" err="1"/>
              <a:t>nog</a:t>
            </a:r>
            <a:r>
              <a:rPr lang="en-US" sz="1000" dirty="0"/>
              <a:t> de headers van de </a:t>
            </a:r>
            <a:r>
              <a:rPr lang="en-US" sz="1000" dirty="0" err="1"/>
              <a:t>andere</a:t>
            </a:r>
            <a:r>
              <a:rPr lang="en-US" sz="1000" dirty="0"/>
              <a:t> </a:t>
            </a:r>
            <a:r>
              <a:rPr lang="en-US" sz="1000" dirty="0" err="1"/>
              <a:t>lagen</a:t>
            </a:r>
            <a:endParaRPr lang="en-NL" sz="1000" dirty="0"/>
          </a:p>
        </p:txBody>
      </p:sp>
    </p:spTree>
    <p:extLst>
      <p:ext uri="{BB962C8B-B14F-4D97-AF65-F5344CB8AC3E}">
        <p14:creationId xmlns:p14="http://schemas.microsoft.com/office/powerpoint/2010/main" val="573627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/>
          <a:lstStyle/>
          <a:p>
            <a:r>
              <a:rPr lang="nl-NL" dirty="0"/>
              <a:t>“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were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simple</a:t>
            </a:r>
            <a:r>
              <a:rPr lang="nl-NL" dirty="0"/>
              <a:t>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80712" y="4709679"/>
            <a:ext cx="270668" cy="101761"/>
          </a:xfrm>
        </p:spPr>
        <p:txBody>
          <a:bodyPr/>
          <a:lstStyle/>
          <a:p>
            <a:fld id="{253C79A4-34D5-4A22-8B02-BB0B9B92D27D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80" y="4711054"/>
            <a:ext cx="3734594" cy="102600"/>
          </a:xfrm>
        </p:spPr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sp>
        <p:nvSpPr>
          <p:cNvPr id="16" name="Tekstballon: ovaal 15">
            <a:extLst>
              <a:ext uri="{FF2B5EF4-FFF2-40B4-BE49-F238E27FC236}">
                <a16:creationId xmlns:a16="http://schemas.microsoft.com/office/drawing/2014/main" id="{D2363F4A-4B19-406A-8E2A-DEA6826BAAB2}"/>
              </a:ext>
            </a:extLst>
          </p:cNvPr>
          <p:cNvSpPr/>
          <p:nvPr/>
        </p:nvSpPr>
        <p:spPr bwMode="gray">
          <a:xfrm>
            <a:off x="4103649" y="757392"/>
            <a:ext cx="2401226" cy="914860"/>
          </a:xfrm>
          <a:prstGeom prst="wedgeEllipseCallout">
            <a:avLst>
              <a:gd name="adj1" fmla="val -31050"/>
              <a:gd name="adj2" fmla="val 6737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+mj-lt"/>
              </a:rPr>
              <a:t>One can dissect complete packets and their headers using WIRESHARK</a:t>
            </a:r>
            <a:endParaRPr lang="en-NL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Date Placeholder 4">
            <a:extLst>
              <a:ext uri="{FF2B5EF4-FFF2-40B4-BE49-F238E27FC236}">
                <a16:creationId xmlns:a16="http://schemas.microsoft.com/office/drawing/2014/main" id="{B56B91D5-733A-4BD2-BF56-6298318CF89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721D724D-63D2-4EDF-BEB3-22C387913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99019"/>
              </p:ext>
            </p:extLst>
          </p:nvPr>
        </p:nvGraphicFramePr>
        <p:xfrm>
          <a:off x="480711" y="2672610"/>
          <a:ext cx="81057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87">
                  <a:extLst>
                    <a:ext uri="{9D8B030D-6E8A-4147-A177-3AD203B41FA5}">
                      <a16:colId xmlns:a16="http://schemas.microsoft.com/office/drawing/2014/main" val="3472837201"/>
                    </a:ext>
                  </a:extLst>
                </a:gridCol>
                <a:gridCol w="1910575">
                  <a:extLst>
                    <a:ext uri="{9D8B030D-6E8A-4147-A177-3AD203B41FA5}">
                      <a16:colId xmlns:a16="http://schemas.microsoft.com/office/drawing/2014/main" val="402613936"/>
                    </a:ext>
                  </a:extLst>
                </a:gridCol>
                <a:gridCol w="1345581">
                  <a:extLst>
                    <a:ext uri="{9D8B030D-6E8A-4147-A177-3AD203B41FA5}">
                      <a16:colId xmlns:a16="http://schemas.microsoft.com/office/drawing/2014/main" val="16195432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27782262"/>
                    </a:ext>
                  </a:extLst>
                </a:gridCol>
                <a:gridCol w="1390182">
                  <a:extLst>
                    <a:ext uri="{9D8B030D-6E8A-4147-A177-3AD203B41FA5}">
                      <a16:colId xmlns:a16="http://schemas.microsoft.com/office/drawing/2014/main" val="40182695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MAC Header (Data Link Layer)</a:t>
                      </a:r>
                      <a:endParaRPr lang="en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IP Header (Network Layer)</a:t>
                      </a:r>
                      <a:endParaRPr lang="en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From 00:00:00:00:00:01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 00:00:00:00:00:02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From 10.0.1.1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 10.0.1.2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“Hello”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97331"/>
                  </a:ext>
                </a:extLst>
              </a:tr>
            </a:tbl>
          </a:graphicData>
        </a:graphic>
      </p:graphicFrame>
      <p:sp>
        <p:nvSpPr>
          <p:cNvPr id="13" name="Rechthoek 12">
            <a:extLst>
              <a:ext uri="{FF2B5EF4-FFF2-40B4-BE49-F238E27FC236}">
                <a16:creationId xmlns:a16="http://schemas.microsoft.com/office/drawing/2014/main" id="{008ACFF9-EBC0-4915-B90E-33B4986A96EE}"/>
              </a:ext>
            </a:extLst>
          </p:cNvPr>
          <p:cNvSpPr/>
          <p:nvPr/>
        </p:nvSpPr>
        <p:spPr bwMode="gray">
          <a:xfrm>
            <a:off x="122282" y="2470889"/>
            <a:ext cx="4509599" cy="1134671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35431C39-5049-4C87-8853-D83529BFA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14" y="1659189"/>
            <a:ext cx="4057551" cy="2303590"/>
          </a:xfrm>
          <a:prstGeom prst="rect">
            <a:avLst/>
          </a:prstGeom>
        </p:spPr>
      </p:pic>
      <p:sp>
        <p:nvSpPr>
          <p:cNvPr id="19" name="Ovaal 18">
            <a:extLst>
              <a:ext uri="{FF2B5EF4-FFF2-40B4-BE49-F238E27FC236}">
                <a16:creationId xmlns:a16="http://schemas.microsoft.com/office/drawing/2014/main" id="{7889C0F8-B2A8-4535-9302-C80DCD9518F1}"/>
              </a:ext>
            </a:extLst>
          </p:cNvPr>
          <p:cNvSpPr/>
          <p:nvPr/>
        </p:nvSpPr>
        <p:spPr bwMode="gray">
          <a:xfrm>
            <a:off x="918396" y="2932040"/>
            <a:ext cx="2917369" cy="741680"/>
          </a:xfrm>
          <a:prstGeom prst="ellipse">
            <a:avLst/>
          </a:prstGeom>
          <a:noFill/>
          <a:ln w="38100">
            <a:solidFill>
              <a:srgbClr val="009900"/>
            </a:solidFill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6BA75EE-F3F5-4EFD-9257-A7EFD4F1555A}"/>
              </a:ext>
            </a:extLst>
          </p:cNvPr>
          <p:cNvSpPr/>
          <p:nvPr/>
        </p:nvSpPr>
        <p:spPr bwMode="gray">
          <a:xfrm>
            <a:off x="7190397" y="2470890"/>
            <a:ext cx="1605529" cy="1134671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9699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/>
          <a:lstStyle/>
          <a:p>
            <a:r>
              <a:rPr lang="nl-NL" dirty="0"/>
              <a:t>Header definitie in P4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80712" y="4709679"/>
            <a:ext cx="270668" cy="101761"/>
          </a:xfrm>
        </p:spPr>
        <p:txBody>
          <a:bodyPr/>
          <a:lstStyle/>
          <a:p>
            <a:fld id="{253C79A4-34D5-4A22-8B02-BB0B9B92D27D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80" y="4711054"/>
            <a:ext cx="3734594" cy="102600"/>
          </a:xfrm>
        </p:spPr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sp>
        <p:nvSpPr>
          <p:cNvPr id="20" name="Date Placeholder 4">
            <a:extLst>
              <a:ext uri="{FF2B5EF4-FFF2-40B4-BE49-F238E27FC236}">
                <a16:creationId xmlns:a16="http://schemas.microsoft.com/office/drawing/2014/main" id="{B56B91D5-733A-4BD2-BF56-6298318CF89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721D724D-63D2-4EDF-BEB3-22C387913E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0711" y="2672610"/>
          <a:ext cx="81057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87">
                  <a:extLst>
                    <a:ext uri="{9D8B030D-6E8A-4147-A177-3AD203B41FA5}">
                      <a16:colId xmlns:a16="http://schemas.microsoft.com/office/drawing/2014/main" val="3472837201"/>
                    </a:ext>
                  </a:extLst>
                </a:gridCol>
                <a:gridCol w="1910575">
                  <a:extLst>
                    <a:ext uri="{9D8B030D-6E8A-4147-A177-3AD203B41FA5}">
                      <a16:colId xmlns:a16="http://schemas.microsoft.com/office/drawing/2014/main" val="402613936"/>
                    </a:ext>
                  </a:extLst>
                </a:gridCol>
                <a:gridCol w="1345581">
                  <a:extLst>
                    <a:ext uri="{9D8B030D-6E8A-4147-A177-3AD203B41FA5}">
                      <a16:colId xmlns:a16="http://schemas.microsoft.com/office/drawing/2014/main" val="16195432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27782262"/>
                    </a:ext>
                  </a:extLst>
                </a:gridCol>
                <a:gridCol w="1390182">
                  <a:extLst>
                    <a:ext uri="{9D8B030D-6E8A-4147-A177-3AD203B41FA5}">
                      <a16:colId xmlns:a16="http://schemas.microsoft.com/office/drawing/2014/main" val="40182695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MAC Header (Data Link Layer)</a:t>
                      </a:r>
                      <a:endParaRPr lang="en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IP Header (Network Layer)</a:t>
                      </a:r>
                      <a:endParaRPr lang="en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From 00:00:00:00:00:01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 00:00:00:00:00:02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From 10.0.1.1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 10.0.1.2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“Hello”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97331"/>
                  </a:ext>
                </a:extLst>
              </a:tr>
            </a:tbl>
          </a:graphicData>
        </a:graphic>
      </p:graphicFrame>
      <p:sp>
        <p:nvSpPr>
          <p:cNvPr id="13" name="Rechthoek 12">
            <a:extLst>
              <a:ext uri="{FF2B5EF4-FFF2-40B4-BE49-F238E27FC236}">
                <a16:creationId xmlns:a16="http://schemas.microsoft.com/office/drawing/2014/main" id="{008ACFF9-EBC0-4915-B90E-33B4986A96EE}"/>
              </a:ext>
            </a:extLst>
          </p:cNvPr>
          <p:cNvSpPr/>
          <p:nvPr/>
        </p:nvSpPr>
        <p:spPr bwMode="gray">
          <a:xfrm>
            <a:off x="122282" y="2470889"/>
            <a:ext cx="4509599" cy="1134671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35431C39-5049-4C87-8853-D83529BFA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14" y="1659189"/>
            <a:ext cx="4057551" cy="2303590"/>
          </a:xfrm>
          <a:prstGeom prst="rect">
            <a:avLst/>
          </a:prstGeom>
        </p:spPr>
      </p:pic>
      <p:sp>
        <p:nvSpPr>
          <p:cNvPr id="19" name="Ovaal 18">
            <a:extLst>
              <a:ext uri="{FF2B5EF4-FFF2-40B4-BE49-F238E27FC236}">
                <a16:creationId xmlns:a16="http://schemas.microsoft.com/office/drawing/2014/main" id="{7889C0F8-B2A8-4535-9302-C80DCD9518F1}"/>
              </a:ext>
            </a:extLst>
          </p:cNvPr>
          <p:cNvSpPr/>
          <p:nvPr/>
        </p:nvSpPr>
        <p:spPr bwMode="gray">
          <a:xfrm>
            <a:off x="918398" y="2929209"/>
            <a:ext cx="2917369" cy="741680"/>
          </a:xfrm>
          <a:prstGeom prst="ellipse">
            <a:avLst/>
          </a:prstGeom>
          <a:noFill/>
          <a:ln w="38100">
            <a:solidFill>
              <a:srgbClr val="009900"/>
            </a:solidFill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6BA75EE-F3F5-4EFD-9257-A7EFD4F1555A}"/>
              </a:ext>
            </a:extLst>
          </p:cNvPr>
          <p:cNvSpPr/>
          <p:nvPr/>
        </p:nvSpPr>
        <p:spPr bwMode="gray">
          <a:xfrm>
            <a:off x="7190397" y="2470890"/>
            <a:ext cx="1605529" cy="1134671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BC8BD178-DD0B-464D-A115-B420C5BA7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439" y="821215"/>
            <a:ext cx="2804520" cy="3702789"/>
          </a:xfrm>
          <a:prstGeom prst="rect">
            <a:avLst/>
          </a:prstGeom>
        </p:spPr>
      </p:pic>
      <p:sp>
        <p:nvSpPr>
          <p:cNvPr id="21" name="Ovaal 20">
            <a:extLst>
              <a:ext uri="{FF2B5EF4-FFF2-40B4-BE49-F238E27FC236}">
                <a16:creationId xmlns:a16="http://schemas.microsoft.com/office/drawing/2014/main" id="{6A268BCB-F7FB-4308-A2D6-A16AA251A969}"/>
              </a:ext>
            </a:extLst>
          </p:cNvPr>
          <p:cNvSpPr/>
          <p:nvPr/>
        </p:nvSpPr>
        <p:spPr bwMode="gray">
          <a:xfrm>
            <a:off x="6925967" y="3303554"/>
            <a:ext cx="945490" cy="801375"/>
          </a:xfrm>
          <a:prstGeom prst="ellipse">
            <a:avLst/>
          </a:prstGeom>
          <a:solidFill>
            <a:srgbClr val="FFFFFF"/>
          </a:solidFill>
          <a:ln>
            <a:solidFill>
              <a:srgbClr val="009900"/>
            </a:solidFill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Afbeelding 21">
            <a:extLst>
              <a:ext uri="{FF2B5EF4-FFF2-40B4-BE49-F238E27FC236}">
                <a16:creationId xmlns:a16="http://schemas.microsoft.com/office/drawing/2014/main" id="{3C42F3C6-B2CE-41D6-A500-3B739E193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409" y="3213991"/>
            <a:ext cx="1687648" cy="100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58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53C34-0649-4D91-ABD3-D3FBEC7B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Using </a:t>
            </a:r>
            <a:r>
              <a:rPr lang="nl-NL" dirty="0" err="1"/>
              <a:t>the</a:t>
            </a:r>
            <a:r>
              <a:rPr lang="nl-NL" dirty="0"/>
              <a:t> Networking Stack (3)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1FA9BA-7EF8-4042-9AB6-52E8082FD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+mn-lt"/>
              </a:rPr>
              <a:t>Stappen</a:t>
            </a:r>
            <a:r>
              <a:rPr lang="en-US" b="1" dirty="0">
                <a:latin typeface="+mn-lt"/>
              </a:rPr>
              <a:t> die </a:t>
            </a:r>
            <a:r>
              <a:rPr lang="en-US" b="1" dirty="0" err="1">
                <a:latin typeface="+mn-lt"/>
              </a:rPr>
              <a:t>een</a:t>
            </a:r>
            <a:r>
              <a:rPr lang="en-US" b="1" dirty="0">
                <a:latin typeface="+mn-lt"/>
              </a:rPr>
              <a:t> Switch </a:t>
            </a:r>
            <a:r>
              <a:rPr lang="en-US" b="1" dirty="0" err="1">
                <a:latin typeface="+mn-lt"/>
              </a:rPr>
              <a:t>doorloopt</a:t>
            </a:r>
            <a:r>
              <a:rPr lang="en-US" b="1" dirty="0">
                <a:latin typeface="+mn-lt"/>
              </a:rPr>
              <a:t>:</a:t>
            </a:r>
          </a:p>
          <a:p>
            <a:r>
              <a:rPr lang="en-US" dirty="0">
                <a:latin typeface="+mn-lt"/>
              </a:rPr>
              <a:t>Headers </a:t>
            </a:r>
            <a:r>
              <a:rPr lang="en-US" dirty="0" err="1">
                <a:latin typeface="+mn-lt"/>
              </a:rPr>
              <a:t>worden</a:t>
            </a:r>
            <a:r>
              <a:rPr lang="en-US" dirty="0">
                <a:latin typeface="+mn-lt"/>
              </a:rPr>
              <a:t> van </a:t>
            </a:r>
            <a:r>
              <a:rPr lang="en-US" dirty="0" err="1">
                <a:latin typeface="+mn-lt"/>
              </a:rPr>
              <a:t>buiten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naar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binnen</a:t>
            </a:r>
            <a:r>
              <a:rPr lang="en-US" dirty="0">
                <a:latin typeface="+mn-lt"/>
              </a:rPr>
              <a:t> ‘</a:t>
            </a:r>
            <a:r>
              <a:rPr lang="en-US" dirty="0" err="1">
                <a:latin typeface="+mn-lt"/>
              </a:rPr>
              <a:t>geparst</a:t>
            </a:r>
            <a:r>
              <a:rPr lang="en-US" dirty="0">
                <a:latin typeface="+mn-lt"/>
              </a:rPr>
              <a:t>’</a:t>
            </a:r>
          </a:p>
          <a:p>
            <a:pPr lvl="1"/>
            <a:r>
              <a:rPr lang="en-US" dirty="0" err="1">
                <a:latin typeface="+mn-lt"/>
              </a:rPr>
              <a:t>Afhankelijk</a:t>
            </a:r>
            <a:r>
              <a:rPr lang="en-US" dirty="0">
                <a:latin typeface="+mn-lt"/>
              </a:rPr>
              <a:t> van de </a:t>
            </a:r>
            <a:r>
              <a:rPr lang="en-US" dirty="0" err="1">
                <a:latin typeface="+mn-lt"/>
              </a:rPr>
              <a:t>inhoud</a:t>
            </a:r>
            <a:r>
              <a:rPr lang="en-US" dirty="0">
                <a:latin typeface="+mn-lt"/>
              </a:rPr>
              <a:t> van </a:t>
            </a:r>
            <a:r>
              <a:rPr lang="en-US" dirty="0" err="1">
                <a:latin typeface="+mn-lt"/>
              </a:rPr>
              <a:t>een</a:t>
            </a:r>
            <a:r>
              <a:rPr lang="en-US" dirty="0">
                <a:latin typeface="+mn-lt"/>
              </a:rPr>
              <a:t> header </a:t>
            </a:r>
            <a:r>
              <a:rPr lang="en-US" dirty="0" err="1">
                <a:latin typeface="+mn-lt"/>
              </a:rPr>
              <a:t>volgt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volgende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stap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Sommige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informatie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wordt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opgeslagen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bewerkt</a:t>
            </a:r>
            <a:r>
              <a:rPr lang="en-US" dirty="0">
                <a:latin typeface="+mn-lt"/>
              </a:rPr>
              <a:t> in ‘metadata’</a:t>
            </a:r>
          </a:p>
          <a:p>
            <a:pPr lvl="1"/>
            <a:r>
              <a:rPr lang="en-US" dirty="0" err="1">
                <a:latin typeface="+mn-lt"/>
              </a:rPr>
              <a:t>Informatie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als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i="1" dirty="0" err="1">
                <a:latin typeface="Bahnschrift" panose="020B0502040204020203" pitchFamily="34" charset="0"/>
              </a:rPr>
              <a:t>in_port</a:t>
            </a:r>
            <a:r>
              <a:rPr lang="en-US" i="1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</a:t>
            </a:r>
            <a:r>
              <a:rPr lang="en-US" i="1" dirty="0" err="1">
                <a:latin typeface="Bahnschrift" panose="020B0502040204020203" pitchFamily="34" charset="0"/>
              </a:rPr>
              <a:t>out_port</a:t>
            </a:r>
            <a:endParaRPr lang="en-US" i="1" dirty="0">
              <a:latin typeface="+mn-lt"/>
            </a:endParaRPr>
          </a:p>
          <a:p>
            <a:r>
              <a:rPr lang="en-US" dirty="0">
                <a:latin typeface="+mn-lt"/>
              </a:rPr>
              <a:t>Header </a:t>
            </a:r>
            <a:r>
              <a:rPr lang="en-US" dirty="0" err="1">
                <a:latin typeface="+mn-lt"/>
              </a:rPr>
              <a:t>informatie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wordt</a:t>
            </a:r>
            <a:r>
              <a:rPr lang="en-US" dirty="0">
                <a:latin typeface="+mn-lt"/>
              </a:rPr>
              <a:t> (</a:t>
            </a:r>
            <a:r>
              <a:rPr lang="en-US" dirty="0" err="1">
                <a:latin typeface="+mn-lt"/>
              </a:rPr>
              <a:t>indien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nodig</a:t>
            </a:r>
            <a:r>
              <a:rPr lang="en-US" dirty="0">
                <a:latin typeface="+mn-lt"/>
              </a:rPr>
              <a:t>) </a:t>
            </a:r>
            <a:r>
              <a:rPr lang="en-US" dirty="0" err="1">
                <a:latin typeface="+mn-lt"/>
              </a:rPr>
              <a:t>ge</a:t>
            </a:r>
            <a:r>
              <a:rPr lang="en-US" dirty="0">
                <a:latin typeface="+mn-lt"/>
              </a:rPr>
              <a:t>-update</a:t>
            </a:r>
          </a:p>
          <a:p>
            <a:pPr lvl="1"/>
            <a:r>
              <a:rPr lang="en-US" dirty="0" err="1">
                <a:latin typeface="+mn-lt"/>
              </a:rPr>
              <a:t>Zoals</a:t>
            </a:r>
            <a:r>
              <a:rPr lang="en-US" dirty="0">
                <a:latin typeface="+mn-lt"/>
              </a:rPr>
              <a:t> de </a:t>
            </a:r>
            <a:r>
              <a:rPr lang="en-US" dirty="0" err="1">
                <a:latin typeface="+mn-lt"/>
              </a:rPr>
              <a:t>waarde</a:t>
            </a:r>
            <a:r>
              <a:rPr lang="en-US" dirty="0">
                <a:latin typeface="+mn-lt"/>
              </a:rPr>
              <a:t> ‘time-to-live’</a:t>
            </a:r>
          </a:p>
          <a:p>
            <a:r>
              <a:rPr lang="en-US" dirty="0">
                <a:latin typeface="+mn-lt"/>
              </a:rPr>
              <a:t>Het packet </a:t>
            </a:r>
            <a:r>
              <a:rPr lang="en-US" dirty="0" err="1">
                <a:latin typeface="+mn-lt"/>
              </a:rPr>
              <a:t>wordt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weer</a:t>
            </a:r>
            <a:r>
              <a:rPr lang="en-US" dirty="0">
                <a:latin typeface="+mn-lt"/>
              </a:rPr>
              <a:t> op de </a:t>
            </a:r>
            <a:r>
              <a:rPr lang="en-US" dirty="0" err="1">
                <a:latin typeface="+mn-lt"/>
              </a:rPr>
              <a:t>juiste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volgorde</a:t>
            </a:r>
            <a:r>
              <a:rPr lang="en-US" dirty="0">
                <a:latin typeface="+mn-lt"/>
              </a:rPr>
              <a:t> in </a:t>
            </a:r>
            <a:r>
              <a:rPr lang="en-US" dirty="0" err="1">
                <a:latin typeface="+mn-lt"/>
              </a:rPr>
              <a:t>elkaar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gezet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uitgestuurd</a:t>
            </a:r>
            <a:endParaRPr lang="en-US" dirty="0">
              <a:latin typeface="+mn-lt"/>
            </a:endParaRP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326E0F-82BF-4724-8BE5-1FAED75638E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Op naar Programmable Netwerken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995A73D-09E8-4A97-AFA6-DC4548D58A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C30A9B6F-D1BB-4EEE-AD52-A61E786DE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1864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47B4-6500-42FD-A8CC-75C8E990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Programmable</a:t>
            </a:r>
            <a:r>
              <a:rPr lang="nl-NL" dirty="0"/>
              <a:t>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FC3D0-04C0-450B-B5FA-A2EA6D495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KPN Sans Light" panose="020B0604020202020204" charset="0"/>
              </a:rPr>
              <a:t>Voorbereiding: Je eigen Virtuele Omgeving</a:t>
            </a:r>
          </a:p>
          <a:p>
            <a:r>
              <a:rPr lang="nl-NL" dirty="0">
                <a:latin typeface="KPN Sans Light" panose="020B0604020202020204" charset="0"/>
              </a:rPr>
              <a:t>Wat was SDN ook alweer?</a:t>
            </a:r>
          </a:p>
          <a:p>
            <a:r>
              <a:rPr lang="nl-NL" dirty="0">
                <a:latin typeface="KPN Sans Light" panose="020B0604020202020204" charset="0"/>
              </a:rPr>
              <a:t>Een stap verder: </a:t>
            </a:r>
            <a:r>
              <a:rPr lang="nl-NL" dirty="0" err="1">
                <a:latin typeface="KPN Sans Light" panose="020B0604020202020204" charset="0"/>
              </a:rPr>
              <a:t>Programmable</a:t>
            </a:r>
            <a:r>
              <a:rPr lang="nl-NL" dirty="0">
                <a:latin typeface="KPN Sans Light" panose="020B0604020202020204" charset="0"/>
              </a:rPr>
              <a:t> Networks</a:t>
            </a:r>
          </a:p>
          <a:p>
            <a:r>
              <a:rPr lang="nl-NL" dirty="0">
                <a:latin typeface="KPN Sans Light" panose="020B0604020202020204" charset="0"/>
              </a:rPr>
              <a:t>Network Stacks </a:t>
            </a:r>
            <a:r>
              <a:rPr lang="nl-NL" dirty="0" err="1">
                <a:latin typeface="KPN Sans Light" panose="020B0604020202020204" charset="0"/>
              </a:rPr>
              <a:t>for</a:t>
            </a:r>
            <a:r>
              <a:rPr lang="nl-NL" dirty="0">
                <a:latin typeface="KPN Sans Light" panose="020B0604020202020204" charset="0"/>
              </a:rPr>
              <a:t> Dummy’s</a:t>
            </a:r>
          </a:p>
          <a:p>
            <a:r>
              <a:rPr lang="nl-NL" dirty="0">
                <a:latin typeface="KPN Sans Light" panose="020B0604020202020204" charset="0"/>
              </a:rPr>
              <a:t>Hands-on P4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469CD-1996-484C-818B-FE6CFC3598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Implementeer je eigen </a:t>
            </a:r>
            <a:r>
              <a:rPr lang="nl-NL" dirty="0" err="1"/>
              <a:t>whitebox</a:t>
            </a:r>
            <a:r>
              <a:rPr lang="nl-NL" dirty="0"/>
              <a:t> met P4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52BFB-B317-4AB6-AD51-3AF6F4CF980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BB7A3-8E75-4EB6-A79D-46999602CC4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6E6FED-9D4F-4A61-B68E-495FFC4A0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</a:p>
        </p:txBody>
      </p:sp>
    </p:spTree>
    <p:extLst>
      <p:ext uri="{BB962C8B-B14F-4D97-AF65-F5344CB8AC3E}">
        <p14:creationId xmlns:p14="http://schemas.microsoft.com/office/powerpoint/2010/main" val="4031805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B207-9643-4CEB-910A-8D043E1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Some</a:t>
            </a:r>
            <a:r>
              <a:rPr lang="nl-NL" dirty="0"/>
              <a:t> more </a:t>
            </a:r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P4 code </a:t>
            </a:r>
            <a:r>
              <a:rPr lang="nl-NL" dirty="0">
                <a:sym typeface="Wingdings" panose="05000000000000000000" pitchFamily="2" charset="2"/>
              </a:rPr>
              <a:t>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0806-BACA-4A10-9F47-4142F6A5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KPN Sans Light" panose="020B0604020202020204" charset="0"/>
              </a:rPr>
              <a:t>// TODO</a:t>
            </a:r>
            <a:endParaRPr lang="nl-NL" b="1" dirty="0">
              <a:latin typeface="KPN Sans Light" panose="020B060402020202020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8F17-81D2-403D-8D18-0A005370FD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587746-35C8-4627-863E-50A6AAE4B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AF281AC3-B624-4396-9975-24658F76FE1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62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B207-9643-4CEB-910A-8D043E1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Voorbereiding: Je eigen Virtuele Omgeving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0806-BACA-4A10-9F47-4142F6A5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KPN Sans Light" panose="020B0604020202020204" charset="0"/>
              </a:rPr>
              <a:t>// TODO</a:t>
            </a:r>
            <a:endParaRPr lang="nl-NL" b="1" dirty="0">
              <a:latin typeface="KPN Sans Light" panose="020B060402020202020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8F17-81D2-403D-8D18-0A005370FD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587746-35C8-4627-863E-50A6AAE4B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AF281AC3-B624-4396-9975-24658F76FE1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2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35E2-B68B-464B-937E-A77271D6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Software </a:t>
            </a:r>
            <a:r>
              <a:rPr lang="nl-NL" dirty="0" err="1"/>
              <a:t>Defined</a:t>
            </a:r>
            <a:r>
              <a:rPr lang="nl-NL" dirty="0"/>
              <a:t> Networking?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A82E-DBBB-449D-B0EC-18395E6DE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KPN Sans Light" panose="020B0604020202020204" charset="0"/>
              </a:rPr>
              <a:t>SDN is </a:t>
            </a:r>
            <a:r>
              <a:rPr lang="en-US" dirty="0" err="1">
                <a:latin typeface="KPN Sans Light" panose="020B0604020202020204" charset="0"/>
              </a:rPr>
              <a:t>een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manier</a:t>
            </a:r>
            <a:r>
              <a:rPr lang="en-US" dirty="0">
                <a:latin typeface="KPN Sans Light" panose="020B0604020202020204" charset="0"/>
              </a:rPr>
              <a:t> van </a:t>
            </a:r>
            <a:r>
              <a:rPr lang="en-US" dirty="0" err="1">
                <a:latin typeface="KPN Sans Light" panose="020B0604020202020204" charset="0"/>
              </a:rPr>
              <a:t>netwerkvoering</a:t>
            </a:r>
            <a:endParaRPr lang="en-US" dirty="0">
              <a:latin typeface="KPN Sans Light" panose="020B0604020202020204" charset="0"/>
            </a:endParaRPr>
          </a:p>
          <a:p>
            <a:r>
              <a:rPr lang="en-US" dirty="0" err="1">
                <a:latin typeface="KPN Sans Light" panose="020B0604020202020204" charset="0"/>
              </a:rPr>
              <a:t>Intelligentie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uit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traditonele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netwerk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apparatuur</a:t>
            </a:r>
            <a:r>
              <a:rPr lang="en-US" dirty="0">
                <a:latin typeface="KPN Sans Light" panose="020B0604020202020204" charset="0"/>
              </a:rPr>
              <a:t> (switches, routers) </a:t>
            </a:r>
            <a:r>
              <a:rPr lang="en-US" dirty="0" err="1">
                <a:latin typeface="KPN Sans Light" panose="020B0604020202020204" charset="0"/>
              </a:rPr>
              <a:t>wordt</a:t>
            </a:r>
            <a:r>
              <a:rPr lang="en-US" dirty="0">
                <a:latin typeface="KPN Sans Light" panose="020B0604020202020204" charset="0"/>
              </a:rPr>
              <a:t> in </a:t>
            </a:r>
            <a:r>
              <a:rPr lang="en-US" dirty="0" err="1">
                <a:latin typeface="KPN Sans Light" panose="020B0604020202020204" charset="0"/>
              </a:rPr>
              <a:t>een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nieuwe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laag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geplaatst</a:t>
            </a:r>
            <a:endParaRPr lang="en-US" dirty="0">
              <a:latin typeface="KPN Sans Light" panose="020B0604020202020204" charset="0"/>
            </a:endParaRPr>
          </a:p>
          <a:p>
            <a:r>
              <a:rPr lang="en-US" dirty="0">
                <a:latin typeface="KPN Sans Light" panose="020B0604020202020204" charset="0"/>
              </a:rPr>
              <a:t>Het </a:t>
            </a:r>
            <a:r>
              <a:rPr lang="en-US" dirty="0" err="1">
                <a:latin typeface="KPN Sans Light" panose="020B0604020202020204" charset="0"/>
              </a:rPr>
              <a:t>netwerk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wordt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bestuurd</a:t>
            </a:r>
            <a:r>
              <a:rPr lang="en-US" dirty="0">
                <a:latin typeface="KPN Sans Light" panose="020B0604020202020204" charset="0"/>
              </a:rPr>
              <a:t> door de ‘SDN controller’ of ‘Network Operating System’ (NOS)</a:t>
            </a:r>
          </a:p>
          <a:p>
            <a:r>
              <a:rPr lang="en-US" dirty="0">
                <a:latin typeface="KPN Sans Light" panose="020B0604020202020204" charset="0"/>
              </a:rPr>
              <a:t>De term ‘software defined’ </a:t>
            </a:r>
            <a:r>
              <a:rPr lang="en-US" dirty="0" err="1">
                <a:latin typeface="KPN Sans Light" panose="020B0604020202020204" charset="0"/>
              </a:rPr>
              <a:t>houdt</a:t>
            </a:r>
            <a:r>
              <a:rPr lang="en-US" dirty="0">
                <a:latin typeface="KPN Sans Light" panose="020B0604020202020204" charset="0"/>
              </a:rPr>
              <a:t> in </a:t>
            </a:r>
            <a:r>
              <a:rPr lang="en-US" dirty="0" err="1">
                <a:latin typeface="KPN Sans Light" panose="020B0604020202020204" charset="0"/>
              </a:rPr>
              <a:t>dat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je</a:t>
            </a:r>
            <a:r>
              <a:rPr lang="en-US" dirty="0">
                <a:latin typeface="KPN Sans Light" panose="020B0604020202020204" charset="0"/>
              </a:rPr>
              <a:t> (</a:t>
            </a:r>
            <a:r>
              <a:rPr lang="en-US" dirty="0" err="1">
                <a:latin typeface="KPN Sans Light" panose="020B0604020202020204" charset="0"/>
              </a:rPr>
              <a:t>zelf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geprogrammeerde</a:t>
            </a:r>
            <a:r>
              <a:rPr lang="en-US" dirty="0">
                <a:latin typeface="KPN Sans Light" panose="020B0604020202020204" charset="0"/>
              </a:rPr>
              <a:t>) </a:t>
            </a:r>
            <a:r>
              <a:rPr lang="en-US" dirty="0" err="1">
                <a:latin typeface="KPN Sans Light" panose="020B0604020202020204" charset="0"/>
              </a:rPr>
              <a:t>applicaties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kunt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installeren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boven</a:t>
            </a:r>
            <a:r>
              <a:rPr lang="en-US" dirty="0">
                <a:latin typeface="KPN Sans Light" panose="020B0604020202020204" charset="0"/>
              </a:rPr>
              <a:t> de controller</a:t>
            </a:r>
          </a:p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55C96-2B51-4687-AB4C-B219B5094E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54CD9F7-F519-46B5-8A46-BE554CA2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7D937313-795E-439B-B5CB-F9D770A8E08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03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906F-0B0C-486E-8A4C-5D9D6220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SDN Componenten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4E771-370D-40CA-B0FC-9DE3E30C5C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0EC912-CD10-4991-A5D8-A6BD63ACC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D7392E-E371-4903-9A30-EB5B3A176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12" y="1159727"/>
            <a:ext cx="4647541" cy="30317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B4C57B-B996-481F-8658-FD9D413B86AE}"/>
              </a:ext>
            </a:extLst>
          </p:cNvPr>
          <p:cNvSpPr/>
          <p:nvPr/>
        </p:nvSpPr>
        <p:spPr>
          <a:xfrm>
            <a:off x="5125844" y="660587"/>
            <a:ext cx="38323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Controller:</a:t>
            </a:r>
            <a:endParaRPr lang="nl-NL" sz="14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Netwerkconfiguratie wordt dynamisch of stat</a:t>
            </a:r>
            <a:r>
              <a:rPr lang="nl-NL" sz="1400" dirty="0" err="1">
                <a:solidFill>
                  <a:prstClr val="black"/>
                </a:solidFill>
              </a:rPr>
              <a:t>isch</a:t>
            </a:r>
            <a:r>
              <a:rPr lang="nl-NL" sz="1400" dirty="0">
                <a:solidFill>
                  <a:prstClr val="black"/>
                </a:solidFill>
              </a:rPr>
              <a:t> doorgevoerd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D890BF-7CD9-4B47-A3E3-72975FD4C84C}"/>
              </a:ext>
            </a:extLst>
          </p:cNvPr>
          <p:cNvSpPr/>
          <p:nvPr/>
        </p:nvSpPr>
        <p:spPr>
          <a:xfrm>
            <a:off x="2214388" y="3218358"/>
            <a:ext cx="29746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Netwerk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Device: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prstClr val="black"/>
                </a:solidFill>
                <a:latin typeface="KPN Sans Light" panose="020B0604020202020204" charset="0"/>
              </a:rPr>
              <a:t>Bevat</a:t>
            </a:r>
            <a:r>
              <a:rPr lang="en-US" sz="1400" dirty="0">
                <a:solidFill>
                  <a:prstClr val="black"/>
                </a:solidFill>
                <a:latin typeface="KPN Sans Light" panose="020B0604020202020204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KPN Sans Light" panose="020B0604020202020204" charset="0"/>
              </a:rPr>
              <a:t>tabellen</a:t>
            </a:r>
            <a:r>
              <a:rPr lang="en-US" sz="1400" dirty="0">
                <a:solidFill>
                  <a:prstClr val="black"/>
                </a:solidFill>
                <a:latin typeface="KPN Sans Light" panose="020B0604020202020204" charset="0"/>
              </a:rPr>
              <a:t> om </a:t>
            </a:r>
            <a:r>
              <a:rPr lang="en-US" sz="1400" dirty="0" err="1">
                <a:solidFill>
                  <a:prstClr val="black"/>
                </a:solidFill>
                <a:latin typeface="KPN Sans Light" panose="020B0604020202020204" charset="0"/>
              </a:rPr>
              <a:t>pakketten</a:t>
            </a:r>
            <a:r>
              <a:rPr lang="en-US" sz="1400" dirty="0">
                <a:solidFill>
                  <a:prstClr val="black"/>
                </a:solidFill>
                <a:latin typeface="KPN Sans Light" panose="020B0604020202020204" charset="0"/>
              </a:rPr>
              <a:t> te </a:t>
            </a:r>
            <a:r>
              <a:rPr lang="en-US" sz="1400" dirty="0" err="1">
                <a:solidFill>
                  <a:prstClr val="black"/>
                </a:solidFill>
                <a:latin typeface="KPN Sans Light" panose="020B0604020202020204" charset="0"/>
              </a:rPr>
              <a:t>kunnen</a:t>
            </a:r>
            <a:r>
              <a:rPr lang="en-US" sz="1400" dirty="0">
                <a:solidFill>
                  <a:prstClr val="black"/>
                </a:solidFill>
                <a:latin typeface="KPN Sans Light" panose="020B0604020202020204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KPN Sans Light" panose="020B0604020202020204" charset="0"/>
              </a:rPr>
              <a:t>matchen</a:t>
            </a:r>
            <a:r>
              <a:rPr lang="en-US" sz="1400" dirty="0">
                <a:solidFill>
                  <a:prstClr val="black"/>
                </a:solidFill>
                <a:latin typeface="KPN Sans Light" panose="020B0604020202020204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KPN Sans Light" panose="020B0604020202020204" charset="0"/>
              </a:rPr>
              <a:t>aan</a:t>
            </a:r>
            <a:r>
              <a:rPr lang="en-US" sz="1400" dirty="0">
                <a:solidFill>
                  <a:prstClr val="black"/>
                </a:solidFill>
                <a:latin typeface="KPN Sans Light" panose="020B0604020202020204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KPN Sans Light" panose="020B0604020202020204" charset="0"/>
              </a:rPr>
              <a:t>acties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PN Sans Light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783AD-9AE7-44C6-A364-E41DF10AD0C1}"/>
              </a:ext>
            </a:extLst>
          </p:cNvPr>
          <p:cNvSpPr txBox="1"/>
          <p:nvPr/>
        </p:nvSpPr>
        <p:spPr>
          <a:xfrm>
            <a:off x="631903" y="1245362"/>
            <a:ext cx="3580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Control Channel:</a:t>
            </a:r>
          </a:p>
          <a:p>
            <a:r>
              <a:rPr lang="nl-NL" sz="1400" dirty="0"/>
              <a:t>Verkeer richting de netwerk apparatuur kan verschillende protocollen volgen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F694E7-5A06-4120-8FB0-720C30452D7E}"/>
              </a:ext>
            </a:extLst>
          </p:cNvPr>
          <p:cNvCxnSpPr>
            <a:cxnSpLocks/>
          </p:cNvCxnSpPr>
          <p:nvPr/>
        </p:nvCxnSpPr>
        <p:spPr>
          <a:xfrm flipH="1">
            <a:off x="4802460" y="862361"/>
            <a:ext cx="386575" cy="49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F175DC-B8A2-48ED-988A-7BF86987EA38}"/>
              </a:ext>
            </a:extLst>
          </p:cNvPr>
          <p:cNvCxnSpPr>
            <a:cxnSpLocks/>
          </p:cNvCxnSpPr>
          <p:nvPr/>
        </p:nvCxnSpPr>
        <p:spPr>
          <a:xfrm>
            <a:off x="3717073" y="1754459"/>
            <a:ext cx="289932" cy="11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B359E0-92DC-4E16-B948-D98F538095C2}"/>
              </a:ext>
            </a:extLst>
          </p:cNvPr>
          <p:cNvCxnSpPr/>
          <p:nvPr/>
        </p:nvCxnSpPr>
        <p:spPr>
          <a:xfrm flipV="1">
            <a:off x="3159512" y="2936488"/>
            <a:ext cx="498088" cy="34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229A1B5C-B5E9-425A-8708-E84324E1CF6D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63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Focus op de switch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FA03D9-8714-4427-8231-E6C701E1B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79" y="1907650"/>
            <a:ext cx="5563082" cy="2522439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AFAA8ABE-BAB3-4BFE-990E-D3012CC04C0A}"/>
              </a:ext>
            </a:extLst>
          </p:cNvPr>
          <p:cNvSpPr/>
          <p:nvPr/>
        </p:nvSpPr>
        <p:spPr bwMode="gray">
          <a:xfrm>
            <a:off x="1308410" y="2018503"/>
            <a:ext cx="2074127" cy="149426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43B3659B-C074-4C30-BE86-4267CEC09568}"/>
              </a:ext>
            </a:extLst>
          </p:cNvPr>
          <p:cNvSpPr/>
          <p:nvPr/>
        </p:nvSpPr>
        <p:spPr bwMode="gray">
          <a:xfrm>
            <a:off x="4072042" y="2018502"/>
            <a:ext cx="3971705" cy="2300737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D51B7BF7-EAB3-4F5B-B17B-BBF43FA2F930}"/>
              </a:ext>
            </a:extLst>
          </p:cNvPr>
          <p:cNvSpPr/>
          <p:nvPr/>
        </p:nvSpPr>
        <p:spPr>
          <a:xfrm>
            <a:off x="2345473" y="3739807"/>
            <a:ext cx="29746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Definitie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van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tabellen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acties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PN Sans Light" panose="020B0604020202020204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85611ECE-F4A4-4118-9ED7-D1FA8306A961}"/>
              </a:ext>
            </a:extLst>
          </p:cNvPr>
          <p:cNvSpPr txBox="1"/>
          <p:nvPr/>
        </p:nvSpPr>
        <p:spPr>
          <a:xfrm>
            <a:off x="2207007" y="1234304"/>
            <a:ext cx="295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/>
              <a:t>Vullen van deze tabellen zodat acties worden uitgevoerd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67F04B-342F-4448-871D-74E089F3B480}"/>
              </a:ext>
            </a:extLst>
          </p:cNvPr>
          <p:cNvCxnSpPr>
            <a:cxnSpLocks/>
          </p:cNvCxnSpPr>
          <p:nvPr/>
        </p:nvCxnSpPr>
        <p:spPr>
          <a:xfrm>
            <a:off x="3686402" y="1792198"/>
            <a:ext cx="0" cy="52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9">
            <a:extLst>
              <a:ext uri="{FF2B5EF4-FFF2-40B4-BE49-F238E27FC236}">
                <a16:creationId xmlns:a16="http://schemas.microsoft.com/office/drawing/2014/main" id="{51919F6C-B46D-4715-8D90-6EA219EDC3AA}"/>
              </a:ext>
            </a:extLst>
          </p:cNvPr>
          <p:cNvCxnSpPr>
            <a:cxnSpLocks/>
          </p:cNvCxnSpPr>
          <p:nvPr/>
        </p:nvCxnSpPr>
        <p:spPr>
          <a:xfrm flipV="1">
            <a:off x="3686401" y="3168870"/>
            <a:ext cx="0" cy="53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4D11A09E-D97D-4704-BE04-2E02C71B9ED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09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9">
            <a:extLst>
              <a:ext uri="{FF2B5EF4-FFF2-40B4-BE49-F238E27FC236}">
                <a16:creationId xmlns:a16="http://schemas.microsoft.com/office/drawing/2014/main" id="{51919F6C-B46D-4715-8D90-6EA219EDC3AA}"/>
              </a:ext>
            </a:extLst>
          </p:cNvPr>
          <p:cNvCxnSpPr>
            <a:cxnSpLocks/>
          </p:cNvCxnSpPr>
          <p:nvPr/>
        </p:nvCxnSpPr>
        <p:spPr>
          <a:xfrm flipV="1">
            <a:off x="3686401" y="3168870"/>
            <a:ext cx="0" cy="53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Focus op de switch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FA03D9-8714-4427-8231-E6C701E1B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79" y="1907650"/>
            <a:ext cx="5563082" cy="2522439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AFAA8ABE-BAB3-4BFE-990E-D3012CC04C0A}"/>
              </a:ext>
            </a:extLst>
          </p:cNvPr>
          <p:cNvSpPr/>
          <p:nvPr/>
        </p:nvSpPr>
        <p:spPr bwMode="gray">
          <a:xfrm>
            <a:off x="1308410" y="2018503"/>
            <a:ext cx="2074127" cy="149426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43B3659B-C074-4C30-BE86-4267CEC09568}"/>
              </a:ext>
            </a:extLst>
          </p:cNvPr>
          <p:cNvSpPr/>
          <p:nvPr/>
        </p:nvSpPr>
        <p:spPr bwMode="gray">
          <a:xfrm>
            <a:off x="4072042" y="2018502"/>
            <a:ext cx="3971705" cy="2300737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85611ECE-F4A4-4118-9ED7-D1FA8306A961}"/>
              </a:ext>
            </a:extLst>
          </p:cNvPr>
          <p:cNvSpPr txBox="1"/>
          <p:nvPr/>
        </p:nvSpPr>
        <p:spPr>
          <a:xfrm>
            <a:off x="2207007" y="1234304"/>
            <a:ext cx="295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/>
              <a:t>Vullen van deze tabellen zodat acties worden uitgevoerd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67F04B-342F-4448-871D-74E089F3B480}"/>
              </a:ext>
            </a:extLst>
          </p:cNvPr>
          <p:cNvCxnSpPr>
            <a:cxnSpLocks/>
          </p:cNvCxnSpPr>
          <p:nvPr/>
        </p:nvCxnSpPr>
        <p:spPr>
          <a:xfrm>
            <a:off x="3686402" y="1792198"/>
            <a:ext cx="0" cy="52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al 8">
            <a:extLst>
              <a:ext uri="{FF2B5EF4-FFF2-40B4-BE49-F238E27FC236}">
                <a16:creationId xmlns:a16="http://schemas.microsoft.com/office/drawing/2014/main" id="{70C4A556-91FE-40FC-BDE5-5B1475026025}"/>
              </a:ext>
            </a:extLst>
          </p:cNvPr>
          <p:cNvSpPr/>
          <p:nvPr/>
        </p:nvSpPr>
        <p:spPr bwMode="gray">
          <a:xfrm>
            <a:off x="2665335" y="3532486"/>
            <a:ext cx="2074127" cy="1008453"/>
          </a:xfrm>
          <a:prstGeom prst="ellipse">
            <a:avLst/>
          </a:prstGeom>
          <a:solidFill>
            <a:srgbClr val="FFFFFF"/>
          </a:solidFill>
          <a:ln>
            <a:solidFill>
              <a:srgbClr val="009900"/>
            </a:solidFill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31B7DCD-3543-4192-AEDD-7829EC58B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90" y="3445922"/>
            <a:ext cx="1942572" cy="1154282"/>
          </a:xfrm>
          <a:prstGeom prst="rect">
            <a:avLst/>
          </a:prstGeom>
        </p:spPr>
      </p:pic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35F70E8A-2164-4212-8442-95BA8EC5579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61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963F10F-23D3-4163-AA07-FD93B17D4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247" y="2286787"/>
            <a:ext cx="3830006" cy="929339"/>
          </a:xfrm>
          <a:prstGeom prst="rect">
            <a:avLst/>
          </a:prstGeom>
        </p:spPr>
      </p:pic>
      <p:cxnSp>
        <p:nvCxnSpPr>
          <p:cNvPr id="17" name="Straight Arrow Connector 19">
            <a:extLst>
              <a:ext uri="{FF2B5EF4-FFF2-40B4-BE49-F238E27FC236}">
                <a16:creationId xmlns:a16="http://schemas.microsoft.com/office/drawing/2014/main" id="{51919F6C-B46D-4715-8D90-6EA219EDC3AA}"/>
              </a:ext>
            </a:extLst>
          </p:cNvPr>
          <p:cNvCxnSpPr>
            <a:cxnSpLocks/>
          </p:cNvCxnSpPr>
          <p:nvPr/>
        </p:nvCxnSpPr>
        <p:spPr>
          <a:xfrm flipV="1">
            <a:off x="3686401" y="3168870"/>
            <a:ext cx="0" cy="53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in zijn simpelste vorm (1)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67F04B-342F-4448-871D-74E089F3B480}"/>
              </a:ext>
            </a:extLst>
          </p:cNvPr>
          <p:cNvCxnSpPr>
            <a:cxnSpLocks/>
          </p:cNvCxnSpPr>
          <p:nvPr/>
        </p:nvCxnSpPr>
        <p:spPr>
          <a:xfrm>
            <a:off x="3686402" y="1792198"/>
            <a:ext cx="0" cy="52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5970A0C3-F98B-47D1-A619-8CE4D2C63C2D}"/>
              </a:ext>
            </a:extLst>
          </p:cNvPr>
          <p:cNvSpPr txBox="1"/>
          <p:nvPr/>
        </p:nvSpPr>
        <p:spPr>
          <a:xfrm>
            <a:off x="3133492" y="2304432"/>
            <a:ext cx="371170" cy="38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1F515419-0B93-40CD-BB25-34147C4FC033}"/>
              </a:ext>
            </a:extLst>
          </p:cNvPr>
          <p:cNvSpPr txBox="1"/>
          <p:nvPr/>
        </p:nvSpPr>
        <p:spPr>
          <a:xfrm>
            <a:off x="3940832" y="2286787"/>
            <a:ext cx="371170" cy="38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91DEACF9-8E1E-4817-88A2-2DAED8B01B23}"/>
              </a:ext>
            </a:extLst>
          </p:cNvPr>
          <p:cNvSpPr txBox="1"/>
          <p:nvPr/>
        </p:nvSpPr>
        <p:spPr>
          <a:xfrm>
            <a:off x="1842247" y="885003"/>
            <a:ext cx="4487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Binnen</a:t>
            </a:r>
            <a:r>
              <a:rPr lang="en-US" dirty="0"/>
              <a:t> op port 1, </a:t>
            </a:r>
            <a:r>
              <a:rPr lang="en-US" dirty="0" err="1"/>
              <a:t>stuur</a:t>
            </a:r>
            <a:r>
              <a:rPr lang="en-US" dirty="0"/>
              <a:t> </a:t>
            </a:r>
            <a:r>
              <a:rPr lang="en-US" dirty="0" err="1"/>
              <a:t>eruit</a:t>
            </a:r>
            <a:r>
              <a:rPr lang="en-US" dirty="0"/>
              <a:t> op port 2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Binnen</a:t>
            </a:r>
            <a:r>
              <a:rPr lang="en-US" dirty="0"/>
              <a:t> op port 2, </a:t>
            </a:r>
            <a:r>
              <a:rPr lang="en-US" dirty="0" err="1"/>
              <a:t>stuur</a:t>
            </a:r>
            <a:r>
              <a:rPr lang="en-US" dirty="0"/>
              <a:t> </a:t>
            </a:r>
            <a:r>
              <a:rPr lang="en-US" dirty="0" err="1"/>
              <a:t>eruit</a:t>
            </a:r>
            <a:r>
              <a:rPr lang="en-US" dirty="0"/>
              <a:t> op port 1</a:t>
            </a:r>
          </a:p>
          <a:p>
            <a:pPr marL="285750" indent="-285750">
              <a:buFontTx/>
              <a:buChar char="-"/>
            </a:pPr>
            <a:r>
              <a:rPr lang="en-US" dirty="0"/>
              <a:t>In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gevallen</a:t>
            </a:r>
            <a:r>
              <a:rPr lang="en-US" dirty="0"/>
              <a:t>, doe </a:t>
            </a:r>
            <a:r>
              <a:rPr lang="en-US" dirty="0" err="1"/>
              <a:t>niets</a:t>
            </a:r>
            <a:endParaRPr lang="en-NL" dirty="0"/>
          </a:p>
        </p:txBody>
      </p:sp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00D4978F-413F-43E1-9032-87E9F2662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121642"/>
              </p:ext>
            </p:extLst>
          </p:nvPr>
        </p:nvGraphicFramePr>
        <p:xfrm>
          <a:off x="751378" y="3833925"/>
          <a:ext cx="63333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688">
                  <a:extLst>
                    <a:ext uri="{9D8B030D-6E8A-4147-A177-3AD203B41FA5}">
                      <a16:colId xmlns:a16="http://schemas.microsoft.com/office/drawing/2014/main" val="3976341013"/>
                    </a:ext>
                  </a:extLst>
                </a:gridCol>
                <a:gridCol w="3092656">
                  <a:extLst>
                    <a:ext uri="{9D8B030D-6E8A-4147-A177-3AD203B41FA5}">
                      <a16:colId xmlns:a16="http://schemas.microsoft.com/office/drawing/2014/main" val="208546664"/>
                    </a:ext>
                  </a:extLst>
                </a:gridCol>
                <a:gridCol w="2025992">
                  <a:extLst>
                    <a:ext uri="{9D8B030D-6E8A-4147-A177-3AD203B41FA5}">
                      <a16:colId xmlns:a16="http://schemas.microsoft.com/office/drawing/2014/main" val="1792444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Key (</a:t>
                      </a:r>
                      <a:r>
                        <a:rPr lang="en-US" sz="1400" dirty="0" err="1"/>
                        <a:t>inport</a:t>
                      </a:r>
                      <a:r>
                        <a:rPr lang="en-US" sz="1400" dirty="0"/>
                        <a:t>)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Action (set </a:t>
                      </a:r>
                      <a:r>
                        <a:rPr lang="en-US" sz="1400" dirty="0" err="1"/>
                        <a:t>outport</a:t>
                      </a:r>
                      <a:r>
                        <a:rPr lang="en-US" sz="1400" dirty="0"/>
                        <a:t> or do nothing)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Action parameters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49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726536"/>
                  </a:ext>
                </a:extLst>
              </a:tr>
            </a:tbl>
          </a:graphicData>
        </a:graphic>
      </p:graphicFrame>
      <p:sp>
        <p:nvSpPr>
          <p:cNvPr id="20" name="Date Placeholder 4">
            <a:extLst>
              <a:ext uri="{FF2B5EF4-FFF2-40B4-BE49-F238E27FC236}">
                <a16:creationId xmlns:a16="http://schemas.microsoft.com/office/drawing/2014/main" id="{2EB0948E-B4B9-48B0-93E6-AAF6020DA5F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79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E967C76C-F4C8-4C2D-9725-2B99D3627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237" y="882829"/>
            <a:ext cx="4321103" cy="3524941"/>
          </a:xfrm>
          <a:prstGeom prst="rect">
            <a:avLst/>
          </a:prstGeom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90293F3-B8D3-4FB9-9D3E-2A67299E28B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1CA3F56C-2867-4E82-8BC9-CC15B4A55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F8A26838-B2FA-4DAF-9916-885C7FD5A3CD}"/>
              </a:ext>
            </a:extLst>
          </p:cNvPr>
          <p:cNvSpPr/>
          <p:nvPr/>
        </p:nvSpPr>
        <p:spPr bwMode="gray">
          <a:xfrm>
            <a:off x="7263162" y="3315630"/>
            <a:ext cx="1308410" cy="945041"/>
          </a:xfrm>
          <a:prstGeom prst="ellipse">
            <a:avLst/>
          </a:prstGeom>
          <a:solidFill>
            <a:srgbClr val="FFFFFF"/>
          </a:solidFill>
          <a:ln>
            <a:solidFill>
              <a:srgbClr val="009900"/>
            </a:solidFill>
          </a:ln>
          <a:extLst/>
        </p:spPr>
        <p:txBody>
          <a:bodyPr rtlCol="0" anchor="ctr"/>
          <a:lstStyle/>
          <a:p>
            <a:pPr algn="ctr"/>
            <a:endParaRPr lang="en-NL" sz="7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A7931BB0-6207-41AF-8E9B-004D9A4F6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949" y="3211009"/>
            <a:ext cx="1942572" cy="1154282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1DF1987E-18EC-4966-A194-FD88490CA152}"/>
              </a:ext>
            </a:extLst>
          </p:cNvPr>
          <p:cNvSpPr txBox="1"/>
          <p:nvPr/>
        </p:nvSpPr>
        <p:spPr>
          <a:xfrm>
            <a:off x="833565" y="410645"/>
            <a:ext cx="218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Vullen</a:t>
            </a:r>
            <a:r>
              <a:rPr lang="en-US" dirty="0"/>
              <a:t> van de </a:t>
            </a:r>
            <a:r>
              <a:rPr lang="en-US" dirty="0" err="1"/>
              <a:t>tabel</a:t>
            </a:r>
            <a:endParaRPr lang="en-NL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9A324429-C0E5-46AC-B2D5-140C6E8F7FBC}"/>
              </a:ext>
            </a:extLst>
          </p:cNvPr>
          <p:cNvSpPr txBox="1"/>
          <p:nvPr/>
        </p:nvSpPr>
        <p:spPr>
          <a:xfrm>
            <a:off x="4988896" y="408877"/>
            <a:ext cx="329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Definitie</a:t>
            </a:r>
            <a:r>
              <a:rPr lang="en-US" dirty="0"/>
              <a:t> van de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actie</a:t>
            </a:r>
            <a:endParaRPr lang="en-NL" dirty="0"/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2D249423-FEBE-4012-946B-4368FA3D27C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48052" y="4704179"/>
            <a:ext cx="2900311" cy="1026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Op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naar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Programmable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Netwerken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D024258-CD7E-484E-A102-15AB98010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05" y="882829"/>
            <a:ext cx="3518240" cy="352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485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KPN nieuwe template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900"/>
      </a:accent1>
      <a:accent2>
        <a:srgbClr val="73B9EB"/>
      </a:accent2>
      <a:accent3>
        <a:srgbClr val="00AAFF"/>
      </a:accent3>
      <a:accent4>
        <a:srgbClr val="F79314"/>
      </a:accent4>
      <a:accent5>
        <a:srgbClr val="000099"/>
      </a:accent5>
      <a:accent6>
        <a:srgbClr val="4F4F4F"/>
      </a:accent6>
      <a:hlink>
        <a:srgbClr val="009900"/>
      </a:hlink>
      <a:folHlink>
        <a:srgbClr val="73B9EB"/>
      </a:folHlink>
    </a:clrScheme>
    <a:fontScheme name="KPN nieuwe templates">
      <a:majorFont>
        <a:latin typeface="KPN Accent"/>
        <a:ea typeface=""/>
        <a:cs typeface=""/>
      </a:majorFont>
      <a:minorFont>
        <a:latin typeface="KPN Sans Ligh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  <a:extLst>
          <a:ext uri="{91240B29-F687-4F45-9708-019B960494DF}">
            <a14:hiddenLine xmlns:a14="http://schemas.microsoft.com/office/drawing/2010/main" w="1587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rtlCol="0" anchor="ctr"/>
      <a:lstStyle>
        <a:defPPr algn="ctr">
          <a:defRPr sz="700" dirty="0" smtClean="0">
            <a:solidFill>
              <a:schemeClr val="bg1"/>
            </a:solidFill>
            <a:latin typeface="+mj-lt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1_Default Theme">
  <a:themeElements>
    <a:clrScheme name="KPN nieuwe template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900"/>
      </a:accent1>
      <a:accent2>
        <a:srgbClr val="73B9EB"/>
      </a:accent2>
      <a:accent3>
        <a:srgbClr val="00AAFF"/>
      </a:accent3>
      <a:accent4>
        <a:srgbClr val="F79314"/>
      </a:accent4>
      <a:accent5>
        <a:srgbClr val="000099"/>
      </a:accent5>
      <a:accent6>
        <a:srgbClr val="4F4F4F"/>
      </a:accent6>
      <a:hlink>
        <a:srgbClr val="009900"/>
      </a:hlink>
      <a:folHlink>
        <a:srgbClr val="73B9EB"/>
      </a:folHlink>
    </a:clrScheme>
    <a:fontScheme name="KPN nieuwe templates">
      <a:majorFont>
        <a:latin typeface="KPN Accent"/>
        <a:ea typeface=""/>
        <a:cs typeface=""/>
      </a:majorFont>
      <a:minorFont>
        <a:latin typeface="KPN Sans Ligh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  <a:extLst>
          <a:ext uri="{91240B29-F687-4F45-9708-019B960494DF}">
            <a14:hiddenLine xmlns:a14="http://schemas.microsoft.com/office/drawing/2010/main" w="1587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rtlCol="0" anchor="ctr"/>
      <a:lstStyle>
        <a:defPPr algn="ctr">
          <a:defRPr sz="700" dirty="0" smtClean="0">
            <a:solidFill>
              <a:schemeClr val="bg1"/>
            </a:solidFill>
            <a:latin typeface="+mj-lt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50088</TotalTime>
  <Words>708</Words>
  <Application>Microsoft Office PowerPoint</Application>
  <PresentationFormat>Diavoorstelling (16:9)</PresentationFormat>
  <Paragraphs>166</Paragraphs>
  <Slides>20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20</vt:i4>
      </vt:variant>
    </vt:vector>
  </HeadingPairs>
  <TitlesOfParts>
    <vt:vector size="31" baseType="lpstr">
      <vt:lpstr>KPN Sans Light</vt:lpstr>
      <vt:lpstr>Arial</vt:lpstr>
      <vt:lpstr>Wingdings</vt:lpstr>
      <vt:lpstr>KPN Sans</vt:lpstr>
      <vt:lpstr>Bahnschrift</vt:lpstr>
      <vt:lpstr>KPN Accent</vt:lpstr>
      <vt:lpstr>Kokila</vt:lpstr>
      <vt:lpstr>Symbol</vt:lpstr>
      <vt:lpstr>KPN Accent Light</vt:lpstr>
      <vt:lpstr>Default Theme</vt:lpstr>
      <vt:lpstr>1_Default Theme</vt:lpstr>
      <vt:lpstr>PowerPoint-presentatie</vt:lpstr>
      <vt:lpstr>Programmable Networks</vt:lpstr>
      <vt:lpstr>Voorbereiding: Je eigen Virtuele Omgeving</vt:lpstr>
      <vt:lpstr>Wat is Software Defined Networking?</vt:lpstr>
      <vt:lpstr>SDN Componenten</vt:lpstr>
      <vt:lpstr>Focus op de switch</vt:lpstr>
      <vt:lpstr>Focus op de switch</vt:lpstr>
      <vt:lpstr>Communicatie in zijn simpelste vorm (1)</vt:lpstr>
      <vt:lpstr>PowerPoint-presentatie</vt:lpstr>
      <vt:lpstr>Communicatie in zijn simpelste vorm (2)</vt:lpstr>
      <vt:lpstr>Maybe here some exercise using that P4 code </vt:lpstr>
      <vt:lpstr>PowerPoint-presentatie</vt:lpstr>
      <vt:lpstr>All Programmers Seem To Need Dominos Pizza</vt:lpstr>
      <vt:lpstr>All Programmers Seem To Need Dominos Pizza</vt:lpstr>
      <vt:lpstr>Using the Networking Stack (1)</vt:lpstr>
      <vt:lpstr>Using the Networking Stack (2)</vt:lpstr>
      <vt:lpstr>“Would that it were so simple”</vt:lpstr>
      <vt:lpstr>Header definitie in P4</vt:lpstr>
      <vt:lpstr>Using the Networking Stack (3)</vt:lpstr>
      <vt:lpstr>Some more exercise using P4 code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Pors, Marlou</dc:creator>
  <cp:lastModifiedBy>Pors, Marlou</cp:lastModifiedBy>
  <cp:revision>1289</cp:revision>
  <dcterms:created xsi:type="dcterms:W3CDTF">2014-10-02T19:00:48Z</dcterms:created>
  <dcterms:modified xsi:type="dcterms:W3CDTF">2019-04-23T14:27:15Z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c6f62-bb58-4b94-b6ca-9af54699d31b_Enabled">
    <vt:lpwstr>True</vt:lpwstr>
  </property>
  <property fmtid="{D5CDD505-2E9C-101B-9397-08002B2CF9AE}" pid="3" name="MSIP_Label_d2dc6f62-bb58-4b94-b6ca-9af54699d31b_SiteId">
    <vt:lpwstr>00000000-0000-0000-0000-000000000000</vt:lpwstr>
  </property>
  <property fmtid="{D5CDD505-2E9C-101B-9397-08002B2CF9AE}" pid="4" name="MSIP_Label_d2dc6f62-bb58-4b94-b6ca-9af54699d31b_Owner">
    <vt:lpwstr>marlou.pors@kpn.com</vt:lpwstr>
  </property>
  <property fmtid="{D5CDD505-2E9C-101B-9397-08002B2CF9AE}" pid="5" name="MSIP_Label_d2dc6f62-bb58-4b94-b6ca-9af54699d31b_SetDate">
    <vt:lpwstr>2018-08-10T09:36:02.2161096Z</vt:lpwstr>
  </property>
  <property fmtid="{D5CDD505-2E9C-101B-9397-08002B2CF9AE}" pid="6" name="MSIP_Label_d2dc6f62-bb58-4b94-b6ca-9af54699d31b_Name">
    <vt:lpwstr>Intern gebruik</vt:lpwstr>
  </property>
  <property fmtid="{D5CDD505-2E9C-101B-9397-08002B2CF9AE}" pid="7" name="MSIP_Label_d2dc6f62-bb58-4b94-b6ca-9af54699d31b_Application">
    <vt:lpwstr>Microsoft Azure Information Protection</vt:lpwstr>
  </property>
  <property fmtid="{D5CDD505-2E9C-101B-9397-08002B2CF9AE}" pid="8" name="MSIP_Label_d2dc6f62-bb58-4b94-b6ca-9af54699d31b_Extended_MSFT_Method">
    <vt:lpwstr>Automatic</vt:lpwstr>
  </property>
  <property fmtid="{D5CDD505-2E9C-101B-9397-08002B2CF9AE}" pid="9" name="Sensitivity">
    <vt:lpwstr>Intern gebruik</vt:lpwstr>
  </property>
</Properties>
</file>