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4" r:id="rId7"/>
    <p:sldId id="263" r:id="rId8"/>
    <p:sldId id="276" r:id="rId9"/>
    <p:sldId id="277" r:id="rId10"/>
    <p:sldId id="275" r:id="rId11"/>
    <p:sldId id="278" r:id="rId12"/>
    <p:sldId id="285" r:id="rId13"/>
    <p:sldId id="279" r:id="rId14"/>
    <p:sldId id="280" r:id="rId15"/>
    <p:sldId id="283" r:id="rId16"/>
    <p:sldId id="282" r:id="rId17"/>
    <p:sldId id="281" r:id="rId18"/>
    <p:sldId id="284" r:id="rId19"/>
    <p:sldId id="288" r:id="rId20"/>
    <p:sldId id="286" r:id="rId21"/>
    <p:sldId id="289" r:id="rId2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4"/>
      <p:bold r:id="rId25"/>
    </p:embeddedFont>
    <p:embeddedFont>
      <p:font typeface="Kokila" panose="020B0604020202020204" pitchFamily="34" charset="0"/>
      <p:regular r:id="rId26"/>
      <p:bold r:id="rId27"/>
      <p:italic r:id="rId28"/>
      <p:boldItalic r:id="rId29"/>
    </p:embeddedFont>
    <p:embeddedFont>
      <p:font typeface="KPN Accent" panose="020B0604020202020204" charset="0"/>
      <p:regular r:id="rId30"/>
      <p:bold r:id="rId31"/>
    </p:embeddedFont>
    <p:embeddedFont>
      <p:font typeface="KPN Accent Light" panose="020B0604020202020204" charset="0"/>
      <p:regular r:id="rId32"/>
    </p:embeddedFont>
    <p:embeddedFont>
      <p:font typeface="KPN Sans" panose="020B0604020202020204" charset="0"/>
      <p:regular r:id="rId33"/>
      <p:bold r:id="rId34"/>
      <p:italic r:id="rId35"/>
      <p:boldItalic r:id="rId36"/>
    </p:embeddedFont>
    <p:embeddedFont>
      <p:font typeface="KPN Sans Light" panose="020B0604020202020204" charset="0"/>
      <p:regular r:id="rId37"/>
      <p:italic r:id="rId38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>
          <p15:clr>
            <a:srgbClr val="A4A3A4"/>
          </p15:clr>
        </p15:guide>
        <p15:guide id="2" orient="horz" pos="861">
          <p15:clr>
            <a:srgbClr val="A4A3A4"/>
          </p15:clr>
        </p15:guide>
        <p15:guide id="3" orient="horz" pos="2786">
          <p15:clr>
            <a:srgbClr val="A4A3A4"/>
          </p15:clr>
        </p15:guide>
        <p15:guide id="4" orient="horz" pos="1896">
          <p15:clr>
            <a:srgbClr val="A4A3A4"/>
          </p15:clr>
        </p15:guide>
        <p15:guide id="5" orient="horz" pos="1757">
          <p15:clr>
            <a:srgbClr val="A4A3A4"/>
          </p15:clr>
        </p15:guide>
        <p15:guide id="6" orient="horz" pos="3023">
          <p15:clr>
            <a:srgbClr val="A4A3A4"/>
          </p15:clr>
        </p15:guide>
        <p15:guide id="7" pos="3000">
          <p15:clr>
            <a:srgbClr val="A4A3A4"/>
          </p15:clr>
        </p15:guide>
        <p15:guide id="8" pos="305">
          <p15:clr>
            <a:srgbClr val="A4A3A4"/>
          </p15:clr>
        </p15:guide>
        <p15:guide id="9" pos="5537">
          <p15:clr>
            <a:srgbClr val="A4A3A4"/>
          </p15:clr>
        </p15:guide>
        <p15:guide id="10" pos="2850">
          <p15:clr>
            <a:srgbClr val="A4A3A4"/>
          </p15:clr>
        </p15:guide>
        <p15:guide id="11" pos="1954">
          <p15:clr>
            <a:srgbClr val="A4A3A4"/>
          </p15:clr>
        </p15:guide>
        <p15:guide id="12" pos="2102">
          <p15:clr>
            <a:srgbClr val="A4A3A4"/>
          </p15:clr>
        </p15:guide>
        <p15:guide id="13" pos="3744">
          <p15:clr>
            <a:srgbClr val="A4A3A4"/>
          </p15:clr>
        </p15:guide>
        <p15:guide id="14" pos="3898">
          <p15:clr>
            <a:srgbClr val="A4A3A4"/>
          </p15:clr>
        </p15:guide>
        <p15:guide id="15" pos="1507">
          <p15:clr>
            <a:srgbClr val="A4A3A4"/>
          </p15:clr>
        </p15:guide>
        <p15:guide id="16" pos="1657">
          <p15:clr>
            <a:srgbClr val="A4A3A4"/>
          </p15:clr>
        </p15:guide>
        <p15:guide id="17" pos="4347">
          <p15:clr>
            <a:srgbClr val="A4A3A4"/>
          </p15:clr>
        </p15:guide>
        <p15:guide id="18" pos="4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deren, Erik van (InfoSec)" initials="EvG" lastIdx="1" clrIdx="0"/>
  <p:cmAuthor id="1" name="Pierrot, Denis" initials="PD" lastIdx="1" clrIdx="1">
    <p:extLst>
      <p:ext uri="{19B8F6BF-5375-455C-9EA6-DF929625EA0E}">
        <p15:presenceInfo xmlns:p15="http://schemas.microsoft.com/office/powerpoint/2012/main" userId="S-1-5-21-1957994488-842925246-40105171-194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00"/>
    <a:srgbClr val="FF0000"/>
    <a:srgbClr val="FFFF99"/>
    <a:srgbClr val="B6E099"/>
    <a:srgbClr val="DBF0CC"/>
    <a:srgbClr val="FF00FF"/>
    <a:srgbClr val="6666C2"/>
    <a:srgbClr val="82C253"/>
    <a:srgbClr val="B2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888" y="77"/>
      </p:cViewPr>
      <p:guideLst>
        <p:guide orient="horz" pos="220"/>
        <p:guide orient="horz" pos="861"/>
        <p:guide orient="horz" pos="2786"/>
        <p:guide orient="horz" pos="1896"/>
        <p:guide orient="horz" pos="1757"/>
        <p:guide orient="horz" pos="3023"/>
        <p:guide pos="3000"/>
        <p:guide pos="305"/>
        <p:guide pos="5537"/>
        <p:guide pos="2850"/>
        <p:guide pos="1954"/>
        <p:guide pos="2102"/>
        <p:guide pos="3744"/>
        <p:guide pos="3898"/>
        <p:guide pos="1507"/>
        <p:guide pos="1657"/>
        <p:guide pos="4347"/>
        <p:guide pos="419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8C6F6815-A51B-4A22-9161-5FE7BFADE1A3}" type="datetimeFigureOut">
              <a:rPr lang="en-GB" smtClean="0"/>
              <a:pPr/>
              <a:t>02/04/2019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14262797-7F66-44AD-8931-C38239ABD1D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7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F369D-0F3D-462C-A7B9-7AE48DB465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Op </a:t>
            </a:r>
            <a:r>
              <a:rPr lang="en-US" dirty="0" err="1"/>
              <a:t>naar</a:t>
            </a:r>
            <a:r>
              <a:rPr lang="en-US" dirty="0"/>
              <a:t> Programmable </a:t>
            </a:r>
            <a:r>
              <a:rPr lang="en-US" dirty="0" err="1"/>
              <a:t>Netwerken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CDA51-8287-44CC-82C8-90781D5D2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9039C43-7D2D-4DCE-8A6F-E324C6F7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152699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11067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6237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351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48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4530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2639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5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SDN voor Dummy's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61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37592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41398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071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92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24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7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Agile aanpak Logmanagement project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3" r:id="rId9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Introduction to Software Defined Networking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GpsXuMvApo" TargetMode="External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6">
            <a:extLst>
              <a:ext uri="{FF2B5EF4-FFF2-40B4-BE49-F238E27FC236}">
                <a16:creationId xmlns:a16="http://schemas.microsoft.com/office/drawing/2014/main" id="{FCF29865-F082-4D0A-95D7-AD044A608210}"/>
              </a:ext>
            </a:extLst>
          </p:cNvPr>
          <p:cNvSpPr txBox="1">
            <a:spLocks/>
          </p:cNvSpPr>
          <p:nvPr/>
        </p:nvSpPr>
        <p:spPr>
          <a:xfrm>
            <a:off x="662172" y="4651582"/>
            <a:ext cx="3734594" cy="102600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l-NL" sz="800">
                <a:solidFill>
                  <a:srgbClr val="009900"/>
                </a:solidFill>
                <a:latin typeface="KPN Accent Light" panose="020B0403040000060004" pitchFamily="34" charset="0"/>
              </a:rPr>
              <a:t>Marlou Pors</a:t>
            </a:r>
            <a:endParaRPr lang="nl-NL" sz="800" dirty="0">
              <a:solidFill>
                <a:srgbClr val="009900"/>
              </a:solidFill>
              <a:latin typeface="KPN Accent Light" panose="020B040304000006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2217301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zijn simpelste vorm 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00D4978F-413F-43E1-9032-87E9F2662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34653"/>
              </p:ext>
            </p:extLst>
          </p:nvPr>
        </p:nvGraphicFramePr>
        <p:xfrm>
          <a:off x="751378" y="2882356"/>
          <a:ext cx="6333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88">
                  <a:extLst>
                    <a:ext uri="{9D8B030D-6E8A-4147-A177-3AD203B41FA5}">
                      <a16:colId xmlns:a16="http://schemas.microsoft.com/office/drawing/2014/main" val="3976341013"/>
                    </a:ext>
                  </a:extLst>
                </a:gridCol>
                <a:gridCol w="3092656">
                  <a:extLst>
                    <a:ext uri="{9D8B030D-6E8A-4147-A177-3AD203B41FA5}">
                      <a16:colId xmlns:a16="http://schemas.microsoft.com/office/drawing/2014/main" val="208546664"/>
                    </a:ext>
                  </a:extLst>
                </a:gridCol>
                <a:gridCol w="2025992">
                  <a:extLst>
                    <a:ext uri="{9D8B030D-6E8A-4147-A177-3AD203B41FA5}">
                      <a16:colId xmlns:a16="http://schemas.microsoft.com/office/drawing/2014/main" val="179244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 (</a:t>
                      </a:r>
                      <a:r>
                        <a:rPr lang="en-US" sz="1400" dirty="0" err="1"/>
                        <a:t>inport</a:t>
                      </a:r>
                      <a:r>
                        <a:rPr lang="en-US" sz="1400" dirty="0"/>
                        <a:t>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(set </a:t>
                      </a:r>
                      <a:r>
                        <a:rPr lang="en-US" sz="1400" dirty="0" err="1"/>
                        <a:t>outport</a:t>
                      </a:r>
                      <a:r>
                        <a:rPr lang="en-US" sz="1400" dirty="0"/>
                        <a:t> or do nothing)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parameters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9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" panose="020B0502040204020203" pitchFamily="34" charset="0"/>
                        </a:rPr>
                        <a:t>set_egress_spec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" panose="020B0502040204020203" pitchFamily="34" charset="0"/>
                        </a:rPr>
                        <a:t>set_egress_spec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" panose="020B0502040204020203" pitchFamily="34" charset="0"/>
                        </a:rPr>
                        <a:t>NoAction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29640"/>
                  </a:ext>
                </a:extLst>
              </a:tr>
            </a:tbl>
          </a:graphicData>
        </a:graphic>
      </p:graphicFrame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52CB11A-5690-45E3-97E8-1682F9984E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9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Maybe</a:t>
            </a:r>
            <a:r>
              <a:rPr lang="nl-NL" dirty="0"/>
              <a:t> here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P4 code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F281AC3-B624-4396-9975-24658F76FE1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84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473670-B7BF-4A26-A456-356DBF0FC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96" y="1263805"/>
            <a:ext cx="4277407" cy="242260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04688323-1470-44F7-A264-424FC1CDA1A6}"/>
              </a:ext>
            </a:extLst>
          </p:cNvPr>
          <p:cNvSpPr txBox="1"/>
          <p:nvPr/>
        </p:nvSpPr>
        <p:spPr>
          <a:xfrm>
            <a:off x="3353964" y="3686407"/>
            <a:ext cx="243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Hail Caesar!</a:t>
            </a:r>
            <a:endParaRPr lang="en-NL" sz="1100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98E7D5A4-4561-41C1-B180-A95C3A555A6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6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 err="1"/>
              <a:t>All</a:t>
            </a:r>
            <a:r>
              <a:rPr lang="nl-NL" i="1" dirty="0"/>
              <a:t> Programmers </a:t>
            </a:r>
            <a:r>
              <a:rPr lang="nl-NL" i="1" dirty="0" err="1"/>
              <a:t>Seem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Need</a:t>
            </a:r>
            <a:r>
              <a:rPr lang="nl-NL" i="1" dirty="0"/>
              <a:t> </a:t>
            </a:r>
            <a:r>
              <a:rPr lang="nl-NL" i="1" dirty="0" err="1"/>
              <a:t>Dominos</a:t>
            </a:r>
            <a:r>
              <a:rPr lang="nl-NL" i="1" dirty="0"/>
              <a:t> Pizza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60ED99B-A70F-4D9E-8A68-0E9A63031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3" y="963209"/>
            <a:ext cx="4550322" cy="3443847"/>
          </a:xfrm>
          <a:prstGeom prst="rect">
            <a:avLst/>
          </a:prstGeom>
        </p:spPr>
      </p:pic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B0C4859C-3A6C-4326-AD94-9F9CF87302C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78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 err="1"/>
              <a:t>All</a:t>
            </a:r>
            <a:r>
              <a:rPr lang="nl-NL" i="1" dirty="0"/>
              <a:t> Programmers </a:t>
            </a:r>
            <a:r>
              <a:rPr lang="nl-NL" i="1" dirty="0" err="1"/>
              <a:t>Seem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Need</a:t>
            </a:r>
            <a:r>
              <a:rPr lang="nl-NL" i="1" dirty="0"/>
              <a:t> </a:t>
            </a:r>
            <a:r>
              <a:rPr lang="nl-NL" i="1" dirty="0" err="1"/>
              <a:t>Dominos</a:t>
            </a:r>
            <a:r>
              <a:rPr lang="nl-NL" i="1" dirty="0"/>
              <a:t> Pizza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60ED99B-A70F-4D9E-8A68-0E9A63031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3" y="963209"/>
            <a:ext cx="4550322" cy="3443847"/>
          </a:xfrm>
          <a:prstGeom prst="rect">
            <a:avLst/>
          </a:prstGeom>
        </p:spPr>
      </p:pic>
      <p:sp>
        <p:nvSpPr>
          <p:cNvPr id="13" name="Ovaal 12">
            <a:extLst>
              <a:ext uri="{FF2B5EF4-FFF2-40B4-BE49-F238E27FC236}">
                <a16:creationId xmlns:a16="http://schemas.microsoft.com/office/drawing/2014/main" id="{434479B7-1C91-4047-9F4E-59FDFFC2BDAC}"/>
              </a:ext>
            </a:extLst>
          </p:cNvPr>
          <p:cNvSpPr/>
          <p:nvPr/>
        </p:nvSpPr>
        <p:spPr bwMode="gray">
          <a:xfrm>
            <a:off x="1568605" y="2841321"/>
            <a:ext cx="6556917" cy="1663771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71F8294-23BA-40AE-B234-914C8E956DE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9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8B921061-33E8-4B04-928C-4EB14866B6C7}"/>
              </a:ext>
            </a:extLst>
          </p:cNvPr>
          <p:cNvSpPr/>
          <p:nvPr/>
        </p:nvSpPr>
        <p:spPr bwMode="gray">
          <a:xfrm flipH="1">
            <a:off x="906966" y="951570"/>
            <a:ext cx="1390185" cy="564995"/>
          </a:xfrm>
          <a:prstGeom prst="wedgeEllipseCallout">
            <a:avLst/>
          </a:prstGeom>
          <a:noFill/>
          <a:ln w="127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“Hello!”</a:t>
            </a:r>
            <a:endParaRPr lang="en-NL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4748B59-BFD1-4A62-B237-EF0DEFB0572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3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8B921061-33E8-4B04-928C-4EB14866B6C7}"/>
              </a:ext>
            </a:extLst>
          </p:cNvPr>
          <p:cNvSpPr/>
          <p:nvPr/>
        </p:nvSpPr>
        <p:spPr bwMode="gray">
          <a:xfrm flipH="1">
            <a:off x="906966" y="951570"/>
            <a:ext cx="1390185" cy="564995"/>
          </a:xfrm>
          <a:prstGeom prst="wedgeEllipseCallout">
            <a:avLst/>
          </a:prstGeom>
          <a:noFill/>
          <a:ln w="127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“Hello!”</a:t>
            </a:r>
            <a:endParaRPr lang="en-NL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07CA7FB-D02C-4171-9A72-ABBCB65056B0}"/>
              </a:ext>
            </a:extLst>
          </p:cNvPr>
          <p:cNvSpPr txBox="1"/>
          <p:nvPr/>
        </p:nvSpPr>
        <p:spPr>
          <a:xfrm>
            <a:off x="134377" y="1891038"/>
            <a:ext cx="278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address: 10.0.1.1</a:t>
            </a:r>
          </a:p>
          <a:p>
            <a:r>
              <a:rPr lang="en-US" sz="1400" dirty="0"/>
              <a:t>MAC address: 00:00:00:00:00:01</a:t>
            </a:r>
            <a:endParaRPr lang="en-NL" sz="14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01E3C73-4816-43D7-9D69-8F92538E3D61}"/>
              </a:ext>
            </a:extLst>
          </p:cNvPr>
          <p:cNvSpPr txBox="1"/>
          <p:nvPr/>
        </p:nvSpPr>
        <p:spPr>
          <a:xfrm>
            <a:off x="4929113" y="1030380"/>
            <a:ext cx="278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address: 10.0.1.2</a:t>
            </a:r>
          </a:p>
          <a:p>
            <a:r>
              <a:rPr lang="en-US" sz="1400" dirty="0"/>
              <a:t>MAC address: 00:00:00:00:00:02</a:t>
            </a:r>
            <a:endParaRPr lang="en-NL" sz="14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9F68B8B-87BD-4C4E-AE23-5AA2BF991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16812"/>
              </p:ext>
            </p:extLst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BA1A474E-4B82-45D9-A34D-ADEE2938EC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9" name="Linkeraccolade 8">
            <a:extLst>
              <a:ext uri="{FF2B5EF4-FFF2-40B4-BE49-F238E27FC236}">
                <a16:creationId xmlns:a16="http://schemas.microsoft.com/office/drawing/2014/main" id="{73139C98-D5F7-4C44-BD17-25A74BBABF71}"/>
              </a:ext>
            </a:extLst>
          </p:cNvPr>
          <p:cNvSpPr/>
          <p:nvPr/>
        </p:nvSpPr>
        <p:spPr>
          <a:xfrm rot="16200000">
            <a:off x="7052637" y="3403994"/>
            <a:ext cx="339272" cy="537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22C5F1C-A507-4917-8A71-946F55BA98DA}"/>
              </a:ext>
            </a:extLst>
          </p:cNvPr>
          <p:cNvSpPr txBox="1"/>
          <p:nvPr/>
        </p:nvSpPr>
        <p:spPr>
          <a:xfrm>
            <a:off x="6185256" y="3873118"/>
            <a:ext cx="207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Hier</a:t>
            </a:r>
            <a:r>
              <a:rPr lang="en-US" sz="1000" dirty="0"/>
              <a:t> </a:t>
            </a:r>
            <a:r>
              <a:rPr lang="en-US" sz="1000" dirty="0" err="1"/>
              <a:t>bevinden</a:t>
            </a:r>
            <a:r>
              <a:rPr lang="en-US" sz="1000" dirty="0"/>
              <a:t> </a:t>
            </a:r>
            <a:r>
              <a:rPr lang="en-US" sz="1000" dirty="0" err="1"/>
              <a:t>zich</a:t>
            </a:r>
            <a:r>
              <a:rPr lang="en-US" sz="1000" dirty="0"/>
              <a:t> </a:t>
            </a:r>
            <a:r>
              <a:rPr lang="en-US" sz="1000" dirty="0" err="1"/>
              <a:t>nog</a:t>
            </a:r>
            <a:r>
              <a:rPr lang="en-US" sz="1000" dirty="0"/>
              <a:t> de headers van de </a:t>
            </a:r>
            <a:r>
              <a:rPr lang="en-US" sz="1000" dirty="0" err="1"/>
              <a:t>andere</a:t>
            </a:r>
            <a:r>
              <a:rPr lang="en-US" sz="1000" dirty="0"/>
              <a:t> </a:t>
            </a:r>
            <a:r>
              <a:rPr lang="en-US" sz="1000" dirty="0" err="1"/>
              <a:t>lagen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57362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6" name="Tekstballon: ovaal 15">
            <a:extLst>
              <a:ext uri="{FF2B5EF4-FFF2-40B4-BE49-F238E27FC236}">
                <a16:creationId xmlns:a16="http://schemas.microsoft.com/office/drawing/2014/main" id="{D2363F4A-4B19-406A-8E2A-DEA6826BAAB2}"/>
              </a:ext>
            </a:extLst>
          </p:cNvPr>
          <p:cNvSpPr/>
          <p:nvPr/>
        </p:nvSpPr>
        <p:spPr bwMode="gray">
          <a:xfrm>
            <a:off x="4103649" y="757392"/>
            <a:ext cx="2401226" cy="914860"/>
          </a:xfrm>
          <a:prstGeom prst="wedgeEllipseCallout">
            <a:avLst>
              <a:gd name="adj1" fmla="val -31050"/>
              <a:gd name="adj2" fmla="val 6737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One can dissect complete packets and their headers using WIRESHARK</a:t>
            </a:r>
            <a:endParaRPr lang="en-NL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B56B91D5-733A-4BD2-BF56-6298318CF89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21D724D-63D2-4EDF-BEB3-22C38791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9019"/>
              </p:ext>
            </p:extLst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Rechthoek 12">
            <a:extLst>
              <a:ext uri="{FF2B5EF4-FFF2-40B4-BE49-F238E27FC236}">
                <a16:creationId xmlns:a16="http://schemas.microsoft.com/office/drawing/2014/main" id="{008ACFF9-EBC0-4915-B90E-33B4986A96EE}"/>
              </a:ext>
            </a:extLst>
          </p:cNvPr>
          <p:cNvSpPr/>
          <p:nvPr/>
        </p:nvSpPr>
        <p:spPr bwMode="gray">
          <a:xfrm>
            <a:off x="122282" y="2470889"/>
            <a:ext cx="450959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5431C39-5049-4C87-8853-D83529BF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4" y="1659189"/>
            <a:ext cx="4057551" cy="2303590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7889C0F8-B2A8-4535-9302-C80DCD9518F1}"/>
              </a:ext>
            </a:extLst>
          </p:cNvPr>
          <p:cNvSpPr/>
          <p:nvPr/>
        </p:nvSpPr>
        <p:spPr bwMode="gray">
          <a:xfrm>
            <a:off x="918398" y="2970771"/>
            <a:ext cx="2917369" cy="741680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6BA75EE-F3F5-4EFD-9257-A7EFD4F1555A}"/>
              </a:ext>
            </a:extLst>
          </p:cNvPr>
          <p:cNvSpPr/>
          <p:nvPr/>
        </p:nvSpPr>
        <p:spPr bwMode="gray">
          <a:xfrm>
            <a:off x="7190397" y="2470890"/>
            <a:ext cx="160552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69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/>
          <a:lstStyle/>
          <a:p>
            <a:r>
              <a:rPr lang="nl-NL" dirty="0"/>
              <a:t>Header definitie in P4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B56B91D5-733A-4BD2-BF56-6298318CF89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21D724D-63D2-4EDF-BEB3-22C387913E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Rechthoek 12">
            <a:extLst>
              <a:ext uri="{FF2B5EF4-FFF2-40B4-BE49-F238E27FC236}">
                <a16:creationId xmlns:a16="http://schemas.microsoft.com/office/drawing/2014/main" id="{008ACFF9-EBC0-4915-B90E-33B4986A96EE}"/>
              </a:ext>
            </a:extLst>
          </p:cNvPr>
          <p:cNvSpPr/>
          <p:nvPr/>
        </p:nvSpPr>
        <p:spPr bwMode="gray">
          <a:xfrm>
            <a:off x="122282" y="2470889"/>
            <a:ext cx="450959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5431C39-5049-4C87-8853-D83529BF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4" y="1659189"/>
            <a:ext cx="4057551" cy="2303590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7889C0F8-B2A8-4535-9302-C80DCD9518F1}"/>
              </a:ext>
            </a:extLst>
          </p:cNvPr>
          <p:cNvSpPr/>
          <p:nvPr/>
        </p:nvSpPr>
        <p:spPr bwMode="gray">
          <a:xfrm>
            <a:off x="918398" y="2970771"/>
            <a:ext cx="2917369" cy="741680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6BA75EE-F3F5-4EFD-9257-A7EFD4F1555A}"/>
              </a:ext>
            </a:extLst>
          </p:cNvPr>
          <p:cNvSpPr/>
          <p:nvPr/>
        </p:nvSpPr>
        <p:spPr bwMode="gray">
          <a:xfrm>
            <a:off x="7190397" y="2470890"/>
            <a:ext cx="160552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C8BD178-DD0B-464D-A115-B420C5BA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39" y="821215"/>
            <a:ext cx="2804520" cy="3702789"/>
          </a:xfrm>
          <a:prstGeom prst="rect">
            <a:avLst/>
          </a:prstGeom>
        </p:spPr>
      </p:pic>
      <p:sp>
        <p:nvSpPr>
          <p:cNvPr id="21" name="Ovaal 20">
            <a:extLst>
              <a:ext uri="{FF2B5EF4-FFF2-40B4-BE49-F238E27FC236}">
                <a16:creationId xmlns:a16="http://schemas.microsoft.com/office/drawing/2014/main" id="{6A268BCB-F7FB-4308-A2D6-A16AA251A969}"/>
              </a:ext>
            </a:extLst>
          </p:cNvPr>
          <p:cNvSpPr/>
          <p:nvPr/>
        </p:nvSpPr>
        <p:spPr bwMode="gray">
          <a:xfrm>
            <a:off x="6925967" y="3303554"/>
            <a:ext cx="945490" cy="801375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3C42F3C6-B2CE-41D6-A500-3B739E193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09" y="3213991"/>
            <a:ext cx="1687648" cy="10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53C34-0649-4D91-ABD3-D3FBEC7B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(3)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1FA9BA-7EF8-4042-9AB6-52E8082F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+mn-lt"/>
              </a:rPr>
              <a:t>Stappen</a:t>
            </a:r>
            <a:r>
              <a:rPr lang="en-US" b="1" dirty="0">
                <a:latin typeface="+mn-lt"/>
              </a:rPr>
              <a:t> die </a:t>
            </a:r>
            <a:r>
              <a:rPr lang="en-US" b="1" dirty="0" err="1">
                <a:latin typeface="+mn-lt"/>
              </a:rPr>
              <a:t>een</a:t>
            </a:r>
            <a:r>
              <a:rPr lang="en-US" b="1" dirty="0">
                <a:latin typeface="+mn-lt"/>
              </a:rPr>
              <a:t> Switch </a:t>
            </a:r>
            <a:r>
              <a:rPr lang="en-US" b="1" dirty="0" err="1">
                <a:latin typeface="+mn-lt"/>
              </a:rPr>
              <a:t>doorloopt</a:t>
            </a:r>
            <a:r>
              <a:rPr lang="en-US" b="1" dirty="0">
                <a:latin typeface="+mn-lt"/>
              </a:rPr>
              <a:t>:</a:t>
            </a:r>
          </a:p>
          <a:p>
            <a:r>
              <a:rPr lang="en-US" dirty="0">
                <a:latin typeface="+mn-lt"/>
              </a:rPr>
              <a:t>Headers </a:t>
            </a:r>
            <a:r>
              <a:rPr lang="en-US" dirty="0" err="1">
                <a:latin typeface="+mn-lt"/>
              </a:rPr>
              <a:t>worden</a:t>
            </a:r>
            <a:r>
              <a:rPr lang="en-US" dirty="0">
                <a:latin typeface="+mn-lt"/>
              </a:rPr>
              <a:t> van </a:t>
            </a:r>
            <a:r>
              <a:rPr lang="en-US" dirty="0" err="1">
                <a:latin typeface="+mn-lt"/>
              </a:rPr>
              <a:t>buiten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naar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binnen</a:t>
            </a:r>
            <a:r>
              <a:rPr lang="en-US" dirty="0">
                <a:latin typeface="+mn-lt"/>
              </a:rPr>
              <a:t> ‘</a:t>
            </a:r>
            <a:r>
              <a:rPr lang="en-US" dirty="0" err="1">
                <a:latin typeface="+mn-lt"/>
              </a:rPr>
              <a:t>geparst</a:t>
            </a:r>
            <a:r>
              <a:rPr lang="en-US" dirty="0">
                <a:latin typeface="+mn-lt"/>
              </a:rPr>
              <a:t>’</a:t>
            </a:r>
          </a:p>
          <a:p>
            <a:pPr lvl="1"/>
            <a:r>
              <a:rPr lang="en-US" dirty="0" err="1">
                <a:latin typeface="+mn-lt"/>
              </a:rPr>
              <a:t>Afhankelijk</a:t>
            </a:r>
            <a:r>
              <a:rPr lang="en-US" dirty="0">
                <a:latin typeface="+mn-lt"/>
              </a:rPr>
              <a:t> van de </a:t>
            </a:r>
            <a:r>
              <a:rPr lang="en-US" dirty="0" err="1">
                <a:latin typeface="+mn-lt"/>
              </a:rPr>
              <a:t>inhoud</a:t>
            </a:r>
            <a:r>
              <a:rPr lang="en-US" dirty="0">
                <a:latin typeface="+mn-lt"/>
              </a:rPr>
              <a:t> van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header </a:t>
            </a:r>
            <a:r>
              <a:rPr lang="en-US" dirty="0" err="1">
                <a:latin typeface="+mn-lt"/>
              </a:rPr>
              <a:t>volgt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volgende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stap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Sommige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informatie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wordt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opgeslagen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bewerkt</a:t>
            </a:r>
            <a:r>
              <a:rPr lang="en-US" dirty="0">
                <a:latin typeface="+mn-lt"/>
              </a:rPr>
              <a:t> in ‘metadata’</a:t>
            </a:r>
          </a:p>
          <a:p>
            <a:pPr lvl="1"/>
            <a:r>
              <a:rPr lang="en-US" dirty="0" err="1">
                <a:latin typeface="+mn-lt"/>
              </a:rPr>
              <a:t>Informatie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i="1" dirty="0" err="1">
                <a:latin typeface="Bahnschrift" panose="020B0502040204020203" pitchFamily="34" charset="0"/>
              </a:rPr>
              <a:t>in_port</a:t>
            </a:r>
            <a:r>
              <a:rPr lang="en-US" i="1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Bahnschrift" panose="020B0502040204020203" pitchFamily="34" charset="0"/>
              </a:rPr>
              <a:t>out_port</a:t>
            </a:r>
            <a:endParaRPr lang="en-US" i="1" dirty="0">
              <a:latin typeface="+mn-lt"/>
            </a:endParaRPr>
          </a:p>
          <a:p>
            <a:r>
              <a:rPr lang="en-US" dirty="0">
                <a:latin typeface="+mn-lt"/>
              </a:rPr>
              <a:t>Header </a:t>
            </a:r>
            <a:r>
              <a:rPr lang="en-US" dirty="0" err="1">
                <a:latin typeface="+mn-lt"/>
              </a:rPr>
              <a:t>informatie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wordt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indien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nodig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ge</a:t>
            </a:r>
            <a:r>
              <a:rPr lang="en-US" dirty="0">
                <a:latin typeface="+mn-lt"/>
              </a:rPr>
              <a:t>-update</a:t>
            </a:r>
          </a:p>
          <a:p>
            <a:pPr lvl="1"/>
            <a:r>
              <a:rPr lang="en-US" dirty="0" err="1">
                <a:latin typeface="+mn-lt"/>
              </a:rPr>
              <a:t>Zoals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waarde</a:t>
            </a:r>
            <a:r>
              <a:rPr lang="en-US" dirty="0">
                <a:latin typeface="+mn-lt"/>
              </a:rPr>
              <a:t> ‘time-to-live’</a:t>
            </a:r>
          </a:p>
          <a:p>
            <a:r>
              <a:rPr lang="en-US" dirty="0">
                <a:latin typeface="+mn-lt"/>
              </a:rPr>
              <a:t>Het packet </a:t>
            </a:r>
            <a:r>
              <a:rPr lang="en-US" dirty="0" err="1">
                <a:latin typeface="+mn-lt"/>
              </a:rPr>
              <a:t>wordt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weer</a:t>
            </a:r>
            <a:r>
              <a:rPr lang="en-US" dirty="0">
                <a:latin typeface="+mn-lt"/>
              </a:rPr>
              <a:t> op de </a:t>
            </a:r>
            <a:r>
              <a:rPr lang="en-US" dirty="0" err="1">
                <a:latin typeface="+mn-lt"/>
              </a:rPr>
              <a:t>juiste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volgorde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elkaar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gezet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uitgestuurd</a:t>
            </a:r>
            <a:endParaRPr lang="en-US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326E0F-82BF-4724-8BE5-1FAED75638E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Op naar Programmable Netwerken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95A73D-09E8-4A97-AFA6-DC4548D58A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30A9B6F-D1BB-4EEE-AD52-A61E786D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864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B4-6500-42FD-A8CC-75C8E99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Programmable</a:t>
            </a:r>
            <a:r>
              <a:rPr lang="nl-NL" dirty="0"/>
              <a:t>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3D0-04C0-450B-B5FA-A2EA6D4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Voorbereiding: Je eigen Virtuele Omgeving</a:t>
            </a:r>
          </a:p>
          <a:p>
            <a:r>
              <a:rPr lang="nl-NL" dirty="0">
                <a:latin typeface="KPN Sans Light" panose="020B0604020202020204" charset="0"/>
              </a:rPr>
              <a:t>Wat was SDN ook alweer?</a:t>
            </a:r>
          </a:p>
          <a:p>
            <a:r>
              <a:rPr lang="nl-NL" dirty="0">
                <a:latin typeface="KPN Sans Light" panose="020B0604020202020204" charset="0"/>
              </a:rPr>
              <a:t>Een stap verder: </a:t>
            </a:r>
            <a:r>
              <a:rPr lang="nl-NL" dirty="0" err="1">
                <a:latin typeface="KPN Sans Light" panose="020B0604020202020204" charset="0"/>
              </a:rPr>
              <a:t>Programmable</a:t>
            </a:r>
            <a:r>
              <a:rPr lang="nl-NL" dirty="0">
                <a:latin typeface="KPN Sans Light" panose="020B0604020202020204" charset="0"/>
              </a:rPr>
              <a:t> Networks</a:t>
            </a:r>
          </a:p>
          <a:p>
            <a:r>
              <a:rPr lang="nl-NL" dirty="0">
                <a:latin typeface="KPN Sans Light" panose="020B0604020202020204" charset="0"/>
              </a:rPr>
              <a:t>Network Stacks </a:t>
            </a:r>
            <a:r>
              <a:rPr lang="nl-NL" dirty="0" err="1">
                <a:latin typeface="KPN Sans Light" panose="020B0604020202020204" charset="0"/>
              </a:rPr>
              <a:t>for</a:t>
            </a:r>
            <a:r>
              <a:rPr lang="nl-NL" dirty="0">
                <a:latin typeface="KPN Sans Light" panose="020B0604020202020204" charset="0"/>
              </a:rPr>
              <a:t> Dummy’s</a:t>
            </a:r>
          </a:p>
          <a:p>
            <a:r>
              <a:rPr lang="nl-NL" dirty="0">
                <a:latin typeface="KPN Sans Light" panose="020B0604020202020204" charset="0"/>
              </a:rPr>
              <a:t>Hands-on P4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9CD-1996-484C-818B-FE6CFC359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Implementeer je eigen </a:t>
            </a:r>
            <a:r>
              <a:rPr lang="nl-NL" dirty="0" err="1"/>
              <a:t>whitebox</a:t>
            </a:r>
            <a:r>
              <a:rPr lang="nl-NL" dirty="0"/>
              <a:t> met P4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2BFB-B317-4AB6-AD51-3AF6F4CF98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B7A3-8E75-4EB6-A79D-46999602C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E6FED-9D4F-4A61-B68E-495FFC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403180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more </a:t>
            </a: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P4 code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F281AC3-B624-4396-9975-24658F76FE1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2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Voorbereiding: Je eigen Virtuele Omgeving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F281AC3-B624-4396-9975-24658F76FE1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5E2-B68B-464B-937E-A77271D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Software </a:t>
            </a:r>
            <a:r>
              <a:rPr lang="nl-NL" dirty="0" err="1"/>
              <a:t>Defined</a:t>
            </a:r>
            <a:r>
              <a:rPr lang="nl-NL" dirty="0"/>
              <a:t>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82E-DBBB-449D-B0EC-18395E6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PN Sans Light" panose="020B0604020202020204" charset="0"/>
              </a:rPr>
              <a:t>SDN is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manier</a:t>
            </a:r>
            <a:r>
              <a:rPr lang="en-US" dirty="0">
                <a:latin typeface="KPN Sans Light" panose="020B0604020202020204" charset="0"/>
              </a:rPr>
              <a:t> van </a:t>
            </a:r>
            <a:r>
              <a:rPr lang="en-US" dirty="0" err="1">
                <a:latin typeface="KPN Sans Light" panose="020B0604020202020204" charset="0"/>
              </a:rPr>
              <a:t>netwerkvoering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 err="1">
                <a:latin typeface="KPN Sans Light" panose="020B0604020202020204" charset="0"/>
              </a:rPr>
              <a:t>Intelligentie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uit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traditonele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apparatuur</a:t>
            </a:r>
            <a:r>
              <a:rPr lang="en-US" dirty="0">
                <a:latin typeface="KPN Sans Light" panose="020B0604020202020204" charset="0"/>
              </a:rPr>
              <a:t> (switches, routers)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nieuwe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laag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geplaatst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>
                <a:latin typeface="KPN Sans Light" panose="020B0604020202020204" charset="0"/>
              </a:rPr>
              <a:t>Het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bestuurd</a:t>
            </a:r>
            <a:r>
              <a:rPr lang="en-US" dirty="0">
                <a:latin typeface="KPN Sans Light" panose="020B0604020202020204" charset="0"/>
              </a:rPr>
              <a:t> door de ‘SDN controller’ of ‘Network Operating System’ (NOS)</a:t>
            </a:r>
          </a:p>
          <a:p>
            <a:r>
              <a:rPr lang="en-US" dirty="0">
                <a:latin typeface="KPN Sans Light" panose="020B0604020202020204" charset="0"/>
              </a:rPr>
              <a:t>De term ‘software defined’ </a:t>
            </a:r>
            <a:r>
              <a:rPr lang="en-US" dirty="0" err="1">
                <a:latin typeface="KPN Sans Light" panose="020B0604020202020204" charset="0"/>
              </a:rPr>
              <a:t>houdt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dat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je</a:t>
            </a:r>
            <a:r>
              <a:rPr lang="en-US" dirty="0">
                <a:latin typeface="KPN Sans Light" panose="020B0604020202020204" charset="0"/>
              </a:rPr>
              <a:t> (</a:t>
            </a:r>
            <a:r>
              <a:rPr lang="en-US" dirty="0" err="1">
                <a:latin typeface="KPN Sans Light" panose="020B0604020202020204" charset="0"/>
              </a:rPr>
              <a:t>zelf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geprogrammeerde</a:t>
            </a:r>
            <a:r>
              <a:rPr lang="en-US" dirty="0">
                <a:latin typeface="KPN Sans Light" panose="020B0604020202020204" charset="0"/>
              </a:rPr>
              <a:t>) </a:t>
            </a:r>
            <a:r>
              <a:rPr lang="en-US" dirty="0" err="1">
                <a:latin typeface="KPN Sans Light" panose="020B0604020202020204" charset="0"/>
              </a:rPr>
              <a:t>applicaties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kunt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installeren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boven</a:t>
            </a:r>
            <a:r>
              <a:rPr lang="en-US" dirty="0">
                <a:latin typeface="KPN Sans Light" panose="020B0604020202020204" charset="0"/>
              </a:rPr>
              <a:t> de controller</a:t>
            </a:r>
          </a:p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5C96-2B51-4687-AB4C-B219B5094E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D9F7-F519-46B5-8A46-BE554CA2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D937313-795E-439B-B5CB-F9D770A8E08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Componenten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  <a:endParaRPr lang="nl-NL" sz="14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Netwerkconfiguratie wordt dynamisch of stat</a:t>
            </a:r>
            <a:r>
              <a:rPr lang="nl-NL" sz="1400" dirty="0" err="1">
                <a:solidFill>
                  <a:prstClr val="black"/>
                </a:solidFill>
              </a:rPr>
              <a:t>isch</a:t>
            </a:r>
            <a:r>
              <a:rPr lang="nl-NL" sz="1400" dirty="0">
                <a:solidFill>
                  <a:prstClr val="black"/>
                </a:solidFill>
              </a:rPr>
              <a:t> doorgevoerd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890BF-7CD9-4B47-A3E3-72975FD4C84C}"/>
              </a:ext>
            </a:extLst>
          </p:cNvPr>
          <p:cNvSpPr/>
          <p:nvPr/>
        </p:nvSpPr>
        <p:spPr>
          <a:xfrm>
            <a:off x="2214388" y="3218358"/>
            <a:ext cx="29746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Netwerk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Device: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Bevat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tabellen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om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pakketten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te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kunnen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matchen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aan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acties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631903" y="1245362"/>
            <a:ext cx="358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r>
              <a:rPr lang="nl-NL" sz="1400" dirty="0"/>
              <a:t>Verkeer richting de netwerk apparatuur kan verschillende protocollen volgen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>
            <a:cxnSpLocks/>
          </p:cNvCxnSpPr>
          <p:nvPr/>
        </p:nvCxnSpPr>
        <p:spPr>
          <a:xfrm>
            <a:off x="3717073" y="1754459"/>
            <a:ext cx="289932" cy="11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359E0-92DC-4E16-B948-D98F538095C2}"/>
              </a:ext>
            </a:extLst>
          </p:cNvPr>
          <p:cNvCxnSpPr/>
          <p:nvPr/>
        </p:nvCxnSpPr>
        <p:spPr>
          <a:xfrm flipV="1">
            <a:off x="3159512" y="2936488"/>
            <a:ext cx="498088" cy="3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29A1B5C-B5E9-425A-8708-E84324E1CF6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6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Focus op de switch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07650"/>
            <a:ext cx="5563082" cy="252243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FAA8ABE-BAB3-4BFE-990E-D3012CC04C0A}"/>
              </a:ext>
            </a:extLst>
          </p:cNvPr>
          <p:cNvSpPr/>
          <p:nvPr/>
        </p:nvSpPr>
        <p:spPr bwMode="gray">
          <a:xfrm>
            <a:off x="1308410" y="2018503"/>
            <a:ext cx="2074127" cy="14942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3B3659B-C074-4C30-BE86-4267CEC09568}"/>
              </a:ext>
            </a:extLst>
          </p:cNvPr>
          <p:cNvSpPr/>
          <p:nvPr/>
        </p:nvSpPr>
        <p:spPr bwMode="gray">
          <a:xfrm>
            <a:off x="4072042" y="2018502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D51B7BF7-EAB3-4F5B-B17B-BBF43FA2F930}"/>
              </a:ext>
            </a:extLst>
          </p:cNvPr>
          <p:cNvSpPr/>
          <p:nvPr/>
        </p:nvSpPr>
        <p:spPr>
          <a:xfrm>
            <a:off x="2345473" y="3739807"/>
            <a:ext cx="2974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Definitie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van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tabellen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acties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5611ECE-F4A4-4118-9ED7-D1FA8306A961}"/>
              </a:ext>
            </a:extLst>
          </p:cNvPr>
          <p:cNvSpPr txBox="1"/>
          <p:nvPr/>
        </p:nvSpPr>
        <p:spPr>
          <a:xfrm>
            <a:off x="2207007" y="1234304"/>
            <a:ext cx="29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Vullen van deze tabellen zodat acties worden uitgevoerd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4D11A09E-D97D-4704-BE04-2E02C71B9ED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0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Focus op de switch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07650"/>
            <a:ext cx="5563082" cy="252243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FAA8ABE-BAB3-4BFE-990E-D3012CC04C0A}"/>
              </a:ext>
            </a:extLst>
          </p:cNvPr>
          <p:cNvSpPr/>
          <p:nvPr/>
        </p:nvSpPr>
        <p:spPr bwMode="gray">
          <a:xfrm>
            <a:off x="1308410" y="2018503"/>
            <a:ext cx="2074127" cy="14942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3B3659B-C074-4C30-BE86-4267CEC09568}"/>
              </a:ext>
            </a:extLst>
          </p:cNvPr>
          <p:cNvSpPr/>
          <p:nvPr/>
        </p:nvSpPr>
        <p:spPr bwMode="gray">
          <a:xfrm>
            <a:off x="4072042" y="2018502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5611ECE-F4A4-4118-9ED7-D1FA8306A961}"/>
              </a:ext>
            </a:extLst>
          </p:cNvPr>
          <p:cNvSpPr txBox="1"/>
          <p:nvPr/>
        </p:nvSpPr>
        <p:spPr>
          <a:xfrm>
            <a:off x="2207007" y="1234304"/>
            <a:ext cx="29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Vullen van deze tabellen zodat acties worden uitgevoerd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70C4A556-91FE-40FC-BDE5-5B1475026025}"/>
              </a:ext>
            </a:extLst>
          </p:cNvPr>
          <p:cNvSpPr/>
          <p:nvPr/>
        </p:nvSpPr>
        <p:spPr bwMode="gray">
          <a:xfrm>
            <a:off x="2665335" y="3532486"/>
            <a:ext cx="2074127" cy="1008453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1B7DCD-3543-4192-AEDD-7829EC58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0" y="3445922"/>
            <a:ext cx="1942572" cy="1154282"/>
          </a:xfrm>
          <a:prstGeom prst="rect">
            <a:avLst/>
          </a:prstGeom>
        </p:spPr>
      </p:pic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35F70E8A-2164-4212-8442-95BA8EC5579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963F10F-23D3-4163-AA07-FD93B17D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2286787"/>
            <a:ext cx="3830006" cy="929339"/>
          </a:xfrm>
          <a:prstGeom prst="rect">
            <a:avLst/>
          </a:prstGeom>
        </p:spPr>
      </p:pic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zijn simpelste vorm 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2304432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2286787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1DEACF9-8E1E-4817-88A2-2DAED8B01B23}"/>
              </a:ext>
            </a:extLst>
          </p:cNvPr>
          <p:cNvSpPr txBox="1"/>
          <p:nvPr/>
        </p:nvSpPr>
        <p:spPr>
          <a:xfrm>
            <a:off x="1842247" y="885003"/>
            <a:ext cx="448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Binnen</a:t>
            </a:r>
            <a:r>
              <a:rPr lang="en-US" dirty="0"/>
              <a:t> op port 1, </a:t>
            </a:r>
            <a:r>
              <a:rPr lang="en-US" dirty="0" err="1"/>
              <a:t>stuur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op port 2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Binnen</a:t>
            </a:r>
            <a:r>
              <a:rPr lang="en-US" dirty="0"/>
              <a:t> op port 2, </a:t>
            </a:r>
            <a:r>
              <a:rPr lang="en-US" dirty="0" err="1"/>
              <a:t>stuur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op port 1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gevallen</a:t>
            </a:r>
            <a:r>
              <a:rPr lang="en-US" dirty="0"/>
              <a:t>, doe </a:t>
            </a:r>
            <a:r>
              <a:rPr lang="en-US" dirty="0" err="1"/>
              <a:t>niets</a:t>
            </a:r>
            <a:endParaRPr lang="en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00D4978F-413F-43E1-9032-87E9F2662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21642"/>
              </p:ext>
            </p:extLst>
          </p:nvPr>
        </p:nvGraphicFramePr>
        <p:xfrm>
          <a:off x="751378" y="3833925"/>
          <a:ext cx="6333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88">
                  <a:extLst>
                    <a:ext uri="{9D8B030D-6E8A-4147-A177-3AD203B41FA5}">
                      <a16:colId xmlns:a16="http://schemas.microsoft.com/office/drawing/2014/main" val="3976341013"/>
                    </a:ext>
                  </a:extLst>
                </a:gridCol>
                <a:gridCol w="3092656">
                  <a:extLst>
                    <a:ext uri="{9D8B030D-6E8A-4147-A177-3AD203B41FA5}">
                      <a16:colId xmlns:a16="http://schemas.microsoft.com/office/drawing/2014/main" val="208546664"/>
                    </a:ext>
                  </a:extLst>
                </a:gridCol>
                <a:gridCol w="2025992">
                  <a:extLst>
                    <a:ext uri="{9D8B030D-6E8A-4147-A177-3AD203B41FA5}">
                      <a16:colId xmlns:a16="http://schemas.microsoft.com/office/drawing/2014/main" val="179244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 (</a:t>
                      </a:r>
                      <a:r>
                        <a:rPr lang="en-US" sz="1400" dirty="0" err="1"/>
                        <a:t>inport</a:t>
                      </a:r>
                      <a:r>
                        <a:rPr lang="en-US" sz="1400" dirty="0"/>
                        <a:t>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(set </a:t>
                      </a:r>
                      <a:r>
                        <a:rPr lang="en-US" sz="1400" dirty="0" err="1"/>
                        <a:t>outport</a:t>
                      </a:r>
                      <a:r>
                        <a:rPr lang="en-US" sz="1400" dirty="0"/>
                        <a:t> or do nothing)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parameters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9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26536"/>
                  </a:ext>
                </a:extLst>
              </a:tr>
            </a:tbl>
          </a:graphicData>
        </a:graphic>
      </p:graphicFrame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2EB0948E-B4B9-48B0-93E6-AAF6020DA5F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7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0293F3-B8D3-4FB9-9D3E-2A67299E28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CA3F56C-2867-4E82-8BC9-CC15B4A5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1B300C2-3995-4B6E-9D54-D4B4164D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5" y="795455"/>
            <a:ext cx="3542300" cy="375273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4FFAB73-23F1-456D-A766-D2323485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74" y="943150"/>
            <a:ext cx="4236789" cy="3457343"/>
          </a:xfrm>
          <a:prstGeom prst="rect">
            <a:avLst/>
          </a:prstGeom>
        </p:spPr>
      </p:pic>
      <p:sp>
        <p:nvSpPr>
          <p:cNvPr id="13" name="Ovaal 12">
            <a:extLst>
              <a:ext uri="{FF2B5EF4-FFF2-40B4-BE49-F238E27FC236}">
                <a16:creationId xmlns:a16="http://schemas.microsoft.com/office/drawing/2014/main" id="{F8A26838-B2FA-4DAF-9916-885C7FD5A3CD}"/>
              </a:ext>
            </a:extLst>
          </p:cNvPr>
          <p:cNvSpPr/>
          <p:nvPr/>
        </p:nvSpPr>
        <p:spPr bwMode="gray">
          <a:xfrm>
            <a:off x="7263162" y="3315630"/>
            <a:ext cx="1308410" cy="945041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7931BB0-6207-41AF-8E9B-004D9A4F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49" y="3211009"/>
            <a:ext cx="1942572" cy="1154282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DF1987E-18EC-4966-A194-FD88490CA152}"/>
              </a:ext>
            </a:extLst>
          </p:cNvPr>
          <p:cNvSpPr txBox="1"/>
          <p:nvPr/>
        </p:nvSpPr>
        <p:spPr>
          <a:xfrm>
            <a:off x="833565" y="410645"/>
            <a:ext cx="218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Vullen</a:t>
            </a:r>
            <a:r>
              <a:rPr lang="en-US" dirty="0"/>
              <a:t> van de </a:t>
            </a:r>
            <a:r>
              <a:rPr lang="en-US" dirty="0" err="1"/>
              <a:t>tabel</a:t>
            </a:r>
            <a:endParaRPr lang="en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A324429-C0E5-46AC-B2D5-140C6E8F7FBC}"/>
              </a:ext>
            </a:extLst>
          </p:cNvPr>
          <p:cNvSpPr txBox="1"/>
          <p:nvPr/>
        </p:nvSpPr>
        <p:spPr>
          <a:xfrm>
            <a:off x="4988896" y="408877"/>
            <a:ext cx="329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Definitie</a:t>
            </a:r>
            <a:r>
              <a:rPr lang="en-US" dirty="0"/>
              <a:t> van de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actie</a:t>
            </a:r>
            <a:endParaRPr lang="en-NL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2D249423-FEBE-4012-946B-4368FA3D27C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9485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50082</TotalTime>
  <Words>708</Words>
  <Application>Microsoft Office PowerPoint</Application>
  <PresentationFormat>Diavoorstelling (16:9)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31" baseType="lpstr">
      <vt:lpstr>Kokila</vt:lpstr>
      <vt:lpstr>Symbol</vt:lpstr>
      <vt:lpstr>KPN Sans</vt:lpstr>
      <vt:lpstr>Bahnschrift</vt:lpstr>
      <vt:lpstr>KPN Accent Light</vt:lpstr>
      <vt:lpstr>Arial</vt:lpstr>
      <vt:lpstr>Wingdings</vt:lpstr>
      <vt:lpstr>KPN Accent</vt:lpstr>
      <vt:lpstr>KPN Sans Light</vt:lpstr>
      <vt:lpstr>Default Theme</vt:lpstr>
      <vt:lpstr>1_Default Theme</vt:lpstr>
      <vt:lpstr>PowerPoint-presentatie</vt:lpstr>
      <vt:lpstr>Programmable Networks</vt:lpstr>
      <vt:lpstr>Voorbereiding: Je eigen Virtuele Omgeving</vt:lpstr>
      <vt:lpstr>Wat is Software Defined Networking?</vt:lpstr>
      <vt:lpstr>SDN Componenten</vt:lpstr>
      <vt:lpstr>Focus op de switch</vt:lpstr>
      <vt:lpstr>Focus op de switch</vt:lpstr>
      <vt:lpstr>Communicatie in zijn simpelste vorm (1)</vt:lpstr>
      <vt:lpstr>PowerPoint-presentatie</vt:lpstr>
      <vt:lpstr>Communicatie in zijn simpelste vorm (2)</vt:lpstr>
      <vt:lpstr>Maybe here some exercise using that P4 code </vt:lpstr>
      <vt:lpstr>PowerPoint-presentatie</vt:lpstr>
      <vt:lpstr>All Programmers Seem To Need Dominos Pizza</vt:lpstr>
      <vt:lpstr>All Programmers Seem To Need Dominos Pizza</vt:lpstr>
      <vt:lpstr>Using the Networking Stack (1)</vt:lpstr>
      <vt:lpstr>Using the Networking Stack (2)</vt:lpstr>
      <vt:lpstr>“Would that it were so simple”</vt:lpstr>
      <vt:lpstr>Header definitie in P4</vt:lpstr>
      <vt:lpstr>Using the Networking Stack (3)</vt:lpstr>
      <vt:lpstr>Some more exercise using P4 code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Pors, Marlou</dc:creator>
  <cp:lastModifiedBy>Pors, Marlou</cp:lastModifiedBy>
  <cp:revision>1288</cp:revision>
  <dcterms:created xsi:type="dcterms:W3CDTF">2014-10-02T19:00:48Z</dcterms:created>
  <dcterms:modified xsi:type="dcterms:W3CDTF">2019-04-02T12:03:31Z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marlou.pors@kpn.com</vt:lpwstr>
  </property>
  <property fmtid="{D5CDD505-2E9C-101B-9397-08002B2CF9AE}" pid="5" name="MSIP_Label_d2dc6f62-bb58-4b94-b6ca-9af54699d31b_SetDate">
    <vt:lpwstr>2018-08-10T09:36:02.2161096Z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Extended_MSFT_Method">
    <vt:lpwstr>Automatic</vt:lpwstr>
  </property>
  <property fmtid="{D5CDD505-2E9C-101B-9397-08002B2CF9AE}" pid="9" name="Sensitivity">
    <vt:lpwstr>Intern gebruik</vt:lpwstr>
  </property>
</Properties>
</file>