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65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Source Sans Pro"/>
      <p:regular r:id="rId22"/>
      <p:bold r:id="rId23"/>
      <p:italic r:id="rId24"/>
      <p:boldItalic r:id="rId25"/>
    </p:embeddedFont>
    <p:embeddedFont>
      <p:font typeface="Roboto Slab"/>
      <p:regular r:id="rId26"/>
      <p:bold r:id="rId27"/>
    </p:embeddedFont>
    <p:embeddedFont>
      <p:font typeface="Kokila" panose="020B0604020202020204" pitchFamily="34" charset="0"/>
      <p:regular r:id="rId28"/>
      <p:bold r:id="rId29"/>
      <p:italic r:id="rId30"/>
      <p:boldItalic r:id="rId31"/>
    </p:embeddedFont>
    <p:embeddedFont>
      <p:font typeface="KPN Sans" panose="020B0503040101020103" pitchFamily="34" charset="0"/>
      <p:regular r:id="rId32"/>
      <p:bold r:id="rId33"/>
      <p:italic r:id="rId34"/>
      <p:boldItalic r:id="rId35"/>
    </p:embeddedFont>
    <p:embeddedFont>
      <p:font typeface="KPN Sans Light" panose="020B0604020202020204" charset="0"/>
      <p:regular r:id="rId36"/>
      <p:italic r:id="rId37"/>
    </p:embeddedFont>
    <p:embeddedFont>
      <p:font typeface="KPN Accent" panose="020B0604020202020204" charset="0"/>
      <p:regular r:id="rId38"/>
      <p:bold r:id="rId39"/>
    </p:embeddedFont>
    <p:embeddedFont>
      <p:font typeface="KPN Accent Light" panose="020B0604020202020204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">
          <p15:clr>
            <a:srgbClr val="A4A3A4"/>
          </p15:clr>
        </p15:guide>
        <p15:guide id="2" orient="horz" pos="861">
          <p15:clr>
            <a:srgbClr val="A4A3A4"/>
          </p15:clr>
        </p15:guide>
        <p15:guide id="3" orient="horz" pos="2786">
          <p15:clr>
            <a:srgbClr val="A4A3A4"/>
          </p15:clr>
        </p15:guide>
        <p15:guide id="4" orient="horz" pos="1896">
          <p15:clr>
            <a:srgbClr val="A4A3A4"/>
          </p15:clr>
        </p15:guide>
        <p15:guide id="5" orient="horz" pos="1757">
          <p15:clr>
            <a:srgbClr val="A4A3A4"/>
          </p15:clr>
        </p15:guide>
        <p15:guide id="6" orient="horz" pos="3023">
          <p15:clr>
            <a:srgbClr val="A4A3A4"/>
          </p15:clr>
        </p15:guide>
        <p15:guide id="7" pos="3000">
          <p15:clr>
            <a:srgbClr val="A4A3A4"/>
          </p15:clr>
        </p15:guide>
        <p15:guide id="8" pos="305">
          <p15:clr>
            <a:srgbClr val="A4A3A4"/>
          </p15:clr>
        </p15:guide>
        <p15:guide id="9" pos="5537">
          <p15:clr>
            <a:srgbClr val="A4A3A4"/>
          </p15:clr>
        </p15:guide>
        <p15:guide id="10" pos="2850">
          <p15:clr>
            <a:srgbClr val="A4A3A4"/>
          </p15:clr>
        </p15:guide>
        <p15:guide id="11" pos="1954">
          <p15:clr>
            <a:srgbClr val="A4A3A4"/>
          </p15:clr>
        </p15:guide>
        <p15:guide id="12" pos="2102">
          <p15:clr>
            <a:srgbClr val="A4A3A4"/>
          </p15:clr>
        </p15:guide>
        <p15:guide id="13" pos="3744">
          <p15:clr>
            <a:srgbClr val="A4A3A4"/>
          </p15:clr>
        </p15:guide>
        <p15:guide id="14" pos="3898">
          <p15:clr>
            <a:srgbClr val="A4A3A4"/>
          </p15:clr>
        </p15:guide>
        <p15:guide id="15" pos="1507">
          <p15:clr>
            <a:srgbClr val="A4A3A4"/>
          </p15:clr>
        </p15:guide>
        <p15:guide id="16" pos="1657">
          <p15:clr>
            <a:srgbClr val="A4A3A4"/>
          </p15:clr>
        </p15:guide>
        <p15:guide id="17" pos="4347">
          <p15:clr>
            <a:srgbClr val="A4A3A4"/>
          </p15:clr>
        </p15:guide>
        <p15:guide id="18" pos="41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deren, Erik van (InfoSec)" initials="EvG" lastIdx="1" clrIdx="0"/>
  <p:cmAuthor id="1" name="Pierrot, Denis" initials="PD" lastIdx="1" clrIdx="1">
    <p:extLst>
      <p:ext uri="{19B8F6BF-5375-455C-9EA6-DF929625EA0E}">
        <p15:presenceInfo xmlns:p15="http://schemas.microsoft.com/office/powerpoint/2012/main" userId="S-1-5-21-1957994488-842925246-40105171-1944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FFFF99"/>
    <a:srgbClr val="B6E099"/>
    <a:srgbClr val="DBF0CC"/>
    <a:srgbClr val="FF00FF"/>
    <a:srgbClr val="6666C2"/>
    <a:srgbClr val="82C253"/>
    <a:srgbClr val="B2B2E0"/>
    <a:srgbClr val="C0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3333" autoAdjust="0"/>
  </p:normalViewPr>
  <p:slideViewPr>
    <p:cSldViewPr snapToGrid="0">
      <p:cViewPr varScale="1">
        <p:scale>
          <a:sx n="103" d="100"/>
          <a:sy n="103" d="100"/>
        </p:scale>
        <p:origin x="888" y="77"/>
      </p:cViewPr>
      <p:guideLst>
        <p:guide orient="horz" pos="220"/>
        <p:guide orient="horz" pos="861"/>
        <p:guide orient="horz" pos="2786"/>
        <p:guide orient="horz" pos="1896"/>
        <p:guide orient="horz" pos="1757"/>
        <p:guide orient="horz" pos="3023"/>
        <p:guide pos="3000"/>
        <p:guide pos="305"/>
        <p:guide pos="5537"/>
        <p:guide pos="2850"/>
        <p:guide pos="1954"/>
        <p:guide pos="2102"/>
        <p:guide pos="3744"/>
        <p:guide pos="3898"/>
        <p:guide pos="1507"/>
        <p:guide pos="1657"/>
        <p:guide pos="4347"/>
        <p:guide pos="419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PN Sans" panose="020B05030405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PN Sans" panose="020B0503040502020204" pitchFamily="34" charset="0"/>
              </a:defRPr>
            </a:lvl1pPr>
          </a:lstStyle>
          <a:p>
            <a:fld id="{8C6F6815-A51B-4A22-9161-5FE7BFADE1A3}" type="datetimeFigureOut">
              <a:rPr lang="en-GB" smtClean="0"/>
              <a:pPr/>
              <a:t>10/08/2018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PN Sans" panose="020B05030405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PN Sans" panose="020B0503040502020204" pitchFamily="34" charset="0"/>
              </a:defRPr>
            </a:lvl1pPr>
          </a:lstStyle>
          <a:p>
            <a:fld id="{14262797-7F66-44AD-8931-C38239ABD1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27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521" y="300629"/>
            <a:ext cx="8382467" cy="486000"/>
          </a:xfrm>
        </p:spPr>
        <p:txBody>
          <a:bodyPr bIns="0" anchor="t" anchorCtr="0"/>
          <a:lstStyle>
            <a:lvl1pPr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</a:t>
            </a:r>
            <a:r>
              <a:rPr lang="nl-NL" dirty="0"/>
              <a:t>om de stijl 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436086" y="1617612"/>
            <a:ext cx="8353902" cy="614363"/>
          </a:xfrm>
        </p:spPr>
        <p:txBody>
          <a:bodyPr lIns="36000"/>
          <a:lstStyle>
            <a:lvl1pPr marL="0" indent="0" algn="l">
              <a:lnSpc>
                <a:spcPts val="2600"/>
              </a:lnSpc>
              <a:buNone/>
              <a:defRPr sz="1800" b="0">
                <a:solidFill>
                  <a:schemeClr val="bg1"/>
                </a:solidFill>
                <a:latin typeface="KPN Sans" panose="020B05030405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 bwMode="white">
          <a:xfrm>
            <a:off x="442914" y="2475404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/>
          </p:nvPr>
        </p:nvSpPr>
        <p:spPr bwMode="white">
          <a:xfrm>
            <a:off x="442914" y="2804543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jdelijke aanduiding voor tekst 11"/>
          <p:cNvSpPr>
            <a:spLocks noGrp="1"/>
          </p:cNvSpPr>
          <p:nvPr>
            <p:ph type="body" sz="quarter" idx="16"/>
          </p:nvPr>
        </p:nvSpPr>
        <p:spPr bwMode="white">
          <a:xfrm>
            <a:off x="405215" y="785808"/>
            <a:ext cx="8384773" cy="486000"/>
          </a:xfrm>
        </p:spPr>
        <p:txBody>
          <a:bodyPr lIns="36000" tIns="25200"/>
          <a:lstStyle>
            <a:lvl1pPr marL="0" indent="0">
              <a:lnSpc>
                <a:spcPts val="3600"/>
              </a:lnSpc>
              <a:buNone/>
              <a:defRPr sz="3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</a:t>
            </a:r>
          </a:p>
        </p:txBody>
      </p:sp>
      <p:cxnSp>
        <p:nvCxnSpPr>
          <p:cNvPr id="11" name="Rechte verbindingslijn 10"/>
          <p:cNvCxnSpPr/>
          <p:nvPr userDrawn="1"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521" y="300629"/>
            <a:ext cx="8382467" cy="486000"/>
          </a:xfrm>
        </p:spPr>
        <p:txBody>
          <a:bodyPr bIns="0" anchor="t" anchorCtr="0"/>
          <a:lstStyle>
            <a:lvl1pPr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</a:t>
            </a:r>
            <a:r>
              <a:rPr lang="nl-NL" dirty="0"/>
              <a:t>om de stijl 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436086" y="1617612"/>
            <a:ext cx="8353902" cy="614363"/>
          </a:xfrm>
        </p:spPr>
        <p:txBody>
          <a:bodyPr lIns="36000"/>
          <a:lstStyle>
            <a:lvl1pPr marL="0" indent="0" algn="l">
              <a:lnSpc>
                <a:spcPts val="2600"/>
              </a:lnSpc>
              <a:buNone/>
              <a:defRPr sz="1800" b="0">
                <a:solidFill>
                  <a:schemeClr val="bg1"/>
                </a:solidFill>
                <a:latin typeface="KPN Sans" panose="020B05030405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 bwMode="white">
          <a:xfrm>
            <a:off x="442914" y="2475404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/>
          </p:nvPr>
        </p:nvSpPr>
        <p:spPr bwMode="white">
          <a:xfrm>
            <a:off x="442914" y="2804543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jdelijke aanduiding voor tekst 11"/>
          <p:cNvSpPr>
            <a:spLocks noGrp="1"/>
          </p:cNvSpPr>
          <p:nvPr>
            <p:ph type="body" sz="quarter" idx="16"/>
          </p:nvPr>
        </p:nvSpPr>
        <p:spPr bwMode="white">
          <a:xfrm>
            <a:off x="405215" y="785808"/>
            <a:ext cx="8384773" cy="486000"/>
          </a:xfrm>
        </p:spPr>
        <p:txBody>
          <a:bodyPr lIns="36000" tIns="25200"/>
          <a:lstStyle>
            <a:lvl1pPr marL="0" indent="0">
              <a:lnSpc>
                <a:spcPts val="3600"/>
              </a:lnSpc>
              <a:buNone/>
              <a:defRPr sz="3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</a:t>
            </a:r>
          </a:p>
        </p:txBody>
      </p:sp>
      <p:cxnSp>
        <p:nvCxnSpPr>
          <p:cNvPr id="11" name="Rechte verbindingslijn 10"/>
          <p:cNvCxnSpPr/>
          <p:nvPr userDrawn="1"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8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8590" y="1253740"/>
            <a:ext cx="8371398" cy="3169035"/>
          </a:xfrm>
        </p:spPr>
        <p:txBody>
          <a:bodyPr tIns="36000"/>
          <a:lstStyle>
            <a:lvl1pPr marL="265113" indent="-265113">
              <a:buFont typeface="Symbol" panose="05050102010706020507" pitchFamily="18" charset="2"/>
              <a:buChar char=""/>
              <a:defRPr/>
            </a:lvl1pPr>
            <a:lvl2pPr marL="538163" indent="-273050">
              <a:buFont typeface="Symbol" panose="05050102010706020507" pitchFamily="18" charset="2"/>
              <a:buChar char=""/>
              <a:defRPr/>
            </a:lvl2pPr>
            <a:lvl3pPr marL="809625" indent="-271463">
              <a:buFont typeface="Symbol" panose="05050102010706020507" pitchFamily="18" charset="2"/>
              <a:buChar char=""/>
              <a:tabLst/>
              <a:defRPr/>
            </a:lvl3pPr>
            <a:lvl4pPr marL="1076325" indent="-268288">
              <a:buFont typeface="Symbol" panose="05050102010706020507" pitchFamily="18" charset="2"/>
              <a:buChar char=""/>
              <a:defRPr/>
            </a:lvl4pPr>
            <a:lvl5pPr marL="1346200" indent="-269875">
              <a:buFont typeface="Symbol" panose="05050102010706020507" pitchFamily="18" charset="2"/>
              <a:buChar char=""/>
              <a:defRPr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lIns="36000" tIns="0"/>
          <a:lstStyle>
            <a:lvl1pPr marL="0" indent="0">
              <a:lnSpc>
                <a:spcPts val="2800"/>
              </a:lnSpc>
              <a:buNone/>
              <a:defRPr sz="2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lvl="0"/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4F369D-0F3D-462C-A7B9-7AE48DB465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ts val="990"/>
              </a:lnSpc>
            </a:pPr>
            <a:r>
              <a:rPr lang="en-US" dirty="0"/>
              <a:t>Workshop: </a:t>
            </a:r>
            <a:r>
              <a:rPr lang="en-US" dirty="0" err="1"/>
              <a:t>Starten</a:t>
            </a:r>
            <a:r>
              <a:rPr lang="en-US" dirty="0"/>
              <a:t> met Software Defined Networking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ECDA51-8287-44CC-82C8-90781D5D24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jdelijke aanduiding voor voettekst 4">
            <a:extLst>
              <a:ext uri="{FF2B5EF4-FFF2-40B4-BE49-F238E27FC236}">
                <a16:creationId xmlns:a16="http://schemas.microsoft.com/office/drawing/2014/main" id="{19039C43-7D2D-4DCE-8A6F-E324C6F75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r>
              <a:rPr lang="nl-NL" dirty="0"/>
              <a:t>Marlou Pors</a:t>
            </a:r>
          </a:p>
        </p:txBody>
      </p:sp>
    </p:spTree>
    <p:extLst>
      <p:ext uri="{BB962C8B-B14F-4D97-AF65-F5344CB8AC3E}">
        <p14:creationId xmlns:p14="http://schemas.microsoft.com/office/powerpoint/2010/main" val="152699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291999"/>
            <a:ext cx="4103404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lnSpc>
                <a:spcPts val="2000"/>
              </a:lnSpc>
              <a:defRPr lang="nl-NL" sz="1600" dirty="0" smtClean="0"/>
            </a:lvl1pPr>
            <a:lvl2pPr>
              <a:lnSpc>
                <a:spcPts val="2000"/>
              </a:lnSpc>
              <a:defRPr lang="nl-NL" sz="1600" dirty="0" smtClean="0"/>
            </a:lvl2pPr>
            <a:lvl3pPr>
              <a:lnSpc>
                <a:spcPts val="2000"/>
              </a:lnSpc>
              <a:defRPr lang="nl-NL" sz="1600" dirty="0" smtClean="0"/>
            </a:lvl3pPr>
            <a:lvl4pPr>
              <a:lnSpc>
                <a:spcPts val="2000"/>
              </a:lnSpc>
              <a:defRPr lang="nl-NL" sz="1600" dirty="0" smtClean="0"/>
            </a:lvl4pPr>
            <a:lvl5pPr>
              <a:lnSpc>
                <a:spcPts val="2000"/>
              </a:lnSpc>
              <a:defRPr lang="nl-NL" sz="1600" dirty="0"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/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4372" y="1291999"/>
            <a:ext cx="4095615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defRPr lang="nl-NL" sz="1600" dirty="0" smtClean="0"/>
            </a:lvl1pPr>
            <a:lvl2pPr>
              <a:defRPr lang="nl-NL" sz="1600" dirty="0" smtClean="0"/>
            </a:lvl2pPr>
            <a:lvl3pPr>
              <a:defRPr lang="nl-NL" sz="1600" dirty="0" smtClean="0"/>
            </a:lvl3pPr>
            <a:lvl4pPr>
              <a:defRPr lang="nl-NL" sz="1600" dirty="0" smtClean="0"/>
            </a:lvl4pPr>
            <a:lvl5pPr>
              <a:defRPr lang="nl-NL" sz="1600" dirty="0"/>
            </a:lvl5pPr>
          </a:lstStyle>
          <a:p>
            <a:pPr lvl="0">
              <a:lnSpc>
                <a:spcPts val="2000"/>
              </a:lnSpc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>
              <a:lnSpc>
                <a:spcPts val="2000"/>
              </a:lnSpc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lnSpc>
                <a:spcPts val="2000"/>
              </a:lnSpc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>
              <a:lnSpc>
                <a:spcPts val="2000"/>
              </a:lnSpc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>
              <a:lnSpc>
                <a:spcPts val="2000"/>
              </a:lnSpc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211067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329703"/>
            <a:ext cx="4103404" cy="3093072"/>
          </a:xfrm>
        </p:spPr>
        <p:txBody>
          <a:bodyPr tIns="0"/>
          <a:lstStyle>
            <a:lvl1pPr marL="180975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1pPr>
            <a:lvl2pPr marL="36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2pPr>
            <a:lvl3pPr marL="540000" indent="-180000">
              <a:lnSpc>
                <a:spcPts val="1700"/>
              </a:lnSpc>
              <a:buFont typeface="Symbol" panose="05050102010706020507" pitchFamily="18" charset="2"/>
              <a:buChar char=""/>
              <a:tabLst/>
              <a:defRPr sz="1300">
                <a:latin typeface="+mn-lt"/>
              </a:defRPr>
            </a:lvl3pPr>
            <a:lvl4pPr marL="720000" indent="-180000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4pPr>
            <a:lvl5pPr marL="90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0753" y="1329703"/>
            <a:ext cx="4099235" cy="3093072"/>
          </a:xfrm>
        </p:spPr>
        <p:txBody>
          <a:bodyPr vert="horz" lIns="54000" tIns="0" rIns="36000" bIns="36000" rtlCol="0">
            <a:noAutofit/>
          </a:bodyPr>
          <a:lstStyle>
            <a:lvl1pPr marL="265113" indent="-265113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0975" lvl="0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marL="360000" lvl="1" indent="-180975" algn="l" defTabSz="538163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540000" lvl="2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720000" lvl="3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900000" lvl="4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262372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9227"/>
            <a:ext cx="268100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buFont typeface="Symbol" panose="05050102010706020507" pitchFamily="18" charset="2"/>
              <a:buChar char=""/>
              <a:tabLst/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/>
          </p:nvPr>
        </p:nvSpPr>
        <p:spPr>
          <a:xfrm>
            <a:off x="3271090" y="1339227"/>
            <a:ext cx="2672510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  <a:cs typeface="Kokila" panose="020B0604020202020204" pitchFamily="34" charset="0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6"/>
          </p:nvPr>
        </p:nvSpPr>
        <p:spPr>
          <a:xfrm>
            <a:off x="6129555" y="1339227"/>
            <a:ext cx="266043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3514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18353" y="1330263"/>
            <a:ext cx="4106022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>
          <a:xfrm>
            <a:off x="4696664" y="1330263"/>
            <a:ext cx="4093323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33482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229600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5091"/>
            <a:ext cx="2681003" cy="3087683"/>
          </a:xfrm>
        </p:spPr>
        <p:txBody>
          <a:bodyPr tIns="0"/>
          <a:lstStyle>
            <a:lvl1pPr marL="144000" indent="-14400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>
              <a:lnSpc>
                <a:spcPts val="1200"/>
              </a:lnSpc>
              <a:buFont typeface="Symbol" panose="05050102010706020507" pitchFamily="18" charset="2"/>
              <a:buChar char=""/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sz="1000">
                <a:latin typeface="+mn-lt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239074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3272000" y="1335091"/>
            <a:ext cx="267160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4"/>
          </p:nvPr>
        </p:nvSpPr>
        <p:spPr>
          <a:xfrm>
            <a:off x="6122618" y="1335091"/>
            <a:ext cx="266737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14530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29153"/>
            <a:ext cx="1971391" cy="3093621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Klik om de modelstijlen te bewerken</a:t>
            </a:r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2571968" y="1329153"/>
            <a:ext cx="1952407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7"/>
          </p:nvPr>
        </p:nvSpPr>
        <p:spPr>
          <a:xfrm>
            <a:off x="4703980" y="1329153"/>
            <a:ext cx="1952408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8"/>
          </p:nvPr>
        </p:nvSpPr>
        <p:spPr>
          <a:xfrm>
            <a:off x="6827713" y="1329153"/>
            <a:ext cx="1962275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26390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 marL="265113" indent="-265113">
              <a:lnSpc>
                <a:spcPts val="2800"/>
              </a:lnSpc>
              <a:buNone/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259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SDN voor Dummy's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13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8590" y="1253740"/>
            <a:ext cx="8371398" cy="3169035"/>
          </a:xfrm>
        </p:spPr>
        <p:txBody>
          <a:bodyPr tIns="36000"/>
          <a:lstStyle>
            <a:lvl1pPr marL="265113" indent="-265113">
              <a:buFont typeface="Symbol" panose="05050102010706020507" pitchFamily="18" charset="2"/>
              <a:buChar char=""/>
              <a:defRPr/>
            </a:lvl1pPr>
            <a:lvl2pPr marL="538163" indent="-273050">
              <a:buFont typeface="Symbol" panose="05050102010706020507" pitchFamily="18" charset="2"/>
              <a:buChar char=""/>
              <a:defRPr/>
            </a:lvl2pPr>
            <a:lvl3pPr marL="809625" indent="-271463">
              <a:buFont typeface="Symbol" panose="05050102010706020507" pitchFamily="18" charset="2"/>
              <a:buChar char=""/>
              <a:tabLst/>
              <a:defRPr/>
            </a:lvl3pPr>
            <a:lvl4pPr marL="1076325" indent="-268288">
              <a:buFont typeface="Symbol" panose="05050102010706020507" pitchFamily="18" charset="2"/>
              <a:buChar char=""/>
              <a:defRPr/>
            </a:lvl4pPr>
            <a:lvl5pPr marL="1346200" indent="-269875">
              <a:buFont typeface="Symbol" panose="05050102010706020507" pitchFamily="18" charset="2"/>
              <a:buChar char=""/>
              <a:defRPr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lIns="36000" tIns="0"/>
          <a:lstStyle>
            <a:lvl1pPr marL="0" indent="0">
              <a:lnSpc>
                <a:spcPts val="2800"/>
              </a:lnSpc>
              <a:buNone/>
              <a:defRPr sz="2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lvl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616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5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291999"/>
            <a:ext cx="4103404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lnSpc>
                <a:spcPts val="2000"/>
              </a:lnSpc>
              <a:defRPr lang="nl-NL" sz="1600" dirty="0" smtClean="0"/>
            </a:lvl1pPr>
            <a:lvl2pPr>
              <a:lnSpc>
                <a:spcPts val="2000"/>
              </a:lnSpc>
              <a:defRPr lang="nl-NL" sz="1600" dirty="0" smtClean="0"/>
            </a:lvl2pPr>
            <a:lvl3pPr>
              <a:lnSpc>
                <a:spcPts val="2000"/>
              </a:lnSpc>
              <a:defRPr lang="nl-NL" sz="1600" dirty="0" smtClean="0"/>
            </a:lvl3pPr>
            <a:lvl4pPr>
              <a:lnSpc>
                <a:spcPts val="2000"/>
              </a:lnSpc>
              <a:defRPr lang="nl-NL" sz="1600" dirty="0" smtClean="0"/>
            </a:lvl4pPr>
            <a:lvl5pPr>
              <a:lnSpc>
                <a:spcPts val="2000"/>
              </a:lnSpc>
              <a:defRPr lang="nl-NL" sz="1600" dirty="0"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/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4372" y="1291999"/>
            <a:ext cx="4095615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defRPr lang="nl-NL" sz="1600" dirty="0" smtClean="0"/>
            </a:lvl1pPr>
            <a:lvl2pPr>
              <a:defRPr lang="nl-NL" sz="1600" dirty="0" smtClean="0"/>
            </a:lvl2pPr>
            <a:lvl3pPr>
              <a:defRPr lang="nl-NL" sz="1600" dirty="0" smtClean="0"/>
            </a:lvl3pPr>
            <a:lvl4pPr>
              <a:defRPr lang="nl-NL" sz="1600" dirty="0" smtClean="0"/>
            </a:lvl4pPr>
            <a:lvl5pPr>
              <a:defRPr lang="nl-NL" sz="1600" dirty="0"/>
            </a:lvl5pPr>
          </a:lstStyle>
          <a:p>
            <a:pPr lvl="0">
              <a:lnSpc>
                <a:spcPts val="2000"/>
              </a:lnSpc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>
              <a:lnSpc>
                <a:spcPts val="2000"/>
              </a:lnSpc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lnSpc>
                <a:spcPts val="2000"/>
              </a:lnSpc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>
              <a:lnSpc>
                <a:spcPts val="2000"/>
              </a:lnSpc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>
              <a:lnSpc>
                <a:spcPts val="2000"/>
              </a:lnSpc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37592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329703"/>
            <a:ext cx="4103404" cy="3093072"/>
          </a:xfrm>
        </p:spPr>
        <p:txBody>
          <a:bodyPr tIns="0"/>
          <a:lstStyle>
            <a:lvl1pPr marL="180975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1pPr>
            <a:lvl2pPr marL="36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2pPr>
            <a:lvl3pPr marL="540000" indent="-180000">
              <a:lnSpc>
                <a:spcPts val="1700"/>
              </a:lnSpc>
              <a:buFont typeface="Symbol" panose="05050102010706020507" pitchFamily="18" charset="2"/>
              <a:buChar char=""/>
              <a:tabLst/>
              <a:defRPr sz="1300">
                <a:latin typeface="+mn-lt"/>
              </a:defRPr>
            </a:lvl3pPr>
            <a:lvl4pPr marL="720000" indent="-180000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4pPr>
            <a:lvl5pPr marL="90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0753" y="1329703"/>
            <a:ext cx="4099235" cy="3093072"/>
          </a:xfrm>
        </p:spPr>
        <p:txBody>
          <a:bodyPr vert="horz" lIns="54000" tIns="0" rIns="36000" bIns="36000" rtlCol="0">
            <a:noAutofit/>
          </a:bodyPr>
          <a:lstStyle>
            <a:lvl1pPr marL="265113" indent="-265113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0975" lvl="0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marL="360000" lvl="1" indent="-180975" algn="l" defTabSz="538163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540000" lvl="2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720000" lvl="3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900000" lvl="4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413988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9227"/>
            <a:ext cx="268100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buFont typeface="Symbol" panose="05050102010706020507" pitchFamily="18" charset="2"/>
              <a:buChar char=""/>
              <a:tabLst/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/>
          </p:nvPr>
        </p:nvSpPr>
        <p:spPr>
          <a:xfrm>
            <a:off x="3271090" y="1339227"/>
            <a:ext cx="2672510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  <a:cs typeface="Kokila" panose="020B0604020202020204" pitchFamily="34" charset="0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6"/>
          </p:nvPr>
        </p:nvSpPr>
        <p:spPr>
          <a:xfrm>
            <a:off x="6129555" y="1339227"/>
            <a:ext cx="266043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0712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18353" y="1330263"/>
            <a:ext cx="4106022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>
          <a:xfrm>
            <a:off x="4696664" y="1330263"/>
            <a:ext cx="4093323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492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229600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5091"/>
            <a:ext cx="2681003" cy="3087683"/>
          </a:xfrm>
        </p:spPr>
        <p:txBody>
          <a:bodyPr tIns="0"/>
          <a:lstStyle>
            <a:lvl1pPr marL="144000" indent="-14400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>
              <a:lnSpc>
                <a:spcPts val="1200"/>
              </a:lnSpc>
              <a:buFont typeface="Symbol" panose="05050102010706020507" pitchFamily="18" charset="2"/>
              <a:buChar char=""/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sz="1000">
                <a:latin typeface="+mn-lt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239074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3272000" y="1335091"/>
            <a:ext cx="267160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4"/>
          </p:nvPr>
        </p:nvSpPr>
        <p:spPr>
          <a:xfrm>
            <a:off x="6122618" y="1335091"/>
            <a:ext cx="266737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3248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29153"/>
            <a:ext cx="1971391" cy="3093621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Klik om de modelstijlen te bewerken</a:t>
            </a:r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2571968" y="1329153"/>
            <a:ext cx="1952407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7"/>
          </p:nvPr>
        </p:nvSpPr>
        <p:spPr>
          <a:xfrm>
            <a:off x="4703980" y="1329153"/>
            <a:ext cx="1952408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8"/>
          </p:nvPr>
        </p:nvSpPr>
        <p:spPr>
          <a:xfrm>
            <a:off x="6827713" y="1329153"/>
            <a:ext cx="1962275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8762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 marL="265113" indent="-265113">
              <a:lnSpc>
                <a:spcPts val="2800"/>
              </a:lnSpc>
              <a:buNone/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7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white">
          <a:xfrm>
            <a:off x="421914" y="279187"/>
            <a:ext cx="8374012" cy="37989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8590" y="1339253"/>
            <a:ext cx="8371398" cy="3083522"/>
          </a:xfrm>
          <a:prstGeom prst="rect">
            <a:avLst/>
          </a:prstGeom>
        </p:spPr>
        <p:txBody>
          <a:bodyPr vert="horz" lIns="54000" tIns="36000" rIns="36000" bIns="36000" rtlCol="0">
            <a:noAutofit/>
          </a:bodyPr>
          <a:lstStyle/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052" y="4704179"/>
            <a:ext cx="2900311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smtClean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pPr>
              <a:lnSpc>
                <a:spcPts val="990"/>
              </a:lnSpc>
            </a:pPr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50094" y="4704179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r>
              <a:rPr lang="nl-NL" dirty="0"/>
              <a:t>Agile aanpak Logmanagement project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0712" y="4709679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693" r:id="rId9"/>
  </p:sldLayoutIdLst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1pPr>
      <a:lvl2pPr marL="538163" indent="-273050" algn="l" defTabSz="538163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2pPr>
      <a:lvl3pPr marL="809625" indent="-27146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3pPr>
      <a:lvl4pPr marL="1074738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4pPr>
      <a:lvl5pPr marL="1347788" indent="-273050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white">
          <a:xfrm>
            <a:off x="421914" y="279187"/>
            <a:ext cx="8374012" cy="37989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8590" y="1339253"/>
            <a:ext cx="8371398" cy="3083522"/>
          </a:xfrm>
          <a:prstGeom prst="rect">
            <a:avLst/>
          </a:prstGeom>
        </p:spPr>
        <p:txBody>
          <a:bodyPr vert="horz" lIns="54000" tIns="36000" rIns="36000" bIns="36000" rtlCol="0">
            <a:noAutofit/>
          </a:bodyPr>
          <a:lstStyle/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052" y="4704179"/>
            <a:ext cx="2900311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smtClean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pPr>
              <a:lnSpc>
                <a:spcPts val="990"/>
              </a:lnSpc>
            </a:pPr>
            <a:r>
              <a:rPr lang="en-US" dirty="0"/>
              <a:t>Workshop: Introduction to Software Defined Networking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50094" y="4704179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0712" y="4709679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0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1pPr>
      <a:lvl2pPr marL="538163" indent="-273050" algn="l" defTabSz="538163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2pPr>
      <a:lvl3pPr marL="809625" indent="-27146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3pPr>
      <a:lvl4pPr marL="1074738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4pPr>
      <a:lvl5pPr marL="1347788" indent="-273050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Marlou16/sdn-tutorial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Marlou16/sdn-tutorial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Marlou16/sdn-tutorial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CB206507-3395-4231-80CD-F5184BA6F952}"/>
              </a:ext>
            </a:extLst>
          </p:cNvPr>
          <p:cNvSpPr txBox="1">
            <a:spLocks/>
          </p:cNvSpPr>
          <p:nvPr/>
        </p:nvSpPr>
        <p:spPr bwMode="white">
          <a:xfrm>
            <a:off x="367495" y="1501526"/>
            <a:ext cx="8358334" cy="15465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4800" dirty="0"/>
              <a:t>04 00 00 08 6e 3d be f1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D4AF6F-B052-4C72-AC1F-0B180A113ACE}"/>
              </a:ext>
            </a:extLst>
          </p:cNvPr>
          <p:cNvGrpSpPr/>
          <p:nvPr/>
        </p:nvGrpSpPr>
        <p:grpSpPr>
          <a:xfrm>
            <a:off x="306502" y="1022104"/>
            <a:ext cx="2228080" cy="1252672"/>
            <a:chOff x="38872" y="1551248"/>
            <a:chExt cx="2579791" cy="1333125"/>
          </a:xfrm>
        </p:grpSpPr>
        <p:sp>
          <p:nvSpPr>
            <p:cNvPr id="18" name="Shape 226">
              <a:extLst>
                <a:ext uri="{FF2B5EF4-FFF2-40B4-BE49-F238E27FC236}">
                  <a16:creationId xmlns:a16="http://schemas.microsoft.com/office/drawing/2014/main" id="{AABF9E7E-66A9-4954-A3DB-1080C6BBF7AA}"/>
                </a:ext>
              </a:extLst>
            </p:cNvPr>
            <p:cNvSpPr txBox="1">
              <a:spLocks/>
            </p:cNvSpPr>
            <p:nvPr/>
          </p:nvSpPr>
          <p:spPr>
            <a:xfrm>
              <a:off x="38872" y="1551248"/>
              <a:ext cx="2579791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sz="2400" dirty="0">
                  <a:solidFill>
                    <a:schemeClr val="tx1"/>
                  </a:solidFill>
                  <a:latin typeface="KPN Sans Light" panose="020B0604020202020204" charset="0"/>
                </a:rPr>
                <a:t>OpenFlow 1.3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2AEB924B-4619-4A14-8434-BCCF00AEFD8D}"/>
                </a:ext>
              </a:extLst>
            </p:cNvPr>
            <p:cNvSpPr/>
            <p:nvPr/>
          </p:nvSpPr>
          <p:spPr>
            <a:xfrm rot="5400000">
              <a:off x="1061043" y="2092614"/>
              <a:ext cx="657439" cy="9260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D6D95E-8904-4B27-BAED-1AB34ECE5922}"/>
              </a:ext>
            </a:extLst>
          </p:cNvPr>
          <p:cNvGrpSpPr/>
          <p:nvPr/>
        </p:nvGrpSpPr>
        <p:grpSpPr>
          <a:xfrm flipV="1">
            <a:off x="708275" y="2943948"/>
            <a:ext cx="3437126" cy="1325305"/>
            <a:chOff x="-328800" y="1559068"/>
            <a:chExt cx="3437126" cy="1325305"/>
          </a:xfrm>
        </p:grpSpPr>
        <p:sp>
          <p:nvSpPr>
            <p:cNvPr id="21" name="Shape 226">
              <a:extLst>
                <a:ext uri="{FF2B5EF4-FFF2-40B4-BE49-F238E27FC236}">
                  <a16:creationId xmlns:a16="http://schemas.microsoft.com/office/drawing/2014/main" id="{D298BBE4-0442-4054-A37C-3DA18ED00E9B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-328800" y="1559068"/>
              <a:ext cx="3437126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b="1" dirty="0">
                  <a:solidFill>
                    <a:srgbClr val="009900"/>
                  </a:solidFill>
                  <a:latin typeface="Calibri" panose="020F0502020204030204" pitchFamily="34" charset="0"/>
                  <a:ea typeface="Roboto Slab" panose="020B0604020202020204" charset="0"/>
                  <a:cs typeface="Calibri" panose="020F0502020204030204" pitchFamily="34" charset="0"/>
                </a:rPr>
                <a:t>OFPT_HELLO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C94E5B7B-4E67-46A7-AAE0-310C6E61AA44}"/>
                </a:ext>
              </a:extLst>
            </p:cNvPr>
            <p:cNvSpPr/>
            <p:nvPr/>
          </p:nvSpPr>
          <p:spPr>
            <a:xfrm rot="5400000">
              <a:off x="1061043" y="2092614"/>
              <a:ext cx="657439" cy="9260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7C8049-A4C7-4FA3-BFF0-8693EEC96E59}"/>
              </a:ext>
            </a:extLst>
          </p:cNvPr>
          <p:cNvGrpSpPr/>
          <p:nvPr/>
        </p:nvGrpSpPr>
        <p:grpSpPr>
          <a:xfrm>
            <a:off x="2392452" y="1022104"/>
            <a:ext cx="3000373" cy="1243413"/>
            <a:chOff x="599186" y="1640960"/>
            <a:chExt cx="1581152" cy="1243413"/>
          </a:xfrm>
        </p:grpSpPr>
        <p:sp>
          <p:nvSpPr>
            <p:cNvPr id="24" name="Shape 226">
              <a:extLst>
                <a:ext uri="{FF2B5EF4-FFF2-40B4-BE49-F238E27FC236}">
                  <a16:creationId xmlns:a16="http://schemas.microsoft.com/office/drawing/2014/main" id="{3CE492EB-4C52-47A6-B7C7-3F54766A3E27}"/>
                </a:ext>
              </a:extLst>
            </p:cNvPr>
            <p:cNvSpPr txBox="1">
              <a:spLocks/>
            </p:cNvSpPr>
            <p:nvPr/>
          </p:nvSpPr>
          <p:spPr>
            <a:xfrm>
              <a:off x="599186" y="1640960"/>
              <a:ext cx="1581152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sz="2400" dirty="0">
                  <a:solidFill>
                    <a:schemeClr val="tx1"/>
                  </a:solidFill>
                  <a:latin typeface="KPN Sans Light" panose="020B0604020202020204" charset="0"/>
                </a:rPr>
                <a:t>Length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7C373F91-022D-45DF-9E9D-9A0C2E048FFA}"/>
                </a:ext>
              </a:extLst>
            </p:cNvPr>
            <p:cNvSpPr/>
            <p:nvPr/>
          </p:nvSpPr>
          <p:spPr>
            <a:xfrm rot="5400000">
              <a:off x="1061043" y="2092614"/>
              <a:ext cx="657439" cy="9260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35771E-176D-46F4-B3E6-8B0E0006EBA8}"/>
              </a:ext>
            </a:extLst>
          </p:cNvPr>
          <p:cNvGrpSpPr/>
          <p:nvPr/>
        </p:nvGrpSpPr>
        <p:grpSpPr>
          <a:xfrm>
            <a:off x="3979467" y="1022104"/>
            <a:ext cx="4926640" cy="1243413"/>
            <a:chOff x="616643" y="1631701"/>
            <a:chExt cx="1581152" cy="1243413"/>
          </a:xfrm>
        </p:grpSpPr>
        <p:sp>
          <p:nvSpPr>
            <p:cNvPr id="27" name="Shape 226">
              <a:extLst>
                <a:ext uri="{FF2B5EF4-FFF2-40B4-BE49-F238E27FC236}">
                  <a16:creationId xmlns:a16="http://schemas.microsoft.com/office/drawing/2014/main" id="{16776A28-4345-4D25-83E0-F5A67B6B6506}"/>
                </a:ext>
              </a:extLst>
            </p:cNvPr>
            <p:cNvSpPr txBox="1">
              <a:spLocks/>
            </p:cNvSpPr>
            <p:nvPr/>
          </p:nvSpPr>
          <p:spPr>
            <a:xfrm>
              <a:off x="616643" y="1631701"/>
              <a:ext cx="1581152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sz="2400" dirty="0">
                  <a:solidFill>
                    <a:schemeClr val="tx1"/>
                  </a:solidFill>
                  <a:latin typeface="KPN Sans Light" panose="020B0604020202020204" charset="0"/>
                </a:rPr>
                <a:t>Transaction ID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19D40595-31D7-43A1-811B-F5FB83084F2C}"/>
                </a:ext>
              </a:extLst>
            </p:cNvPr>
            <p:cNvSpPr/>
            <p:nvPr/>
          </p:nvSpPr>
          <p:spPr>
            <a:xfrm rot="5400000">
              <a:off x="1078500" y="2064782"/>
              <a:ext cx="657439" cy="963225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98306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een traditioneel netwerk (3)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B7583-2DD4-4A7C-8C60-E6A3A7B7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20130"/>
            <a:ext cx="5563082" cy="2522439"/>
          </a:xfrm>
          <a:prstGeom prst="rect">
            <a:avLst/>
          </a:prstGeom>
        </p:spPr>
      </p:pic>
      <p:sp>
        <p:nvSpPr>
          <p:cNvPr id="10" name="Toelichting met afgeronde rechthoek 4">
            <a:extLst>
              <a:ext uri="{FF2B5EF4-FFF2-40B4-BE49-F238E27FC236}">
                <a16:creationId xmlns:a16="http://schemas.microsoft.com/office/drawing/2014/main" id="{230E97F4-69B0-435E-9DA7-E6EA26B26828}"/>
              </a:ext>
            </a:extLst>
          </p:cNvPr>
          <p:cNvSpPr/>
          <p:nvPr/>
        </p:nvSpPr>
        <p:spPr>
          <a:xfrm>
            <a:off x="6222776" y="1315844"/>
            <a:ext cx="1589808" cy="1012890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5">
            <a:extLst>
              <a:ext uri="{FF2B5EF4-FFF2-40B4-BE49-F238E27FC236}">
                <a16:creationId xmlns:a16="http://schemas.microsoft.com/office/drawing/2014/main" id="{F61840F8-9CE5-44A8-86EF-914AEE822C32}"/>
              </a:ext>
            </a:extLst>
          </p:cNvPr>
          <p:cNvSpPr txBox="1"/>
          <p:nvPr/>
        </p:nvSpPr>
        <p:spPr>
          <a:xfrm>
            <a:off x="6257125" y="1373827"/>
            <a:ext cx="1555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H2, dat ben ik! Heb ik de iets gewonnen?</a:t>
            </a:r>
          </a:p>
        </p:txBody>
      </p:sp>
      <p:sp>
        <p:nvSpPr>
          <p:cNvPr id="12" name="Wolkvormige toelichting 6">
            <a:extLst>
              <a:ext uri="{FF2B5EF4-FFF2-40B4-BE49-F238E27FC236}">
                <a16:creationId xmlns:a16="http://schemas.microsoft.com/office/drawing/2014/main" id="{D9F7F26B-5B8D-4A4A-B9DD-C0CB0365BDD5}"/>
              </a:ext>
            </a:extLst>
          </p:cNvPr>
          <p:cNvSpPr/>
          <p:nvPr/>
        </p:nvSpPr>
        <p:spPr>
          <a:xfrm rot="12100236">
            <a:off x="3175446" y="3318388"/>
            <a:ext cx="2167417" cy="1316839"/>
          </a:xfrm>
          <a:prstGeom prst="cloudCallout">
            <a:avLst>
              <a:gd name="adj1" fmla="val -48887"/>
              <a:gd name="adj2" fmla="val 45030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7">
            <a:extLst>
              <a:ext uri="{FF2B5EF4-FFF2-40B4-BE49-F238E27FC236}">
                <a16:creationId xmlns:a16="http://schemas.microsoft.com/office/drawing/2014/main" id="{1B453837-B729-4F66-B420-19CCC1908E38}"/>
              </a:ext>
            </a:extLst>
          </p:cNvPr>
          <p:cNvSpPr txBox="1"/>
          <p:nvPr/>
        </p:nvSpPr>
        <p:spPr>
          <a:xfrm rot="201897">
            <a:off x="3350998" y="3817964"/>
            <a:ext cx="195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H2 dat ben ik niet, ik houd m’n mond wel.</a:t>
            </a:r>
          </a:p>
        </p:txBody>
      </p:sp>
      <p:sp>
        <p:nvSpPr>
          <p:cNvPr id="14" name="Wolkvormige toelichting 13">
            <a:extLst>
              <a:ext uri="{FF2B5EF4-FFF2-40B4-BE49-F238E27FC236}">
                <a16:creationId xmlns:a16="http://schemas.microsoft.com/office/drawing/2014/main" id="{39D8B8D8-0E97-4AED-AEEC-04B48F207907}"/>
              </a:ext>
            </a:extLst>
          </p:cNvPr>
          <p:cNvSpPr/>
          <p:nvPr/>
        </p:nvSpPr>
        <p:spPr>
          <a:xfrm>
            <a:off x="1059760" y="959568"/>
            <a:ext cx="2167417" cy="1316839"/>
          </a:xfrm>
          <a:prstGeom prst="cloudCallout">
            <a:avLst>
              <a:gd name="adj1" fmla="val 61153"/>
              <a:gd name="adj2" fmla="val 66839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53E3C1A-4824-41EF-80BA-9BAC9479977E}"/>
              </a:ext>
            </a:extLst>
          </p:cNvPr>
          <p:cNvSpPr txBox="1"/>
          <p:nvPr/>
        </p:nvSpPr>
        <p:spPr>
          <a:xfrm>
            <a:off x="1371796" y="1169035"/>
            <a:ext cx="1642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Ik onthoud dit voor de volgende keer!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369B1F-BDD9-40D6-A67A-A1BABC63C68A}"/>
              </a:ext>
            </a:extLst>
          </p:cNvPr>
          <p:cNvCxnSpPr/>
          <p:nvPr/>
        </p:nvCxnSpPr>
        <p:spPr>
          <a:xfrm flipH="1">
            <a:off x="5509404" y="2795239"/>
            <a:ext cx="7477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CFFA89-685B-45C0-B0A8-B1D10063BE7B}"/>
              </a:ext>
            </a:extLst>
          </p:cNvPr>
          <p:cNvCxnSpPr>
            <a:cxnSpLocks/>
          </p:cNvCxnSpPr>
          <p:nvPr/>
        </p:nvCxnSpPr>
        <p:spPr>
          <a:xfrm flipH="1">
            <a:off x="4112114" y="2806390"/>
            <a:ext cx="6359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E1F84D-1B86-4AD0-92F9-65E0D45225AF}"/>
              </a:ext>
            </a:extLst>
          </p:cNvPr>
          <p:cNvCxnSpPr>
            <a:cxnSpLocks/>
          </p:cNvCxnSpPr>
          <p:nvPr/>
        </p:nvCxnSpPr>
        <p:spPr>
          <a:xfrm flipH="1">
            <a:off x="2701385" y="2795239"/>
            <a:ext cx="6359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B2250-A7F0-4DFB-9376-27035DBA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pic>
        <p:nvPicPr>
          <p:cNvPr id="8" name="Afbeelding 9">
            <a:extLst>
              <a:ext uri="{FF2B5EF4-FFF2-40B4-BE49-F238E27FC236}">
                <a16:creationId xmlns:a16="http://schemas.microsoft.com/office/drawing/2014/main" id="{B1DD4955-E667-4E6C-A9F8-99FFADC73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8" y="4185826"/>
            <a:ext cx="6820852" cy="428685"/>
          </a:xfrm>
          <a:prstGeom prst="rect">
            <a:avLst/>
          </a:prstGeom>
        </p:spPr>
      </p:pic>
      <p:sp>
        <p:nvSpPr>
          <p:cNvPr id="9" name="Wolkvormige toelichting 7">
            <a:extLst>
              <a:ext uri="{FF2B5EF4-FFF2-40B4-BE49-F238E27FC236}">
                <a16:creationId xmlns:a16="http://schemas.microsoft.com/office/drawing/2014/main" id="{0F990B9E-4CC7-42F1-A151-56052E3A488F}"/>
              </a:ext>
            </a:extLst>
          </p:cNvPr>
          <p:cNvSpPr/>
          <p:nvPr/>
        </p:nvSpPr>
        <p:spPr>
          <a:xfrm>
            <a:off x="2617526" y="3311894"/>
            <a:ext cx="2580116" cy="675957"/>
          </a:xfrm>
          <a:prstGeom prst="cloudCallout">
            <a:avLst>
              <a:gd name="adj1" fmla="val -76"/>
              <a:gd name="adj2" fmla="val -8759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8">
            <a:extLst>
              <a:ext uri="{FF2B5EF4-FFF2-40B4-BE49-F238E27FC236}">
                <a16:creationId xmlns:a16="http://schemas.microsoft.com/office/drawing/2014/main" id="{18C6AF33-25F4-4457-89A6-A11A9A547D84}"/>
              </a:ext>
            </a:extLst>
          </p:cNvPr>
          <p:cNvSpPr txBox="1"/>
          <p:nvPr/>
        </p:nvSpPr>
        <p:spPr>
          <a:xfrm>
            <a:off x="2939644" y="3449360"/>
            <a:ext cx="201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Mijn god, niets </a:t>
            </a:r>
            <a:r>
              <a:rPr lang="nl-NL" sz="1200" dirty="0" err="1"/>
              <a:t>matcht</a:t>
            </a:r>
            <a:r>
              <a:rPr lang="nl-NL" sz="1200" dirty="0"/>
              <a:t>! </a:t>
            </a:r>
            <a:br>
              <a:rPr lang="nl-NL" sz="1200" dirty="0"/>
            </a:br>
            <a:r>
              <a:rPr lang="nl-NL" sz="1200" dirty="0"/>
              <a:t>Ik heb hulp nodig!</a:t>
            </a:r>
          </a:p>
        </p:txBody>
      </p:sp>
      <p:sp>
        <p:nvSpPr>
          <p:cNvPr id="11" name="Toelichting met afgeronde rechthoek 4">
            <a:extLst>
              <a:ext uri="{FF2B5EF4-FFF2-40B4-BE49-F238E27FC236}">
                <a16:creationId xmlns:a16="http://schemas.microsoft.com/office/drawing/2014/main" id="{804C98D0-456A-4A49-A7FA-FE3751CD29D0}"/>
              </a:ext>
            </a:extLst>
          </p:cNvPr>
          <p:cNvSpPr/>
          <p:nvPr/>
        </p:nvSpPr>
        <p:spPr>
          <a:xfrm>
            <a:off x="1826179" y="1576823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D1327ED9-91FC-43F2-A79E-EA88E69AC4A5}"/>
              </a:ext>
            </a:extLst>
          </p:cNvPr>
          <p:cNvSpPr txBox="1"/>
          <p:nvPr/>
        </p:nvSpPr>
        <p:spPr>
          <a:xfrm>
            <a:off x="1848481" y="1611465"/>
            <a:ext cx="1376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Ik wilde “Hoi” zeggen tegen H2!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D9C0ED-9EAD-42AA-86B2-B50C6BBC34A9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3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1D861-E612-42DC-8FC8-7E527E24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pic>
        <p:nvPicPr>
          <p:cNvPr id="9" name="Afbeelding 9">
            <a:extLst>
              <a:ext uri="{FF2B5EF4-FFF2-40B4-BE49-F238E27FC236}">
                <a16:creationId xmlns:a16="http://schemas.microsoft.com/office/drawing/2014/main" id="{93A0A3FF-F249-4AE4-8A9E-6CFC0263D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8" y="4185826"/>
            <a:ext cx="6820852" cy="428685"/>
          </a:xfrm>
          <a:prstGeom prst="rect">
            <a:avLst/>
          </a:prstGeom>
        </p:spPr>
      </p:pic>
      <p:sp>
        <p:nvSpPr>
          <p:cNvPr id="10" name="Wolkvormige toelichting 7">
            <a:extLst>
              <a:ext uri="{FF2B5EF4-FFF2-40B4-BE49-F238E27FC236}">
                <a16:creationId xmlns:a16="http://schemas.microsoft.com/office/drawing/2014/main" id="{EFA1412D-37A5-4052-A7AA-A082BA61D27A}"/>
              </a:ext>
            </a:extLst>
          </p:cNvPr>
          <p:cNvSpPr/>
          <p:nvPr/>
        </p:nvSpPr>
        <p:spPr>
          <a:xfrm>
            <a:off x="2617526" y="3311894"/>
            <a:ext cx="2580116" cy="675957"/>
          </a:xfrm>
          <a:prstGeom prst="cloudCallout">
            <a:avLst>
              <a:gd name="adj1" fmla="val -76"/>
              <a:gd name="adj2" fmla="val -8759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8">
            <a:extLst>
              <a:ext uri="{FF2B5EF4-FFF2-40B4-BE49-F238E27FC236}">
                <a16:creationId xmlns:a16="http://schemas.microsoft.com/office/drawing/2014/main" id="{7C57C7C1-E665-4E41-B0B4-F95297C109D2}"/>
              </a:ext>
            </a:extLst>
          </p:cNvPr>
          <p:cNvSpPr txBox="1"/>
          <p:nvPr/>
        </p:nvSpPr>
        <p:spPr>
          <a:xfrm>
            <a:off x="2939644" y="3449360"/>
            <a:ext cx="201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OK, gewoon doen wat je gezegd wordt…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0747F6-957B-48B5-88AD-FDECE5C9C3A6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4F1BD8-8126-4F8C-B7FC-A8ACA3C83AA2}"/>
              </a:ext>
            </a:extLst>
          </p:cNvPr>
          <p:cNvCxnSpPr/>
          <p:nvPr/>
        </p:nvCxnSpPr>
        <p:spPr>
          <a:xfrm>
            <a:off x="4095681" y="2806391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06D3EB-FB83-4426-B658-4732DCFC7EAE}"/>
              </a:ext>
            </a:extLst>
          </p:cNvPr>
          <p:cNvCxnSpPr>
            <a:cxnSpLocks/>
          </p:cNvCxnSpPr>
          <p:nvPr/>
        </p:nvCxnSpPr>
        <p:spPr>
          <a:xfrm flipV="1">
            <a:off x="3621506" y="1407695"/>
            <a:ext cx="276726" cy="9745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30B09D-1924-4F7B-B7DC-6E63D15997D8}"/>
              </a:ext>
            </a:extLst>
          </p:cNvPr>
          <p:cNvCxnSpPr>
            <a:cxnSpLocks/>
          </p:cNvCxnSpPr>
          <p:nvPr/>
        </p:nvCxnSpPr>
        <p:spPr>
          <a:xfrm flipH="1">
            <a:off x="3850623" y="1515979"/>
            <a:ext cx="197449" cy="866274"/>
          </a:xfrm>
          <a:prstGeom prst="straightConnector1">
            <a:avLst/>
          </a:prstGeom>
          <a:ln w="28575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ige toelichting 22">
            <a:extLst>
              <a:ext uri="{FF2B5EF4-FFF2-40B4-BE49-F238E27FC236}">
                <a16:creationId xmlns:a16="http://schemas.microsoft.com/office/drawing/2014/main" id="{9DEB7048-9912-4E18-9B1E-24DD2D4EE658}"/>
              </a:ext>
            </a:extLst>
          </p:cNvPr>
          <p:cNvSpPr/>
          <p:nvPr/>
        </p:nvSpPr>
        <p:spPr>
          <a:xfrm>
            <a:off x="5566684" y="918648"/>
            <a:ext cx="2794627" cy="743671"/>
          </a:xfrm>
          <a:prstGeom prst="wedgeRectCallout">
            <a:avLst>
              <a:gd name="adj1" fmla="val -69377"/>
              <a:gd name="adj2" fmla="val 54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3">
            <a:extLst>
              <a:ext uri="{FF2B5EF4-FFF2-40B4-BE49-F238E27FC236}">
                <a16:creationId xmlns:a16="http://schemas.microsoft.com/office/drawing/2014/main" id="{4A6C1B37-0E99-4523-AD3F-8C6B28A73887}"/>
              </a:ext>
            </a:extLst>
          </p:cNvPr>
          <p:cNvSpPr txBox="1"/>
          <p:nvPr/>
        </p:nvSpPr>
        <p:spPr>
          <a:xfrm>
            <a:off x="5577835" y="894656"/>
            <a:ext cx="3259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Stuur maar door aan iedereen, </a:t>
            </a:r>
            <a:br>
              <a:rPr lang="nl-NL" sz="1400" dirty="0"/>
            </a:br>
            <a:r>
              <a:rPr lang="nl-NL" sz="1400" dirty="0"/>
              <a:t>ik ben nog gegevens aan het verzamelen.</a:t>
            </a:r>
          </a:p>
        </p:txBody>
      </p:sp>
      <p:sp>
        <p:nvSpPr>
          <p:cNvPr id="23" name="Tekstvak 24">
            <a:extLst>
              <a:ext uri="{FF2B5EF4-FFF2-40B4-BE49-F238E27FC236}">
                <a16:creationId xmlns:a16="http://schemas.microsoft.com/office/drawing/2014/main" id="{BD4AD22C-41B0-41D0-BF69-CB0AAF5B695F}"/>
              </a:ext>
            </a:extLst>
          </p:cNvPr>
          <p:cNvSpPr txBox="1"/>
          <p:nvPr/>
        </p:nvSpPr>
        <p:spPr>
          <a:xfrm>
            <a:off x="2480519" y="1472437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PACKET_IN</a:t>
            </a:r>
          </a:p>
        </p:txBody>
      </p:sp>
      <p:sp>
        <p:nvSpPr>
          <p:cNvPr id="24" name="Tekstvak 25">
            <a:extLst>
              <a:ext uri="{FF2B5EF4-FFF2-40B4-BE49-F238E27FC236}">
                <a16:creationId xmlns:a16="http://schemas.microsoft.com/office/drawing/2014/main" id="{4602C1D2-B426-4EEB-B4E7-BD6324634942}"/>
              </a:ext>
            </a:extLst>
          </p:cNvPr>
          <p:cNvSpPr txBox="1"/>
          <p:nvPr/>
        </p:nvSpPr>
        <p:spPr>
          <a:xfrm>
            <a:off x="3915506" y="181827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PACKET_OUT</a:t>
            </a:r>
          </a:p>
        </p:txBody>
      </p:sp>
    </p:spTree>
    <p:extLst>
      <p:ext uri="{BB962C8B-B14F-4D97-AF65-F5344CB8AC3E}">
        <p14:creationId xmlns:p14="http://schemas.microsoft.com/office/powerpoint/2010/main" val="76131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(3)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E250A-7034-4448-8DB0-2318E932E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sp>
        <p:nvSpPr>
          <p:cNvPr id="9" name="Toelichting met afgeronde rechthoek 25">
            <a:extLst>
              <a:ext uri="{FF2B5EF4-FFF2-40B4-BE49-F238E27FC236}">
                <a16:creationId xmlns:a16="http://schemas.microsoft.com/office/drawing/2014/main" id="{6B5A1E47-505E-46E9-A72C-654652256A7A}"/>
              </a:ext>
            </a:extLst>
          </p:cNvPr>
          <p:cNvSpPr/>
          <p:nvPr/>
        </p:nvSpPr>
        <p:spPr>
          <a:xfrm>
            <a:off x="751380" y="905822"/>
            <a:ext cx="2749435" cy="681326"/>
          </a:xfrm>
          <a:prstGeom prst="wedgeRoundRectCallout">
            <a:avLst>
              <a:gd name="adj1" fmla="val 65124"/>
              <a:gd name="adj2" fmla="val -16805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26">
            <a:extLst>
              <a:ext uri="{FF2B5EF4-FFF2-40B4-BE49-F238E27FC236}">
                <a16:creationId xmlns:a16="http://schemas.microsoft.com/office/drawing/2014/main" id="{0AEDDD48-6CEA-40F7-B2CE-744ED3C8157F}"/>
              </a:ext>
            </a:extLst>
          </p:cNvPr>
          <p:cNvSpPr txBox="1"/>
          <p:nvPr/>
        </p:nvSpPr>
        <p:spPr>
          <a:xfrm>
            <a:off x="751380" y="856347"/>
            <a:ext cx="28282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Mijn kennis is up </a:t>
            </a:r>
            <a:r>
              <a:rPr lang="nl-NL" sz="1500" dirty="0" err="1"/>
              <a:t>to</a:t>
            </a:r>
            <a:r>
              <a:rPr lang="nl-NL" sz="1500" dirty="0"/>
              <a:t> date, sla de volgende ‘flow’ op, dan weet je voortaan wat te doen!</a:t>
            </a:r>
          </a:p>
        </p:txBody>
      </p:sp>
      <p:sp>
        <p:nvSpPr>
          <p:cNvPr id="11" name="Toelichting met afgeronde rechthoek 10">
            <a:extLst>
              <a:ext uri="{FF2B5EF4-FFF2-40B4-BE49-F238E27FC236}">
                <a16:creationId xmlns:a16="http://schemas.microsoft.com/office/drawing/2014/main" id="{7EA07344-0433-4588-8C7D-11DEF671CCE1}"/>
              </a:ext>
            </a:extLst>
          </p:cNvPr>
          <p:cNvSpPr/>
          <p:nvPr/>
        </p:nvSpPr>
        <p:spPr>
          <a:xfrm>
            <a:off x="6542293" y="1587148"/>
            <a:ext cx="1589808" cy="750240"/>
          </a:xfrm>
          <a:prstGeom prst="wedgeRoundRectCallout">
            <a:avLst>
              <a:gd name="adj1" fmla="val -35866"/>
              <a:gd name="adj2" fmla="val 70252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2305A47-74F5-4723-92CF-5676BD5B502D}"/>
              </a:ext>
            </a:extLst>
          </p:cNvPr>
          <p:cNvSpPr txBox="1"/>
          <p:nvPr/>
        </p:nvSpPr>
        <p:spPr>
          <a:xfrm>
            <a:off x="6542293" y="1587148"/>
            <a:ext cx="1693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Heb</a:t>
            </a:r>
            <a:r>
              <a:rPr lang="en-US" sz="1600" dirty="0"/>
              <a:t> </a:t>
            </a:r>
            <a:r>
              <a:rPr lang="en-US" sz="1600" dirty="0" err="1"/>
              <a:t>ik</a:t>
            </a:r>
            <a:r>
              <a:rPr lang="en-US" sz="1600" dirty="0"/>
              <a:t> nu </a:t>
            </a:r>
            <a:r>
              <a:rPr lang="en-US" sz="1600" dirty="0" err="1"/>
              <a:t>wel</a:t>
            </a:r>
            <a:r>
              <a:rPr lang="en-US" sz="1600" dirty="0"/>
              <a:t> </a:t>
            </a:r>
            <a:r>
              <a:rPr lang="en-US" sz="1600" dirty="0" err="1"/>
              <a:t>iets</a:t>
            </a:r>
            <a:r>
              <a:rPr lang="en-US" sz="1600" dirty="0"/>
              <a:t> </a:t>
            </a:r>
            <a:r>
              <a:rPr lang="en-US" sz="1600" dirty="0" err="1"/>
              <a:t>gewonnen</a:t>
            </a:r>
            <a:r>
              <a:rPr lang="en-US" sz="1600" dirty="0"/>
              <a:t>?</a:t>
            </a:r>
            <a:endParaRPr lang="nl-NL" sz="1600" dirty="0"/>
          </a:p>
        </p:txBody>
      </p:sp>
      <p:sp>
        <p:nvSpPr>
          <p:cNvPr id="13" name="Wolkvormige toelichting 7">
            <a:extLst>
              <a:ext uri="{FF2B5EF4-FFF2-40B4-BE49-F238E27FC236}">
                <a16:creationId xmlns:a16="http://schemas.microsoft.com/office/drawing/2014/main" id="{EBFFC0D5-80EB-4487-967E-375ED00AAA44}"/>
              </a:ext>
            </a:extLst>
          </p:cNvPr>
          <p:cNvSpPr/>
          <p:nvPr/>
        </p:nvSpPr>
        <p:spPr>
          <a:xfrm>
            <a:off x="2458271" y="3342950"/>
            <a:ext cx="2753591" cy="665018"/>
          </a:xfrm>
          <a:prstGeom prst="cloudCallout">
            <a:avLst>
              <a:gd name="adj1" fmla="val 36902"/>
              <a:gd name="adj2" fmla="val -8967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8">
            <a:extLst>
              <a:ext uri="{FF2B5EF4-FFF2-40B4-BE49-F238E27FC236}">
                <a16:creationId xmlns:a16="http://schemas.microsoft.com/office/drawing/2014/main" id="{2DB7D215-C79A-444C-A6A4-7B86A5B6C9B0}"/>
              </a:ext>
            </a:extLst>
          </p:cNvPr>
          <p:cNvSpPr txBox="1"/>
          <p:nvPr/>
        </p:nvSpPr>
        <p:spPr>
          <a:xfrm>
            <a:off x="2704237" y="3458314"/>
            <a:ext cx="2836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M’n flow </a:t>
            </a:r>
            <a:r>
              <a:rPr lang="nl-NL" sz="1400" dirty="0" err="1"/>
              <a:t>table</a:t>
            </a:r>
            <a:r>
              <a:rPr lang="nl-NL" sz="1400" dirty="0"/>
              <a:t> is nog leeg…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A64B9E-BD6A-4CFA-A1FB-2896580D1816}"/>
              </a:ext>
            </a:extLst>
          </p:cNvPr>
          <p:cNvCxnSpPr/>
          <p:nvPr/>
        </p:nvCxnSpPr>
        <p:spPr>
          <a:xfrm flipH="1">
            <a:off x="5509404" y="2795239"/>
            <a:ext cx="7477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830038-1F4C-4DA3-B7DA-5F7BE816EDE6}"/>
              </a:ext>
            </a:extLst>
          </p:cNvPr>
          <p:cNvCxnSpPr>
            <a:cxnSpLocks/>
          </p:cNvCxnSpPr>
          <p:nvPr/>
        </p:nvCxnSpPr>
        <p:spPr>
          <a:xfrm flipH="1">
            <a:off x="4112114" y="2806390"/>
            <a:ext cx="6359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B70347-7CA8-44F8-879E-072808E0B26A}"/>
              </a:ext>
            </a:extLst>
          </p:cNvPr>
          <p:cNvCxnSpPr>
            <a:cxnSpLocks/>
          </p:cNvCxnSpPr>
          <p:nvPr/>
        </p:nvCxnSpPr>
        <p:spPr>
          <a:xfrm flipH="1" flipV="1">
            <a:off x="4847694" y="1641177"/>
            <a:ext cx="170810" cy="7211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4AD738-D213-4E96-BA08-CCD0114742E5}"/>
              </a:ext>
            </a:extLst>
          </p:cNvPr>
          <p:cNvCxnSpPr>
            <a:cxnSpLocks/>
          </p:cNvCxnSpPr>
          <p:nvPr/>
        </p:nvCxnSpPr>
        <p:spPr>
          <a:xfrm>
            <a:off x="4992617" y="1443789"/>
            <a:ext cx="255004" cy="918570"/>
          </a:xfrm>
          <a:prstGeom prst="straightConnector1">
            <a:avLst/>
          </a:prstGeom>
          <a:ln w="28575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4">
            <a:extLst>
              <a:ext uri="{FF2B5EF4-FFF2-40B4-BE49-F238E27FC236}">
                <a16:creationId xmlns:a16="http://schemas.microsoft.com/office/drawing/2014/main" id="{ADBE781F-B089-496D-9787-1ADC19DC9846}"/>
              </a:ext>
            </a:extLst>
          </p:cNvPr>
          <p:cNvSpPr txBox="1"/>
          <p:nvPr/>
        </p:nvSpPr>
        <p:spPr>
          <a:xfrm>
            <a:off x="3620828" y="1893205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PACKET_IN</a:t>
            </a:r>
          </a:p>
        </p:txBody>
      </p:sp>
      <p:sp>
        <p:nvSpPr>
          <p:cNvPr id="22" name="Tekstvak 24">
            <a:extLst>
              <a:ext uri="{FF2B5EF4-FFF2-40B4-BE49-F238E27FC236}">
                <a16:creationId xmlns:a16="http://schemas.microsoft.com/office/drawing/2014/main" id="{9D0D9299-1BC6-4CDF-8613-1A55E5B2C795}"/>
              </a:ext>
            </a:extLst>
          </p:cNvPr>
          <p:cNvSpPr txBox="1"/>
          <p:nvPr/>
        </p:nvSpPr>
        <p:spPr>
          <a:xfrm>
            <a:off x="5003970" y="140248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FLOW_MOD</a:t>
            </a:r>
          </a:p>
        </p:txBody>
      </p:sp>
    </p:spTree>
    <p:extLst>
      <p:ext uri="{BB962C8B-B14F-4D97-AF65-F5344CB8AC3E}">
        <p14:creationId xmlns:p14="http://schemas.microsoft.com/office/powerpoint/2010/main" val="22132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(4)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B58F1D9E-E02E-4FF0-9816-41AC9005C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2" y="3811298"/>
            <a:ext cx="8659434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2289C7-E042-411E-858F-1812895A5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94A1B-9479-491C-86D9-E306BF382A6B}"/>
              </a:ext>
            </a:extLst>
          </p:cNvPr>
          <p:cNvSpPr txBox="1"/>
          <p:nvPr/>
        </p:nvSpPr>
        <p:spPr>
          <a:xfrm>
            <a:off x="1345615" y="307894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00:00:00:00:00:01</a:t>
            </a:r>
            <a:endParaRPr lang="nl-N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7D1C0-B4EA-4E8D-BB96-E612361E43D3}"/>
              </a:ext>
            </a:extLst>
          </p:cNvPr>
          <p:cNvSpPr txBox="1"/>
          <p:nvPr/>
        </p:nvSpPr>
        <p:spPr>
          <a:xfrm>
            <a:off x="5853446" y="3063258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00:00:00:00:00:02</a:t>
            </a:r>
            <a:endParaRPr lang="nl-N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62EC8-AA2F-4294-9B3B-F12A85EC7B06}"/>
              </a:ext>
            </a:extLst>
          </p:cNvPr>
          <p:cNvSpPr txBox="1"/>
          <p:nvPr/>
        </p:nvSpPr>
        <p:spPr>
          <a:xfrm>
            <a:off x="3182436" y="23873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nl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CBD46-473C-4F27-A9DA-6E3487C61006}"/>
              </a:ext>
            </a:extLst>
          </p:cNvPr>
          <p:cNvSpPr txBox="1"/>
          <p:nvPr/>
        </p:nvSpPr>
        <p:spPr>
          <a:xfrm>
            <a:off x="4033626" y="23873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nl-NL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75C54-CD37-4E4C-90F9-B1B7E9944A0E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Wolkvormige toelichting 7">
            <a:extLst>
              <a:ext uri="{FF2B5EF4-FFF2-40B4-BE49-F238E27FC236}">
                <a16:creationId xmlns:a16="http://schemas.microsoft.com/office/drawing/2014/main" id="{0DA6EB84-2586-41B2-B17B-D602021C5132}"/>
              </a:ext>
            </a:extLst>
          </p:cNvPr>
          <p:cNvSpPr/>
          <p:nvPr/>
        </p:nvSpPr>
        <p:spPr>
          <a:xfrm>
            <a:off x="2661424" y="3307374"/>
            <a:ext cx="2753591" cy="467542"/>
          </a:xfrm>
          <a:prstGeom prst="cloudCallout">
            <a:avLst>
              <a:gd name="adj1" fmla="val -8003"/>
              <a:gd name="adj2" fmla="val -929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8">
            <a:extLst>
              <a:ext uri="{FF2B5EF4-FFF2-40B4-BE49-F238E27FC236}">
                <a16:creationId xmlns:a16="http://schemas.microsoft.com/office/drawing/2014/main" id="{9AB7F228-4203-4BFF-B833-83EDC02CA7A3}"/>
              </a:ext>
            </a:extLst>
          </p:cNvPr>
          <p:cNvSpPr txBox="1"/>
          <p:nvPr/>
        </p:nvSpPr>
        <p:spPr>
          <a:xfrm>
            <a:off x="2913156" y="3386725"/>
            <a:ext cx="252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Ik weet wat ik moet doen!</a:t>
            </a:r>
          </a:p>
        </p:txBody>
      </p:sp>
      <p:sp>
        <p:nvSpPr>
          <p:cNvPr id="17" name="Toelichting met afgeronde rechthoek 4">
            <a:extLst>
              <a:ext uri="{FF2B5EF4-FFF2-40B4-BE49-F238E27FC236}">
                <a16:creationId xmlns:a16="http://schemas.microsoft.com/office/drawing/2014/main" id="{55CC5158-93D1-461E-AE54-05CE9DC91AC7}"/>
              </a:ext>
            </a:extLst>
          </p:cNvPr>
          <p:cNvSpPr/>
          <p:nvPr/>
        </p:nvSpPr>
        <p:spPr>
          <a:xfrm>
            <a:off x="1949647" y="1544612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5">
            <a:extLst>
              <a:ext uri="{FF2B5EF4-FFF2-40B4-BE49-F238E27FC236}">
                <a16:creationId xmlns:a16="http://schemas.microsoft.com/office/drawing/2014/main" id="{F7B4BEA1-BC5D-4743-A009-93414A7FF367}"/>
              </a:ext>
            </a:extLst>
          </p:cNvPr>
          <p:cNvSpPr txBox="1"/>
          <p:nvPr/>
        </p:nvSpPr>
        <p:spPr>
          <a:xfrm>
            <a:off x="1949646" y="1635009"/>
            <a:ext cx="1444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“Hoi H2, </a:t>
            </a:r>
            <a:br>
              <a:rPr lang="en-US" sz="1600" dirty="0"/>
            </a:br>
            <a:r>
              <a:rPr lang="en-US" sz="1600" dirty="0"/>
              <a:t>ben </a:t>
            </a:r>
            <a:r>
              <a:rPr lang="en-US" sz="1600" dirty="0" err="1"/>
              <a:t>ik</a:t>
            </a:r>
            <a:r>
              <a:rPr lang="en-US" sz="1600" dirty="0"/>
              <a:t> </a:t>
            </a:r>
            <a:r>
              <a:rPr lang="en-US" sz="1600" dirty="0" err="1"/>
              <a:t>weer</a:t>
            </a:r>
            <a:r>
              <a:rPr lang="en-US" sz="1600" dirty="0"/>
              <a:t>!”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411622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1: ONOS en </a:t>
            </a:r>
            <a:r>
              <a:rPr lang="nl-NL" dirty="0" err="1"/>
              <a:t>Mininet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Allereerst kleine Demo als voorbeeld</a:t>
            </a:r>
          </a:p>
          <a:p>
            <a:r>
              <a:rPr lang="nl-NL" dirty="0">
                <a:latin typeface="KPN Sans Light" panose="020B0604020202020204" charset="0"/>
              </a:rPr>
              <a:t>In de tutorial, werk door: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Ontdek ONOS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Je eigen netwerk met </a:t>
            </a:r>
            <a:r>
              <a:rPr lang="nl-NL" dirty="0" err="1">
                <a:latin typeface="KPN Sans Light" panose="020B0604020202020204" charset="0"/>
              </a:rPr>
              <a:t>Mininet</a:t>
            </a:r>
            <a:endParaRPr lang="nl-NL" dirty="0">
              <a:latin typeface="KPN Sans Light" panose="020B0604020202020204" charset="0"/>
            </a:endParaRPr>
          </a:p>
          <a:p>
            <a:pPr marL="0" indent="0">
              <a:buNone/>
            </a:pPr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  <a:hlinkClick r:id="rId2"/>
              </a:rPr>
              <a:t>www.github.com/Marlou16/sdn-tutorial</a:t>
            </a:r>
            <a:br>
              <a:rPr lang="nl-NL" dirty="0">
                <a:latin typeface="KPN Sans Light" panose="020B0604020202020204" charset="0"/>
              </a:rPr>
            </a:br>
            <a:r>
              <a:rPr lang="nl-NL" dirty="0">
                <a:latin typeface="KPN Sans Light" panose="020B0604020202020204" charset="0"/>
              </a:rPr>
              <a:t>(ook te laden op de VM zelf, voor het betere ‘kopieer-plak-werk’)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29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2: </a:t>
            </a:r>
            <a:r>
              <a:rPr lang="nl-NL" dirty="0" err="1"/>
              <a:t>OpenFlow</a:t>
            </a:r>
            <a:r>
              <a:rPr lang="nl-NL" dirty="0"/>
              <a:t> met </a:t>
            </a:r>
            <a:r>
              <a:rPr lang="nl-NL" dirty="0" err="1"/>
              <a:t>Wireshark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Allereerst kleine Demo als voorbeeld</a:t>
            </a:r>
          </a:p>
          <a:p>
            <a:r>
              <a:rPr lang="nl-NL" dirty="0">
                <a:latin typeface="KPN Sans Light" panose="020B0604020202020204" charset="0"/>
              </a:rPr>
              <a:t>In de tutorial, werk door: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Het </a:t>
            </a:r>
            <a:r>
              <a:rPr lang="nl-NL" dirty="0" err="1">
                <a:latin typeface="KPN Sans Light" panose="020B0604020202020204" charset="0"/>
              </a:rPr>
              <a:t>OpenFlow</a:t>
            </a:r>
            <a:r>
              <a:rPr lang="nl-NL" dirty="0">
                <a:latin typeface="KPN Sans Light" panose="020B0604020202020204" charset="0"/>
              </a:rPr>
              <a:t> Protocol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Bestudeer </a:t>
            </a:r>
            <a:r>
              <a:rPr lang="nl-NL" dirty="0" err="1">
                <a:latin typeface="KPN Sans Light" panose="020B0604020202020204" charset="0"/>
              </a:rPr>
              <a:t>OpenFlow</a:t>
            </a:r>
            <a:r>
              <a:rPr lang="nl-NL" dirty="0">
                <a:latin typeface="KPN Sans Light" panose="020B0604020202020204" charset="0"/>
              </a:rPr>
              <a:t> met </a:t>
            </a:r>
            <a:r>
              <a:rPr lang="nl-NL" dirty="0" err="1">
                <a:latin typeface="KPN Sans Light" panose="020B0604020202020204" charset="0"/>
              </a:rPr>
              <a:t>Wireshark</a:t>
            </a:r>
            <a:endParaRPr lang="nl-NL" dirty="0">
              <a:latin typeface="KPN Sans Light" panose="020B0604020202020204" charset="0"/>
            </a:endParaRPr>
          </a:p>
          <a:p>
            <a:pPr marL="0" indent="0">
              <a:buNone/>
            </a:pPr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  <a:hlinkClick r:id="rId2"/>
              </a:rPr>
              <a:t>www.github.com/Marlou16/sdn-tutorial</a:t>
            </a:r>
            <a:br>
              <a:rPr lang="nl-NL" dirty="0">
                <a:latin typeface="KPN Sans Light" panose="020B0604020202020204" charset="0"/>
              </a:rPr>
            </a:br>
            <a:r>
              <a:rPr lang="nl-NL" dirty="0">
                <a:latin typeface="KPN Sans Light" panose="020B0604020202020204" charset="0"/>
              </a:rPr>
              <a:t>(ook te laden op de VM zelf, voor het betere ‘kopieer-plak-werk’)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513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74C9-9993-42A3-843B-384D4C41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: SDN in context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8588-9D49-4498-B5C3-267F332045C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33F1-36FF-4460-8F8B-465253D54AF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1DC3A6-F360-4B3B-A292-59C819E6E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D26CE8-E408-4733-A0A2-3C6FD5B55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24" y="1254125"/>
            <a:ext cx="4820840" cy="3168650"/>
          </a:xfrm>
        </p:spPr>
      </p:pic>
    </p:spTree>
    <p:extLst>
      <p:ext uri="{BB962C8B-B14F-4D97-AF65-F5344CB8AC3E}">
        <p14:creationId xmlns:p14="http://schemas.microsoft.com/office/powerpoint/2010/main" val="388765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3: </a:t>
            </a:r>
            <a:r>
              <a:rPr lang="nl-NL" dirty="0" err="1"/>
              <a:t>Intent-based</a:t>
            </a:r>
            <a:r>
              <a:rPr lang="nl-NL" dirty="0"/>
              <a:t> </a:t>
            </a:r>
            <a:r>
              <a:rPr lang="nl-NL" dirty="0" err="1"/>
              <a:t>Forwarding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Allereerst kleine Demo als voorbeeld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Installeren van een nieuwe applicatie</a:t>
            </a:r>
          </a:p>
          <a:p>
            <a:pPr lvl="1"/>
            <a:r>
              <a:rPr lang="nl-NL" dirty="0" err="1">
                <a:latin typeface="KPN Sans Light" panose="020B0604020202020204" charset="0"/>
              </a:rPr>
              <a:t>Intent-based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Forwarding</a:t>
            </a:r>
            <a:endParaRPr lang="nl-NL" dirty="0">
              <a:latin typeface="KPN Sans Light" panose="020B0604020202020204" charset="0"/>
            </a:endParaRPr>
          </a:p>
          <a:p>
            <a:pPr lvl="1"/>
            <a:r>
              <a:rPr lang="nl-NL" dirty="0">
                <a:latin typeface="KPN Sans Light" panose="020B0604020202020204" charset="0"/>
              </a:rPr>
              <a:t>Hoe gaat de controller om met dynamische netwerken</a:t>
            </a:r>
          </a:p>
          <a:p>
            <a:r>
              <a:rPr lang="nl-NL" dirty="0">
                <a:latin typeface="KPN Sans Light" panose="020B0604020202020204" charset="0"/>
              </a:rPr>
              <a:t>In de tutorial, werk door: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Next-level SDN: </a:t>
            </a:r>
            <a:r>
              <a:rPr lang="nl-NL" dirty="0" err="1">
                <a:latin typeface="KPN Sans Light" panose="020B0604020202020204" charset="0"/>
              </a:rPr>
              <a:t>Intent-based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Forwarding</a:t>
            </a:r>
            <a:endParaRPr lang="nl-NL" dirty="0">
              <a:latin typeface="KPN Sans Light" panose="020B0604020202020204" charset="0"/>
            </a:endParaRPr>
          </a:p>
          <a:p>
            <a:pPr lvl="1"/>
            <a:r>
              <a:rPr lang="nl-NL" b="1" dirty="0">
                <a:latin typeface="KPN Sans Light" panose="020B0604020202020204" charset="0"/>
              </a:rPr>
              <a:t>(Bonus) </a:t>
            </a:r>
            <a:r>
              <a:rPr lang="nl-NL" dirty="0">
                <a:latin typeface="KPN Sans Light" panose="020B0604020202020204" charset="0"/>
              </a:rPr>
              <a:t>“</a:t>
            </a:r>
            <a:r>
              <a:rPr lang="nl-NL" dirty="0" err="1">
                <a:latin typeface="KPN Sans Light" panose="020B0604020202020204" charset="0"/>
              </a:rPr>
              <a:t>Try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it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all</a:t>
            </a:r>
            <a:r>
              <a:rPr lang="nl-NL" dirty="0">
                <a:latin typeface="KPN Sans Light" panose="020B0604020202020204" charset="0"/>
              </a:rPr>
              <a:t>” opgave</a:t>
            </a:r>
            <a:endParaRPr lang="nl-NL" b="1" dirty="0">
              <a:latin typeface="KPN Sans Light" panose="020B0604020202020204" charset="0"/>
            </a:endParaRPr>
          </a:p>
          <a:p>
            <a:pPr lvl="1"/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  <a:hlinkClick r:id="rId2"/>
              </a:rPr>
              <a:t>www.github.com/Marlou16/sdn-tutorial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2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47B4-6500-42FD-A8CC-75C8E990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Software </a:t>
            </a:r>
            <a:r>
              <a:rPr lang="nl-NL" dirty="0" err="1"/>
              <a:t>Defined</a:t>
            </a:r>
            <a:r>
              <a:rPr lang="nl-NL" dirty="0"/>
              <a:t>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C3D0-04C0-450B-B5FA-A2EA6D49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Voorbereiding: Je eigen Virtuele Omgeving</a:t>
            </a:r>
          </a:p>
          <a:p>
            <a:r>
              <a:rPr lang="nl-NL" dirty="0">
                <a:latin typeface="KPN Sans Light" panose="020B0604020202020204" charset="0"/>
              </a:rPr>
              <a:t>SDN voor Dummy’s</a:t>
            </a:r>
          </a:p>
          <a:p>
            <a:r>
              <a:rPr lang="nl-NL" dirty="0">
                <a:latin typeface="KPN Sans Light" panose="020B0604020202020204" charset="0"/>
              </a:rPr>
              <a:t>De SDN Controller: ONOS</a:t>
            </a:r>
          </a:p>
          <a:p>
            <a:r>
              <a:rPr lang="nl-NL" dirty="0">
                <a:latin typeface="KPN Sans Light" panose="020B0604020202020204" charset="0"/>
              </a:rPr>
              <a:t>Je eigen netwerk met </a:t>
            </a:r>
            <a:r>
              <a:rPr lang="nl-NL" dirty="0" err="1">
                <a:latin typeface="KPN Sans Light" panose="020B0604020202020204" charset="0"/>
              </a:rPr>
              <a:t>Mininet</a:t>
            </a:r>
            <a:endParaRPr lang="nl-NL" dirty="0">
              <a:latin typeface="KPN Sans Light" panose="020B0604020202020204" charset="0"/>
            </a:endParaRPr>
          </a:p>
          <a:p>
            <a:r>
              <a:rPr lang="nl-NL" dirty="0">
                <a:latin typeface="KPN Sans Light" panose="020B0604020202020204" charset="0"/>
              </a:rPr>
              <a:t>Het </a:t>
            </a:r>
            <a:r>
              <a:rPr lang="nl-NL" dirty="0" err="1">
                <a:latin typeface="KPN Sans Light" panose="020B0604020202020204" charset="0"/>
              </a:rPr>
              <a:t>OpenFlow</a:t>
            </a:r>
            <a:r>
              <a:rPr lang="nl-NL" dirty="0">
                <a:latin typeface="KPN Sans Light" panose="020B0604020202020204" charset="0"/>
              </a:rPr>
              <a:t> Protocol</a:t>
            </a:r>
          </a:p>
          <a:p>
            <a:r>
              <a:rPr lang="nl-NL" dirty="0">
                <a:latin typeface="KPN Sans Light" panose="020B0604020202020204" charset="0"/>
              </a:rPr>
              <a:t>Dynamische Netwerken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469CD-1996-484C-818B-FE6CFC3598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met tools als </a:t>
            </a:r>
            <a:r>
              <a:rPr lang="nl-NL" dirty="0" err="1"/>
              <a:t>Mininet</a:t>
            </a:r>
            <a:r>
              <a:rPr lang="nl-NL" dirty="0"/>
              <a:t>, ONOS en </a:t>
            </a:r>
            <a:r>
              <a:rPr lang="nl-NL" dirty="0" err="1"/>
              <a:t>Wireshark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52BFB-B317-4AB6-AD51-3AF6F4CF980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Starten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B7A3-8E75-4EB6-A79D-46999602CC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6E6FED-9D4F-4A61-B68E-495FFC4A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80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0: Je eigen Virtuele Omgeving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Je hebt altijd </a:t>
            </a:r>
            <a:r>
              <a:rPr lang="nl-NL" dirty="0" err="1">
                <a:latin typeface="KPN Sans Light" panose="020B0604020202020204" charset="0"/>
              </a:rPr>
              <a:t>VirtualBox</a:t>
            </a:r>
            <a:r>
              <a:rPr lang="nl-NL" dirty="0">
                <a:latin typeface="KPN Sans Light" panose="020B0604020202020204" charset="0"/>
              </a:rPr>
              <a:t> nodig</a:t>
            </a:r>
          </a:p>
          <a:p>
            <a:r>
              <a:rPr lang="nl-NL" dirty="0">
                <a:latin typeface="KPN Sans Light" panose="020B0604020202020204" charset="0"/>
              </a:rPr>
              <a:t>Het was mogelijk om je eigen virtuele omgeving te creëren met behulp van het workshop-materiaal</a:t>
            </a:r>
          </a:p>
          <a:p>
            <a:r>
              <a:rPr lang="nl-NL" dirty="0">
                <a:latin typeface="KPN Sans Light" panose="020B0604020202020204" charset="0"/>
              </a:rPr>
              <a:t>Er zijn </a:t>
            </a:r>
            <a:r>
              <a:rPr lang="nl-NL" dirty="0" err="1">
                <a:latin typeface="KPN Sans Light" panose="020B0604020202020204" charset="0"/>
              </a:rPr>
              <a:t>USB’s</a:t>
            </a:r>
            <a:r>
              <a:rPr lang="nl-NL" dirty="0">
                <a:latin typeface="KPN Sans Light" panose="020B0604020202020204" charset="0"/>
              </a:rPr>
              <a:t> beschikbaar om de virtuele omgeving te verkrijgen</a:t>
            </a:r>
          </a:p>
          <a:p>
            <a:endParaRPr lang="nl-NL" dirty="0">
              <a:latin typeface="KPN Sans Light" panose="020B0604020202020204" charset="0"/>
            </a:endParaRPr>
          </a:p>
          <a:p>
            <a:r>
              <a:rPr lang="nl-NL" dirty="0">
                <a:latin typeface="KPN Sans Light" panose="020B0604020202020204" charset="0"/>
              </a:rPr>
              <a:t>Zorg dat je </a:t>
            </a:r>
            <a:r>
              <a:rPr lang="nl-NL" b="1" dirty="0">
                <a:latin typeface="KPN Sans Light" panose="020B0604020202020204" charset="0"/>
              </a:rPr>
              <a:t>niet </a:t>
            </a:r>
            <a:r>
              <a:rPr lang="nl-NL" dirty="0">
                <a:latin typeface="KPN Sans Light" panose="020B0604020202020204" charset="0"/>
              </a:rPr>
              <a:t>op KOEN</a:t>
            </a:r>
            <a:r>
              <a:rPr lang="nl-NL" dirty="0">
                <a:latin typeface="KPN Sans" panose="020B0503040101020103" pitchFamily="34" charset="0"/>
              </a:rPr>
              <a:t>_</a:t>
            </a:r>
            <a:r>
              <a:rPr lang="nl-NL" dirty="0">
                <a:latin typeface="KPN Sans Light" panose="020B0604020202020204" charset="0"/>
              </a:rPr>
              <a:t>WLAN zit. (KOEN</a:t>
            </a:r>
            <a:r>
              <a:rPr lang="nl-NL" dirty="0">
                <a:latin typeface="KPN Sans" panose="020B0503040101020103" pitchFamily="34" charset="0"/>
              </a:rPr>
              <a:t>_</a:t>
            </a:r>
            <a:r>
              <a:rPr lang="nl-NL" dirty="0">
                <a:latin typeface="KPN Sans Light" panose="020B0604020202020204" charset="0"/>
              </a:rPr>
              <a:t>MOBILE is goed)</a:t>
            </a:r>
          </a:p>
          <a:p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</a:rPr>
              <a:t>www.github.com/Marlou16/sdn-tutorial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2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35E2-B68B-464B-937E-A77271D6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Software </a:t>
            </a:r>
            <a:r>
              <a:rPr lang="nl-NL" dirty="0" err="1"/>
              <a:t>Defined</a:t>
            </a:r>
            <a:r>
              <a:rPr lang="nl-NL" dirty="0"/>
              <a:t> Networking?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A82E-DBBB-449D-B0EC-18395E6D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KPN Sans Light" panose="020B0604020202020204" charset="0"/>
              </a:rPr>
              <a:t>SDN is </a:t>
            </a:r>
            <a:r>
              <a:rPr lang="en-US" dirty="0" err="1">
                <a:latin typeface="KPN Sans Light" panose="020B0604020202020204" charset="0"/>
              </a:rPr>
              <a:t>een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manier</a:t>
            </a:r>
            <a:r>
              <a:rPr lang="en-US" dirty="0">
                <a:latin typeface="KPN Sans Light" panose="020B0604020202020204" charset="0"/>
              </a:rPr>
              <a:t> van </a:t>
            </a:r>
            <a:r>
              <a:rPr lang="en-US" dirty="0" err="1">
                <a:latin typeface="KPN Sans Light" panose="020B0604020202020204" charset="0"/>
              </a:rPr>
              <a:t>netwerkvoering</a:t>
            </a:r>
            <a:endParaRPr lang="en-US" dirty="0">
              <a:latin typeface="KPN Sans Light" panose="020B0604020202020204" charset="0"/>
            </a:endParaRPr>
          </a:p>
          <a:p>
            <a:r>
              <a:rPr lang="en-US" dirty="0" err="1">
                <a:latin typeface="KPN Sans Light" panose="020B0604020202020204" charset="0"/>
              </a:rPr>
              <a:t>Intelligentie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uit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traditonele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netwerk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apparatuur</a:t>
            </a:r>
            <a:r>
              <a:rPr lang="en-US" dirty="0">
                <a:latin typeface="KPN Sans Light" panose="020B0604020202020204" charset="0"/>
              </a:rPr>
              <a:t> (switches, routers) </a:t>
            </a:r>
            <a:r>
              <a:rPr lang="en-US" dirty="0" err="1">
                <a:latin typeface="KPN Sans Light" panose="020B0604020202020204" charset="0"/>
              </a:rPr>
              <a:t>wordt</a:t>
            </a:r>
            <a:r>
              <a:rPr lang="en-US" dirty="0">
                <a:latin typeface="KPN Sans Light" panose="020B0604020202020204" charset="0"/>
              </a:rPr>
              <a:t> in </a:t>
            </a:r>
            <a:r>
              <a:rPr lang="en-US" dirty="0" err="1">
                <a:latin typeface="KPN Sans Light" panose="020B0604020202020204" charset="0"/>
              </a:rPr>
              <a:t>een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nieuwe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laag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geplaatst</a:t>
            </a:r>
            <a:endParaRPr lang="en-US" dirty="0">
              <a:latin typeface="KPN Sans Light" panose="020B0604020202020204" charset="0"/>
            </a:endParaRPr>
          </a:p>
          <a:p>
            <a:r>
              <a:rPr lang="en-US" dirty="0">
                <a:latin typeface="KPN Sans Light" panose="020B0604020202020204" charset="0"/>
              </a:rPr>
              <a:t>Het </a:t>
            </a:r>
            <a:r>
              <a:rPr lang="en-US" dirty="0" err="1">
                <a:latin typeface="KPN Sans Light" panose="020B0604020202020204" charset="0"/>
              </a:rPr>
              <a:t>netwerk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wordt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bestuurd</a:t>
            </a:r>
            <a:r>
              <a:rPr lang="en-US" dirty="0">
                <a:latin typeface="KPN Sans Light" panose="020B0604020202020204" charset="0"/>
              </a:rPr>
              <a:t> door de ‘SDN controller’ of ‘Network Operating System’ (NOS)</a:t>
            </a:r>
          </a:p>
          <a:p>
            <a:r>
              <a:rPr lang="en-US" dirty="0">
                <a:latin typeface="KPN Sans Light" panose="020B0604020202020204" charset="0"/>
              </a:rPr>
              <a:t>De term ‘software defined’ </a:t>
            </a:r>
            <a:r>
              <a:rPr lang="en-US" dirty="0" err="1">
                <a:latin typeface="KPN Sans Light" panose="020B0604020202020204" charset="0"/>
              </a:rPr>
              <a:t>komt</a:t>
            </a:r>
            <a:r>
              <a:rPr lang="en-US" dirty="0">
                <a:latin typeface="KPN Sans Light" panose="020B0604020202020204" charset="0"/>
              </a:rPr>
              <a:t> door het </a:t>
            </a:r>
            <a:r>
              <a:rPr lang="en-US" dirty="0" err="1">
                <a:latin typeface="KPN Sans Light" panose="020B0604020202020204" charset="0"/>
              </a:rPr>
              <a:t>feit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dat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je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applicaties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kunt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installeren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boven</a:t>
            </a:r>
            <a:r>
              <a:rPr lang="en-US" dirty="0">
                <a:latin typeface="KPN Sans Light" panose="020B0604020202020204" charset="0"/>
              </a:rPr>
              <a:t> de controller</a:t>
            </a:r>
          </a:p>
          <a:p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A1BE0-F5E8-4FA3-9BE3-5E66E2DF62F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5C96-2B51-4687-AB4C-B219B5094E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4CD9F7-F519-46B5-8A46-BE554CA2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03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3A11-2806-435B-A5EE-C1968E8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SDN in schemavorm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FDF07-8FAB-4260-A65B-97AA5F30EAF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096-4E9D-4FC2-AD7A-3A25CA4DE6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F45744-7D18-441B-AAB9-B56D84E96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699A8-31A1-48AB-A471-2F052E5C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57" y="1256279"/>
            <a:ext cx="6472662" cy="27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2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906F-0B0C-486E-8A4C-5D9D6220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SDN </a:t>
            </a:r>
            <a:r>
              <a:rPr lang="nl-NL" dirty="0" err="1"/>
              <a:t>Compontenten</a:t>
            </a:r>
            <a:r>
              <a:rPr lang="nl-NL" dirty="0"/>
              <a:t>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CE78-18C9-4EEF-9F1B-FFFF9789CA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E771-370D-40CA-B0FC-9DE3E30C5C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0EC912-CD10-4991-A5D8-A6BD63AC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7392E-E371-4903-9A30-EB5B3A17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12" y="1159727"/>
            <a:ext cx="4647541" cy="30317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B4C57B-B996-481F-8658-FD9D413B86AE}"/>
              </a:ext>
            </a:extLst>
          </p:cNvPr>
          <p:cNvSpPr/>
          <p:nvPr/>
        </p:nvSpPr>
        <p:spPr>
          <a:xfrm>
            <a:off x="5125844" y="660587"/>
            <a:ext cx="38323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Controller: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Doet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netwerk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berekeningen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Stuurt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directe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instructies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naar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de switches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Stuurt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Flow Rules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naar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de switches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890BF-7CD9-4B47-A3E3-72975FD4C84C}"/>
              </a:ext>
            </a:extLst>
          </p:cNvPr>
          <p:cNvSpPr/>
          <p:nvPr/>
        </p:nvSpPr>
        <p:spPr>
          <a:xfrm>
            <a:off x="2214388" y="3218358"/>
            <a:ext cx="29746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Forwarding Device: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Checkt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Flow Table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voor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instructies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die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hij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uit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kan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voeren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PN Sans Light" panose="020B0604020202020204" charset="0"/>
            </a:endParaRP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Benadert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de controller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Voert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directe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instructies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van de controller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uit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PN Sans Light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783AD-9AE7-44C6-A364-E41DF10AD0C1}"/>
              </a:ext>
            </a:extLst>
          </p:cNvPr>
          <p:cNvSpPr txBox="1"/>
          <p:nvPr/>
        </p:nvSpPr>
        <p:spPr>
          <a:xfrm>
            <a:off x="2280712" y="1245362"/>
            <a:ext cx="1931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Control Channel:</a:t>
            </a:r>
          </a:p>
          <a:p>
            <a:r>
              <a:rPr lang="nl-NL" sz="1400" dirty="0"/>
              <a:t>Hier heb je het </a:t>
            </a:r>
            <a:r>
              <a:rPr lang="nl-NL" sz="1400" b="1" dirty="0" err="1">
                <a:solidFill>
                  <a:srgbClr val="009900"/>
                </a:solidFill>
              </a:rPr>
              <a:t>OpenFlow</a:t>
            </a:r>
            <a:r>
              <a:rPr lang="nl-NL" sz="1400" dirty="0"/>
              <a:t> Protocol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008D1-0A5B-481D-8198-6D5C65617207}"/>
              </a:ext>
            </a:extLst>
          </p:cNvPr>
          <p:cNvSpPr txBox="1"/>
          <p:nvPr/>
        </p:nvSpPr>
        <p:spPr>
          <a:xfrm>
            <a:off x="1188562" y="2194690"/>
            <a:ext cx="1318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Een computer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F694E7-5A06-4120-8FB0-720C30452D7E}"/>
              </a:ext>
            </a:extLst>
          </p:cNvPr>
          <p:cNvCxnSpPr>
            <a:cxnSpLocks/>
          </p:cNvCxnSpPr>
          <p:nvPr/>
        </p:nvCxnSpPr>
        <p:spPr>
          <a:xfrm flipH="1">
            <a:off x="4802460" y="862361"/>
            <a:ext cx="386575" cy="49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F175DC-B8A2-48ED-988A-7BF86987EA38}"/>
              </a:ext>
            </a:extLst>
          </p:cNvPr>
          <p:cNvCxnSpPr/>
          <p:nvPr/>
        </p:nvCxnSpPr>
        <p:spPr>
          <a:xfrm>
            <a:off x="3739376" y="1427356"/>
            <a:ext cx="267629" cy="4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2B31E7-7359-49F2-AC7B-5A1380649387}"/>
              </a:ext>
            </a:extLst>
          </p:cNvPr>
          <p:cNvCxnSpPr>
            <a:stCxn id="11" idx="2"/>
            <a:endCxn id="8" idx="1"/>
          </p:cNvCxnSpPr>
          <p:nvPr/>
        </p:nvCxnSpPr>
        <p:spPr>
          <a:xfrm>
            <a:off x="1847781" y="2502467"/>
            <a:ext cx="432931" cy="17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B359E0-92DC-4E16-B948-D98F538095C2}"/>
              </a:ext>
            </a:extLst>
          </p:cNvPr>
          <p:cNvCxnSpPr/>
          <p:nvPr/>
        </p:nvCxnSpPr>
        <p:spPr>
          <a:xfrm flipV="1">
            <a:off x="3159512" y="2936488"/>
            <a:ext cx="498088" cy="34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1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906F-0B0C-486E-8A4C-5D9D6220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SDN </a:t>
            </a:r>
            <a:r>
              <a:rPr lang="nl-NL" dirty="0" err="1"/>
              <a:t>Compontenten</a:t>
            </a:r>
            <a:r>
              <a:rPr lang="nl-NL" dirty="0"/>
              <a:t>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CE78-18C9-4EEF-9F1B-FFFF9789CA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E771-370D-40CA-B0FC-9DE3E30C5C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0EC912-CD10-4991-A5D8-A6BD63AC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7392E-E371-4903-9A30-EB5B3A17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12" y="1159727"/>
            <a:ext cx="4647541" cy="303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6DB0A4-5923-4217-9337-98DF17CA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506" y="389798"/>
            <a:ext cx="2341871" cy="1676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159AC0-81D4-44D4-B25A-00ADA75F3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76" y="3196682"/>
            <a:ext cx="855866" cy="5557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D1B82B-1BD4-452D-87B0-2289677DB232}"/>
              </a:ext>
            </a:extLst>
          </p:cNvPr>
          <p:cNvSpPr/>
          <p:nvPr/>
        </p:nvSpPr>
        <p:spPr bwMode="gray">
          <a:xfrm>
            <a:off x="3062868" y="3196683"/>
            <a:ext cx="1063083" cy="555757"/>
          </a:xfrm>
          <a:prstGeom prst="rect">
            <a:avLst/>
          </a:prstGeom>
          <a:noFill/>
          <a:ln w="15875">
            <a:solidFill>
              <a:srgbClr val="00990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nl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69EF6-9018-42D5-A68B-4260970A078D}"/>
              </a:ext>
            </a:extLst>
          </p:cNvPr>
          <p:cNvSpPr/>
          <p:nvPr/>
        </p:nvSpPr>
        <p:spPr bwMode="gray">
          <a:xfrm>
            <a:off x="5527506" y="382707"/>
            <a:ext cx="2341871" cy="1579908"/>
          </a:xfrm>
          <a:prstGeom prst="rect">
            <a:avLst/>
          </a:prstGeom>
          <a:noFill/>
          <a:ln w="15875">
            <a:solidFill>
              <a:srgbClr val="00990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nl-NL" sz="7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EB1617-5764-421C-AFEE-00C64F29AF07}"/>
              </a:ext>
            </a:extLst>
          </p:cNvPr>
          <p:cNvCxnSpPr>
            <a:stCxn id="12" idx="1"/>
          </p:cNvCxnSpPr>
          <p:nvPr/>
        </p:nvCxnSpPr>
        <p:spPr>
          <a:xfrm flipH="1">
            <a:off x="4891668" y="1172661"/>
            <a:ext cx="635838" cy="29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C164B6-ECF7-4371-A306-530B29B82559}"/>
              </a:ext>
            </a:extLst>
          </p:cNvPr>
          <p:cNvCxnSpPr>
            <a:stCxn id="3" idx="0"/>
          </p:cNvCxnSpPr>
          <p:nvPr/>
        </p:nvCxnSpPr>
        <p:spPr>
          <a:xfrm flipV="1">
            <a:off x="3594410" y="2966224"/>
            <a:ext cx="115229" cy="23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9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een traditioneel netwerk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A03D9-8714-4427-8231-E6C701E1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20130"/>
            <a:ext cx="5563082" cy="2522439"/>
          </a:xfrm>
          <a:prstGeom prst="rect">
            <a:avLst/>
          </a:prstGeom>
        </p:spPr>
      </p:pic>
      <p:sp>
        <p:nvSpPr>
          <p:cNvPr id="12" name="Toelichting met afgeronde rechthoek 5">
            <a:extLst>
              <a:ext uri="{FF2B5EF4-FFF2-40B4-BE49-F238E27FC236}">
                <a16:creationId xmlns:a16="http://schemas.microsoft.com/office/drawing/2014/main" id="{DD177BB7-EF68-450B-930B-FFE7B56FA68C}"/>
              </a:ext>
            </a:extLst>
          </p:cNvPr>
          <p:cNvSpPr/>
          <p:nvPr/>
        </p:nvSpPr>
        <p:spPr>
          <a:xfrm>
            <a:off x="1827379" y="1505880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6">
            <a:extLst>
              <a:ext uri="{FF2B5EF4-FFF2-40B4-BE49-F238E27FC236}">
                <a16:creationId xmlns:a16="http://schemas.microsoft.com/office/drawing/2014/main" id="{8343C65D-11F2-4C80-881C-4B596C25E91B}"/>
              </a:ext>
            </a:extLst>
          </p:cNvPr>
          <p:cNvSpPr txBox="1"/>
          <p:nvPr/>
        </p:nvSpPr>
        <p:spPr>
          <a:xfrm>
            <a:off x="1827379" y="1596277"/>
            <a:ext cx="14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Laten we H2 begroeten! </a:t>
            </a:r>
          </a:p>
        </p:txBody>
      </p:sp>
    </p:spTree>
    <p:extLst>
      <p:ext uri="{BB962C8B-B14F-4D97-AF65-F5344CB8AC3E}">
        <p14:creationId xmlns:p14="http://schemas.microsoft.com/office/powerpoint/2010/main" val="141409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een traditioneel netwerk (2)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0F9F15-5290-4956-9659-719F9C87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20130"/>
            <a:ext cx="5563082" cy="2522439"/>
          </a:xfrm>
          <a:prstGeom prst="rect">
            <a:avLst/>
          </a:prstGeom>
        </p:spPr>
      </p:pic>
      <p:sp>
        <p:nvSpPr>
          <p:cNvPr id="19" name="Toelichting met afgeronde rechthoek 5">
            <a:extLst>
              <a:ext uri="{FF2B5EF4-FFF2-40B4-BE49-F238E27FC236}">
                <a16:creationId xmlns:a16="http://schemas.microsoft.com/office/drawing/2014/main" id="{4361040E-2DFE-4318-9389-CB83C5C5449A}"/>
              </a:ext>
            </a:extLst>
          </p:cNvPr>
          <p:cNvSpPr/>
          <p:nvPr/>
        </p:nvSpPr>
        <p:spPr>
          <a:xfrm>
            <a:off x="1827379" y="1505880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6">
            <a:extLst>
              <a:ext uri="{FF2B5EF4-FFF2-40B4-BE49-F238E27FC236}">
                <a16:creationId xmlns:a16="http://schemas.microsoft.com/office/drawing/2014/main" id="{B19EE041-67B9-48B0-865B-A2D2BDE65B88}"/>
              </a:ext>
            </a:extLst>
          </p:cNvPr>
          <p:cNvSpPr txBox="1"/>
          <p:nvPr/>
        </p:nvSpPr>
        <p:spPr>
          <a:xfrm>
            <a:off x="1827379" y="1596277"/>
            <a:ext cx="14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Laten we H2 begroeten!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93E248-DFF3-4AFE-8F38-BBE60DDE2518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F94FE1-1085-4C02-904F-7121006B3408}"/>
              </a:ext>
            </a:extLst>
          </p:cNvPr>
          <p:cNvCxnSpPr/>
          <p:nvPr/>
        </p:nvCxnSpPr>
        <p:spPr>
          <a:xfrm>
            <a:off x="4095681" y="2806391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359DAA-5F73-4870-AD3D-11FB7A0F931C}"/>
              </a:ext>
            </a:extLst>
          </p:cNvPr>
          <p:cNvCxnSpPr/>
          <p:nvPr/>
        </p:nvCxnSpPr>
        <p:spPr>
          <a:xfrm>
            <a:off x="5519853" y="2806391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AEB424-8125-4140-AA43-A9A2F421E4E4}"/>
              </a:ext>
            </a:extLst>
          </p:cNvPr>
          <p:cNvCxnSpPr>
            <a:cxnSpLocks/>
          </p:cNvCxnSpPr>
          <p:nvPr/>
        </p:nvCxnSpPr>
        <p:spPr>
          <a:xfrm>
            <a:off x="5252224" y="3044283"/>
            <a:ext cx="367991" cy="5984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Wolkvormige toelichting 14">
            <a:extLst>
              <a:ext uri="{FF2B5EF4-FFF2-40B4-BE49-F238E27FC236}">
                <a16:creationId xmlns:a16="http://schemas.microsoft.com/office/drawing/2014/main" id="{59D8B84F-4A0F-497F-B1BF-B7E7AA38A93F}"/>
              </a:ext>
            </a:extLst>
          </p:cNvPr>
          <p:cNvSpPr/>
          <p:nvPr/>
        </p:nvSpPr>
        <p:spPr>
          <a:xfrm rot="765422">
            <a:off x="4983882" y="937857"/>
            <a:ext cx="2167417" cy="1316839"/>
          </a:xfrm>
          <a:prstGeom prst="cloudCallout">
            <a:avLst>
              <a:gd name="adj1" fmla="val -23621"/>
              <a:gd name="adj2" fmla="val 70820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kstvak 15">
            <a:extLst>
              <a:ext uri="{FF2B5EF4-FFF2-40B4-BE49-F238E27FC236}">
                <a16:creationId xmlns:a16="http://schemas.microsoft.com/office/drawing/2014/main" id="{FE8E510A-2615-4053-992A-513E7208287D}"/>
              </a:ext>
            </a:extLst>
          </p:cNvPr>
          <p:cNvSpPr txBox="1"/>
          <p:nvPr/>
        </p:nvSpPr>
        <p:spPr>
          <a:xfrm flipH="1">
            <a:off x="5157913" y="1426999"/>
            <a:ext cx="211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Ik ken H2 ook niet!</a:t>
            </a:r>
          </a:p>
        </p:txBody>
      </p:sp>
      <p:sp>
        <p:nvSpPr>
          <p:cNvPr id="27" name="Wolkvormige toelichting 12">
            <a:extLst>
              <a:ext uri="{FF2B5EF4-FFF2-40B4-BE49-F238E27FC236}">
                <a16:creationId xmlns:a16="http://schemas.microsoft.com/office/drawing/2014/main" id="{EFC1855E-DAA8-41E5-98B3-35A65FF5FA28}"/>
              </a:ext>
            </a:extLst>
          </p:cNvPr>
          <p:cNvSpPr/>
          <p:nvPr/>
        </p:nvSpPr>
        <p:spPr>
          <a:xfrm rot="10800000">
            <a:off x="1827379" y="3237852"/>
            <a:ext cx="2167417" cy="1316839"/>
          </a:xfrm>
          <a:prstGeom prst="cloudCallout">
            <a:avLst>
              <a:gd name="adj1" fmla="val -25627"/>
              <a:gd name="adj2" fmla="val 67234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13">
            <a:extLst>
              <a:ext uri="{FF2B5EF4-FFF2-40B4-BE49-F238E27FC236}">
                <a16:creationId xmlns:a16="http://schemas.microsoft.com/office/drawing/2014/main" id="{045CAE2C-226A-4033-BF0A-9FB0887C06A4}"/>
              </a:ext>
            </a:extLst>
          </p:cNvPr>
          <p:cNvSpPr txBox="1"/>
          <p:nvPr/>
        </p:nvSpPr>
        <p:spPr>
          <a:xfrm>
            <a:off x="2188856" y="3563900"/>
            <a:ext cx="1712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Ik ken H2 niet,</a:t>
            </a:r>
          </a:p>
          <a:p>
            <a:r>
              <a:rPr lang="nl-NL" sz="1400" dirty="0"/>
              <a:t>ik vraag het aan al m’n vrienden!</a:t>
            </a:r>
          </a:p>
        </p:txBody>
      </p:sp>
    </p:spTree>
    <p:extLst>
      <p:ext uri="{BB962C8B-B14F-4D97-AF65-F5344CB8AC3E}">
        <p14:creationId xmlns:p14="http://schemas.microsoft.com/office/powerpoint/2010/main" val="27253491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KPN nieuwe templat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900"/>
      </a:accent1>
      <a:accent2>
        <a:srgbClr val="73B9EB"/>
      </a:accent2>
      <a:accent3>
        <a:srgbClr val="00AAFF"/>
      </a:accent3>
      <a:accent4>
        <a:srgbClr val="F79314"/>
      </a:accent4>
      <a:accent5>
        <a:srgbClr val="000099"/>
      </a:accent5>
      <a:accent6>
        <a:srgbClr val="4F4F4F"/>
      </a:accent6>
      <a:hlink>
        <a:srgbClr val="009900"/>
      </a:hlink>
      <a:folHlink>
        <a:srgbClr val="73B9EB"/>
      </a:folHlink>
    </a:clrScheme>
    <a:fontScheme name="KPN nieuwe templates">
      <a:majorFont>
        <a:latin typeface="KPN Accent"/>
        <a:ea typeface=""/>
        <a:cs typeface=""/>
      </a:majorFont>
      <a:minorFont>
        <a:latin typeface="KP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w="1587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rtlCol="0" anchor="ctr"/>
      <a:lstStyle>
        <a:defPPr algn="ctr">
          <a:defRPr sz="7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Default Theme">
  <a:themeElements>
    <a:clrScheme name="KPN nieuwe templat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900"/>
      </a:accent1>
      <a:accent2>
        <a:srgbClr val="73B9EB"/>
      </a:accent2>
      <a:accent3>
        <a:srgbClr val="00AAFF"/>
      </a:accent3>
      <a:accent4>
        <a:srgbClr val="F79314"/>
      </a:accent4>
      <a:accent5>
        <a:srgbClr val="000099"/>
      </a:accent5>
      <a:accent6>
        <a:srgbClr val="4F4F4F"/>
      </a:accent6>
      <a:hlink>
        <a:srgbClr val="009900"/>
      </a:hlink>
      <a:folHlink>
        <a:srgbClr val="73B9EB"/>
      </a:folHlink>
    </a:clrScheme>
    <a:fontScheme name="KPN nieuwe templates">
      <a:majorFont>
        <a:latin typeface="KPN Accent"/>
        <a:ea typeface=""/>
        <a:cs typeface=""/>
      </a:majorFont>
      <a:minorFont>
        <a:latin typeface="KP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w="1587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rtlCol="0" anchor="ctr"/>
      <a:lstStyle>
        <a:defPPr algn="ctr">
          <a:defRPr sz="7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49830</TotalTime>
  <Words>758</Words>
  <Application>Microsoft Office PowerPoint</Application>
  <PresentationFormat>On-screen Show (16:9)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Symbol</vt:lpstr>
      <vt:lpstr>Source Sans Pro</vt:lpstr>
      <vt:lpstr>Roboto Slab</vt:lpstr>
      <vt:lpstr>Arial</vt:lpstr>
      <vt:lpstr>Kokila</vt:lpstr>
      <vt:lpstr>KPN Sans</vt:lpstr>
      <vt:lpstr>KPN Sans Light</vt:lpstr>
      <vt:lpstr>KPN Accent</vt:lpstr>
      <vt:lpstr>KPN Accent Light</vt:lpstr>
      <vt:lpstr>Calibri</vt:lpstr>
      <vt:lpstr>Default Theme</vt:lpstr>
      <vt:lpstr>1_Default Theme</vt:lpstr>
      <vt:lpstr>PowerPoint Presentation</vt:lpstr>
      <vt:lpstr>Software Defined Networking</vt:lpstr>
      <vt:lpstr>HANDS-ON 0: Je eigen Virtuele Omgeving</vt:lpstr>
      <vt:lpstr>Wat is Software Defined Networking?</vt:lpstr>
      <vt:lpstr>SDN in schemavorm</vt:lpstr>
      <vt:lpstr>SDN Compontenten (1)</vt:lpstr>
      <vt:lpstr>SDN Compontenten (1)</vt:lpstr>
      <vt:lpstr>Communicatie in een traditioneel netwerk (1)</vt:lpstr>
      <vt:lpstr>Communicatie in een traditioneel netwerk (2)</vt:lpstr>
      <vt:lpstr>Communicatie in een traditioneel netwerk (3)</vt:lpstr>
      <vt:lpstr>Communicatie met SDN (1)</vt:lpstr>
      <vt:lpstr>Communicatie met SDN (2)</vt:lpstr>
      <vt:lpstr>Communicatie met SDN (3)</vt:lpstr>
      <vt:lpstr>Communicatie met SDN (4)</vt:lpstr>
      <vt:lpstr>HANDS-ON 1: ONOS en Mininet</vt:lpstr>
      <vt:lpstr>HANDS-ON 2: OpenFlow met Wireshark</vt:lpstr>
      <vt:lpstr>Recap: SDN in context</vt:lpstr>
      <vt:lpstr>HANDS-ON 3: Intent-based Forwarding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Pors, Marlou</dc:creator>
  <cp:lastModifiedBy>Pors, Marlou</cp:lastModifiedBy>
  <cp:revision>1268</cp:revision>
  <dcterms:created xsi:type="dcterms:W3CDTF">2014-10-02T19:00:48Z</dcterms:created>
  <dcterms:modified xsi:type="dcterms:W3CDTF">2018-08-10T10:24:36Z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c6f62-bb58-4b94-b6ca-9af54699d31b_Enabled">
    <vt:lpwstr>True</vt:lpwstr>
  </property>
  <property fmtid="{D5CDD505-2E9C-101B-9397-08002B2CF9AE}" pid="3" name="MSIP_Label_d2dc6f62-bb58-4b94-b6ca-9af54699d31b_SiteId">
    <vt:lpwstr>00000000-0000-0000-0000-000000000000</vt:lpwstr>
  </property>
  <property fmtid="{D5CDD505-2E9C-101B-9397-08002B2CF9AE}" pid="4" name="MSIP_Label_d2dc6f62-bb58-4b94-b6ca-9af54699d31b_Owner">
    <vt:lpwstr>marlou.pors@kpn.com</vt:lpwstr>
  </property>
  <property fmtid="{D5CDD505-2E9C-101B-9397-08002B2CF9AE}" pid="5" name="MSIP_Label_d2dc6f62-bb58-4b94-b6ca-9af54699d31b_SetDate">
    <vt:lpwstr>2018-08-10T09:36:02.2161096Z</vt:lpwstr>
  </property>
  <property fmtid="{D5CDD505-2E9C-101B-9397-08002B2CF9AE}" pid="6" name="MSIP_Label_d2dc6f62-bb58-4b94-b6ca-9af54699d31b_Name">
    <vt:lpwstr>Intern gebruik</vt:lpwstr>
  </property>
  <property fmtid="{D5CDD505-2E9C-101B-9397-08002B2CF9AE}" pid="7" name="MSIP_Label_d2dc6f62-bb58-4b94-b6ca-9af54699d31b_Application">
    <vt:lpwstr>Microsoft Azure Information Protection</vt:lpwstr>
  </property>
  <property fmtid="{D5CDD505-2E9C-101B-9397-08002B2CF9AE}" pid="8" name="MSIP_Label_d2dc6f62-bb58-4b94-b6ca-9af54699d31b_Extended_MSFT_Method">
    <vt:lpwstr>Automatic</vt:lpwstr>
  </property>
  <property fmtid="{D5CDD505-2E9C-101B-9397-08002B2CF9AE}" pid="9" name="Sensitivity">
    <vt:lpwstr>Intern gebruik</vt:lpwstr>
  </property>
</Properties>
</file>