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531AF5-26F6-4094-BFD5-6594132CCB84}" type="datetimeFigureOut">
              <a:rPr lang="nl-NL" smtClean="0"/>
              <a:t>6-7-2018</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053E73-74F9-42C9-B0ED-7E29DA99DF0F}" type="slidenum">
              <a:rPr lang="nl-NL" smtClean="0"/>
              <a:t>‹#›</a:t>
            </a:fld>
            <a:endParaRPr lang="nl-NL"/>
          </a:p>
        </p:txBody>
      </p:sp>
    </p:spTree>
    <p:extLst>
      <p:ext uri="{BB962C8B-B14F-4D97-AF65-F5344CB8AC3E}">
        <p14:creationId xmlns:p14="http://schemas.microsoft.com/office/powerpoint/2010/main" val="1864070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We can visualize the difference in the way the</a:t>
            </a:r>
            <a:r>
              <a:rPr lang="en-US" baseline="0" noProof="0" dirty="0"/>
              <a:t> communication goes in the following examples [following 2 slides included].</a:t>
            </a:r>
          </a:p>
          <a:p>
            <a:r>
              <a:rPr lang="en-US" baseline="0" noProof="0" dirty="0"/>
              <a:t>First we start in the case that there is no controller, which leaves us with ‘smart’ forwarding devices which communicate with each other.</a:t>
            </a:r>
            <a:endParaRPr lang="en-US" noProof="0" dirty="0"/>
          </a:p>
        </p:txBody>
      </p:sp>
      <p:sp>
        <p:nvSpPr>
          <p:cNvPr id="4" name="Tijdelijke aanduiding voor dianummer 3"/>
          <p:cNvSpPr>
            <a:spLocks noGrp="1"/>
          </p:cNvSpPr>
          <p:nvPr>
            <p:ph type="sldNum" sz="quarter" idx="10"/>
          </p:nvPr>
        </p:nvSpPr>
        <p:spPr/>
        <p:txBody>
          <a:bodyPr/>
          <a:lstStyle/>
          <a:p>
            <a:fld id="{0C654A5E-998F-473A-B1AF-AC81F5743956}" type="slidenum">
              <a:rPr lang="nl-NL" smtClean="0"/>
              <a:t>2</a:t>
            </a:fld>
            <a:endParaRPr lang="nl-NL"/>
          </a:p>
        </p:txBody>
      </p:sp>
    </p:spTree>
    <p:extLst>
      <p:ext uri="{BB962C8B-B14F-4D97-AF65-F5344CB8AC3E}">
        <p14:creationId xmlns:p14="http://schemas.microsoft.com/office/powerpoint/2010/main" val="3569922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[Follow the image</a:t>
            </a:r>
            <a:r>
              <a:rPr lang="nl-NL" baseline="0" dirty="0"/>
              <a:t> </a:t>
            </a:r>
            <a:r>
              <a:rPr lang="nl-NL" baseline="0" dirty="0">
                <a:sym typeface="Wingdings" pitchFamily="2" charset="2"/>
              </a:rPr>
              <a:t>]</a:t>
            </a:r>
            <a:endParaRPr lang="nl-NL" dirty="0"/>
          </a:p>
        </p:txBody>
      </p:sp>
      <p:sp>
        <p:nvSpPr>
          <p:cNvPr id="4" name="Tijdelijke aanduiding voor dianummer 3"/>
          <p:cNvSpPr>
            <a:spLocks noGrp="1"/>
          </p:cNvSpPr>
          <p:nvPr>
            <p:ph type="sldNum" sz="quarter" idx="10"/>
          </p:nvPr>
        </p:nvSpPr>
        <p:spPr/>
        <p:txBody>
          <a:bodyPr/>
          <a:lstStyle/>
          <a:p>
            <a:fld id="{0C654A5E-998F-473A-B1AF-AC81F5743956}" type="slidenum">
              <a:rPr lang="nl-NL" smtClean="0"/>
              <a:t>3</a:t>
            </a:fld>
            <a:endParaRPr lang="nl-NL"/>
          </a:p>
        </p:txBody>
      </p:sp>
    </p:spTree>
    <p:extLst>
      <p:ext uri="{BB962C8B-B14F-4D97-AF65-F5344CB8AC3E}">
        <p14:creationId xmlns:p14="http://schemas.microsoft.com/office/powerpoint/2010/main" val="3448859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[Follow</a:t>
            </a:r>
            <a:r>
              <a:rPr lang="nl-NL" baseline="0" dirty="0"/>
              <a:t> the image]</a:t>
            </a:r>
          </a:p>
          <a:p>
            <a:r>
              <a:rPr lang="en-US" baseline="0" noProof="0" dirty="0"/>
              <a:t>Note that communication between the switches isn’t necessary the next time for communication between H1 and H2, as the switches can leverage cached information.</a:t>
            </a:r>
            <a:endParaRPr lang="en-US" noProof="0" dirty="0"/>
          </a:p>
        </p:txBody>
      </p:sp>
      <p:sp>
        <p:nvSpPr>
          <p:cNvPr id="4" name="Tijdelijke aanduiding voor dianummer 3"/>
          <p:cNvSpPr>
            <a:spLocks noGrp="1"/>
          </p:cNvSpPr>
          <p:nvPr>
            <p:ph type="sldNum" sz="quarter" idx="10"/>
          </p:nvPr>
        </p:nvSpPr>
        <p:spPr/>
        <p:txBody>
          <a:bodyPr/>
          <a:lstStyle/>
          <a:p>
            <a:fld id="{0C654A5E-998F-473A-B1AF-AC81F5743956}" type="slidenum">
              <a:rPr lang="nl-NL" smtClean="0"/>
              <a:t>4</a:t>
            </a:fld>
            <a:endParaRPr lang="nl-NL"/>
          </a:p>
        </p:txBody>
      </p:sp>
    </p:spTree>
    <p:extLst>
      <p:ext uri="{BB962C8B-B14F-4D97-AF65-F5344CB8AC3E}">
        <p14:creationId xmlns:p14="http://schemas.microsoft.com/office/powerpoint/2010/main" val="835067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So now we are</a:t>
            </a:r>
            <a:r>
              <a:rPr lang="en-US" baseline="0" noProof="0" dirty="0"/>
              <a:t> going to see how communication with the use of a controller works. [Following 3 slides included]</a:t>
            </a:r>
          </a:p>
          <a:p>
            <a:r>
              <a:rPr lang="en-US" baseline="0" noProof="0" dirty="0"/>
              <a:t>In this case, switches are ‘simple’ and can only leverage information in their so-called Flow Table. In this case, we start with only entry – ‘contact the controller if you don’t find a match’</a:t>
            </a:r>
          </a:p>
          <a:p>
            <a:endParaRPr lang="en-US" baseline="0" noProof="0" dirty="0"/>
          </a:p>
          <a:p>
            <a:r>
              <a:rPr lang="en-US" baseline="0" noProof="0" dirty="0"/>
              <a:t>In SDN, one can implement the behavior of the controller (and thus of the network) as he/she likes. We could for example say that at ‘startup time’ all connection information is shared with the controller such that he finds the topology and directly adds flows to the different flow tables. We could also hardcode the flows into the Flow Tables.</a:t>
            </a:r>
          </a:p>
          <a:p>
            <a:r>
              <a:rPr lang="en-US" baseline="0" noProof="0" dirty="0"/>
              <a:t>In this case, we want the controller to direct a ‘learning switch’ network, such as we had without the controller.</a:t>
            </a:r>
            <a:endParaRPr lang="en-US" noProof="0" dirty="0"/>
          </a:p>
        </p:txBody>
      </p:sp>
      <p:sp>
        <p:nvSpPr>
          <p:cNvPr id="4" name="Tijdelijke aanduiding voor dianummer 3"/>
          <p:cNvSpPr>
            <a:spLocks noGrp="1"/>
          </p:cNvSpPr>
          <p:nvPr>
            <p:ph type="sldNum" sz="quarter" idx="10"/>
          </p:nvPr>
        </p:nvSpPr>
        <p:spPr/>
        <p:txBody>
          <a:bodyPr/>
          <a:lstStyle/>
          <a:p>
            <a:fld id="{0C654A5E-998F-473A-B1AF-AC81F5743956}" type="slidenum">
              <a:rPr lang="nl-NL" smtClean="0"/>
              <a:t>5</a:t>
            </a:fld>
            <a:endParaRPr lang="nl-NL"/>
          </a:p>
        </p:txBody>
      </p:sp>
    </p:spTree>
    <p:extLst>
      <p:ext uri="{BB962C8B-B14F-4D97-AF65-F5344CB8AC3E}">
        <p14:creationId xmlns:p14="http://schemas.microsoft.com/office/powerpoint/2010/main" val="712798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[Follow the image </a:t>
            </a:r>
            <a:r>
              <a:rPr lang="nl-NL" dirty="0">
                <a:sym typeface="Wingdings" pitchFamily="2" charset="2"/>
              </a:rPr>
              <a:t>]</a:t>
            </a:r>
            <a:endParaRPr lang="nl-NL" dirty="0"/>
          </a:p>
        </p:txBody>
      </p:sp>
      <p:sp>
        <p:nvSpPr>
          <p:cNvPr id="4" name="Tijdelijke aanduiding voor dianummer 3"/>
          <p:cNvSpPr>
            <a:spLocks noGrp="1"/>
          </p:cNvSpPr>
          <p:nvPr>
            <p:ph type="sldNum" sz="quarter" idx="10"/>
          </p:nvPr>
        </p:nvSpPr>
        <p:spPr/>
        <p:txBody>
          <a:bodyPr/>
          <a:lstStyle/>
          <a:p>
            <a:fld id="{0C654A5E-998F-473A-B1AF-AC81F5743956}" type="slidenum">
              <a:rPr lang="nl-NL" smtClean="0"/>
              <a:t>6</a:t>
            </a:fld>
            <a:endParaRPr lang="nl-NL"/>
          </a:p>
        </p:txBody>
      </p:sp>
    </p:spTree>
    <p:extLst>
      <p:ext uri="{BB962C8B-B14F-4D97-AF65-F5344CB8AC3E}">
        <p14:creationId xmlns:p14="http://schemas.microsoft.com/office/powerpoint/2010/main" val="1460075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a:t>[Follow the image </a:t>
            </a:r>
            <a:r>
              <a:rPr lang="nl-NL" dirty="0">
                <a:sym typeface="Wingdings" pitchFamily="2" charset="2"/>
              </a:rPr>
              <a:t>]</a:t>
            </a:r>
            <a:endParaRPr lang="nl-NL" dirty="0"/>
          </a:p>
          <a:p>
            <a:endParaRPr lang="nl-NL" dirty="0"/>
          </a:p>
        </p:txBody>
      </p:sp>
      <p:sp>
        <p:nvSpPr>
          <p:cNvPr id="4" name="Tijdelijke aanduiding voor dianummer 3"/>
          <p:cNvSpPr>
            <a:spLocks noGrp="1"/>
          </p:cNvSpPr>
          <p:nvPr>
            <p:ph type="sldNum" sz="quarter" idx="10"/>
          </p:nvPr>
        </p:nvSpPr>
        <p:spPr/>
        <p:txBody>
          <a:bodyPr/>
          <a:lstStyle/>
          <a:p>
            <a:fld id="{0C654A5E-998F-473A-B1AF-AC81F5743956}" type="slidenum">
              <a:rPr lang="nl-NL" smtClean="0"/>
              <a:t>7</a:t>
            </a:fld>
            <a:endParaRPr lang="nl-NL"/>
          </a:p>
        </p:txBody>
      </p:sp>
    </p:spTree>
    <p:extLst>
      <p:ext uri="{BB962C8B-B14F-4D97-AF65-F5344CB8AC3E}">
        <p14:creationId xmlns:p14="http://schemas.microsoft.com/office/powerpoint/2010/main" val="1621589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a:t>[Follow the image </a:t>
            </a:r>
            <a:r>
              <a:rPr lang="nl-NL" dirty="0">
                <a:sym typeface="Wingdings" pitchFamily="2" charset="2"/>
              </a:rPr>
              <a:t>]</a:t>
            </a:r>
            <a:endParaRPr lang="nl-NL" dirty="0"/>
          </a:p>
          <a:p>
            <a:endParaRPr lang="en-US" noProof="0" dirty="0"/>
          </a:p>
          <a:p>
            <a:r>
              <a:rPr lang="en-US" noProof="0" dirty="0"/>
              <a:t>After</a:t>
            </a:r>
            <a:r>
              <a:rPr lang="en-US" baseline="0" noProof="0" dirty="0"/>
              <a:t> this, we end up with the following Flow Table for switch 1. In a next conversation between H1 and H2, we don’t need to contact the controller.</a:t>
            </a:r>
          </a:p>
          <a:p>
            <a:r>
              <a:rPr lang="en-US" baseline="0" noProof="0" dirty="0"/>
              <a:t>But it could be the case that Flows are ‘deleted’ from the Flow Table – it is possible to give flows a hard or soft timeout.</a:t>
            </a:r>
          </a:p>
          <a:p>
            <a:endParaRPr lang="en-US" baseline="0" noProof="0" dirty="0"/>
          </a:p>
          <a:p>
            <a:r>
              <a:rPr lang="en-US" baseline="0" noProof="0" dirty="0"/>
              <a:t>In fact a lot of cool stuff could be done in this example (like using the ‘group table’ which allows you to define more actions per ‘match’ to copy all packets to H3), but that is out of the scope of this talk </a:t>
            </a:r>
            <a:r>
              <a:rPr lang="en-US" baseline="0" noProof="0" dirty="0">
                <a:sym typeface="Wingdings" pitchFamily="2" charset="2"/>
              </a:rPr>
              <a:t></a:t>
            </a:r>
            <a:endParaRPr lang="en-US" noProof="0" dirty="0"/>
          </a:p>
        </p:txBody>
      </p:sp>
      <p:sp>
        <p:nvSpPr>
          <p:cNvPr id="4" name="Tijdelijke aanduiding voor dianummer 3"/>
          <p:cNvSpPr>
            <a:spLocks noGrp="1"/>
          </p:cNvSpPr>
          <p:nvPr>
            <p:ph type="sldNum" sz="quarter" idx="10"/>
          </p:nvPr>
        </p:nvSpPr>
        <p:spPr/>
        <p:txBody>
          <a:bodyPr/>
          <a:lstStyle/>
          <a:p>
            <a:fld id="{0C654A5E-998F-473A-B1AF-AC81F5743956}" type="slidenum">
              <a:rPr lang="nl-NL" smtClean="0"/>
              <a:t>8</a:t>
            </a:fld>
            <a:endParaRPr lang="nl-NL"/>
          </a:p>
        </p:txBody>
      </p:sp>
    </p:spTree>
    <p:extLst>
      <p:ext uri="{BB962C8B-B14F-4D97-AF65-F5344CB8AC3E}">
        <p14:creationId xmlns:p14="http://schemas.microsoft.com/office/powerpoint/2010/main" val="2425603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A844-96D5-4460-B72F-EDA9011B59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A161C520-8DD5-4C22-8F84-875334E10E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406BB1D3-6EFE-45A8-82A6-CFB3CD686489}"/>
              </a:ext>
            </a:extLst>
          </p:cNvPr>
          <p:cNvSpPr>
            <a:spLocks noGrp="1"/>
          </p:cNvSpPr>
          <p:nvPr>
            <p:ph type="dt" sz="half" idx="10"/>
          </p:nvPr>
        </p:nvSpPr>
        <p:spPr/>
        <p:txBody>
          <a:bodyPr/>
          <a:lstStyle/>
          <a:p>
            <a:fld id="{10A637CC-C091-4E22-9B56-3A73007A036B}" type="datetimeFigureOut">
              <a:rPr lang="nl-NL" smtClean="0"/>
              <a:t>6-7-2018</a:t>
            </a:fld>
            <a:endParaRPr lang="nl-NL"/>
          </a:p>
        </p:txBody>
      </p:sp>
      <p:sp>
        <p:nvSpPr>
          <p:cNvPr id="5" name="Footer Placeholder 4">
            <a:extLst>
              <a:ext uri="{FF2B5EF4-FFF2-40B4-BE49-F238E27FC236}">
                <a16:creationId xmlns:a16="http://schemas.microsoft.com/office/drawing/2014/main" id="{3377CB58-6407-465D-829D-665C85A52A0D}"/>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F49FA2B-1A82-47AC-A42D-1C357DA246FD}"/>
              </a:ext>
            </a:extLst>
          </p:cNvPr>
          <p:cNvSpPr>
            <a:spLocks noGrp="1"/>
          </p:cNvSpPr>
          <p:nvPr>
            <p:ph type="sldNum" sz="quarter" idx="12"/>
          </p:nvPr>
        </p:nvSpPr>
        <p:spPr/>
        <p:txBody>
          <a:bodyPr/>
          <a:lstStyle/>
          <a:p>
            <a:fld id="{4292BAF5-021A-423C-B748-5134B6F0E37A}" type="slidenum">
              <a:rPr lang="nl-NL" smtClean="0"/>
              <a:t>‹#›</a:t>
            </a:fld>
            <a:endParaRPr lang="nl-NL"/>
          </a:p>
        </p:txBody>
      </p:sp>
    </p:spTree>
    <p:extLst>
      <p:ext uri="{BB962C8B-B14F-4D97-AF65-F5344CB8AC3E}">
        <p14:creationId xmlns:p14="http://schemas.microsoft.com/office/powerpoint/2010/main" val="2284669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8FEE9-9198-40F3-AC6F-A3AC8ECC7F22}"/>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8575A8C5-C4CB-49F8-899E-83A0433C155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EA8649E-2077-4C2C-AC15-FBD01D3B2879}"/>
              </a:ext>
            </a:extLst>
          </p:cNvPr>
          <p:cNvSpPr>
            <a:spLocks noGrp="1"/>
          </p:cNvSpPr>
          <p:nvPr>
            <p:ph type="dt" sz="half" idx="10"/>
          </p:nvPr>
        </p:nvSpPr>
        <p:spPr/>
        <p:txBody>
          <a:bodyPr/>
          <a:lstStyle/>
          <a:p>
            <a:fld id="{10A637CC-C091-4E22-9B56-3A73007A036B}" type="datetimeFigureOut">
              <a:rPr lang="nl-NL" smtClean="0"/>
              <a:t>6-7-2018</a:t>
            </a:fld>
            <a:endParaRPr lang="nl-NL"/>
          </a:p>
        </p:txBody>
      </p:sp>
      <p:sp>
        <p:nvSpPr>
          <p:cNvPr id="5" name="Footer Placeholder 4">
            <a:extLst>
              <a:ext uri="{FF2B5EF4-FFF2-40B4-BE49-F238E27FC236}">
                <a16:creationId xmlns:a16="http://schemas.microsoft.com/office/drawing/2014/main" id="{E2C4FDB5-6008-4C2C-9DA8-2FBA6871E82F}"/>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4000C82-9EDD-49D2-B70D-5B4961269692}"/>
              </a:ext>
            </a:extLst>
          </p:cNvPr>
          <p:cNvSpPr>
            <a:spLocks noGrp="1"/>
          </p:cNvSpPr>
          <p:nvPr>
            <p:ph type="sldNum" sz="quarter" idx="12"/>
          </p:nvPr>
        </p:nvSpPr>
        <p:spPr/>
        <p:txBody>
          <a:bodyPr/>
          <a:lstStyle/>
          <a:p>
            <a:fld id="{4292BAF5-021A-423C-B748-5134B6F0E37A}" type="slidenum">
              <a:rPr lang="nl-NL" smtClean="0"/>
              <a:t>‹#›</a:t>
            </a:fld>
            <a:endParaRPr lang="nl-NL"/>
          </a:p>
        </p:txBody>
      </p:sp>
    </p:spTree>
    <p:extLst>
      <p:ext uri="{BB962C8B-B14F-4D97-AF65-F5344CB8AC3E}">
        <p14:creationId xmlns:p14="http://schemas.microsoft.com/office/powerpoint/2010/main" val="265761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8C0075-A8AA-4425-9574-254B0373AA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1D78BBDE-B9D1-437E-9E30-8FDB5FF9563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C540D2E-2642-4248-B072-25370FB99407}"/>
              </a:ext>
            </a:extLst>
          </p:cNvPr>
          <p:cNvSpPr>
            <a:spLocks noGrp="1"/>
          </p:cNvSpPr>
          <p:nvPr>
            <p:ph type="dt" sz="half" idx="10"/>
          </p:nvPr>
        </p:nvSpPr>
        <p:spPr/>
        <p:txBody>
          <a:bodyPr/>
          <a:lstStyle/>
          <a:p>
            <a:fld id="{10A637CC-C091-4E22-9B56-3A73007A036B}" type="datetimeFigureOut">
              <a:rPr lang="nl-NL" smtClean="0"/>
              <a:t>6-7-2018</a:t>
            </a:fld>
            <a:endParaRPr lang="nl-NL"/>
          </a:p>
        </p:txBody>
      </p:sp>
      <p:sp>
        <p:nvSpPr>
          <p:cNvPr id="5" name="Footer Placeholder 4">
            <a:extLst>
              <a:ext uri="{FF2B5EF4-FFF2-40B4-BE49-F238E27FC236}">
                <a16:creationId xmlns:a16="http://schemas.microsoft.com/office/drawing/2014/main" id="{25CD24F0-C028-4FCE-9405-5083219DB93C}"/>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4922302-EE4F-4492-BD90-2AEF66D39D13}"/>
              </a:ext>
            </a:extLst>
          </p:cNvPr>
          <p:cNvSpPr>
            <a:spLocks noGrp="1"/>
          </p:cNvSpPr>
          <p:nvPr>
            <p:ph type="sldNum" sz="quarter" idx="12"/>
          </p:nvPr>
        </p:nvSpPr>
        <p:spPr/>
        <p:txBody>
          <a:bodyPr/>
          <a:lstStyle/>
          <a:p>
            <a:fld id="{4292BAF5-021A-423C-B748-5134B6F0E37A}" type="slidenum">
              <a:rPr lang="nl-NL" smtClean="0"/>
              <a:t>‹#›</a:t>
            </a:fld>
            <a:endParaRPr lang="nl-NL"/>
          </a:p>
        </p:txBody>
      </p:sp>
    </p:spTree>
    <p:extLst>
      <p:ext uri="{BB962C8B-B14F-4D97-AF65-F5344CB8AC3E}">
        <p14:creationId xmlns:p14="http://schemas.microsoft.com/office/powerpoint/2010/main" val="2551500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FEA0-4669-487C-9746-C1844EA46F88}"/>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E9E24F15-BFE4-43D3-9075-864E7BDA0F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C2D2806-DCB8-42B1-BE8B-9057C8C3F9E3}"/>
              </a:ext>
            </a:extLst>
          </p:cNvPr>
          <p:cNvSpPr>
            <a:spLocks noGrp="1"/>
          </p:cNvSpPr>
          <p:nvPr>
            <p:ph type="dt" sz="half" idx="10"/>
          </p:nvPr>
        </p:nvSpPr>
        <p:spPr/>
        <p:txBody>
          <a:bodyPr/>
          <a:lstStyle/>
          <a:p>
            <a:fld id="{10A637CC-C091-4E22-9B56-3A73007A036B}" type="datetimeFigureOut">
              <a:rPr lang="nl-NL" smtClean="0"/>
              <a:t>6-7-2018</a:t>
            </a:fld>
            <a:endParaRPr lang="nl-NL"/>
          </a:p>
        </p:txBody>
      </p:sp>
      <p:sp>
        <p:nvSpPr>
          <p:cNvPr id="5" name="Footer Placeholder 4">
            <a:extLst>
              <a:ext uri="{FF2B5EF4-FFF2-40B4-BE49-F238E27FC236}">
                <a16:creationId xmlns:a16="http://schemas.microsoft.com/office/drawing/2014/main" id="{0EEA9197-1B89-469B-B267-DD5794C8756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6AA4E5E3-63B6-4A3F-91AB-063E425BD3EA}"/>
              </a:ext>
            </a:extLst>
          </p:cNvPr>
          <p:cNvSpPr>
            <a:spLocks noGrp="1"/>
          </p:cNvSpPr>
          <p:nvPr>
            <p:ph type="sldNum" sz="quarter" idx="12"/>
          </p:nvPr>
        </p:nvSpPr>
        <p:spPr/>
        <p:txBody>
          <a:bodyPr/>
          <a:lstStyle/>
          <a:p>
            <a:fld id="{4292BAF5-021A-423C-B748-5134B6F0E37A}" type="slidenum">
              <a:rPr lang="nl-NL" smtClean="0"/>
              <a:t>‹#›</a:t>
            </a:fld>
            <a:endParaRPr lang="nl-NL"/>
          </a:p>
        </p:txBody>
      </p:sp>
    </p:spTree>
    <p:extLst>
      <p:ext uri="{BB962C8B-B14F-4D97-AF65-F5344CB8AC3E}">
        <p14:creationId xmlns:p14="http://schemas.microsoft.com/office/powerpoint/2010/main" val="310356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2B525-521A-4046-83BD-727011381A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E2BFC1B0-D74C-441A-8F0E-8BA79A35E1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52219F-604A-4150-91AC-101553776201}"/>
              </a:ext>
            </a:extLst>
          </p:cNvPr>
          <p:cNvSpPr>
            <a:spLocks noGrp="1"/>
          </p:cNvSpPr>
          <p:nvPr>
            <p:ph type="dt" sz="half" idx="10"/>
          </p:nvPr>
        </p:nvSpPr>
        <p:spPr/>
        <p:txBody>
          <a:bodyPr/>
          <a:lstStyle/>
          <a:p>
            <a:fld id="{10A637CC-C091-4E22-9B56-3A73007A036B}" type="datetimeFigureOut">
              <a:rPr lang="nl-NL" smtClean="0"/>
              <a:t>6-7-2018</a:t>
            </a:fld>
            <a:endParaRPr lang="nl-NL"/>
          </a:p>
        </p:txBody>
      </p:sp>
      <p:sp>
        <p:nvSpPr>
          <p:cNvPr id="5" name="Footer Placeholder 4">
            <a:extLst>
              <a:ext uri="{FF2B5EF4-FFF2-40B4-BE49-F238E27FC236}">
                <a16:creationId xmlns:a16="http://schemas.microsoft.com/office/drawing/2014/main" id="{1A98567C-C308-440B-8DAC-02C3EF7743A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7DDFB74-0665-4365-A302-0BC99A6202F5}"/>
              </a:ext>
            </a:extLst>
          </p:cNvPr>
          <p:cNvSpPr>
            <a:spLocks noGrp="1"/>
          </p:cNvSpPr>
          <p:nvPr>
            <p:ph type="sldNum" sz="quarter" idx="12"/>
          </p:nvPr>
        </p:nvSpPr>
        <p:spPr/>
        <p:txBody>
          <a:bodyPr/>
          <a:lstStyle/>
          <a:p>
            <a:fld id="{4292BAF5-021A-423C-B748-5134B6F0E37A}" type="slidenum">
              <a:rPr lang="nl-NL" smtClean="0"/>
              <a:t>‹#›</a:t>
            </a:fld>
            <a:endParaRPr lang="nl-NL"/>
          </a:p>
        </p:txBody>
      </p:sp>
    </p:spTree>
    <p:extLst>
      <p:ext uri="{BB962C8B-B14F-4D97-AF65-F5344CB8AC3E}">
        <p14:creationId xmlns:p14="http://schemas.microsoft.com/office/powerpoint/2010/main" val="2958214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C5792-A393-4484-B1BE-5DE3D70FDD5F}"/>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C37FAB65-0356-4467-B3DF-D7639961991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3B23E7DB-844E-48A1-B5F1-E0AA5F7165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DBAD5651-CF37-4F4B-949E-CBCD0223F1E3}"/>
              </a:ext>
            </a:extLst>
          </p:cNvPr>
          <p:cNvSpPr>
            <a:spLocks noGrp="1"/>
          </p:cNvSpPr>
          <p:nvPr>
            <p:ph type="dt" sz="half" idx="10"/>
          </p:nvPr>
        </p:nvSpPr>
        <p:spPr/>
        <p:txBody>
          <a:bodyPr/>
          <a:lstStyle/>
          <a:p>
            <a:fld id="{10A637CC-C091-4E22-9B56-3A73007A036B}" type="datetimeFigureOut">
              <a:rPr lang="nl-NL" smtClean="0"/>
              <a:t>6-7-2018</a:t>
            </a:fld>
            <a:endParaRPr lang="nl-NL"/>
          </a:p>
        </p:txBody>
      </p:sp>
      <p:sp>
        <p:nvSpPr>
          <p:cNvPr id="6" name="Footer Placeholder 5">
            <a:extLst>
              <a:ext uri="{FF2B5EF4-FFF2-40B4-BE49-F238E27FC236}">
                <a16:creationId xmlns:a16="http://schemas.microsoft.com/office/drawing/2014/main" id="{F2CB373F-6E30-43B8-889E-DE06D9F11BE3}"/>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1F27A338-5F70-4DF7-B857-3163A12FAF7D}"/>
              </a:ext>
            </a:extLst>
          </p:cNvPr>
          <p:cNvSpPr>
            <a:spLocks noGrp="1"/>
          </p:cNvSpPr>
          <p:nvPr>
            <p:ph type="sldNum" sz="quarter" idx="12"/>
          </p:nvPr>
        </p:nvSpPr>
        <p:spPr/>
        <p:txBody>
          <a:bodyPr/>
          <a:lstStyle/>
          <a:p>
            <a:fld id="{4292BAF5-021A-423C-B748-5134B6F0E37A}" type="slidenum">
              <a:rPr lang="nl-NL" smtClean="0"/>
              <a:t>‹#›</a:t>
            </a:fld>
            <a:endParaRPr lang="nl-NL"/>
          </a:p>
        </p:txBody>
      </p:sp>
    </p:spTree>
    <p:extLst>
      <p:ext uri="{BB962C8B-B14F-4D97-AF65-F5344CB8AC3E}">
        <p14:creationId xmlns:p14="http://schemas.microsoft.com/office/powerpoint/2010/main" val="297009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C00F7-156F-41A1-93D3-1BD586915934}"/>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FAFE916B-6713-42DC-9C20-D603ED72CB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0CAFECE-0EF2-479F-9248-6856FE76C7D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CFE14C3-6E16-4057-897F-F1DACC95E0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F2E1B43-26D3-49D9-A8DB-84A218915A1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5CB6F591-6B5B-4587-B99C-10488609FB30}"/>
              </a:ext>
            </a:extLst>
          </p:cNvPr>
          <p:cNvSpPr>
            <a:spLocks noGrp="1"/>
          </p:cNvSpPr>
          <p:nvPr>
            <p:ph type="dt" sz="half" idx="10"/>
          </p:nvPr>
        </p:nvSpPr>
        <p:spPr/>
        <p:txBody>
          <a:bodyPr/>
          <a:lstStyle/>
          <a:p>
            <a:fld id="{10A637CC-C091-4E22-9B56-3A73007A036B}" type="datetimeFigureOut">
              <a:rPr lang="nl-NL" smtClean="0"/>
              <a:t>6-7-2018</a:t>
            </a:fld>
            <a:endParaRPr lang="nl-NL"/>
          </a:p>
        </p:txBody>
      </p:sp>
      <p:sp>
        <p:nvSpPr>
          <p:cNvPr id="8" name="Footer Placeholder 7">
            <a:extLst>
              <a:ext uri="{FF2B5EF4-FFF2-40B4-BE49-F238E27FC236}">
                <a16:creationId xmlns:a16="http://schemas.microsoft.com/office/drawing/2014/main" id="{048B73CA-D9C7-410B-94D6-D869D9C5BE6E}"/>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2FF4FE9C-3A57-491D-83CB-BB3542260271}"/>
              </a:ext>
            </a:extLst>
          </p:cNvPr>
          <p:cNvSpPr>
            <a:spLocks noGrp="1"/>
          </p:cNvSpPr>
          <p:nvPr>
            <p:ph type="sldNum" sz="quarter" idx="12"/>
          </p:nvPr>
        </p:nvSpPr>
        <p:spPr/>
        <p:txBody>
          <a:bodyPr/>
          <a:lstStyle/>
          <a:p>
            <a:fld id="{4292BAF5-021A-423C-B748-5134B6F0E37A}" type="slidenum">
              <a:rPr lang="nl-NL" smtClean="0"/>
              <a:t>‹#›</a:t>
            </a:fld>
            <a:endParaRPr lang="nl-NL"/>
          </a:p>
        </p:txBody>
      </p:sp>
    </p:spTree>
    <p:extLst>
      <p:ext uri="{BB962C8B-B14F-4D97-AF65-F5344CB8AC3E}">
        <p14:creationId xmlns:p14="http://schemas.microsoft.com/office/powerpoint/2010/main" val="4271095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D88F-14CC-4623-959D-8A8C9E4A3F73}"/>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6A508921-11E6-4E85-ADD2-5800FE25C160}"/>
              </a:ext>
            </a:extLst>
          </p:cNvPr>
          <p:cNvSpPr>
            <a:spLocks noGrp="1"/>
          </p:cNvSpPr>
          <p:nvPr>
            <p:ph type="dt" sz="half" idx="10"/>
          </p:nvPr>
        </p:nvSpPr>
        <p:spPr/>
        <p:txBody>
          <a:bodyPr/>
          <a:lstStyle/>
          <a:p>
            <a:fld id="{10A637CC-C091-4E22-9B56-3A73007A036B}" type="datetimeFigureOut">
              <a:rPr lang="nl-NL" smtClean="0"/>
              <a:t>6-7-2018</a:t>
            </a:fld>
            <a:endParaRPr lang="nl-NL"/>
          </a:p>
        </p:txBody>
      </p:sp>
      <p:sp>
        <p:nvSpPr>
          <p:cNvPr id="4" name="Footer Placeholder 3">
            <a:extLst>
              <a:ext uri="{FF2B5EF4-FFF2-40B4-BE49-F238E27FC236}">
                <a16:creationId xmlns:a16="http://schemas.microsoft.com/office/drawing/2014/main" id="{5F0807DE-FF98-439A-8864-6BFC3D3272DE}"/>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9A3D7B71-8F8C-46A0-BE04-D1070B963327}"/>
              </a:ext>
            </a:extLst>
          </p:cNvPr>
          <p:cNvSpPr>
            <a:spLocks noGrp="1"/>
          </p:cNvSpPr>
          <p:nvPr>
            <p:ph type="sldNum" sz="quarter" idx="12"/>
          </p:nvPr>
        </p:nvSpPr>
        <p:spPr/>
        <p:txBody>
          <a:bodyPr/>
          <a:lstStyle/>
          <a:p>
            <a:fld id="{4292BAF5-021A-423C-B748-5134B6F0E37A}" type="slidenum">
              <a:rPr lang="nl-NL" smtClean="0"/>
              <a:t>‹#›</a:t>
            </a:fld>
            <a:endParaRPr lang="nl-NL"/>
          </a:p>
        </p:txBody>
      </p:sp>
    </p:spTree>
    <p:extLst>
      <p:ext uri="{BB962C8B-B14F-4D97-AF65-F5344CB8AC3E}">
        <p14:creationId xmlns:p14="http://schemas.microsoft.com/office/powerpoint/2010/main" val="3511071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50E41-3245-4563-A250-ADF6C0CF446D}"/>
              </a:ext>
            </a:extLst>
          </p:cNvPr>
          <p:cNvSpPr>
            <a:spLocks noGrp="1"/>
          </p:cNvSpPr>
          <p:nvPr>
            <p:ph type="dt" sz="half" idx="10"/>
          </p:nvPr>
        </p:nvSpPr>
        <p:spPr/>
        <p:txBody>
          <a:bodyPr/>
          <a:lstStyle/>
          <a:p>
            <a:fld id="{10A637CC-C091-4E22-9B56-3A73007A036B}" type="datetimeFigureOut">
              <a:rPr lang="nl-NL" smtClean="0"/>
              <a:t>6-7-2018</a:t>
            </a:fld>
            <a:endParaRPr lang="nl-NL"/>
          </a:p>
        </p:txBody>
      </p:sp>
      <p:sp>
        <p:nvSpPr>
          <p:cNvPr id="3" name="Footer Placeholder 2">
            <a:extLst>
              <a:ext uri="{FF2B5EF4-FFF2-40B4-BE49-F238E27FC236}">
                <a16:creationId xmlns:a16="http://schemas.microsoft.com/office/drawing/2014/main" id="{209A6269-1F55-4A5B-9BE0-10CC816F6277}"/>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89415880-58D2-4A3B-9F4D-D7A7F7D842AA}"/>
              </a:ext>
            </a:extLst>
          </p:cNvPr>
          <p:cNvSpPr>
            <a:spLocks noGrp="1"/>
          </p:cNvSpPr>
          <p:nvPr>
            <p:ph type="sldNum" sz="quarter" idx="12"/>
          </p:nvPr>
        </p:nvSpPr>
        <p:spPr/>
        <p:txBody>
          <a:bodyPr/>
          <a:lstStyle/>
          <a:p>
            <a:fld id="{4292BAF5-021A-423C-B748-5134B6F0E37A}" type="slidenum">
              <a:rPr lang="nl-NL" smtClean="0"/>
              <a:t>‹#›</a:t>
            </a:fld>
            <a:endParaRPr lang="nl-NL"/>
          </a:p>
        </p:txBody>
      </p:sp>
    </p:spTree>
    <p:extLst>
      <p:ext uri="{BB962C8B-B14F-4D97-AF65-F5344CB8AC3E}">
        <p14:creationId xmlns:p14="http://schemas.microsoft.com/office/powerpoint/2010/main" val="3295190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A0F99-10E3-4ACC-A442-33F97A01EA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67A8772A-131F-4B4A-A5FA-4931FD921A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2EF8F10B-70D8-43FC-B29B-5E6EA4B5B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D78B08-169E-4833-9BC1-37E72FA3322B}"/>
              </a:ext>
            </a:extLst>
          </p:cNvPr>
          <p:cNvSpPr>
            <a:spLocks noGrp="1"/>
          </p:cNvSpPr>
          <p:nvPr>
            <p:ph type="dt" sz="half" idx="10"/>
          </p:nvPr>
        </p:nvSpPr>
        <p:spPr/>
        <p:txBody>
          <a:bodyPr/>
          <a:lstStyle/>
          <a:p>
            <a:fld id="{10A637CC-C091-4E22-9B56-3A73007A036B}" type="datetimeFigureOut">
              <a:rPr lang="nl-NL" smtClean="0"/>
              <a:t>6-7-2018</a:t>
            </a:fld>
            <a:endParaRPr lang="nl-NL"/>
          </a:p>
        </p:txBody>
      </p:sp>
      <p:sp>
        <p:nvSpPr>
          <p:cNvPr id="6" name="Footer Placeholder 5">
            <a:extLst>
              <a:ext uri="{FF2B5EF4-FFF2-40B4-BE49-F238E27FC236}">
                <a16:creationId xmlns:a16="http://schemas.microsoft.com/office/drawing/2014/main" id="{1B400B6F-D4D6-419F-A4D6-A081FA82F41C}"/>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093187BD-48F4-4E5F-BD3C-9D46B338BBA6}"/>
              </a:ext>
            </a:extLst>
          </p:cNvPr>
          <p:cNvSpPr>
            <a:spLocks noGrp="1"/>
          </p:cNvSpPr>
          <p:nvPr>
            <p:ph type="sldNum" sz="quarter" idx="12"/>
          </p:nvPr>
        </p:nvSpPr>
        <p:spPr/>
        <p:txBody>
          <a:bodyPr/>
          <a:lstStyle/>
          <a:p>
            <a:fld id="{4292BAF5-021A-423C-B748-5134B6F0E37A}" type="slidenum">
              <a:rPr lang="nl-NL" smtClean="0"/>
              <a:t>‹#›</a:t>
            </a:fld>
            <a:endParaRPr lang="nl-NL"/>
          </a:p>
        </p:txBody>
      </p:sp>
    </p:spTree>
    <p:extLst>
      <p:ext uri="{BB962C8B-B14F-4D97-AF65-F5344CB8AC3E}">
        <p14:creationId xmlns:p14="http://schemas.microsoft.com/office/powerpoint/2010/main" val="3513993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DC49C-F54F-4658-9F7B-9B731C375A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61A66C4B-B827-428F-B39B-6A2BF1E62B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09554BE8-9675-4975-A078-B0F9EA27BC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25E8E2-89F1-4961-9A83-BD499E61675F}"/>
              </a:ext>
            </a:extLst>
          </p:cNvPr>
          <p:cNvSpPr>
            <a:spLocks noGrp="1"/>
          </p:cNvSpPr>
          <p:nvPr>
            <p:ph type="dt" sz="half" idx="10"/>
          </p:nvPr>
        </p:nvSpPr>
        <p:spPr/>
        <p:txBody>
          <a:bodyPr/>
          <a:lstStyle/>
          <a:p>
            <a:fld id="{10A637CC-C091-4E22-9B56-3A73007A036B}" type="datetimeFigureOut">
              <a:rPr lang="nl-NL" smtClean="0"/>
              <a:t>6-7-2018</a:t>
            </a:fld>
            <a:endParaRPr lang="nl-NL"/>
          </a:p>
        </p:txBody>
      </p:sp>
      <p:sp>
        <p:nvSpPr>
          <p:cNvPr id="6" name="Footer Placeholder 5">
            <a:extLst>
              <a:ext uri="{FF2B5EF4-FFF2-40B4-BE49-F238E27FC236}">
                <a16:creationId xmlns:a16="http://schemas.microsoft.com/office/drawing/2014/main" id="{168F1A81-BD51-43F9-8578-5C55B46529EE}"/>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022D6A2C-6716-4780-A057-AD4F7546F9A6}"/>
              </a:ext>
            </a:extLst>
          </p:cNvPr>
          <p:cNvSpPr>
            <a:spLocks noGrp="1"/>
          </p:cNvSpPr>
          <p:nvPr>
            <p:ph type="sldNum" sz="quarter" idx="12"/>
          </p:nvPr>
        </p:nvSpPr>
        <p:spPr/>
        <p:txBody>
          <a:bodyPr/>
          <a:lstStyle/>
          <a:p>
            <a:fld id="{4292BAF5-021A-423C-B748-5134B6F0E37A}" type="slidenum">
              <a:rPr lang="nl-NL" smtClean="0"/>
              <a:t>‹#›</a:t>
            </a:fld>
            <a:endParaRPr lang="nl-NL"/>
          </a:p>
        </p:txBody>
      </p:sp>
    </p:spTree>
    <p:extLst>
      <p:ext uri="{BB962C8B-B14F-4D97-AF65-F5344CB8AC3E}">
        <p14:creationId xmlns:p14="http://schemas.microsoft.com/office/powerpoint/2010/main" val="2426123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6734BE-6D37-427D-A2B0-C8857CB400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29392292-BDFE-40B6-B8D8-3DFA94E62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A5C20D1-9ABB-401D-B946-247C18DE24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A637CC-C091-4E22-9B56-3A73007A036B}" type="datetimeFigureOut">
              <a:rPr lang="nl-NL" smtClean="0"/>
              <a:t>6-7-2018</a:t>
            </a:fld>
            <a:endParaRPr lang="nl-NL"/>
          </a:p>
        </p:txBody>
      </p:sp>
      <p:sp>
        <p:nvSpPr>
          <p:cNvPr id="5" name="Footer Placeholder 4">
            <a:extLst>
              <a:ext uri="{FF2B5EF4-FFF2-40B4-BE49-F238E27FC236}">
                <a16:creationId xmlns:a16="http://schemas.microsoft.com/office/drawing/2014/main" id="{3D8C9E3B-9F76-4B48-B887-E603ADBA20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31621F97-A0F9-4BEC-881B-F15A7876BE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92BAF5-021A-423C-B748-5134B6F0E37A}" type="slidenum">
              <a:rPr lang="nl-NL" smtClean="0"/>
              <a:t>‹#›</a:t>
            </a:fld>
            <a:endParaRPr lang="nl-NL"/>
          </a:p>
        </p:txBody>
      </p:sp>
    </p:spTree>
    <p:extLst>
      <p:ext uri="{BB962C8B-B14F-4D97-AF65-F5344CB8AC3E}">
        <p14:creationId xmlns:p14="http://schemas.microsoft.com/office/powerpoint/2010/main" val="1281449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68FE2-2DBD-495C-8143-B9EA191A712D}"/>
              </a:ext>
            </a:extLst>
          </p:cNvPr>
          <p:cNvSpPr>
            <a:spLocks noGrp="1"/>
          </p:cNvSpPr>
          <p:nvPr>
            <p:ph type="ctrTitle"/>
          </p:nvPr>
        </p:nvSpPr>
        <p:spPr/>
        <p:txBody>
          <a:bodyPr>
            <a:normAutofit/>
          </a:bodyPr>
          <a:lstStyle/>
          <a:p>
            <a:r>
              <a:rPr lang="nl-NL" dirty="0"/>
              <a:t>A Simple Communication Scenario</a:t>
            </a:r>
          </a:p>
        </p:txBody>
      </p:sp>
      <p:sp>
        <p:nvSpPr>
          <p:cNvPr id="3" name="Subtitle 2">
            <a:extLst>
              <a:ext uri="{FF2B5EF4-FFF2-40B4-BE49-F238E27FC236}">
                <a16:creationId xmlns:a16="http://schemas.microsoft.com/office/drawing/2014/main" id="{852575F7-1D40-44A6-91C0-97B678E82199}"/>
              </a:ext>
            </a:extLst>
          </p:cNvPr>
          <p:cNvSpPr>
            <a:spLocks noGrp="1"/>
          </p:cNvSpPr>
          <p:nvPr>
            <p:ph type="subTitle" idx="1"/>
          </p:nvPr>
        </p:nvSpPr>
        <p:spPr/>
        <p:txBody>
          <a:bodyPr/>
          <a:lstStyle/>
          <a:p>
            <a:r>
              <a:rPr lang="nl-NL" dirty="0"/>
              <a:t>Traditional </a:t>
            </a:r>
            <a:r>
              <a:rPr lang="nl-NL" dirty="0" err="1"/>
              <a:t>and</a:t>
            </a:r>
            <a:r>
              <a:rPr lang="nl-NL" dirty="0"/>
              <a:t> in a SDN like fashion.</a:t>
            </a:r>
          </a:p>
        </p:txBody>
      </p:sp>
    </p:spTree>
    <p:extLst>
      <p:ext uri="{BB962C8B-B14F-4D97-AF65-F5344CB8AC3E}">
        <p14:creationId xmlns:p14="http://schemas.microsoft.com/office/powerpoint/2010/main" val="270599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a:t>Communication WITHOUT controller</a:t>
            </a:r>
          </a:p>
        </p:txBody>
      </p:sp>
      <p:pic>
        <p:nvPicPr>
          <p:cNvPr id="4" name="Tijdelijke aanduiding voor inhoud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56875" y="1417638"/>
            <a:ext cx="6572775" cy="4964054"/>
          </a:xfrm>
        </p:spPr>
      </p:pic>
      <p:sp>
        <p:nvSpPr>
          <p:cNvPr id="3" name="Tijdelijke aanduiding voor voettekst 2"/>
          <p:cNvSpPr>
            <a:spLocks noGrp="1"/>
          </p:cNvSpPr>
          <p:nvPr>
            <p:ph type="ftr" sz="quarter" idx="10"/>
          </p:nvPr>
        </p:nvSpPr>
        <p:spPr/>
        <p:txBody>
          <a:bodyPr/>
          <a:lstStyle/>
          <a:p>
            <a:r>
              <a:rPr lang="pt-BR"/>
              <a:t>Marlou Pors - Intro to SDN</a:t>
            </a:r>
            <a:endParaRPr lang="nl-NL" dirty="0"/>
          </a:p>
        </p:txBody>
      </p:sp>
      <p:sp>
        <p:nvSpPr>
          <p:cNvPr id="6" name="Toelichting met afgeronde rechthoek 5"/>
          <p:cNvSpPr/>
          <p:nvPr/>
        </p:nvSpPr>
        <p:spPr>
          <a:xfrm>
            <a:off x="2583874" y="2431216"/>
            <a:ext cx="1423554" cy="827126"/>
          </a:xfrm>
          <a:prstGeom prst="wedgeRoundRectCallou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ekstvak 6"/>
          <p:cNvSpPr txBox="1"/>
          <p:nvPr/>
        </p:nvSpPr>
        <p:spPr>
          <a:xfrm>
            <a:off x="2659982" y="2521614"/>
            <a:ext cx="1300688" cy="646331"/>
          </a:xfrm>
          <a:prstGeom prst="rect">
            <a:avLst/>
          </a:prstGeom>
          <a:noFill/>
        </p:spPr>
        <p:txBody>
          <a:bodyPr wrap="square" rtlCol="0">
            <a:spAutoFit/>
          </a:bodyPr>
          <a:lstStyle/>
          <a:p>
            <a:r>
              <a:rPr lang="nl-NL" dirty="0" err="1"/>
              <a:t>Let’s</a:t>
            </a:r>
            <a:r>
              <a:rPr lang="nl-NL" dirty="0"/>
              <a:t> say “Hi” </a:t>
            </a:r>
            <a:r>
              <a:rPr lang="nl-NL" dirty="0" err="1"/>
              <a:t>to</a:t>
            </a:r>
            <a:r>
              <a:rPr lang="nl-NL" dirty="0"/>
              <a:t> H2!</a:t>
            </a:r>
          </a:p>
        </p:txBody>
      </p:sp>
    </p:spTree>
    <p:extLst>
      <p:ext uri="{BB962C8B-B14F-4D97-AF65-F5344CB8AC3E}">
        <p14:creationId xmlns:p14="http://schemas.microsoft.com/office/powerpoint/2010/main" val="2787923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Tijdelijke aanduiding voor inhoud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6875" y="1417638"/>
            <a:ext cx="6572775" cy="4964054"/>
          </a:xfrm>
          <a:prstGeom prst="rect">
            <a:avLst/>
          </a:prstGeom>
        </p:spPr>
      </p:pic>
      <p:sp>
        <p:nvSpPr>
          <p:cNvPr id="2" name="Title 1"/>
          <p:cNvSpPr>
            <a:spLocks noGrp="1"/>
          </p:cNvSpPr>
          <p:nvPr>
            <p:ph type="title"/>
          </p:nvPr>
        </p:nvSpPr>
        <p:spPr/>
        <p:txBody>
          <a:bodyPr>
            <a:normAutofit/>
          </a:bodyPr>
          <a:lstStyle/>
          <a:p>
            <a:r>
              <a:rPr lang="nl-NL" dirty="0"/>
              <a:t>Communication WITHOUT controller</a:t>
            </a:r>
          </a:p>
        </p:txBody>
      </p:sp>
      <p:sp>
        <p:nvSpPr>
          <p:cNvPr id="3" name="Tijdelijke aanduiding voor voettekst 2"/>
          <p:cNvSpPr>
            <a:spLocks noGrp="1"/>
          </p:cNvSpPr>
          <p:nvPr>
            <p:ph type="ftr" sz="quarter" idx="10"/>
          </p:nvPr>
        </p:nvSpPr>
        <p:spPr/>
        <p:txBody>
          <a:bodyPr/>
          <a:lstStyle/>
          <a:p>
            <a:r>
              <a:rPr lang="pt-BR"/>
              <a:t>Marlou Pors - Intro to SDN</a:t>
            </a:r>
            <a:endParaRPr lang="nl-NL" dirty="0"/>
          </a:p>
        </p:txBody>
      </p:sp>
      <p:sp>
        <p:nvSpPr>
          <p:cNvPr id="6" name="Toelichting met afgeronde rechthoek 5"/>
          <p:cNvSpPr/>
          <p:nvPr/>
        </p:nvSpPr>
        <p:spPr>
          <a:xfrm>
            <a:off x="2583874" y="2407305"/>
            <a:ext cx="1423554" cy="827126"/>
          </a:xfrm>
          <a:prstGeom prst="wedgeRoundRectCallou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ekstvak 6"/>
          <p:cNvSpPr txBox="1"/>
          <p:nvPr/>
        </p:nvSpPr>
        <p:spPr>
          <a:xfrm>
            <a:off x="2659982" y="2497703"/>
            <a:ext cx="1300688" cy="646331"/>
          </a:xfrm>
          <a:prstGeom prst="rect">
            <a:avLst/>
          </a:prstGeom>
          <a:noFill/>
        </p:spPr>
        <p:txBody>
          <a:bodyPr wrap="square" rtlCol="0">
            <a:spAutoFit/>
          </a:bodyPr>
          <a:lstStyle/>
          <a:p>
            <a:r>
              <a:rPr lang="nl-NL" dirty="0" err="1"/>
              <a:t>Let’s</a:t>
            </a:r>
            <a:r>
              <a:rPr lang="nl-NL" dirty="0"/>
              <a:t> say “Hi” </a:t>
            </a:r>
            <a:r>
              <a:rPr lang="nl-NL" dirty="0" err="1"/>
              <a:t>to</a:t>
            </a:r>
            <a:r>
              <a:rPr lang="nl-NL" dirty="0"/>
              <a:t> H2!</a:t>
            </a:r>
          </a:p>
        </p:txBody>
      </p:sp>
      <p:cxnSp>
        <p:nvCxnSpPr>
          <p:cNvPr id="5" name="Rechte verbindingslijn met pijl 4"/>
          <p:cNvCxnSpPr/>
          <p:nvPr/>
        </p:nvCxnSpPr>
        <p:spPr>
          <a:xfrm>
            <a:off x="3541571" y="3834246"/>
            <a:ext cx="774121" cy="1039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 name="Rechte verbindingslijn met pijl 7"/>
          <p:cNvCxnSpPr/>
          <p:nvPr/>
        </p:nvCxnSpPr>
        <p:spPr>
          <a:xfrm>
            <a:off x="5349589" y="3844637"/>
            <a:ext cx="774121" cy="1039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 name="Rechte verbindingslijn met pijl 8"/>
          <p:cNvCxnSpPr/>
          <p:nvPr/>
        </p:nvCxnSpPr>
        <p:spPr>
          <a:xfrm>
            <a:off x="7047059" y="3952010"/>
            <a:ext cx="387061" cy="69619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Rechte verbindingslijn met pijl 11"/>
          <p:cNvCxnSpPr/>
          <p:nvPr/>
        </p:nvCxnSpPr>
        <p:spPr>
          <a:xfrm>
            <a:off x="7129320" y="3823855"/>
            <a:ext cx="774121" cy="1039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3" name="Wolkvormige toelichting 12"/>
          <p:cNvSpPr/>
          <p:nvPr/>
        </p:nvSpPr>
        <p:spPr>
          <a:xfrm rot="10800000">
            <a:off x="3057699" y="4429517"/>
            <a:ext cx="2167417" cy="1316839"/>
          </a:xfrm>
          <a:prstGeom prst="cloudCallout">
            <a:avLst>
              <a:gd name="adj1" fmla="val -25627"/>
              <a:gd name="adj2" fmla="val 67234"/>
            </a:avLst>
          </a:prstGeom>
          <a:noFill/>
          <a:ln w="12700">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4" name="Tekstvak 13"/>
          <p:cNvSpPr txBox="1"/>
          <p:nvPr/>
        </p:nvSpPr>
        <p:spPr>
          <a:xfrm>
            <a:off x="3419175" y="4755565"/>
            <a:ext cx="1712422" cy="830997"/>
          </a:xfrm>
          <a:prstGeom prst="rect">
            <a:avLst/>
          </a:prstGeom>
          <a:noFill/>
        </p:spPr>
        <p:txBody>
          <a:bodyPr wrap="square" rtlCol="0">
            <a:spAutoFit/>
          </a:bodyPr>
          <a:lstStyle/>
          <a:p>
            <a:r>
              <a:rPr lang="nl-NL" sz="1600" dirty="0"/>
              <a:t>I </a:t>
            </a:r>
            <a:r>
              <a:rPr lang="nl-NL" sz="1600" dirty="0" err="1"/>
              <a:t>don’t</a:t>
            </a:r>
            <a:r>
              <a:rPr lang="nl-NL" sz="1600" dirty="0"/>
              <a:t> </a:t>
            </a:r>
            <a:r>
              <a:rPr lang="nl-NL" sz="1600" dirty="0" err="1"/>
              <a:t>know</a:t>
            </a:r>
            <a:r>
              <a:rPr lang="nl-NL" sz="1600" dirty="0"/>
              <a:t> H2, </a:t>
            </a:r>
            <a:r>
              <a:rPr lang="nl-NL" sz="1600" dirty="0" err="1"/>
              <a:t>let’s</a:t>
            </a:r>
            <a:r>
              <a:rPr lang="nl-NL" sz="1600" dirty="0"/>
              <a:t> </a:t>
            </a:r>
            <a:r>
              <a:rPr lang="nl-NL" sz="1600" dirty="0" err="1"/>
              <a:t>just</a:t>
            </a:r>
            <a:r>
              <a:rPr lang="nl-NL" sz="1600" dirty="0"/>
              <a:t> </a:t>
            </a:r>
            <a:r>
              <a:rPr lang="nl-NL" sz="1600" dirty="0" err="1"/>
              <a:t>ask</a:t>
            </a:r>
            <a:r>
              <a:rPr lang="nl-NL" sz="1600" dirty="0"/>
              <a:t> </a:t>
            </a:r>
            <a:r>
              <a:rPr lang="nl-NL" sz="1600" dirty="0" err="1"/>
              <a:t>all</a:t>
            </a:r>
            <a:r>
              <a:rPr lang="nl-NL" sz="1600" dirty="0"/>
              <a:t> </a:t>
            </a:r>
            <a:r>
              <a:rPr lang="nl-NL" sz="1600" dirty="0" err="1"/>
              <a:t>my</a:t>
            </a:r>
            <a:r>
              <a:rPr lang="nl-NL" sz="1600" dirty="0"/>
              <a:t> ‘</a:t>
            </a:r>
            <a:r>
              <a:rPr lang="nl-NL" sz="1600" dirty="0" err="1"/>
              <a:t>friends</a:t>
            </a:r>
            <a:r>
              <a:rPr lang="nl-NL" sz="1600" dirty="0"/>
              <a:t>’</a:t>
            </a:r>
          </a:p>
        </p:txBody>
      </p:sp>
      <p:sp>
        <p:nvSpPr>
          <p:cNvPr id="15" name="Wolkvormige toelichting 14"/>
          <p:cNvSpPr/>
          <p:nvPr/>
        </p:nvSpPr>
        <p:spPr>
          <a:xfrm rot="765422">
            <a:off x="6634263" y="1934456"/>
            <a:ext cx="2167417" cy="1316839"/>
          </a:xfrm>
          <a:prstGeom prst="cloudCallout">
            <a:avLst>
              <a:gd name="adj1" fmla="val -23621"/>
              <a:gd name="adj2" fmla="val 70820"/>
            </a:avLst>
          </a:prstGeom>
          <a:noFill/>
          <a:ln w="12700">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6" name="Tekstvak 15"/>
          <p:cNvSpPr txBox="1"/>
          <p:nvPr/>
        </p:nvSpPr>
        <p:spPr>
          <a:xfrm flipH="1">
            <a:off x="6808293" y="2423597"/>
            <a:ext cx="2112026" cy="338554"/>
          </a:xfrm>
          <a:prstGeom prst="rect">
            <a:avLst/>
          </a:prstGeom>
          <a:noFill/>
        </p:spPr>
        <p:txBody>
          <a:bodyPr wrap="square" rtlCol="0">
            <a:spAutoFit/>
          </a:bodyPr>
          <a:lstStyle/>
          <a:p>
            <a:r>
              <a:rPr lang="nl-NL" sz="1600" dirty="0"/>
              <a:t>I </a:t>
            </a:r>
            <a:r>
              <a:rPr lang="nl-NL" sz="1600" dirty="0" err="1"/>
              <a:t>don’t</a:t>
            </a:r>
            <a:r>
              <a:rPr lang="nl-NL" sz="1600" dirty="0"/>
              <a:t> </a:t>
            </a:r>
            <a:r>
              <a:rPr lang="nl-NL" sz="1600" dirty="0" err="1"/>
              <a:t>know</a:t>
            </a:r>
            <a:r>
              <a:rPr lang="nl-NL" sz="1600" dirty="0"/>
              <a:t> </a:t>
            </a:r>
            <a:r>
              <a:rPr lang="nl-NL" sz="1600" dirty="0" err="1"/>
              <a:t>either</a:t>
            </a:r>
            <a:r>
              <a:rPr lang="nl-NL" sz="1600" dirty="0"/>
              <a:t>!</a:t>
            </a:r>
          </a:p>
        </p:txBody>
      </p:sp>
    </p:spTree>
    <p:extLst>
      <p:ext uri="{BB962C8B-B14F-4D97-AF65-F5344CB8AC3E}">
        <p14:creationId xmlns:p14="http://schemas.microsoft.com/office/powerpoint/2010/main" val="2278961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Tijdelijke aanduiding voor inhoud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56875" y="1417638"/>
            <a:ext cx="6572775" cy="4964054"/>
          </a:xfrm>
        </p:spPr>
      </p:pic>
      <p:sp>
        <p:nvSpPr>
          <p:cNvPr id="2" name="Title 1"/>
          <p:cNvSpPr>
            <a:spLocks noGrp="1"/>
          </p:cNvSpPr>
          <p:nvPr>
            <p:ph type="title"/>
          </p:nvPr>
        </p:nvSpPr>
        <p:spPr/>
        <p:txBody>
          <a:bodyPr>
            <a:normAutofit/>
          </a:bodyPr>
          <a:lstStyle/>
          <a:p>
            <a:r>
              <a:rPr lang="nl-NL" dirty="0"/>
              <a:t>Communication WITHOUT controller</a:t>
            </a:r>
          </a:p>
        </p:txBody>
      </p:sp>
      <p:sp>
        <p:nvSpPr>
          <p:cNvPr id="3" name="Tijdelijke aanduiding voor voettekst 2"/>
          <p:cNvSpPr>
            <a:spLocks noGrp="1"/>
          </p:cNvSpPr>
          <p:nvPr>
            <p:ph type="ftr" sz="quarter" idx="10"/>
          </p:nvPr>
        </p:nvSpPr>
        <p:spPr/>
        <p:txBody>
          <a:bodyPr/>
          <a:lstStyle/>
          <a:p>
            <a:r>
              <a:rPr lang="pt-BR"/>
              <a:t>Marlou Pors - Intro to SDN</a:t>
            </a:r>
            <a:endParaRPr lang="nl-NL" dirty="0"/>
          </a:p>
        </p:txBody>
      </p:sp>
      <p:sp>
        <p:nvSpPr>
          <p:cNvPr id="5" name="Toelichting met afgeronde rechthoek 4"/>
          <p:cNvSpPr/>
          <p:nvPr/>
        </p:nvSpPr>
        <p:spPr>
          <a:xfrm>
            <a:off x="8088747" y="1884359"/>
            <a:ext cx="1589808" cy="1340428"/>
          </a:xfrm>
          <a:prstGeom prst="wedgeRoundRectCallou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6" name="Tekstvak 5"/>
          <p:cNvSpPr txBox="1"/>
          <p:nvPr/>
        </p:nvSpPr>
        <p:spPr>
          <a:xfrm>
            <a:off x="8123097" y="2092908"/>
            <a:ext cx="1521109" cy="923330"/>
          </a:xfrm>
          <a:prstGeom prst="rect">
            <a:avLst/>
          </a:prstGeom>
          <a:noFill/>
        </p:spPr>
        <p:txBody>
          <a:bodyPr wrap="square" rtlCol="0">
            <a:spAutoFit/>
          </a:bodyPr>
          <a:lstStyle/>
          <a:p>
            <a:r>
              <a:rPr lang="nl-NL" dirty="0"/>
              <a:t>H2, </a:t>
            </a:r>
            <a:r>
              <a:rPr lang="nl-NL" dirty="0" err="1"/>
              <a:t>that</a:t>
            </a:r>
            <a:r>
              <a:rPr lang="nl-NL" dirty="0"/>
              <a:t> is me! </a:t>
            </a:r>
            <a:r>
              <a:rPr lang="nl-NL" dirty="0" err="1"/>
              <a:t>Did</a:t>
            </a:r>
            <a:r>
              <a:rPr lang="nl-NL" dirty="0"/>
              <a:t> I win </a:t>
            </a:r>
            <a:r>
              <a:rPr lang="nl-NL" dirty="0" err="1"/>
              <a:t>something</a:t>
            </a:r>
            <a:r>
              <a:rPr lang="nl-NL" dirty="0"/>
              <a:t>?</a:t>
            </a:r>
          </a:p>
        </p:txBody>
      </p:sp>
      <p:sp>
        <p:nvSpPr>
          <p:cNvPr id="7" name="Wolkvormige toelichting 6"/>
          <p:cNvSpPr/>
          <p:nvPr/>
        </p:nvSpPr>
        <p:spPr>
          <a:xfrm rot="11898339">
            <a:off x="4981943" y="5056007"/>
            <a:ext cx="2167417" cy="1316839"/>
          </a:xfrm>
          <a:prstGeom prst="cloudCallout">
            <a:avLst>
              <a:gd name="adj1" fmla="val -34340"/>
              <a:gd name="adj2" fmla="val 73180"/>
            </a:avLst>
          </a:prstGeom>
          <a:noFill/>
          <a:ln w="12700">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8" name="Tekstvak 7"/>
          <p:cNvSpPr txBox="1"/>
          <p:nvPr/>
        </p:nvSpPr>
        <p:spPr>
          <a:xfrm>
            <a:off x="5235258" y="5422038"/>
            <a:ext cx="1818409" cy="584775"/>
          </a:xfrm>
          <a:prstGeom prst="rect">
            <a:avLst/>
          </a:prstGeom>
          <a:noFill/>
        </p:spPr>
        <p:txBody>
          <a:bodyPr wrap="square" rtlCol="0">
            <a:spAutoFit/>
          </a:bodyPr>
          <a:lstStyle/>
          <a:p>
            <a:r>
              <a:rPr lang="nl-NL" sz="1600" dirty="0" err="1"/>
              <a:t>Nope</a:t>
            </a:r>
            <a:r>
              <a:rPr lang="nl-NL" sz="1600" dirty="0"/>
              <a:t>, </a:t>
            </a:r>
            <a:r>
              <a:rPr lang="nl-NL" sz="1600" dirty="0" err="1"/>
              <a:t>that</a:t>
            </a:r>
            <a:r>
              <a:rPr lang="nl-NL" sz="1600" dirty="0"/>
              <a:t> is </a:t>
            </a:r>
            <a:r>
              <a:rPr lang="nl-NL" sz="1600" dirty="0" err="1"/>
              <a:t>not</a:t>
            </a:r>
            <a:r>
              <a:rPr lang="nl-NL" sz="1600" dirty="0"/>
              <a:t> me; </a:t>
            </a:r>
            <a:r>
              <a:rPr lang="nl-NL" sz="1600" dirty="0" err="1"/>
              <a:t>Better</a:t>
            </a:r>
            <a:r>
              <a:rPr lang="nl-NL" sz="1600" dirty="0"/>
              <a:t> </a:t>
            </a:r>
            <a:r>
              <a:rPr lang="nl-NL" sz="1600" dirty="0" err="1"/>
              <a:t>shut</a:t>
            </a:r>
            <a:r>
              <a:rPr lang="nl-NL" sz="1600" dirty="0"/>
              <a:t> it.</a:t>
            </a:r>
          </a:p>
        </p:txBody>
      </p:sp>
      <p:cxnSp>
        <p:nvCxnSpPr>
          <p:cNvPr id="10" name="Rechte verbindingslijn met pijl 9"/>
          <p:cNvCxnSpPr/>
          <p:nvPr/>
        </p:nvCxnSpPr>
        <p:spPr>
          <a:xfrm flipH="1" flipV="1">
            <a:off x="7114310" y="3843483"/>
            <a:ext cx="789709" cy="1039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1" name="Rechte verbindingslijn met pijl 10"/>
          <p:cNvCxnSpPr/>
          <p:nvPr/>
        </p:nvCxnSpPr>
        <p:spPr>
          <a:xfrm flipH="1" flipV="1">
            <a:off x="5328228" y="3848678"/>
            <a:ext cx="789709" cy="1039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2" name="Rechte verbindingslijn met pijl 11"/>
          <p:cNvCxnSpPr/>
          <p:nvPr/>
        </p:nvCxnSpPr>
        <p:spPr>
          <a:xfrm flipH="1" flipV="1">
            <a:off x="3531755" y="3835978"/>
            <a:ext cx="789709" cy="10391"/>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4" name="Wolkvormige toelichting 13"/>
          <p:cNvSpPr/>
          <p:nvPr/>
        </p:nvSpPr>
        <p:spPr>
          <a:xfrm>
            <a:off x="2055936" y="1849989"/>
            <a:ext cx="2167417" cy="1316839"/>
          </a:xfrm>
          <a:prstGeom prst="cloudCallout">
            <a:avLst>
              <a:gd name="adj1" fmla="val 61153"/>
              <a:gd name="adj2" fmla="val 66839"/>
            </a:avLst>
          </a:prstGeom>
          <a:noFill/>
          <a:ln w="12700">
            <a:solidFill>
              <a:schemeClr val="tx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5" name="Tekstvak 14"/>
          <p:cNvSpPr txBox="1"/>
          <p:nvPr/>
        </p:nvSpPr>
        <p:spPr>
          <a:xfrm>
            <a:off x="2367972" y="2092909"/>
            <a:ext cx="1558637" cy="830997"/>
          </a:xfrm>
          <a:prstGeom prst="rect">
            <a:avLst/>
          </a:prstGeom>
          <a:noFill/>
        </p:spPr>
        <p:txBody>
          <a:bodyPr wrap="square" rtlCol="0">
            <a:spAutoFit/>
          </a:bodyPr>
          <a:lstStyle/>
          <a:p>
            <a:r>
              <a:rPr lang="nl-NL" sz="1600" dirty="0" err="1"/>
              <a:t>Better</a:t>
            </a:r>
            <a:r>
              <a:rPr lang="nl-NL" sz="1600" dirty="0"/>
              <a:t> do I </a:t>
            </a:r>
            <a:r>
              <a:rPr lang="nl-NL" sz="1600" dirty="0" err="1"/>
              <a:t>remember</a:t>
            </a:r>
            <a:r>
              <a:rPr lang="nl-NL" sz="1600" dirty="0"/>
              <a:t> </a:t>
            </a:r>
            <a:r>
              <a:rPr lang="nl-NL" sz="1600" dirty="0" err="1"/>
              <a:t>this</a:t>
            </a:r>
            <a:r>
              <a:rPr lang="nl-NL" sz="1600" dirty="0"/>
              <a:t> </a:t>
            </a:r>
            <a:r>
              <a:rPr lang="nl-NL" sz="1600" dirty="0" err="1"/>
              <a:t>for</a:t>
            </a:r>
            <a:r>
              <a:rPr lang="nl-NL" sz="1600" dirty="0"/>
              <a:t> next time!</a:t>
            </a:r>
          </a:p>
        </p:txBody>
      </p:sp>
    </p:spTree>
    <p:extLst>
      <p:ext uri="{BB962C8B-B14F-4D97-AF65-F5344CB8AC3E}">
        <p14:creationId xmlns:p14="http://schemas.microsoft.com/office/powerpoint/2010/main" val="2396381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Tijdelijke aanduiding voor inhoud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6875" y="1417638"/>
            <a:ext cx="6572775" cy="4964054"/>
          </a:xfrm>
          <a:prstGeom prst="rect">
            <a:avLst/>
          </a:prstGeom>
        </p:spPr>
      </p:pic>
      <p:sp>
        <p:nvSpPr>
          <p:cNvPr id="2" name="Title 1"/>
          <p:cNvSpPr>
            <a:spLocks noGrp="1"/>
          </p:cNvSpPr>
          <p:nvPr>
            <p:ph type="title"/>
          </p:nvPr>
        </p:nvSpPr>
        <p:spPr/>
        <p:txBody>
          <a:bodyPr>
            <a:normAutofit/>
          </a:bodyPr>
          <a:lstStyle/>
          <a:p>
            <a:r>
              <a:rPr lang="nl-NL" dirty="0"/>
              <a:t>Communication WITH controller</a:t>
            </a:r>
          </a:p>
        </p:txBody>
      </p:sp>
      <p:sp>
        <p:nvSpPr>
          <p:cNvPr id="3" name="Tijdelijke aanduiding voor voettekst 2"/>
          <p:cNvSpPr>
            <a:spLocks noGrp="1"/>
          </p:cNvSpPr>
          <p:nvPr>
            <p:ph type="ftr" sz="quarter" idx="10"/>
          </p:nvPr>
        </p:nvSpPr>
        <p:spPr/>
        <p:txBody>
          <a:bodyPr/>
          <a:lstStyle/>
          <a:p>
            <a:r>
              <a:rPr lang="pt-BR"/>
              <a:t>Marlou Pors - Intro to SDN</a:t>
            </a:r>
            <a:endParaRPr lang="nl-NL" dirty="0"/>
          </a:p>
        </p:txBody>
      </p:sp>
      <p:sp>
        <p:nvSpPr>
          <p:cNvPr id="5" name="Toelichting met afgeronde rechthoek 4"/>
          <p:cNvSpPr/>
          <p:nvPr/>
        </p:nvSpPr>
        <p:spPr>
          <a:xfrm>
            <a:off x="2583874" y="2446011"/>
            <a:ext cx="1423554" cy="827126"/>
          </a:xfrm>
          <a:prstGeom prst="wedgeRoundRectCallou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6" name="Tekstvak 5"/>
          <p:cNvSpPr txBox="1"/>
          <p:nvPr/>
        </p:nvSpPr>
        <p:spPr>
          <a:xfrm>
            <a:off x="2659982" y="2536409"/>
            <a:ext cx="1300688" cy="646331"/>
          </a:xfrm>
          <a:prstGeom prst="rect">
            <a:avLst/>
          </a:prstGeom>
          <a:noFill/>
        </p:spPr>
        <p:txBody>
          <a:bodyPr wrap="square" rtlCol="0">
            <a:spAutoFit/>
          </a:bodyPr>
          <a:lstStyle/>
          <a:p>
            <a:r>
              <a:rPr lang="nl-NL" dirty="0" err="1"/>
              <a:t>Let’s</a:t>
            </a:r>
            <a:r>
              <a:rPr lang="nl-NL" dirty="0"/>
              <a:t> say “Hi” </a:t>
            </a:r>
            <a:r>
              <a:rPr lang="nl-NL" dirty="0" err="1"/>
              <a:t>to</a:t>
            </a:r>
            <a:r>
              <a:rPr lang="nl-NL" dirty="0"/>
              <a:t> H2</a:t>
            </a:r>
          </a:p>
        </p:txBody>
      </p:sp>
      <p:cxnSp>
        <p:nvCxnSpPr>
          <p:cNvPr id="7" name="Rechte verbindingslijn met pijl 6"/>
          <p:cNvCxnSpPr/>
          <p:nvPr/>
        </p:nvCxnSpPr>
        <p:spPr>
          <a:xfrm>
            <a:off x="3566970" y="3853874"/>
            <a:ext cx="763730" cy="1039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Wolkvormige toelichting 7"/>
          <p:cNvSpPr/>
          <p:nvPr/>
        </p:nvSpPr>
        <p:spPr>
          <a:xfrm>
            <a:off x="3961053" y="4632904"/>
            <a:ext cx="2753591" cy="955964"/>
          </a:xfrm>
          <a:prstGeom prst="cloudCallout">
            <a:avLst>
              <a:gd name="adj1" fmla="val -8003"/>
              <a:gd name="adj2" fmla="val -92935"/>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9" name="Tekstvak 8"/>
          <p:cNvSpPr txBox="1"/>
          <p:nvPr/>
        </p:nvSpPr>
        <p:spPr>
          <a:xfrm>
            <a:off x="4283171" y="4818499"/>
            <a:ext cx="2431473" cy="584775"/>
          </a:xfrm>
          <a:prstGeom prst="rect">
            <a:avLst/>
          </a:prstGeom>
          <a:noFill/>
        </p:spPr>
        <p:txBody>
          <a:bodyPr wrap="square" rtlCol="0">
            <a:spAutoFit/>
          </a:bodyPr>
          <a:lstStyle/>
          <a:p>
            <a:r>
              <a:rPr lang="nl-NL" sz="1600" dirty="0"/>
              <a:t>I </a:t>
            </a:r>
            <a:r>
              <a:rPr lang="nl-NL" sz="1600" dirty="0" err="1"/>
              <a:t>don’t</a:t>
            </a:r>
            <a:r>
              <a:rPr lang="nl-NL" sz="1600" dirty="0"/>
              <a:t> </a:t>
            </a:r>
            <a:r>
              <a:rPr lang="nl-NL" sz="1600" dirty="0" err="1"/>
              <a:t>know</a:t>
            </a:r>
            <a:r>
              <a:rPr lang="nl-NL" sz="1600" dirty="0"/>
              <a:t> </a:t>
            </a:r>
            <a:r>
              <a:rPr lang="nl-NL" sz="1600" dirty="0" err="1"/>
              <a:t>what</a:t>
            </a:r>
            <a:r>
              <a:rPr lang="nl-NL" sz="1600" dirty="0"/>
              <a:t> </a:t>
            </a:r>
            <a:r>
              <a:rPr lang="nl-NL" sz="1600" dirty="0" err="1"/>
              <a:t>to</a:t>
            </a:r>
            <a:r>
              <a:rPr lang="nl-NL" sz="1600" dirty="0"/>
              <a:t> do, </a:t>
            </a:r>
            <a:r>
              <a:rPr lang="nl-NL" sz="1600" dirty="0" err="1"/>
              <a:t>better</a:t>
            </a:r>
            <a:r>
              <a:rPr lang="nl-NL" sz="1600" dirty="0"/>
              <a:t> get </a:t>
            </a:r>
            <a:r>
              <a:rPr lang="nl-NL" sz="1600" dirty="0" err="1"/>
              <a:t>some</a:t>
            </a:r>
            <a:r>
              <a:rPr lang="nl-NL" sz="1600" dirty="0"/>
              <a:t> help!</a:t>
            </a:r>
          </a:p>
        </p:txBody>
      </p:sp>
      <p:pic>
        <p:nvPicPr>
          <p:cNvPr id="10" name="Afbeelding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0256" y="5822776"/>
            <a:ext cx="6820852" cy="428685"/>
          </a:xfrm>
          <a:prstGeom prst="rect">
            <a:avLst/>
          </a:prstGeom>
        </p:spPr>
      </p:pic>
    </p:spTree>
    <p:extLst>
      <p:ext uri="{BB962C8B-B14F-4D97-AF65-F5344CB8AC3E}">
        <p14:creationId xmlns:p14="http://schemas.microsoft.com/office/powerpoint/2010/main" val="3654606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Tijdelijke aanduiding voor inhoud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56875" y="1417638"/>
            <a:ext cx="6572775" cy="4964054"/>
          </a:xfrm>
        </p:spPr>
      </p:pic>
      <p:sp>
        <p:nvSpPr>
          <p:cNvPr id="2" name="Title 1"/>
          <p:cNvSpPr>
            <a:spLocks noGrp="1"/>
          </p:cNvSpPr>
          <p:nvPr>
            <p:ph type="title"/>
          </p:nvPr>
        </p:nvSpPr>
        <p:spPr/>
        <p:txBody>
          <a:bodyPr>
            <a:normAutofit/>
          </a:bodyPr>
          <a:lstStyle/>
          <a:p>
            <a:r>
              <a:rPr lang="nl-NL" dirty="0"/>
              <a:t>Communication WITH controller</a:t>
            </a:r>
          </a:p>
        </p:txBody>
      </p:sp>
      <p:sp>
        <p:nvSpPr>
          <p:cNvPr id="3" name="Tijdelijke aanduiding voor voettekst 2"/>
          <p:cNvSpPr>
            <a:spLocks noGrp="1"/>
          </p:cNvSpPr>
          <p:nvPr>
            <p:ph type="ftr" sz="quarter" idx="10"/>
          </p:nvPr>
        </p:nvSpPr>
        <p:spPr/>
        <p:txBody>
          <a:bodyPr/>
          <a:lstStyle/>
          <a:p>
            <a:r>
              <a:rPr lang="pt-BR"/>
              <a:t>Marlou Pors - Intro to SDN</a:t>
            </a:r>
            <a:endParaRPr lang="nl-NL" dirty="0"/>
          </a:p>
        </p:txBody>
      </p:sp>
      <p:cxnSp>
        <p:nvCxnSpPr>
          <p:cNvPr id="7" name="Rechte verbindingslijn met pijl 6"/>
          <p:cNvCxnSpPr/>
          <p:nvPr/>
        </p:nvCxnSpPr>
        <p:spPr>
          <a:xfrm>
            <a:off x="3572050" y="3848794"/>
            <a:ext cx="763730" cy="1039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Wolkvormige toelichting 7"/>
          <p:cNvSpPr/>
          <p:nvPr/>
        </p:nvSpPr>
        <p:spPr>
          <a:xfrm>
            <a:off x="3895208" y="4585688"/>
            <a:ext cx="2753591" cy="779318"/>
          </a:xfrm>
          <a:prstGeom prst="cloudCallout">
            <a:avLst>
              <a:gd name="adj1" fmla="val -8003"/>
              <a:gd name="adj2" fmla="val -92935"/>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9" name="Tekstvak 8"/>
          <p:cNvSpPr txBox="1"/>
          <p:nvPr/>
        </p:nvSpPr>
        <p:spPr>
          <a:xfrm>
            <a:off x="4134199" y="4790621"/>
            <a:ext cx="2431473" cy="338554"/>
          </a:xfrm>
          <a:prstGeom prst="rect">
            <a:avLst/>
          </a:prstGeom>
          <a:noFill/>
        </p:spPr>
        <p:txBody>
          <a:bodyPr wrap="square" rtlCol="0">
            <a:spAutoFit/>
          </a:bodyPr>
          <a:lstStyle/>
          <a:p>
            <a:r>
              <a:rPr lang="nl-NL" sz="1600" dirty="0"/>
              <a:t>OK, </a:t>
            </a:r>
            <a:r>
              <a:rPr lang="nl-NL" sz="1600" dirty="0" err="1"/>
              <a:t>just</a:t>
            </a:r>
            <a:r>
              <a:rPr lang="nl-NL" sz="1600" dirty="0"/>
              <a:t> do as </a:t>
            </a:r>
            <a:r>
              <a:rPr lang="nl-NL" sz="1600" dirty="0" err="1"/>
              <a:t>you’re</a:t>
            </a:r>
            <a:r>
              <a:rPr lang="nl-NL" sz="1600" dirty="0"/>
              <a:t> </a:t>
            </a:r>
            <a:r>
              <a:rPr lang="nl-NL" sz="1600" dirty="0" err="1"/>
              <a:t>told</a:t>
            </a:r>
            <a:r>
              <a:rPr lang="nl-NL" sz="1600" dirty="0"/>
              <a:t>…</a:t>
            </a:r>
          </a:p>
        </p:txBody>
      </p:sp>
      <p:pic>
        <p:nvPicPr>
          <p:cNvPr id="10" name="Afbeelding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0256" y="5822776"/>
            <a:ext cx="6820852" cy="428685"/>
          </a:xfrm>
          <a:prstGeom prst="rect">
            <a:avLst/>
          </a:prstGeom>
        </p:spPr>
      </p:pic>
      <p:cxnSp>
        <p:nvCxnSpPr>
          <p:cNvPr id="12" name="Rechte verbindingslijn met pijl 11"/>
          <p:cNvCxnSpPr/>
          <p:nvPr/>
        </p:nvCxnSpPr>
        <p:spPr>
          <a:xfrm flipV="1">
            <a:off x="4753494" y="2011680"/>
            <a:ext cx="254578" cy="13092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6" name="Rechte verbindingslijn met pijl 15"/>
          <p:cNvCxnSpPr/>
          <p:nvPr/>
        </p:nvCxnSpPr>
        <p:spPr>
          <a:xfrm flipH="1">
            <a:off x="5008072" y="2229890"/>
            <a:ext cx="228600" cy="1174173"/>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2" name="Rechte verbindingslijn met pijl 21"/>
          <p:cNvCxnSpPr/>
          <p:nvPr/>
        </p:nvCxnSpPr>
        <p:spPr>
          <a:xfrm>
            <a:off x="5355130" y="3855721"/>
            <a:ext cx="763730" cy="1039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3" name="Rechthoekige toelichting 22"/>
          <p:cNvSpPr/>
          <p:nvPr/>
        </p:nvSpPr>
        <p:spPr>
          <a:xfrm>
            <a:off x="6826482" y="1468804"/>
            <a:ext cx="2140527" cy="743671"/>
          </a:xfrm>
          <a:prstGeom prst="wedgeRectCallout">
            <a:avLst>
              <a:gd name="adj1" fmla="val -69377"/>
              <a:gd name="adj2" fmla="val 546"/>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4" name="Tekstvak 23"/>
          <p:cNvSpPr txBox="1"/>
          <p:nvPr/>
        </p:nvSpPr>
        <p:spPr>
          <a:xfrm>
            <a:off x="6826481" y="1576535"/>
            <a:ext cx="2314042" cy="584775"/>
          </a:xfrm>
          <a:prstGeom prst="rect">
            <a:avLst/>
          </a:prstGeom>
          <a:noFill/>
        </p:spPr>
        <p:txBody>
          <a:bodyPr wrap="square" rtlCol="0">
            <a:spAutoFit/>
          </a:bodyPr>
          <a:lstStyle/>
          <a:p>
            <a:r>
              <a:rPr lang="nl-NL" sz="1600" dirty="0"/>
              <a:t>Just FLOOD </a:t>
            </a:r>
            <a:r>
              <a:rPr lang="nl-NL" sz="1600" dirty="0" err="1"/>
              <a:t>it</a:t>
            </a:r>
            <a:r>
              <a:rPr lang="nl-NL" sz="1600" dirty="0"/>
              <a:t> (I </a:t>
            </a:r>
            <a:r>
              <a:rPr lang="nl-NL" sz="1600" dirty="0" err="1"/>
              <a:t>am</a:t>
            </a:r>
            <a:r>
              <a:rPr lang="nl-NL" sz="1600" dirty="0"/>
              <a:t> </a:t>
            </a:r>
            <a:r>
              <a:rPr lang="nl-NL" sz="1600" dirty="0" err="1"/>
              <a:t>still</a:t>
            </a:r>
            <a:r>
              <a:rPr lang="nl-NL" sz="1600" dirty="0"/>
              <a:t> </a:t>
            </a:r>
            <a:r>
              <a:rPr lang="nl-NL" sz="1600" dirty="0" err="1"/>
              <a:t>collecting</a:t>
            </a:r>
            <a:r>
              <a:rPr lang="nl-NL" sz="1600" dirty="0"/>
              <a:t> information)</a:t>
            </a:r>
          </a:p>
        </p:txBody>
      </p:sp>
      <p:sp>
        <p:nvSpPr>
          <p:cNvPr id="25" name="Tekstvak 24"/>
          <p:cNvSpPr txBox="1"/>
          <p:nvPr/>
        </p:nvSpPr>
        <p:spPr>
          <a:xfrm>
            <a:off x="3697511" y="2178724"/>
            <a:ext cx="1207959" cy="369332"/>
          </a:xfrm>
          <a:prstGeom prst="rect">
            <a:avLst/>
          </a:prstGeom>
          <a:noFill/>
        </p:spPr>
        <p:txBody>
          <a:bodyPr wrap="none" rtlCol="0">
            <a:spAutoFit/>
          </a:bodyPr>
          <a:lstStyle/>
          <a:p>
            <a:r>
              <a:rPr lang="nl-NL" dirty="0"/>
              <a:t>PACKET_IN</a:t>
            </a:r>
          </a:p>
        </p:txBody>
      </p:sp>
      <p:sp>
        <p:nvSpPr>
          <p:cNvPr id="26" name="Tekstvak 25"/>
          <p:cNvSpPr txBox="1"/>
          <p:nvPr/>
        </p:nvSpPr>
        <p:spPr>
          <a:xfrm>
            <a:off x="5122372" y="2685510"/>
            <a:ext cx="1413144" cy="369332"/>
          </a:xfrm>
          <a:prstGeom prst="rect">
            <a:avLst/>
          </a:prstGeom>
          <a:noFill/>
        </p:spPr>
        <p:txBody>
          <a:bodyPr wrap="none" rtlCol="0">
            <a:spAutoFit/>
          </a:bodyPr>
          <a:lstStyle/>
          <a:p>
            <a:r>
              <a:rPr lang="nl-NL" dirty="0"/>
              <a:t>PACKET_OUT</a:t>
            </a:r>
          </a:p>
        </p:txBody>
      </p:sp>
    </p:spTree>
    <p:extLst>
      <p:ext uri="{BB962C8B-B14F-4D97-AF65-F5344CB8AC3E}">
        <p14:creationId xmlns:p14="http://schemas.microsoft.com/office/powerpoint/2010/main" val="4194090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Tijdelijke aanduiding voor inhoud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56875" y="1417638"/>
            <a:ext cx="6572775" cy="4964054"/>
          </a:xfrm>
        </p:spPr>
      </p:pic>
      <p:sp>
        <p:nvSpPr>
          <p:cNvPr id="2" name="Title 1"/>
          <p:cNvSpPr>
            <a:spLocks noGrp="1"/>
          </p:cNvSpPr>
          <p:nvPr>
            <p:ph type="title"/>
          </p:nvPr>
        </p:nvSpPr>
        <p:spPr/>
        <p:txBody>
          <a:bodyPr>
            <a:normAutofit/>
          </a:bodyPr>
          <a:lstStyle/>
          <a:p>
            <a:r>
              <a:rPr lang="nl-NL" dirty="0"/>
              <a:t>Communication WITH controller</a:t>
            </a:r>
          </a:p>
        </p:txBody>
      </p:sp>
      <p:sp>
        <p:nvSpPr>
          <p:cNvPr id="3" name="Tijdelijke aanduiding voor voettekst 2"/>
          <p:cNvSpPr>
            <a:spLocks noGrp="1"/>
          </p:cNvSpPr>
          <p:nvPr>
            <p:ph type="ftr" sz="quarter" idx="10"/>
          </p:nvPr>
        </p:nvSpPr>
        <p:spPr/>
        <p:txBody>
          <a:bodyPr/>
          <a:lstStyle/>
          <a:p>
            <a:r>
              <a:rPr lang="pt-BR"/>
              <a:t>Marlou Pors - Intro to SDN</a:t>
            </a:r>
            <a:endParaRPr lang="nl-NL" dirty="0"/>
          </a:p>
        </p:txBody>
      </p:sp>
      <p:sp>
        <p:nvSpPr>
          <p:cNvPr id="8" name="Wolkvormige toelichting 7"/>
          <p:cNvSpPr/>
          <p:nvPr/>
        </p:nvSpPr>
        <p:spPr>
          <a:xfrm>
            <a:off x="3861956" y="4481599"/>
            <a:ext cx="2753591" cy="665018"/>
          </a:xfrm>
          <a:prstGeom prst="cloudCallout">
            <a:avLst>
              <a:gd name="adj1" fmla="val 36902"/>
              <a:gd name="adj2" fmla="val -89674"/>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9" name="Tekstvak 8"/>
          <p:cNvSpPr txBox="1"/>
          <p:nvPr/>
        </p:nvSpPr>
        <p:spPr>
          <a:xfrm>
            <a:off x="3999636" y="4621027"/>
            <a:ext cx="2836719" cy="338554"/>
          </a:xfrm>
          <a:prstGeom prst="rect">
            <a:avLst/>
          </a:prstGeom>
          <a:noFill/>
        </p:spPr>
        <p:txBody>
          <a:bodyPr wrap="square" rtlCol="0">
            <a:spAutoFit/>
          </a:bodyPr>
          <a:lstStyle/>
          <a:p>
            <a:r>
              <a:rPr lang="nl-NL" sz="1600" dirty="0"/>
              <a:t>My Flow </a:t>
            </a:r>
            <a:r>
              <a:rPr lang="nl-NL" sz="1600" dirty="0" err="1"/>
              <a:t>Table</a:t>
            </a:r>
            <a:r>
              <a:rPr lang="nl-NL" sz="1600" dirty="0"/>
              <a:t> is </a:t>
            </a:r>
            <a:r>
              <a:rPr lang="nl-NL" sz="1600" dirty="0" err="1"/>
              <a:t>still</a:t>
            </a:r>
            <a:r>
              <a:rPr lang="nl-NL" sz="1600" dirty="0"/>
              <a:t> empty…</a:t>
            </a:r>
          </a:p>
        </p:txBody>
      </p:sp>
      <p:sp>
        <p:nvSpPr>
          <p:cNvPr id="11" name="Toelichting met afgeronde rechthoek 10"/>
          <p:cNvSpPr/>
          <p:nvPr/>
        </p:nvSpPr>
        <p:spPr>
          <a:xfrm>
            <a:off x="8277564" y="2523936"/>
            <a:ext cx="1589808" cy="750240"/>
          </a:xfrm>
          <a:prstGeom prst="wedgeRoundRectCallout">
            <a:avLst>
              <a:gd name="adj1" fmla="val -35866"/>
              <a:gd name="adj2" fmla="val 70252"/>
              <a:gd name="adj3" fmla="val 16667"/>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2" name="Tekstvak 11"/>
          <p:cNvSpPr txBox="1"/>
          <p:nvPr/>
        </p:nvSpPr>
        <p:spPr>
          <a:xfrm>
            <a:off x="8277565" y="2523937"/>
            <a:ext cx="1693147" cy="646331"/>
          </a:xfrm>
          <a:prstGeom prst="rect">
            <a:avLst/>
          </a:prstGeom>
          <a:noFill/>
        </p:spPr>
        <p:txBody>
          <a:bodyPr wrap="square" rtlCol="0">
            <a:spAutoFit/>
          </a:bodyPr>
          <a:lstStyle/>
          <a:p>
            <a:r>
              <a:rPr lang="nl-NL" dirty="0"/>
              <a:t>H2, </a:t>
            </a:r>
            <a:r>
              <a:rPr lang="nl-NL" dirty="0" err="1"/>
              <a:t>that</a:t>
            </a:r>
            <a:r>
              <a:rPr lang="nl-NL" dirty="0"/>
              <a:t> is me! </a:t>
            </a:r>
            <a:r>
              <a:rPr lang="nl-NL" dirty="0" err="1"/>
              <a:t>Did</a:t>
            </a:r>
            <a:r>
              <a:rPr lang="nl-NL" dirty="0"/>
              <a:t> I win </a:t>
            </a:r>
            <a:r>
              <a:rPr lang="nl-NL" dirty="0" err="1"/>
              <a:t>now</a:t>
            </a:r>
            <a:r>
              <a:rPr lang="nl-NL" dirty="0"/>
              <a:t>?</a:t>
            </a:r>
          </a:p>
        </p:txBody>
      </p:sp>
      <p:cxnSp>
        <p:nvCxnSpPr>
          <p:cNvPr id="13" name="Rechte verbindingslijn met pijl 12"/>
          <p:cNvCxnSpPr/>
          <p:nvPr/>
        </p:nvCxnSpPr>
        <p:spPr>
          <a:xfrm>
            <a:off x="6421237" y="1984664"/>
            <a:ext cx="446809" cy="140277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6" name="Rechte verbindingslijn met pijl 15"/>
          <p:cNvCxnSpPr/>
          <p:nvPr/>
        </p:nvCxnSpPr>
        <p:spPr>
          <a:xfrm flipH="1" flipV="1">
            <a:off x="6151074" y="2410692"/>
            <a:ext cx="270163" cy="97674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5" name="Tekstvak 24"/>
          <p:cNvSpPr txBox="1"/>
          <p:nvPr/>
        </p:nvSpPr>
        <p:spPr>
          <a:xfrm>
            <a:off x="6508693" y="1891290"/>
            <a:ext cx="1271951" cy="369332"/>
          </a:xfrm>
          <a:prstGeom prst="rect">
            <a:avLst/>
          </a:prstGeom>
          <a:noFill/>
        </p:spPr>
        <p:txBody>
          <a:bodyPr wrap="none" rtlCol="0">
            <a:spAutoFit/>
          </a:bodyPr>
          <a:lstStyle/>
          <a:p>
            <a:r>
              <a:rPr lang="nl-NL" dirty="0"/>
              <a:t>FLOW_ADD</a:t>
            </a:r>
          </a:p>
        </p:txBody>
      </p:sp>
      <p:sp>
        <p:nvSpPr>
          <p:cNvPr id="26" name="Toelichting met afgeronde rechthoek 25"/>
          <p:cNvSpPr/>
          <p:nvPr/>
        </p:nvSpPr>
        <p:spPr>
          <a:xfrm>
            <a:off x="2288771" y="1417638"/>
            <a:ext cx="2441864" cy="681326"/>
          </a:xfrm>
          <a:prstGeom prst="wedgeRoundRectCallout">
            <a:avLst>
              <a:gd name="adj1" fmla="val 65124"/>
              <a:gd name="adj2" fmla="val -16805"/>
              <a:gd name="adj3" fmla="val 16667"/>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7" name="Tekstvak 26"/>
          <p:cNvSpPr txBox="1"/>
          <p:nvPr/>
        </p:nvSpPr>
        <p:spPr>
          <a:xfrm>
            <a:off x="2251491" y="1465913"/>
            <a:ext cx="2557989" cy="584775"/>
          </a:xfrm>
          <a:prstGeom prst="rect">
            <a:avLst/>
          </a:prstGeom>
          <a:noFill/>
        </p:spPr>
        <p:txBody>
          <a:bodyPr wrap="square" rtlCol="0">
            <a:spAutoFit/>
          </a:bodyPr>
          <a:lstStyle/>
          <a:p>
            <a:r>
              <a:rPr lang="nl-NL" sz="1600" dirty="0"/>
              <a:t>Save </a:t>
            </a:r>
            <a:r>
              <a:rPr lang="nl-NL" sz="1600" dirty="0" err="1"/>
              <a:t>this</a:t>
            </a:r>
            <a:r>
              <a:rPr lang="nl-NL" sz="1600" dirty="0"/>
              <a:t> in </a:t>
            </a:r>
            <a:r>
              <a:rPr lang="nl-NL" sz="1600" dirty="0" err="1"/>
              <a:t>your</a:t>
            </a:r>
            <a:r>
              <a:rPr lang="nl-NL" sz="1600" dirty="0"/>
              <a:t> Flow </a:t>
            </a:r>
            <a:r>
              <a:rPr lang="nl-NL" sz="1600" dirty="0" err="1"/>
              <a:t>Table</a:t>
            </a:r>
            <a:r>
              <a:rPr lang="nl-NL" sz="1600" dirty="0"/>
              <a:t>, </a:t>
            </a:r>
            <a:r>
              <a:rPr lang="nl-NL" sz="1600" dirty="0" err="1"/>
              <a:t>then</a:t>
            </a:r>
            <a:r>
              <a:rPr lang="nl-NL" sz="1600" dirty="0"/>
              <a:t> </a:t>
            </a:r>
            <a:r>
              <a:rPr lang="nl-NL" sz="1600" dirty="0" err="1"/>
              <a:t>you</a:t>
            </a:r>
            <a:r>
              <a:rPr lang="nl-NL" sz="1600" dirty="0"/>
              <a:t> </a:t>
            </a:r>
            <a:r>
              <a:rPr lang="nl-NL" sz="1600" dirty="0" err="1"/>
              <a:t>know</a:t>
            </a:r>
            <a:r>
              <a:rPr lang="nl-NL" sz="1600" dirty="0"/>
              <a:t> </a:t>
            </a:r>
            <a:r>
              <a:rPr lang="nl-NL" sz="1600" dirty="0" err="1"/>
              <a:t>what</a:t>
            </a:r>
            <a:r>
              <a:rPr lang="nl-NL" sz="1600" dirty="0"/>
              <a:t> </a:t>
            </a:r>
            <a:r>
              <a:rPr lang="nl-NL" sz="1600" dirty="0" err="1"/>
              <a:t>to</a:t>
            </a:r>
            <a:r>
              <a:rPr lang="nl-NL" sz="1600" dirty="0"/>
              <a:t> do!</a:t>
            </a:r>
          </a:p>
        </p:txBody>
      </p:sp>
      <p:cxnSp>
        <p:nvCxnSpPr>
          <p:cNvPr id="28" name="Rechte verbindingslijn met pijl 27"/>
          <p:cNvCxnSpPr/>
          <p:nvPr/>
        </p:nvCxnSpPr>
        <p:spPr>
          <a:xfrm flipH="1">
            <a:off x="7175616" y="3835285"/>
            <a:ext cx="747347"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2" name="Rechte verbindingslijn met pijl 31"/>
          <p:cNvCxnSpPr/>
          <p:nvPr/>
        </p:nvCxnSpPr>
        <p:spPr>
          <a:xfrm flipH="1">
            <a:off x="5292264" y="3835285"/>
            <a:ext cx="750742"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5" name="Tekstvak 24"/>
          <p:cNvSpPr txBox="1"/>
          <p:nvPr/>
        </p:nvSpPr>
        <p:spPr>
          <a:xfrm>
            <a:off x="4995076" y="2864871"/>
            <a:ext cx="1207959" cy="369332"/>
          </a:xfrm>
          <a:prstGeom prst="rect">
            <a:avLst/>
          </a:prstGeom>
          <a:noFill/>
        </p:spPr>
        <p:txBody>
          <a:bodyPr wrap="none" rtlCol="0">
            <a:spAutoFit/>
          </a:bodyPr>
          <a:lstStyle/>
          <a:p>
            <a:r>
              <a:rPr lang="nl-NL" dirty="0"/>
              <a:t>PACKET_IN</a:t>
            </a:r>
          </a:p>
        </p:txBody>
      </p:sp>
    </p:spTree>
    <p:extLst>
      <p:ext uri="{BB962C8B-B14F-4D97-AF65-F5344CB8AC3E}">
        <p14:creationId xmlns:p14="http://schemas.microsoft.com/office/powerpoint/2010/main" val="1587282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Tijdelijke aanduiding voor inhoud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56875" y="1417638"/>
            <a:ext cx="6572775" cy="4964054"/>
          </a:xfrm>
        </p:spPr>
      </p:pic>
      <p:sp>
        <p:nvSpPr>
          <p:cNvPr id="2" name="Title 1"/>
          <p:cNvSpPr>
            <a:spLocks noGrp="1"/>
          </p:cNvSpPr>
          <p:nvPr>
            <p:ph type="title"/>
          </p:nvPr>
        </p:nvSpPr>
        <p:spPr/>
        <p:txBody>
          <a:bodyPr>
            <a:normAutofit/>
          </a:bodyPr>
          <a:lstStyle/>
          <a:p>
            <a:r>
              <a:rPr lang="nl-NL" dirty="0"/>
              <a:t>Communication WITH controller</a:t>
            </a:r>
          </a:p>
        </p:txBody>
      </p:sp>
      <p:sp>
        <p:nvSpPr>
          <p:cNvPr id="10" name="Tijdelijke aanduiding voor voettekst 9"/>
          <p:cNvSpPr>
            <a:spLocks noGrp="1"/>
          </p:cNvSpPr>
          <p:nvPr>
            <p:ph type="ftr" sz="quarter" idx="10"/>
          </p:nvPr>
        </p:nvSpPr>
        <p:spPr/>
        <p:txBody>
          <a:bodyPr/>
          <a:lstStyle/>
          <a:p>
            <a:r>
              <a:rPr lang="pt-BR"/>
              <a:t>Marlou Pors - Intro to SDN</a:t>
            </a:r>
            <a:endParaRPr lang="nl-NL" dirty="0"/>
          </a:p>
        </p:txBody>
      </p:sp>
      <p:sp>
        <p:nvSpPr>
          <p:cNvPr id="5" name="Toelichting met afgeronde rechthoek 4"/>
          <p:cNvSpPr/>
          <p:nvPr/>
        </p:nvSpPr>
        <p:spPr>
          <a:xfrm>
            <a:off x="2583874" y="2434581"/>
            <a:ext cx="1423554" cy="827126"/>
          </a:xfrm>
          <a:prstGeom prst="wedgeRoundRectCallou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6" name="Tekstvak 5"/>
          <p:cNvSpPr txBox="1"/>
          <p:nvPr/>
        </p:nvSpPr>
        <p:spPr>
          <a:xfrm>
            <a:off x="2659982" y="2524979"/>
            <a:ext cx="1300688" cy="646331"/>
          </a:xfrm>
          <a:prstGeom prst="rect">
            <a:avLst/>
          </a:prstGeom>
          <a:noFill/>
        </p:spPr>
        <p:txBody>
          <a:bodyPr wrap="square" rtlCol="0">
            <a:spAutoFit/>
          </a:bodyPr>
          <a:lstStyle/>
          <a:p>
            <a:r>
              <a:rPr lang="nl-NL" dirty="0" err="1"/>
              <a:t>Let’s</a:t>
            </a:r>
            <a:r>
              <a:rPr lang="nl-NL" dirty="0"/>
              <a:t> say “Hi” </a:t>
            </a:r>
            <a:r>
              <a:rPr lang="nl-NL" dirty="0" err="1"/>
              <a:t>again</a:t>
            </a:r>
            <a:r>
              <a:rPr lang="nl-NL" dirty="0"/>
              <a:t>!</a:t>
            </a:r>
          </a:p>
        </p:txBody>
      </p:sp>
      <p:cxnSp>
        <p:nvCxnSpPr>
          <p:cNvPr id="7" name="Rechte verbindingslijn met pijl 6"/>
          <p:cNvCxnSpPr/>
          <p:nvPr/>
        </p:nvCxnSpPr>
        <p:spPr>
          <a:xfrm>
            <a:off x="3572050" y="3825934"/>
            <a:ext cx="763730" cy="1039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Wolkvormige toelichting 7"/>
          <p:cNvSpPr/>
          <p:nvPr/>
        </p:nvSpPr>
        <p:spPr>
          <a:xfrm>
            <a:off x="3799610" y="4481600"/>
            <a:ext cx="2753591" cy="675409"/>
          </a:xfrm>
          <a:prstGeom prst="cloudCallout">
            <a:avLst>
              <a:gd name="adj1" fmla="val -8003"/>
              <a:gd name="adj2" fmla="val -92935"/>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9" name="Tekstvak 8"/>
          <p:cNvSpPr txBox="1"/>
          <p:nvPr/>
        </p:nvSpPr>
        <p:spPr>
          <a:xfrm>
            <a:off x="4028210" y="4587680"/>
            <a:ext cx="2524991" cy="338554"/>
          </a:xfrm>
          <a:prstGeom prst="rect">
            <a:avLst/>
          </a:prstGeom>
          <a:noFill/>
        </p:spPr>
        <p:txBody>
          <a:bodyPr wrap="square" rtlCol="0">
            <a:spAutoFit/>
          </a:bodyPr>
          <a:lstStyle/>
          <a:p>
            <a:r>
              <a:rPr lang="nl-NL" sz="1600" dirty="0"/>
              <a:t>My Flow </a:t>
            </a:r>
            <a:r>
              <a:rPr lang="nl-NL" sz="1600" dirty="0" err="1"/>
              <a:t>Table</a:t>
            </a:r>
            <a:r>
              <a:rPr lang="nl-NL" sz="1600" dirty="0"/>
              <a:t> is up </a:t>
            </a:r>
            <a:r>
              <a:rPr lang="nl-NL" sz="1600" dirty="0" err="1"/>
              <a:t>to</a:t>
            </a:r>
            <a:r>
              <a:rPr lang="nl-NL" sz="1600" dirty="0"/>
              <a:t> date!</a:t>
            </a:r>
          </a:p>
        </p:txBody>
      </p:sp>
      <p:pic>
        <p:nvPicPr>
          <p:cNvPr id="3" name="Afbeelding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9411" y="5436992"/>
            <a:ext cx="8659434" cy="743054"/>
          </a:xfrm>
          <a:prstGeom prst="rect">
            <a:avLst/>
          </a:prstGeom>
        </p:spPr>
      </p:pic>
    </p:spTree>
    <p:extLst>
      <p:ext uri="{BB962C8B-B14F-4D97-AF65-F5344CB8AC3E}">
        <p14:creationId xmlns:p14="http://schemas.microsoft.com/office/powerpoint/2010/main" val="3822529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616</Words>
  <Application>Microsoft Office PowerPoint</Application>
  <PresentationFormat>Widescreen</PresentationFormat>
  <Paragraphs>61</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A Simple Communication Scenario</vt:lpstr>
      <vt:lpstr>Communication WITHOUT controller</vt:lpstr>
      <vt:lpstr>Communication WITHOUT controller</vt:lpstr>
      <vt:lpstr>Communication WITHOUT controller</vt:lpstr>
      <vt:lpstr>Communication WITH controller</vt:lpstr>
      <vt:lpstr>Communication WITH controller</vt:lpstr>
      <vt:lpstr>Communication WITH controller</vt:lpstr>
      <vt:lpstr>Communication WITH controller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Simple Communication Scenario</dc:title>
  <dc:creator>Pors, Marlou</dc:creator>
  <cp:lastModifiedBy>Pors, Marlou</cp:lastModifiedBy>
  <cp:revision>1</cp:revision>
  <dcterms:created xsi:type="dcterms:W3CDTF">2018-07-06T12:20:56Z</dcterms:created>
  <dcterms:modified xsi:type="dcterms:W3CDTF">2018-07-06T12:22:43Z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dc6f62-bb58-4b94-b6ca-9af54699d31b_Enabled">
    <vt:lpwstr>True</vt:lpwstr>
  </property>
  <property fmtid="{D5CDD505-2E9C-101B-9397-08002B2CF9AE}" pid="3" name="MSIP_Label_d2dc6f62-bb58-4b94-b6ca-9af54699d31b_SiteId">
    <vt:lpwstr>00000000-0000-0000-0000-000000000000</vt:lpwstr>
  </property>
  <property fmtid="{D5CDD505-2E9C-101B-9397-08002B2CF9AE}" pid="4" name="MSIP_Label_d2dc6f62-bb58-4b94-b6ca-9af54699d31b_Owner">
    <vt:lpwstr>marlou.pors@kpn.com</vt:lpwstr>
  </property>
  <property fmtid="{D5CDD505-2E9C-101B-9397-08002B2CF9AE}" pid="5" name="MSIP_Label_d2dc6f62-bb58-4b94-b6ca-9af54699d31b_SetDate">
    <vt:lpwstr>2018-07-06T12:22:23.0607118Z</vt:lpwstr>
  </property>
  <property fmtid="{D5CDD505-2E9C-101B-9397-08002B2CF9AE}" pid="6" name="MSIP_Label_d2dc6f62-bb58-4b94-b6ca-9af54699d31b_Name">
    <vt:lpwstr>Intern gebruik</vt:lpwstr>
  </property>
  <property fmtid="{D5CDD505-2E9C-101B-9397-08002B2CF9AE}" pid="7" name="MSIP_Label_d2dc6f62-bb58-4b94-b6ca-9af54699d31b_Application">
    <vt:lpwstr>Microsoft Azure Information Protection</vt:lpwstr>
  </property>
  <property fmtid="{D5CDD505-2E9C-101B-9397-08002B2CF9AE}" pid="8" name="MSIP_Label_d2dc6f62-bb58-4b94-b6ca-9af54699d31b_Extended_MSFT_Method">
    <vt:lpwstr>Automatic</vt:lpwstr>
  </property>
  <property fmtid="{D5CDD505-2E9C-101B-9397-08002B2CF9AE}" pid="9" name="Sensitivity">
    <vt:lpwstr>Intern gebruik</vt:lpwstr>
  </property>
</Properties>
</file>