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slideLayouts/slideLayout15.xml" ContentType="application/vnd.openxmlformats-officedocument.presentationml.slideLayout+xml"/>
  <Override PartName="/ppt/theme/theme9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1" r:id="rId1"/>
    <p:sldMasterId id="2147483653" r:id="rId2"/>
    <p:sldMasterId id="2147483698" r:id="rId3"/>
    <p:sldMasterId id="2147483700" r:id="rId4"/>
    <p:sldMasterId id="2147483703" r:id="rId5"/>
    <p:sldMasterId id="2147483706" r:id="rId6"/>
    <p:sldMasterId id="2147483710" r:id="rId7"/>
    <p:sldMasterId id="2147483713" r:id="rId8"/>
    <p:sldMasterId id="2147483716" r:id="rId9"/>
    <p:sldMasterId id="2147483718" r:id="rId10"/>
  </p:sldMasterIdLst>
  <p:notesMasterIdLst>
    <p:notesMasterId r:id="rId27"/>
  </p:notesMasterIdLst>
  <p:handoutMasterIdLst>
    <p:handoutMasterId r:id="rId28"/>
  </p:handoutMasterIdLst>
  <p:sldIdLst>
    <p:sldId id="468" r:id="rId11"/>
    <p:sldId id="470" r:id="rId12"/>
    <p:sldId id="492" r:id="rId13"/>
    <p:sldId id="493" r:id="rId14"/>
    <p:sldId id="579" r:id="rId15"/>
    <p:sldId id="580" r:id="rId16"/>
    <p:sldId id="581" r:id="rId17"/>
    <p:sldId id="588" r:id="rId18"/>
    <p:sldId id="582" r:id="rId19"/>
    <p:sldId id="583" r:id="rId20"/>
    <p:sldId id="584" r:id="rId21"/>
    <p:sldId id="585" r:id="rId22"/>
    <p:sldId id="586" r:id="rId23"/>
    <p:sldId id="587" r:id="rId24"/>
    <p:sldId id="472" r:id="rId25"/>
    <p:sldId id="473" r:id="rId26"/>
  </p:sldIdLst>
  <p:sldSz cx="9144000" cy="6858000" type="screen4x3"/>
  <p:notesSz cx="6797675" cy="9928225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oboto Condensed bold" panose="020B0604020202020204" charset="0"/>
      <p:bold r:id="rId33"/>
    </p:embeddedFont>
    <p:embeddedFont>
      <p:font typeface="Roboto Condensed" panose="020B0604020202020204" charset="0"/>
      <p:regular r:id="rId34"/>
      <p:bold r:id="rId35"/>
      <p:italic r:id="rId36"/>
      <p:boldItalic r:id="rId3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Müller" initials="J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2654B"/>
    <a:srgbClr val="F18E37"/>
    <a:srgbClr val="A0006E"/>
    <a:srgbClr val="01598B"/>
    <a:srgbClr val="789922"/>
    <a:srgbClr val="008BD0"/>
    <a:srgbClr val="E53517"/>
    <a:srgbClr val="003E2F"/>
    <a:srgbClr val="9D0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24" autoAdjust="0"/>
  </p:normalViewPr>
  <p:slideViewPr>
    <p:cSldViewPr>
      <p:cViewPr varScale="1">
        <p:scale>
          <a:sx n="109" d="100"/>
          <a:sy n="109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1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font" Target="fonts/font5.fntdata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2201D-4F31-42B9-99D7-3404E8362FFB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D16FB-B98E-41AD-A7C8-7BD42CA5E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31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8B8B00B-174A-42EB-A1B8-8BE866AF80B8}" type="datetimeFigureOut">
              <a:rPr lang="de-DE"/>
              <a:pPr>
                <a:defRPr/>
              </a:pPr>
              <a:t>03.05.2018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F1EA88-867B-44F4-BE95-B615105451F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269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EA88-867B-44F4-BE95-B615105451F6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4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EA88-867B-44F4-BE95-B615105451F6}" type="slidenum">
              <a:rPr lang="de-DE" smtClean="0">
                <a:solidFill>
                  <a:prstClr val="black"/>
                </a:solidFill>
              </a:rPr>
              <a:pPr/>
              <a:t>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5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EA88-867B-44F4-BE95-B615105451F6}" type="slidenum">
              <a:rPr lang="de-DE" smtClean="0">
                <a:solidFill>
                  <a:prstClr val="black"/>
                </a:solidFill>
              </a:rPr>
              <a:pPr/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8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EA88-867B-44F4-BE95-B615105451F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96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 ohne Logo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565400"/>
            <a:ext cx="9144000" cy="395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89198" y="1700808"/>
            <a:ext cx="8603280" cy="54375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aseline="0">
                <a:latin typeface="Roboto Condensed bold" panose="02000000000000000000" pitchFamily="2" charset="0"/>
                <a:ea typeface="Roboto Condensed bold" panose="02000000000000000000" pitchFamily="2" charset="0"/>
              </a:defRPr>
            </a:lvl1pPr>
          </a:lstStyle>
          <a:p>
            <a:r>
              <a:rPr lang="de-DE" dirty="0" smtClean="0"/>
              <a:t>Titel für erste Folie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07.04.2017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Scientific Reading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A6FB215-F079-4586-BEBA-757A657E64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41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55776" y="1671389"/>
            <a:ext cx="633670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200">
                <a:latin typeface="Roboto Condensed bold" panose="02000000000000000000" pitchFamily="2" charset="0"/>
                <a:ea typeface="Roboto Condensed bold" panose="02000000000000000000" pitchFamily="2" charset="0"/>
              </a:defRPr>
            </a:lvl1pPr>
          </a:lstStyle>
          <a:p>
            <a:r>
              <a:rPr lang="de-DE" dirty="0" smtClean="0"/>
              <a:t>Titel für erste Folie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idx="10"/>
          </p:nvPr>
        </p:nvSpPr>
        <p:spPr>
          <a:xfrm>
            <a:off x="2548784" y="3093076"/>
            <a:ext cx="6343694" cy="3211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 baseline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200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None/>
              <a:defRPr sz="180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endParaRPr lang="de-DE" dirty="0" smtClean="0"/>
          </a:p>
        </p:txBody>
      </p:sp>
      <p:pic>
        <p:nvPicPr>
          <p:cNvPr id="10" name="Picture 27" descr="logo_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2" y="1698377"/>
            <a:ext cx="1728788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07.04.2017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Scientific Reading 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A6FB215-F079-4586-BEBA-757A657E6437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463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1513334" y="973545"/>
            <a:ext cx="7379144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1513334" y="2312828"/>
            <a:ext cx="7379144" cy="399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057400" cy="337741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95736" y="6520259"/>
            <a:ext cx="3086100" cy="337741"/>
          </a:xfrm>
        </p:spPr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572000" y="6520259"/>
            <a:ext cx="2057400" cy="337742"/>
          </a:xfrm>
        </p:spPr>
        <p:txBody>
          <a:bodyPr/>
          <a:lstStyle/>
          <a:p>
            <a:fld id="{1E946297-3D54-4E60-A4D1-CA2B7F80D9F5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27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z="1000" smtClean="0">
                <a:solidFill>
                  <a:prstClr val="black"/>
                </a:solidFill>
              </a:rPr>
              <a:t>Scientific Reading </a:t>
            </a:r>
            <a:endParaRPr lang="de-DE" sz="1000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1180C-0BAD-4BA4-AB6D-E6561DFE0C75}" type="slidenum">
              <a:rPr lang="de-DE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77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1513334" y="973545"/>
            <a:ext cx="7379144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1513334" y="2312828"/>
            <a:ext cx="7379144" cy="399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057400" cy="337741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95736" y="6520259"/>
            <a:ext cx="3086100" cy="337741"/>
          </a:xfrm>
        </p:spPr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572000" y="6520259"/>
            <a:ext cx="2057400" cy="337742"/>
          </a:xfrm>
        </p:spPr>
        <p:txBody>
          <a:bodyPr/>
          <a:lstStyle/>
          <a:p>
            <a:fld id="{1E946297-3D54-4E60-A4D1-CA2B7F80D9F5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74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z="1000" smtClean="0">
                <a:solidFill>
                  <a:prstClr val="black"/>
                </a:solidFill>
              </a:rPr>
              <a:t>Scientific Reading </a:t>
            </a:r>
            <a:endParaRPr lang="de-DE" sz="1000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1180C-0BAD-4BA4-AB6D-E6561DFE0C75}" type="slidenum">
              <a:rPr lang="de-DE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3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1513334" y="973545"/>
            <a:ext cx="7379144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1513334" y="2312828"/>
            <a:ext cx="7379144" cy="399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057400" cy="337741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95736" y="6520259"/>
            <a:ext cx="3086100" cy="337741"/>
          </a:xfrm>
        </p:spPr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572000" y="6520259"/>
            <a:ext cx="2057400" cy="337742"/>
          </a:xfrm>
        </p:spPr>
        <p:txBody>
          <a:bodyPr/>
          <a:lstStyle/>
          <a:p>
            <a:fld id="{1E946297-3D54-4E60-A4D1-CA2B7F80D9F5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07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1513334" y="973545"/>
            <a:ext cx="7379144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1513334" y="2312828"/>
            <a:ext cx="7379144" cy="399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057400" cy="337741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95736" y="6520259"/>
            <a:ext cx="3086100" cy="337741"/>
          </a:xfrm>
        </p:spPr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572000" y="6520259"/>
            <a:ext cx="2057400" cy="337742"/>
          </a:xfrm>
        </p:spPr>
        <p:txBody>
          <a:bodyPr/>
          <a:lstStyle/>
          <a:p>
            <a:fld id="{1E946297-3D54-4E60-A4D1-CA2B7F80D9F5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6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z="1000" smtClean="0">
                <a:solidFill>
                  <a:prstClr val="black"/>
                </a:solidFill>
              </a:rPr>
              <a:t>Scientific Reading </a:t>
            </a:r>
            <a:endParaRPr lang="de-DE" sz="1000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1180C-0BAD-4BA4-AB6D-E6561DFE0C75}" type="slidenum">
              <a:rPr lang="de-DE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5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1513334" y="973545"/>
            <a:ext cx="7379144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1513334" y="2312828"/>
            <a:ext cx="7379144" cy="399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057400" cy="337741"/>
          </a:xfrm>
        </p:spPr>
        <p:txBody>
          <a:bodyPr/>
          <a:lstStyle/>
          <a:p>
            <a:r>
              <a:rPr lang="en-US" smtClean="0"/>
              <a:t>07.04.2017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95736" y="6520259"/>
            <a:ext cx="3086100" cy="337741"/>
          </a:xfrm>
        </p:spPr>
        <p:txBody>
          <a:bodyPr/>
          <a:lstStyle/>
          <a:p>
            <a:r>
              <a:rPr lang="de-DE" smtClean="0"/>
              <a:t>Scientific Reading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572000" y="6520259"/>
            <a:ext cx="2057400" cy="337742"/>
          </a:xfrm>
        </p:spPr>
        <p:txBody>
          <a:bodyPr/>
          <a:lstStyle/>
          <a:p>
            <a:fld id="{1E946297-3D54-4E60-A4D1-CA2B7F80D9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3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1513334" y="973545"/>
            <a:ext cx="7379144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1513334" y="2312828"/>
            <a:ext cx="7379144" cy="399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057400" cy="337741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95736" y="6520259"/>
            <a:ext cx="3086100" cy="337741"/>
          </a:xfrm>
        </p:spPr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572000" y="6520259"/>
            <a:ext cx="2057400" cy="337742"/>
          </a:xfrm>
        </p:spPr>
        <p:txBody>
          <a:bodyPr/>
          <a:lstStyle/>
          <a:p>
            <a:fld id="{1E946297-3D54-4E60-A4D1-CA2B7F80D9F5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7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 ohne Logo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565400"/>
            <a:ext cx="9144000" cy="395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89198" y="1700808"/>
            <a:ext cx="8603280" cy="54375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aseline="0">
                <a:latin typeface="Roboto Condensed bold" panose="02000000000000000000" pitchFamily="2" charset="0"/>
                <a:ea typeface="Roboto Condensed bold" panose="02000000000000000000" pitchFamily="2" charset="0"/>
              </a:defRPr>
            </a:lvl1pPr>
          </a:lstStyle>
          <a:p>
            <a:r>
              <a:rPr lang="de-DE" dirty="0" smtClean="0"/>
              <a:t>Titel für erste Folie</a:t>
            </a:r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95736" y="65202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4572000" y="652534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fld id="{1E946297-3D54-4E60-A4D1-CA2B7F80D9F5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03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55776" y="1671389"/>
            <a:ext cx="633670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200">
                <a:latin typeface="Roboto Condensed bold" panose="02000000000000000000" pitchFamily="2" charset="0"/>
                <a:ea typeface="Roboto Condensed bold" panose="02000000000000000000" pitchFamily="2" charset="0"/>
              </a:defRPr>
            </a:lvl1pPr>
          </a:lstStyle>
          <a:p>
            <a:r>
              <a:rPr lang="de-DE" dirty="0" smtClean="0"/>
              <a:t>Titel für erste Folie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idx="10"/>
          </p:nvPr>
        </p:nvSpPr>
        <p:spPr>
          <a:xfrm>
            <a:off x="2548784" y="3093076"/>
            <a:ext cx="6343694" cy="3211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 baseline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200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00" indent="0">
              <a:buNone/>
              <a:defRPr sz="180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endParaRPr lang="de-DE" dirty="0" smtClean="0"/>
          </a:p>
        </p:txBody>
      </p:sp>
      <p:pic>
        <p:nvPicPr>
          <p:cNvPr id="10" name="Picture 27" descr="logo_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2" y="1698377"/>
            <a:ext cx="1728788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3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95736" y="65202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4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4572000" y="652534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fld id="{1E946297-3D54-4E60-A4D1-CA2B7F80D9F5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6236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1513334" y="973545"/>
            <a:ext cx="7379144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1513334" y="2312828"/>
            <a:ext cx="7379144" cy="399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057400" cy="337741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95736" y="6520259"/>
            <a:ext cx="3086100" cy="337741"/>
          </a:xfrm>
        </p:spPr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572000" y="6520259"/>
            <a:ext cx="2057400" cy="337742"/>
          </a:xfrm>
        </p:spPr>
        <p:txBody>
          <a:bodyPr/>
          <a:lstStyle/>
          <a:p>
            <a:fld id="{1E946297-3D54-4E60-A4D1-CA2B7F80D9F5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13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z="1000" smtClean="0">
                <a:solidFill>
                  <a:prstClr val="black"/>
                </a:solidFill>
              </a:rPr>
              <a:t>Scientific Reading </a:t>
            </a:r>
            <a:endParaRPr lang="de-DE" sz="1000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1180C-0BAD-4BA4-AB6D-E6561DFE0C75}" type="slidenum">
              <a:rPr lang="de-DE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3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1513334" y="973545"/>
            <a:ext cx="7379144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1513334" y="2312828"/>
            <a:ext cx="7379144" cy="399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057400" cy="337741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95736" y="6520259"/>
            <a:ext cx="3086100" cy="337741"/>
          </a:xfrm>
        </p:spPr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572000" y="6520259"/>
            <a:ext cx="2057400" cy="337742"/>
          </a:xfrm>
        </p:spPr>
        <p:txBody>
          <a:bodyPr/>
          <a:lstStyle/>
          <a:p>
            <a:fld id="{1E946297-3D54-4E60-A4D1-CA2B7F80D9F5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6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z="1000" smtClean="0">
                <a:solidFill>
                  <a:prstClr val="black"/>
                </a:solidFill>
              </a:rPr>
              <a:t>Scientific Reading </a:t>
            </a:r>
            <a:endParaRPr lang="de-DE" sz="1000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1180C-0BAD-4BA4-AB6D-E6561DFE0C75}" type="slidenum">
              <a:rPr lang="de-DE">
                <a:solidFill>
                  <a:prstClr val="black"/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2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26544"/>
            <a:ext cx="9144000" cy="1512000"/>
          </a:xfrm>
          <a:prstGeom prst="rect">
            <a:avLst/>
          </a:prstGeom>
          <a:solidFill>
            <a:srgbClr val="789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" y="-69663"/>
            <a:ext cx="2327217" cy="1506510"/>
          </a:xfrm>
          <a:prstGeom prst="rect">
            <a:avLst/>
          </a:prstGeom>
        </p:spPr>
      </p:pic>
      <p:cxnSp>
        <p:nvCxnSpPr>
          <p:cNvPr id="12" name="Gerader Verbinder 11"/>
          <p:cNvCxnSpPr/>
          <p:nvPr userDrawn="1"/>
        </p:nvCxnSpPr>
        <p:spPr>
          <a:xfrm>
            <a:off x="2304000" y="287168"/>
            <a:ext cx="0" cy="82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 userDrawn="1"/>
        </p:nvCxnSpPr>
        <p:spPr>
          <a:xfrm>
            <a:off x="8313" y="6545953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9"/>
          <p:cNvSpPr txBox="1">
            <a:spLocks/>
          </p:cNvSpPr>
          <p:nvPr userDrawn="1"/>
        </p:nvSpPr>
        <p:spPr>
          <a:xfrm>
            <a:off x="2555776" y="188246"/>
            <a:ext cx="6031582" cy="432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InfoDispRegular-Roman" panose="02000506050000020004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de-DE" sz="19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Fakultät für Informatik</a:t>
            </a: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6588224" y="6525345"/>
            <a:ext cx="2339752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www.tu-chemnitz.de</a:t>
            </a:r>
            <a:endParaRPr lang="de-DE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12530" y="64908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00000000000000000"/>
              </a:defRPr>
            </a:lvl1pPr>
          </a:lstStyle>
          <a:p>
            <a:r>
              <a:rPr lang="en-US" smtClean="0"/>
              <a:t>07.04.2017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069930" y="65202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00000000000000000"/>
              </a:defRPr>
            </a:lvl1pPr>
          </a:lstStyle>
          <a:p>
            <a:r>
              <a:rPr lang="de-DE" smtClean="0"/>
              <a:t>Scientific Reading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4566397" y="652534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00000000000000000"/>
              </a:defRPr>
            </a:lvl1pPr>
          </a:lstStyle>
          <a:p>
            <a:fld id="{0A6FB215-F079-4586-BEBA-757A657E643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88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520"/>
            <a:ext cx="9144000" cy="764704"/>
          </a:xfrm>
          <a:prstGeom prst="rect">
            <a:avLst/>
          </a:prstGeom>
          <a:solidFill>
            <a:srgbClr val="789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" y="-80348"/>
            <a:ext cx="1297424" cy="869671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47664" y="973545"/>
            <a:ext cx="7344814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664" y="2312828"/>
            <a:ext cx="7344814" cy="399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cxnSp>
        <p:nvCxnSpPr>
          <p:cNvPr id="15" name="Gerader Verbinder 14"/>
          <p:cNvCxnSpPr/>
          <p:nvPr userDrawn="1"/>
        </p:nvCxnSpPr>
        <p:spPr>
          <a:xfrm>
            <a:off x="1440000" y="126000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/>
          <p:cNvSpPr txBox="1">
            <a:spLocks noChangeArrowheads="1"/>
          </p:cNvSpPr>
          <p:nvPr userDrawn="1"/>
        </p:nvSpPr>
        <p:spPr bwMode="auto">
          <a:xfrm>
            <a:off x="6588224" y="6525345"/>
            <a:ext cx="2339752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 smtClean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www.tu-chemnitz.de</a:t>
            </a:r>
            <a:endParaRPr lang="de-DE" sz="1400" dirty="0">
              <a:solidFill>
                <a:prstClr val="black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0" name="Gerader Verbinder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95736" y="65202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4572000" y="652534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fld id="{1E946297-3D54-4E60-A4D1-CA2B7F80D9F5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2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boto Condensed bold" panose="02000000000000000000" pitchFamily="2" charset="0"/>
          <a:ea typeface="Roboto Condensed bol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520"/>
            <a:ext cx="9144000" cy="764704"/>
          </a:xfrm>
          <a:prstGeom prst="rect">
            <a:avLst/>
          </a:prstGeom>
          <a:solidFill>
            <a:srgbClr val="789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" y="-80348"/>
            <a:ext cx="1297424" cy="869671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47664" y="973545"/>
            <a:ext cx="7344814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664" y="2312828"/>
            <a:ext cx="7344814" cy="399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cxnSp>
        <p:nvCxnSpPr>
          <p:cNvPr id="15" name="Gerader Verbinder 14"/>
          <p:cNvCxnSpPr/>
          <p:nvPr userDrawn="1"/>
        </p:nvCxnSpPr>
        <p:spPr>
          <a:xfrm>
            <a:off x="1440000" y="126000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/>
          <p:cNvSpPr txBox="1">
            <a:spLocks noChangeArrowheads="1"/>
          </p:cNvSpPr>
          <p:nvPr userDrawn="1"/>
        </p:nvSpPr>
        <p:spPr bwMode="auto">
          <a:xfrm>
            <a:off x="6588224" y="6525345"/>
            <a:ext cx="2339752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www.tu-chemnitz.de</a:t>
            </a:r>
            <a:endParaRPr lang="de-DE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0" name="Gerader Verbinder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en-US" smtClean="0"/>
              <a:t>07.04.2017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95736" y="65202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de-DE" smtClean="0"/>
              <a:t>Scientific Reading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4572000" y="652534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fld id="{1E946297-3D54-4E60-A4D1-CA2B7F80D9F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275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boto Condensed bold" panose="02000000000000000000" pitchFamily="2" charset="0"/>
          <a:ea typeface="Roboto Condensed bol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520"/>
            <a:ext cx="9144000" cy="764704"/>
          </a:xfrm>
          <a:prstGeom prst="rect">
            <a:avLst/>
          </a:prstGeom>
          <a:solidFill>
            <a:srgbClr val="789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" y="-80348"/>
            <a:ext cx="1297424" cy="869671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47664" y="973545"/>
            <a:ext cx="7344814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664" y="2312828"/>
            <a:ext cx="7344814" cy="399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cxnSp>
        <p:nvCxnSpPr>
          <p:cNvPr id="15" name="Gerader Verbinder 14"/>
          <p:cNvCxnSpPr/>
          <p:nvPr userDrawn="1"/>
        </p:nvCxnSpPr>
        <p:spPr>
          <a:xfrm>
            <a:off x="1440000" y="126000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/>
          <p:cNvSpPr txBox="1">
            <a:spLocks noChangeArrowheads="1"/>
          </p:cNvSpPr>
          <p:nvPr userDrawn="1"/>
        </p:nvSpPr>
        <p:spPr bwMode="auto">
          <a:xfrm>
            <a:off x="6588224" y="6525345"/>
            <a:ext cx="2339752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 smtClean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www.tu-chemnitz.de</a:t>
            </a:r>
            <a:endParaRPr lang="de-DE" sz="1400" dirty="0">
              <a:solidFill>
                <a:prstClr val="black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0" name="Gerader Verbinder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95736" y="65202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4572000" y="652534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fld id="{1E946297-3D54-4E60-A4D1-CA2B7F80D9F5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4" name="Textplatzhalter 9"/>
          <p:cNvSpPr txBox="1">
            <a:spLocks/>
          </p:cNvSpPr>
          <p:nvPr userDrawn="1"/>
        </p:nvSpPr>
        <p:spPr>
          <a:xfrm>
            <a:off x="1555177" y="55051"/>
            <a:ext cx="4135349" cy="58417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spcBef>
                <a:spcPts val="200"/>
              </a:spcBef>
              <a:spcAft>
                <a:spcPts val="0"/>
              </a:spcAft>
            </a:pPr>
            <a:r>
              <a:rPr lang="de-DE" sz="1600" dirty="0" smtClean="0">
                <a:solidFill>
                  <a:prstClr val="white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Fakultät für Informatik</a:t>
            </a:r>
          </a:p>
          <a:p>
            <a:pPr fontAlgn="auto">
              <a:spcBef>
                <a:spcPts val="200"/>
              </a:spcBef>
              <a:spcAft>
                <a:spcPts val="0"/>
              </a:spcAft>
            </a:pPr>
            <a:r>
              <a:rPr lang="de-DE" sz="1600" dirty="0" smtClean="0">
                <a:solidFill>
                  <a:prstClr val="white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Professur Technische Informatik</a:t>
            </a:r>
          </a:p>
        </p:txBody>
      </p:sp>
    </p:spTree>
    <p:extLst>
      <p:ext uri="{BB962C8B-B14F-4D97-AF65-F5344CB8AC3E}">
        <p14:creationId xmlns:p14="http://schemas.microsoft.com/office/powerpoint/2010/main" val="329259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boto Condensed bold" panose="02000000000000000000" pitchFamily="2" charset="0"/>
          <a:ea typeface="Roboto Condensed bol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26544"/>
            <a:ext cx="9144000" cy="1512000"/>
          </a:xfrm>
          <a:prstGeom prst="rect">
            <a:avLst/>
          </a:prstGeom>
          <a:solidFill>
            <a:srgbClr val="789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" y="-69663"/>
            <a:ext cx="2327217" cy="1506510"/>
          </a:xfrm>
          <a:prstGeom prst="rect">
            <a:avLst/>
          </a:prstGeom>
        </p:spPr>
      </p:pic>
      <p:cxnSp>
        <p:nvCxnSpPr>
          <p:cNvPr id="12" name="Gerader Verbinder 11"/>
          <p:cNvCxnSpPr/>
          <p:nvPr userDrawn="1"/>
        </p:nvCxnSpPr>
        <p:spPr>
          <a:xfrm>
            <a:off x="2304000" y="287168"/>
            <a:ext cx="0" cy="82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 userDrawn="1"/>
        </p:nvCxnSpPr>
        <p:spPr>
          <a:xfrm>
            <a:off x="8313" y="6545953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9"/>
          <p:cNvSpPr txBox="1">
            <a:spLocks/>
          </p:cNvSpPr>
          <p:nvPr userDrawn="1"/>
        </p:nvSpPr>
        <p:spPr>
          <a:xfrm>
            <a:off x="2555776" y="188246"/>
            <a:ext cx="6031582" cy="4324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InfoDispRegular-Roman" panose="02000506050000020004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de-DE" sz="1900" dirty="0" smtClean="0">
                <a:solidFill>
                  <a:prstClr val="white"/>
                </a:solidFill>
                <a:latin typeface="Roboto Condensed" panose="02000000000000000000" pitchFamily="2" charset="0"/>
              </a:rPr>
              <a:t>Fakultät für Informatik</a:t>
            </a: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6588224" y="6525345"/>
            <a:ext cx="2339752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 smtClean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www.tu-chemnitz.de</a:t>
            </a:r>
            <a:endParaRPr lang="de-DE" sz="1400" dirty="0">
              <a:solidFill>
                <a:prstClr val="black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95736" y="65202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6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4572000" y="652534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fld id="{1E946297-3D54-4E60-A4D1-CA2B7F80D9F5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1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520"/>
            <a:ext cx="9144000" cy="764704"/>
          </a:xfrm>
          <a:prstGeom prst="rect">
            <a:avLst/>
          </a:prstGeom>
          <a:solidFill>
            <a:srgbClr val="789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" y="-80348"/>
            <a:ext cx="1297424" cy="869671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47664" y="973545"/>
            <a:ext cx="7344814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664" y="2312828"/>
            <a:ext cx="7344814" cy="399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cxnSp>
        <p:nvCxnSpPr>
          <p:cNvPr id="15" name="Gerader Verbinder 14"/>
          <p:cNvCxnSpPr/>
          <p:nvPr userDrawn="1"/>
        </p:nvCxnSpPr>
        <p:spPr>
          <a:xfrm>
            <a:off x="1440000" y="126000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/>
          <p:cNvSpPr txBox="1">
            <a:spLocks noChangeArrowheads="1"/>
          </p:cNvSpPr>
          <p:nvPr userDrawn="1"/>
        </p:nvSpPr>
        <p:spPr bwMode="auto">
          <a:xfrm>
            <a:off x="6588224" y="6525345"/>
            <a:ext cx="2339752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 smtClean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www.tu-chemnitz.de</a:t>
            </a:r>
            <a:endParaRPr lang="de-DE" sz="1400" dirty="0">
              <a:solidFill>
                <a:prstClr val="black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0" name="Gerader Verbinder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95736" y="65202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4572000" y="652534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fld id="{1E946297-3D54-4E60-A4D1-CA2B7F80D9F5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3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boto Condensed bold" panose="02000000000000000000" pitchFamily="2" charset="0"/>
          <a:ea typeface="Roboto Condensed bol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520"/>
            <a:ext cx="9144000" cy="764704"/>
          </a:xfrm>
          <a:prstGeom prst="rect">
            <a:avLst/>
          </a:prstGeom>
          <a:solidFill>
            <a:srgbClr val="789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" y="-80348"/>
            <a:ext cx="1297424" cy="869671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47664" y="973545"/>
            <a:ext cx="7344814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664" y="2312828"/>
            <a:ext cx="7344814" cy="399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cxnSp>
        <p:nvCxnSpPr>
          <p:cNvPr id="15" name="Gerader Verbinder 14"/>
          <p:cNvCxnSpPr/>
          <p:nvPr userDrawn="1"/>
        </p:nvCxnSpPr>
        <p:spPr>
          <a:xfrm>
            <a:off x="1440000" y="126000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/>
          <p:cNvSpPr txBox="1">
            <a:spLocks noChangeArrowheads="1"/>
          </p:cNvSpPr>
          <p:nvPr userDrawn="1"/>
        </p:nvSpPr>
        <p:spPr bwMode="auto">
          <a:xfrm>
            <a:off x="6588224" y="6525345"/>
            <a:ext cx="2339752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 smtClean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www.tu-chemnitz.de</a:t>
            </a:r>
            <a:endParaRPr lang="de-DE" sz="1400" dirty="0">
              <a:solidFill>
                <a:prstClr val="black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0" name="Gerader Verbinder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95736" y="65202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4572000" y="652534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fld id="{1E946297-3D54-4E60-A4D1-CA2B7F80D9F5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69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boto Condensed bold" panose="02000000000000000000" pitchFamily="2" charset="0"/>
          <a:ea typeface="Roboto Condensed bol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520"/>
            <a:ext cx="9144000" cy="764704"/>
          </a:xfrm>
          <a:prstGeom prst="rect">
            <a:avLst/>
          </a:prstGeom>
          <a:solidFill>
            <a:srgbClr val="789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" y="-80348"/>
            <a:ext cx="1297424" cy="869671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47664" y="973545"/>
            <a:ext cx="7344814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664" y="2312828"/>
            <a:ext cx="7344814" cy="399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cxnSp>
        <p:nvCxnSpPr>
          <p:cNvPr id="15" name="Gerader Verbinder 14"/>
          <p:cNvCxnSpPr/>
          <p:nvPr userDrawn="1"/>
        </p:nvCxnSpPr>
        <p:spPr>
          <a:xfrm>
            <a:off x="1440000" y="126000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/>
          <p:cNvSpPr txBox="1">
            <a:spLocks noChangeArrowheads="1"/>
          </p:cNvSpPr>
          <p:nvPr userDrawn="1"/>
        </p:nvSpPr>
        <p:spPr bwMode="auto">
          <a:xfrm>
            <a:off x="6588224" y="6525345"/>
            <a:ext cx="2339752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 smtClean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www.tu-chemnitz.de</a:t>
            </a:r>
            <a:endParaRPr lang="de-DE" sz="1400" dirty="0">
              <a:solidFill>
                <a:prstClr val="black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0" name="Gerader Verbinder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95736" y="65202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4572000" y="652534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fld id="{1E946297-3D54-4E60-A4D1-CA2B7F80D9F5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boto Condensed bold" panose="02000000000000000000" pitchFamily="2" charset="0"/>
          <a:ea typeface="Roboto Condensed bol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520"/>
            <a:ext cx="9144000" cy="764704"/>
          </a:xfrm>
          <a:prstGeom prst="rect">
            <a:avLst/>
          </a:prstGeom>
          <a:solidFill>
            <a:srgbClr val="789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" y="-80348"/>
            <a:ext cx="1297424" cy="869671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47664" y="973545"/>
            <a:ext cx="7344814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664" y="2312828"/>
            <a:ext cx="7344814" cy="399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cxnSp>
        <p:nvCxnSpPr>
          <p:cNvPr id="15" name="Gerader Verbinder 14"/>
          <p:cNvCxnSpPr/>
          <p:nvPr userDrawn="1"/>
        </p:nvCxnSpPr>
        <p:spPr>
          <a:xfrm>
            <a:off x="1440000" y="126000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/>
          <p:cNvSpPr txBox="1">
            <a:spLocks noChangeArrowheads="1"/>
          </p:cNvSpPr>
          <p:nvPr userDrawn="1"/>
        </p:nvSpPr>
        <p:spPr bwMode="auto">
          <a:xfrm>
            <a:off x="6588224" y="6525345"/>
            <a:ext cx="2339752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 smtClean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www.tu-chemnitz.de</a:t>
            </a:r>
            <a:endParaRPr lang="de-DE" sz="1400" dirty="0">
              <a:solidFill>
                <a:prstClr val="black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0" name="Gerader Verbinder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95736" y="65202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4572000" y="652534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fld id="{1E946297-3D54-4E60-A4D1-CA2B7F80D9F5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boto Condensed bold" panose="02000000000000000000" pitchFamily="2" charset="0"/>
          <a:ea typeface="Roboto Condensed bol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520"/>
            <a:ext cx="9144000" cy="764704"/>
          </a:xfrm>
          <a:prstGeom prst="rect">
            <a:avLst/>
          </a:prstGeom>
          <a:solidFill>
            <a:srgbClr val="789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8" y="-80348"/>
            <a:ext cx="1297424" cy="869671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47664" y="973545"/>
            <a:ext cx="7344814" cy="1267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smtClean="0"/>
              <a:t>Titel für Folgefolien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664" y="2312828"/>
            <a:ext cx="7344814" cy="399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cxnSp>
        <p:nvCxnSpPr>
          <p:cNvPr id="15" name="Gerader Verbinder 14"/>
          <p:cNvCxnSpPr/>
          <p:nvPr userDrawn="1"/>
        </p:nvCxnSpPr>
        <p:spPr>
          <a:xfrm>
            <a:off x="1440000" y="126000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/>
          <p:cNvSpPr txBox="1">
            <a:spLocks noChangeArrowheads="1"/>
          </p:cNvSpPr>
          <p:nvPr userDrawn="1"/>
        </p:nvSpPr>
        <p:spPr bwMode="auto">
          <a:xfrm>
            <a:off x="6588224" y="6525345"/>
            <a:ext cx="2339752" cy="3342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 smtClean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www.tu-chemnitz.de</a:t>
            </a:r>
            <a:endParaRPr lang="de-DE" sz="1400" dirty="0">
              <a:solidFill>
                <a:prstClr val="black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0" name="Gerader Verbinder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07.04.2017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95736" y="65202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4572000" y="652534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Roboto Condensed" panose="02000000000000000000"/>
              </a:defRPr>
            </a:lvl1pPr>
          </a:lstStyle>
          <a:p>
            <a:fld id="{1E946297-3D54-4E60-A4D1-CA2B7F80D9F5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0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boto Condensed bold" panose="02000000000000000000" pitchFamily="2" charset="0"/>
          <a:ea typeface="Roboto Condensed bol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ieee.org/conferences_events/conferences/publishing/templates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idx="10"/>
          </p:nvPr>
        </p:nvSpPr>
        <p:spPr>
          <a:xfrm>
            <a:off x="2915816" y="4869160"/>
            <a:ext cx="5616624" cy="85154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Prof. </a:t>
            </a:r>
            <a:r>
              <a:rPr lang="en-US" dirty="0" smtClean="0"/>
              <a:t>Dr. </a:t>
            </a:r>
            <a:r>
              <a:rPr lang="de-DE" dirty="0" err="1" smtClean="0"/>
              <a:t>Uranchimeg</a:t>
            </a:r>
            <a:r>
              <a:rPr lang="de-DE" dirty="0" smtClean="0"/>
              <a:t> </a:t>
            </a:r>
            <a:r>
              <a:rPr lang="de-DE" dirty="0" err="1" smtClean="0"/>
              <a:t>Tudevdagva</a:t>
            </a:r>
            <a:endParaRPr lang="mn-MN" dirty="0" smtClean="0"/>
          </a:p>
          <a:p>
            <a:r>
              <a:rPr lang="de-DE" dirty="0" smtClean="0"/>
              <a:t>Dr. Ariane Heller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1755" y="2708920"/>
            <a:ext cx="6462510" cy="93610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Scientific Reading 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069930" y="6520259"/>
            <a:ext cx="3086100" cy="365125"/>
          </a:xfrm>
        </p:spPr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Scientific Reading 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566397" y="6525344"/>
            <a:ext cx="2057400" cy="365125"/>
          </a:xfrm>
        </p:spPr>
        <p:txBody>
          <a:bodyPr/>
          <a:lstStyle/>
          <a:p>
            <a:fld id="{0A6FB215-F079-4586-BEBA-757A657E6437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2515119" y="1837355"/>
            <a:ext cx="5281821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dirty="0" smtClean="0">
                <a:solidFill>
                  <a:prstClr val="black"/>
                </a:solidFill>
              </a:rPr>
              <a:t>Research Practice 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344814" cy="1267795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IEEE </a:t>
            </a:r>
            <a:r>
              <a:rPr lang="de-DE" dirty="0" err="1" smtClean="0">
                <a:solidFill>
                  <a:schemeClr val="bg1"/>
                </a:solidFill>
              </a:rPr>
              <a:t>format</a:t>
            </a:r>
            <a:r>
              <a:rPr lang="de-DE" dirty="0" smtClean="0">
                <a:solidFill>
                  <a:schemeClr val="bg1"/>
                </a:solidFill>
              </a:rPr>
              <a:t>: Journal </a:t>
            </a:r>
            <a:r>
              <a:rPr lang="de-DE" dirty="0" err="1" smtClean="0">
                <a:solidFill>
                  <a:schemeClr val="bg1"/>
                </a:solidFill>
              </a:rPr>
              <a:t>article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z="1000" smtClean="0">
                <a:solidFill>
                  <a:prstClr val="black"/>
                </a:solidFill>
              </a:rPr>
              <a:t>Scientific Reading </a:t>
            </a:r>
            <a:endParaRPr lang="de-DE" sz="1000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1180C-0BAD-4BA4-AB6D-E6561DFE0C75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de-DE">
              <a:solidFill>
                <a:prstClr val="black"/>
              </a:solidFill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980728"/>
            <a:ext cx="842168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6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344814" cy="1267795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IEEE </a:t>
            </a:r>
            <a:r>
              <a:rPr lang="de-DE" dirty="0" err="1" smtClean="0">
                <a:solidFill>
                  <a:schemeClr val="bg1"/>
                </a:solidFill>
              </a:rPr>
              <a:t>format</a:t>
            </a:r>
            <a:r>
              <a:rPr lang="de-DE" dirty="0" smtClean="0">
                <a:solidFill>
                  <a:schemeClr val="bg1"/>
                </a:solidFill>
              </a:rPr>
              <a:t>: Conference </a:t>
            </a:r>
            <a:r>
              <a:rPr lang="de-DE" dirty="0" err="1" smtClean="0">
                <a:solidFill>
                  <a:schemeClr val="bg1"/>
                </a:solidFill>
              </a:rPr>
              <a:t>paper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z="1000" smtClean="0">
                <a:solidFill>
                  <a:prstClr val="black"/>
                </a:solidFill>
              </a:rPr>
              <a:t>Scientific Reading </a:t>
            </a:r>
            <a:endParaRPr lang="de-DE" sz="1000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1180C-0BAD-4BA4-AB6D-E6561DFE0C75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de-DE">
              <a:solidFill>
                <a:prstClr val="black"/>
              </a:solidFill>
            </a:endParaRP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052736"/>
            <a:ext cx="813287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8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344814" cy="1267795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IEEE </a:t>
            </a:r>
            <a:r>
              <a:rPr lang="de-DE" dirty="0" err="1">
                <a:solidFill>
                  <a:schemeClr val="bg1"/>
                </a:solidFill>
              </a:rPr>
              <a:t>format</a:t>
            </a:r>
            <a:r>
              <a:rPr lang="de-DE" dirty="0" smtClean="0">
                <a:solidFill>
                  <a:schemeClr val="bg1"/>
                </a:solidFill>
              </a:rPr>
              <a:t>: Website </a:t>
            </a:r>
            <a:r>
              <a:rPr lang="de-DE" dirty="0" err="1">
                <a:solidFill>
                  <a:schemeClr val="bg1"/>
                </a:solidFill>
              </a:rPr>
              <a:t>citation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z="1000" smtClean="0">
                <a:solidFill>
                  <a:prstClr val="black"/>
                </a:solidFill>
              </a:rPr>
              <a:t>Scientific Reading </a:t>
            </a:r>
            <a:endParaRPr lang="de-DE" sz="1000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1180C-0BAD-4BA4-AB6D-E6561DFE0C75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de-DE">
              <a:solidFill>
                <a:prstClr val="black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597" y="908720"/>
            <a:ext cx="754175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2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344814" cy="1267795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IEEE </a:t>
            </a:r>
            <a:r>
              <a:rPr lang="de-DE" dirty="0" err="1">
                <a:solidFill>
                  <a:schemeClr val="bg1"/>
                </a:solidFill>
              </a:rPr>
              <a:t>format</a:t>
            </a:r>
            <a:r>
              <a:rPr lang="de-DE" dirty="0" smtClean="0">
                <a:solidFill>
                  <a:schemeClr val="bg1"/>
                </a:solidFill>
              </a:rPr>
              <a:t>: Book </a:t>
            </a:r>
            <a:r>
              <a:rPr lang="de-DE" dirty="0" err="1" smtClean="0">
                <a:solidFill>
                  <a:schemeClr val="bg1"/>
                </a:solidFill>
              </a:rPr>
              <a:t>citation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z="1000" smtClean="0">
                <a:solidFill>
                  <a:prstClr val="black"/>
                </a:solidFill>
              </a:rPr>
              <a:t>Scientific Reading </a:t>
            </a:r>
            <a:endParaRPr lang="de-DE" sz="1000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1180C-0BAD-4BA4-AB6D-E6561DFE0C75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de-DE">
              <a:solidFill>
                <a:prstClr val="black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499" y="980728"/>
            <a:ext cx="760692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2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344814" cy="1267795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Example</a:t>
            </a:r>
            <a:r>
              <a:rPr lang="de-DE" dirty="0" smtClean="0">
                <a:solidFill>
                  <a:schemeClr val="bg1"/>
                </a:solidFill>
              </a:rPr>
              <a:t> in </a:t>
            </a:r>
            <a:r>
              <a:rPr lang="de-DE" dirty="0" err="1" smtClean="0">
                <a:solidFill>
                  <a:schemeClr val="bg1"/>
                </a:solidFill>
              </a:rPr>
              <a:t>paper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z="1000" smtClean="0">
                <a:solidFill>
                  <a:prstClr val="black"/>
                </a:solidFill>
              </a:rPr>
              <a:t>Scientific Reading </a:t>
            </a:r>
            <a:endParaRPr lang="de-DE" sz="1000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1180C-0BAD-4BA4-AB6D-E6561DFE0C75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de-DE">
              <a:solidFill>
                <a:prstClr val="black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4303" y="908720"/>
            <a:ext cx="7462132" cy="434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5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3"/>
            <a:ext cx="7344814" cy="57606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Q&amp;A: Homework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888" y="1700808"/>
            <a:ext cx="5040560" cy="396044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Read about IEEE format</a:t>
            </a:r>
          </a:p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www.ieee.org/conferences_events/conferences/publishing/templates.html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Start to prepare Your Reference following by IEEE format</a:t>
            </a:r>
          </a:p>
          <a:p>
            <a:pPr algn="just"/>
            <a:r>
              <a:rPr lang="en-US" dirty="0" smtClean="0"/>
              <a:t>Make notes in your report from 5 up to 10 scientific papers relating to your topic!</a:t>
            </a:r>
          </a:p>
          <a:p>
            <a:pPr algn="just"/>
            <a:r>
              <a:rPr lang="en-US" dirty="0" smtClean="0"/>
              <a:t>Prepare 10 talk with slides about your </a:t>
            </a:r>
            <a:r>
              <a:rPr lang="en-US" smtClean="0"/>
              <a:t>project progress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z="1000" smtClean="0">
                <a:solidFill>
                  <a:prstClr val="black"/>
                </a:solidFill>
              </a:rPr>
              <a:t>Scientific Reading </a:t>
            </a:r>
            <a:endParaRPr lang="de-DE" sz="10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1180C-0BAD-4BA4-AB6D-E6561DFE0C75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de-DE">
              <a:solidFill>
                <a:prstClr val="black"/>
              </a:solidFill>
            </a:endParaRPr>
          </a:p>
        </p:txBody>
      </p:sp>
      <p:pic>
        <p:nvPicPr>
          <p:cNvPr id="7" name="Content Placeholder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84784"/>
            <a:ext cx="27717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4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815" y="188641"/>
            <a:ext cx="7344814" cy="5040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815" y="1196752"/>
            <a:ext cx="6365553" cy="460851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These slides contain material developed and copyright by:</a:t>
            </a:r>
          </a:p>
          <a:p>
            <a:pPr algn="just"/>
            <a:r>
              <a:rPr lang="en-US" dirty="0" smtClean="0"/>
              <a:t>Vadim </a:t>
            </a:r>
            <a:r>
              <a:rPr lang="en-US" dirty="0" err="1" smtClean="0"/>
              <a:t>Karpusenko</a:t>
            </a:r>
            <a:r>
              <a:rPr lang="en-US" dirty="0" smtClean="0"/>
              <a:t>, Colfax International</a:t>
            </a:r>
          </a:p>
          <a:p>
            <a:pPr algn="just"/>
            <a:r>
              <a:rPr lang="en-US" dirty="0" smtClean="0"/>
              <a:t>and many other materials from MOOC and online free courses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Thanks to authors </a:t>
            </a:r>
            <a:r>
              <a:rPr lang="en-US" dirty="0"/>
              <a:t>who published their </a:t>
            </a:r>
            <a:r>
              <a:rPr lang="en-US" dirty="0" smtClean="0"/>
              <a:t>valuable materials in internet for educational resources.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z="1000" smtClean="0">
                <a:solidFill>
                  <a:prstClr val="black"/>
                </a:solidFill>
              </a:rPr>
              <a:t>Scientific Reading </a:t>
            </a:r>
            <a:endParaRPr lang="de-DE" sz="10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1180C-0BAD-4BA4-AB6D-E6561DFE0C75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16632"/>
            <a:ext cx="6336702" cy="5334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555776" y="1604839"/>
            <a:ext cx="6343694" cy="39556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Scientific Reading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References and Citation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>
                <a:solidFill>
                  <a:prstClr val="black"/>
                </a:solidFill>
              </a:rPr>
              <a:t>Scientific Reading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A6FB215-F079-4586-BEBA-757A657E6437}" type="slidenum">
              <a:rPr lang="de-DE" smtClean="0">
                <a:solidFill>
                  <a:prstClr val="black"/>
                </a:solidFill>
              </a:rPr>
              <a:pPr/>
              <a:t>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95736" y="6520259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1000" i="0" smtClean="0"/>
              <a:t>Scientific Reading </a:t>
            </a:r>
            <a:endParaRPr lang="de-DE" sz="1000" i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572000" y="6525344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51180C-0BAD-4BA4-AB6D-E6561DFE0C75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5536" y="2636912"/>
            <a:ext cx="8373516" cy="1800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7200" dirty="0" smtClean="0">
                <a:solidFill>
                  <a:srgbClr val="003E2F"/>
                </a:solidFill>
              </a:rPr>
              <a:t>Scientific Reading</a:t>
            </a:r>
            <a:endParaRPr lang="en-US" sz="7200" dirty="0">
              <a:solidFill>
                <a:srgbClr val="003E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88243"/>
            <a:ext cx="7344814" cy="53244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scientific paper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95736" y="6520259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1000" smtClean="0">
                <a:solidFill>
                  <a:prstClr val="black"/>
                </a:solidFill>
              </a:rPr>
              <a:t>Scientific Reading </a:t>
            </a:r>
            <a:endParaRPr lang="de-DE" sz="10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572000" y="6525344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51180C-0BAD-4BA4-AB6D-E6561DFE0C75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51520" y="980728"/>
            <a:ext cx="8424936" cy="3152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de-DE" sz="1800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0728"/>
            <a:ext cx="888964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344814" cy="1267795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Structure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Scientific Paper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980728"/>
            <a:ext cx="6912768" cy="5376598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z="1000" smtClean="0">
                <a:solidFill>
                  <a:prstClr val="black"/>
                </a:solidFill>
              </a:rPr>
              <a:t>Scientific Reading </a:t>
            </a:r>
            <a:endParaRPr lang="de-DE" sz="1000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1180C-0BAD-4BA4-AB6D-E6561DFE0C75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6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344814" cy="1267795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Anatomy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Scientific Paper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z="1000" smtClean="0">
                <a:solidFill>
                  <a:prstClr val="black"/>
                </a:solidFill>
              </a:rPr>
              <a:t>Scientific Reading </a:t>
            </a:r>
            <a:endParaRPr lang="de-DE" sz="1000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1180C-0BAD-4BA4-AB6D-E6561DFE0C75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/>
              </a:solidFill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908720"/>
            <a:ext cx="7632848" cy="54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344814" cy="1267795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Abstract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Scientific Paper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z="1000" smtClean="0">
                <a:solidFill>
                  <a:prstClr val="black"/>
                </a:solidFill>
              </a:rPr>
              <a:t>Scientific Reading </a:t>
            </a:r>
            <a:endParaRPr lang="de-DE" sz="1000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1180C-0BAD-4BA4-AB6D-E6561DFE0C75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de-DE">
              <a:solidFill>
                <a:prstClr val="black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63" y="908720"/>
            <a:ext cx="5760640" cy="53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5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195736" y="6520259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1000" i="0" smtClean="0"/>
              <a:t>Scientific Reading </a:t>
            </a:r>
            <a:endParaRPr lang="de-DE" sz="1000" i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572000" y="6525344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51180C-0BAD-4BA4-AB6D-E6561DFE0C75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5536" y="2636912"/>
            <a:ext cx="8373516" cy="1800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7200" dirty="0" smtClean="0">
                <a:solidFill>
                  <a:srgbClr val="003E2F"/>
                </a:solidFill>
              </a:rPr>
              <a:t>References and Citation</a:t>
            </a:r>
            <a:endParaRPr lang="en-US" sz="7200" dirty="0">
              <a:solidFill>
                <a:srgbClr val="003E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344814" cy="1267795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z="1000" smtClean="0">
                <a:solidFill>
                  <a:prstClr val="black"/>
                </a:solidFill>
              </a:rPr>
              <a:t>Scientific Reading </a:t>
            </a:r>
            <a:endParaRPr lang="de-DE" sz="1000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1180C-0BAD-4BA4-AB6D-E6561DFE0C75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3648" y="1052736"/>
            <a:ext cx="7344814" cy="39916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web pages</a:t>
            </a:r>
          </a:p>
          <a:p>
            <a:pPr lvl="1"/>
            <a:r>
              <a:rPr lang="en-US" dirty="0" smtClean="0"/>
              <a:t>Exception: photos or artwork</a:t>
            </a:r>
          </a:p>
          <a:p>
            <a:r>
              <a:rPr lang="en-US" dirty="0" smtClean="0"/>
              <a:t>Possible references</a:t>
            </a:r>
          </a:p>
          <a:p>
            <a:pPr lvl="1"/>
            <a:r>
              <a:rPr lang="en-US" dirty="0" smtClean="0"/>
              <a:t>Academic journals</a:t>
            </a:r>
          </a:p>
          <a:p>
            <a:pPr lvl="1"/>
            <a:r>
              <a:rPr lang="en-US" dirty="0" smtClean="0"/>
              <a:t>Academic book</a:t>
            </a:r>
          </a:p>
          <a:p>
            <a:pPr lvl="1"/>
            <a:r>
              <a:rPr lang="en-US" dirty="0" smtClean="0"/>
              <a:t>Academic conferences</a:t>
            </a:r>
          </a:p>
          <a:p>
            <a:pPr lvl="1"/>
            <a:r>
              <a:rPr lang="en-US" dirty="0" smtClean="0"/>
              <a:t>Thesis and technical reports</a:t>
            </a:r>
          </a:p>
          <a:p>
            <a:pPr lvl="1"/>
            <a:r>
              <a:rPr lang="en-US" dirty="0" smtClean="0"/>
              <a:t>Web sites</a:t>
            </a:r>
          </a:p>
          <a:p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IEEE (Institute of Electrical and Electronic Engineers)</a:t>
            </a:r>
          </a:p>
          <a:p>
            <a:pPr lvl="1"/>
            <a:r>
              <a:rPr lang="en-US" dirty="0" smtClean="0"/>
              <a:t>Many other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64705"/>
      </p:ext>
    </p:extLst>
  </p:cSld>
  <p:clrMapOvr>
    <a:masterClrMapping/>
  </p:clrMapOvr>
</p:sld>
</file>

<file path=ppt/theme/theme1.xml><?xml version="1.0" encoding="utf-8"?>
<a:theme xmlns:a="http://schemas.openxmlformats.org/drawingml/2006/main" name="Start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Folgefolien mit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lgefolien mit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olgefolien mit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tart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Folgefolien mit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Folgefolien mit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Folgefolien mit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Folgefolien mit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Folgefolien mit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04_Maschinenbau_ppt2</Template>
  <TotalTime>0</TotalTime>
  <Words>237</Words>
  <Application>Microsoft Office PowerPoint</Application>
  <PresentationFormat>Bildschirmpräsentation (4:3)</PresentationFormat>
  <Paragraphs>79</Paragraphs>
  <Slides>16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10</vt:i4>
      </vt:variant>
      <vt:variant>
        <vt:lpstr>Folientitel</vt:lpstr>
      </vt:variant>
      <vt:variant>
        <vt:i4>16</vt:i4>
      </vt:variant>
    </vt:vector>
  </HeadingPairs>
  <TitlesOfParts>
    <vt:vector size="32" baseType="lpstr">
      <vt:lpstr>Calibri</vt:lpstr>
      <vt:lpstr>Symbol</vt:lpstr>
      <vt:lpstr>Roboto Condensed bold</vt:lpstr>
      <vt:lpstr>Arial</vt:lpstr>
      <vt:lpstr>Roboto Condensed</vt:lpstr>
      <vt:lpstr>Wingdings</vt:lpstr>
      <vt:lpstr>Startfolie</vt:lpstr>
      <vt:lpstr>Folgefolien mit Logo</vt:lpstr>
      <vt:lpstr>1_Folgefolien mit Logo</vt:lpstr>
      <vt:lpstr>1_Startfolie</vt:lpstr>
      <vt:lpstr>2_Folgefolien mit Logo</vt:lpstr>
      <vt:lpstr>8_Folgefolien mit Logo</vt:lpstr>
      <vt:lpstr>3_Folgefolien mit Logo</vt:lpstr>
      <vt:lpstr>4_Folgefolien mit Logo</vt:lpstr>
      <vt:lpstr>5_Folgefolien mit Logo</vt:lpstr>
      <vt:lpstr>6_Folgefolien mit Logo</vt:lpstr>
      <vt:lpstr>Scientific Reading </vt:lpstr>
      <vt:lpstr>Contents</vt:lpstr>
      <vt:lpstr>PowerPoint-Präsentation</vt:lpstr>
      <vt:lpstr>The scientific paper</vt:lpstr>
      <vt:lpstr>Structure of Scientific Paper</vt:lpstr>
      <vt:lpstr>Anatomy of Scientific Paper</vt:lpstr>
      <vt:lpstr>Abstract of Scientific Paper</vt:lpstr>
      <vt:lpstr>PowerPoint-Präsentation</vt:lpstr>
      <vt:lpstr>References</vt:lpstr>
      <vt:lpstr>IEEE format: Journal article citation</vt:lpstr>
      <vt:lpstr>IEEE format: Conference paper citation</vt:lpstr>
      <vt:lpstr>IEEE format: Website citation</vt:lpstr>
      <vt:lpstr>IEEE format: Book citation</vt:lpstr>
      <vt:lpstr>Example in paper</vt:lpstr>
      <vt:lpstr>Q&amp;A: Homework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Practice</dc:title>
  <dc:creator>User</dc:creator>
  <cp:lastModifiedBy>utu</cp:lastModifiedBy>
  <cp:revision>5</cp:revision>
  <cp:lastPrinted>2014-05-13T08:21:00Z</cp:lastPrinted>
  <dcterms:created xsi:type="dcterms:W3CDTF">2014-01-29T06:28:10Z</dcterms:created>
  <dcterms:modified xsi:type="dcterms:W3CDTF">2018-05-03T11:14:08Z</dcterms:modified>
</cp:coreProperties>
</file>