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9" r:id="rId3"/>
    <p:sldId id="257" r:id="rId4"/>
    <p:sldId id="258" r:id="rId5"/>
    <p:sldId id="260" r:id="rId6"/>
    <p:sldId id="261" r:id="rId7"/>
    <p:sldId id="265" r:id="rId8"/>
    <p:sldId id="266" r:id="rId9"/>
    <p:sldId id="267" r:id="rId10"/>
    <p:sldId id="271" r:id="rId11"/>
    <p:sldId id="272" r:id="rId12"/>
    <p:sldId id="262" r:id="rId13"/>
    <p:sldId id="263" r:id="rId14"/>
    <p:sldId id="264" r:id="rId15"/>
    <p:sldId id="268" r:id="rId16"/>
    <p:sldId id="269" r:id="rId17"/>
    <p:sldId id="273" r:id="rId18"/>
    <p:sldId id="270" r:id="rId19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66549" autoAdjust="0"/>
  </p:normalViewPr>
  <p:slideViewPr>
    <p:cSldViewPr>
      <p:cViewPr varScale="1">
        <p:scale>
          <a:sx n="75" d="100"/>
          <a:sy n="75" d="100"/>
        </p:scale>
        <p:origin x="-123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F9662E-6279-423E-BA9D-7B4883F81E9B}" type="datetimeFigureOut">
              <a:rPr lang="pl-PL" smtClean="0"/>
              <a:pPr/>
              <a:t>2013-06-12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B1C79-F169-4419-B9CE-18B4D58C4430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smtClean="0"/>
              <a:t>An emergence of RGB-D cameras, such as Microsoft Kinect or Asus Xtion, has lead a development of applications with a completely new type of user interaction</a:t>
            </a:r>
          </a:p>
          <a:p>
            <a:r>
              <a:rPr lang="pl-PL" smtClean="0"/>
              <a:t>With an RGB-D camera, users are not required to hold any controllers in their hands, but perform gestures in front of the camera, which are automatically interpreted by the device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1C79-F169-4419-B9CE-18B4D58C4430}" type="slidenum">
              <a:rPr lang="pl-PL" smtClean="0"/>
              <a:pPr/>
              <a:t>2</a:t>
            </a:fld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ostokąt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Prostokąt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Prostokąt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Prostokąt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Prostokąt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28" name="Symbol zastępczy daty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9D31-E5E3-4CF9-AD05-005813C66478}" type="datetimeFigureOut">
              <a:rPr lang="pl-PL" smtClean="0"/>
              <a:pPr/>
              <a:t>2013-06-12</a:t>
            </a:fld>
            <a:endParaRPr lang="pl-PL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Łącznik prosty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Prostokąt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ipsa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ipsa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E47CAB0-2E89-4FDF-B334-76B5B19786A2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9D31-E5E3-4CF9-AD05-005813C66478}" type="datetimeFigureOut">
              <a:rPr lang="pl-PL" smtClean="0"/>
              <a:pPr/>
              <a:t>2013-06-12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CAB0-2E89-4FDF-B334-76B5B19786A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Prostokąt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Prostokąt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Prostokąt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Prostokąt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Prostokąt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Łącznik prosty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ipsa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a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E47CAB0-2E89-4FDF-B334-76B5B19786A2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9D31-E5E3-4CF9-AD05-005813C66478}" type="datetimeFigureOut">
              <a:rPr lang="pl-PL" smtClean="0"/>
              <a:pPr/>
              <a:t>2013-06-12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9D31-E5E3-4CF9-AD05-005813C66478}" type="datetimeFigureOut">
              <a:rPr lang="pl-PL" smtClean="0"/>
              <a:pPr/>
              <a:t>2013-06-12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E47CAB0-2E89-4FDF-B334-76B5B19786A2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zawartości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rostokąt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Prostokąt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Prostokąt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Prostokąt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Prostokąt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Prostokąt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13" name="Prostokąt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Prostokąt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9D31-E5E3-4CF9-AD05-005813C66478}" type="datetimeFigureOut">
              <a:rPr lang="pl-PL" smtClean="0"/>
              <a:pPr/>
              <a:t>2013-06-12</a:t>
            </a:fld>
            <a:endParaRPr lang="pl-PL"/>
          </a:p>
        </p:txBody>
      </p:sp>
      <p:sp>
        <p:nvSpPr>
          <p:cNvPr id="8" name="Łącznik prosty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ipsa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a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E47CAB0-2E89-4FDF-B334-76B5B19786A2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EDB9D31-E5E3-4CF9-AD05-005813C66478}" type="datetimeFigureOut">
              <a:rPr lang="pl-PL" smtClean="0"/>
              <a:pPr/>
              <a:t>2013-06-12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CAB0-2E89-4FDF-B334-76B5B19786A2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Łącznik prosty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Symbol zastępczy zawartości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2" name="Symbol zastępczy zawartości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Łącznik prosty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Prostokąt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Prostokąt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Prostokąt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Prostokąt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Prostokąt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Prostokąt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9D31-E5E3-4CF9-AD05-005813C66478}" type="datetimeFigureOut">
              <a:rPr lang="pl-PL" smtClean="0"/>
              <a:pPr/>
              <a:t>2013-06-12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pl-PL"/>
          </a:p>
        </p:txBody>
      </p:sp>
      <p:sp>
        <p:nvSpPr>
          <p:cNvPr id="15" name="Łącznik prosty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Prostokąt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Symbol zastępczy zawartości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26" name="Symbol zastępczy zawartości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25" name="Elipsa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ipsa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E47CAB0-2E89-4FDF-B334-76B5B19786A2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3" name="Tytuł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9D31-E5E3-4CF9-AD05-005813C66478}" type="datetimeFigureOut">
              <a:rPr lang="pl-PL" smtClean="0"/>
              <a:pPr/>
              <a:t>2013-06-12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E47CAB0-2E89-4FDF-B334-76B5B19786A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Prostokąt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Prostokąt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Prostokąt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Prostokąt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Prostokąt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9D31-E5E3-4CF9-AD05-005813C66478}" type="datetimeFigureOut">
              <a:rPr lang="pl-PL" smtClean="0"/>
              <a:pPr/>
              <a:t>2013-06-12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47CAB0-2E89-4FDF-B334-76B5B19786A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rostokąt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Prostokąt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Prostokąt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Prostokąt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Prostokąt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Prostokąt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8" name="Prostokąt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Łącznik prosty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Symbol zastępczy zawartości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0" name="Elipsa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a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E47CAB0-2E89-4FDF-B334-76B5B19786A2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1" name="Prostokąt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9D31-E5E3-4CF9-AD05-005813C66478}" type="datetimeFigureOut">
              <a:rPr lang="pl-PL" smtClean="0"/>
              <a:pPr/>
              <a:t>2013-06-12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Łącznik prosty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Prostokąt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Prostokąt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Prostokąt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Prostokąt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Prostokąt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Prostokąt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Prostokąt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ipsa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ipsa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E47CAB0-2E89-4FDF-B334-76B5B19786A2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22" name="Prostokąt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EDB9D31-E5E3-4CF9-AD05-005813C66478}" type="datetimeFigureOut">
              <a:rPr lang="pl-PL" smtClean="0"/>
              <a:pPr/>
              <a:t>2013-06-12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rostokąt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Prostokąt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Prostokąt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Prostokąt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Prostokąt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EDB9D31-E5E3-4CF9-AD05-005813C66478}" type="datetimeFigureOut">
              <a:rPr lang="pl-PL" smtClean="0"/>
              <a:pPr/>
              <a:t>2013-06-12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8" name="Prostokąt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Łącznik prosty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ipsa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a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E47CAB0-2E89-4FDF-B334-76B5B19786A2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500034" y="2786058"/>
            <a:ext cx="8143932" cy="3143272"/>
          </a:xfrm>
        </p:spPr>
        <p:txBody>
          <a:bodyPr/>
          <a:lstStyle/>
          <a:p>
            <a:r>
              <a:rPr lang="pl-PL" sz="2400" smtClean="0"/>
              <a:t>Using kinect to evaluate dance performances</a:t>
            </a:r>
            <a:endParaRPr lang="pl-PL" sz="2400" smtClean="0"/>
          </a:p>
          <a:p>
            <a:endParaRPr lang="pl-PL" smtClean="0"/>
          </a:p>
          <a:p>
            <a:r>
              <a:rPr lang="pl-PL" smtClean="0"/>
              <a:t>Stylianos venieris</a:t>
            </a:r>
          </a:p>
          <a:p>
            <a:r>
              <a:rPr lang="pl-PL" smtClean="0"/>
              <a:t>Marcin baginski</a:t>
            </a:r>
          </a:p>
          <a:p>
            <a:r>
              <a:rPr lang="pl-PL" smtClean="0"/>
              <a:t>Theo pavlakou</a:t>
            </a:r>
          </a:p>
          <a:p>
            <a:r>
              <a:rPr lang="pl-PL" smtClean="0"/>
              <a:t>Hesam ipakchi</a:t>
            </a:r>
          </a:p>
          <a:p>
            <a:r>
              <a:rPr lang="pl-PL" smtClean="0"/>
              <a:t>Zeping xue</a:t>
            </a:r>
            <a:endParaRPr lang="pl-PL" smtClean="0"/>
          </a:p>
          <a:p>
            <a:r>
              <a:rPr lang="pl-PL" smtClean="0"/>
              <a:t>Yijie ge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Computerized</a:t>
            </a:r>
            <a:r>
              <a:rPr lang="pl-PL" smtClean="0"/>
              <a:t> Dance Classroom</a:t>
            </a:r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800" smtClean="0"/>
              <a:t>Automatic Dance Scoring </a:t>
            </a:r>
            <a:r>
              <a:rPr lang="pl-PL" sz="2800" smtClean="0"/>
              <a:t>– </a:t>
            </a:r>
            <a:r>
              <a:rPr lang="pl-PL" sz="2800" smtClean="0"/>
              <a:t>Data Alignment Module</a:t>
            </a:r>
            <a:endParaRPr lang="pl-PL" sz="280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2044828"/>
          </a:xfrm>
        </p:spPr>
        <p:txBody>
          <a:bodyPr/>
          <a:lstStyle/>
          <a:p>
            <a:r>
              <a:rPr lang="pl-PL" smtClean="0"/>
              <a:t>Data Alignment Module</a:t>
            </a:r>
          </a:p>
          <a:p>
            <a:pPr lvl="1"/>
            <a:r>
              <a:rPr lang="pl-PL" smtClean="0"/>
              <a:t>Even after translation, there is still a possibility of misalignment between the data of two dance moves</a:t>
            </a:r>
          </a:p>
          <a:p>
            <a:pPr lvl="1"/>
            <a:r>
              <a:rPr lang="pl-PL" smtClean="0"/>
              <a:t>Data Alignment Module aims to bring the two signals to as close alignment as possible</a:t>
            </a:r>
            <a:endParaRPr lang="pl-PL"/>
          </a:p>
        </p:txBody>
      </p:sp>
      <p:pic>
        <p:nvPicPr>
          <p:cNvPr id="4098" name="Picture 2" descr="C:\Users\Marcin\Desktop\Initial_Frame_Det_Befo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5" y="3643314"/>
            <a:ext cx="3975048" cy="2376000"/>
          </a:xfrm>
          <a:prstGeom prst="rect">
            <a:avLst/>
          </a:prstGeom>
          <a:noFill/>
        </p:spPr>
      </p:pic>
      <p:pic>
        <p:nvPicPr>
          <p:cNvPr id="4099" name="Picture 3" descr="C:\Users\Marcin\Desktop\Initial_Frame_Det_Aft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4875" y="3643314"/>
            <a:ext cx="4033062" cy="2376000"/>
          </a:xfrm>
          <a:prstGeom prst="rect">
            <a:avLst/>
          </a:prstGeom>
          <a:noFill/>
        </p:spPr>
      </p:pic>
      <p:sp>
        <p:nvSpPr>
          <p:cNvPr id="6" name="pole tekstowe 5"/>
          <p:cNvSpPr txBox="1"/>
          <p:nvPr/>
        </p:nvSpPr>
        <p:spPr>
          <a:xfrm>
            <a:off x="6429388" y="6000768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After</a:t>
            </a:r>
            <a:endParaRPr lang="pl-PL"/>
          </a:p>
        </p:txBody>
      </p:sp>
      <p:sp>
        <p:nvSpPr>
          <p:cNvPr id="7" name="pole tekstowe 6"/>
          <p:cNvSpPr txBox="1"/>
          <p:nvPr/>
        </p:nvSpPr>
        <p:spPr>
          <a:xfrm>
            <a:off x="2000232" y="6000768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Before</a:t>
            </a:r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800" smtClean="0"/>
              <a:t>Automatic Dance Scoring – </a:t>
            </a:r>
            <a:r>
              <a:rPr lang="pl-PL" sz="2800" smtClean="0"/>
              <a:t>Data </a:t>
            </a:r>
            <a:r>
              <a:rPr lang="pl-PL" sz="2800" smtClean="0"/>
              <a:t>Analysis Module</a:t>
            </a:r>
            <a:endParaRPr lang="pl-PL" sz="280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l-PL" smtClean="0"/>
              <a:t>Data </a:t>
            </a:r>
            <a:r>
              <a:rPr lang="pl-PL" smtClean="0"/>
              <a:t>Analysis </a:t>
            </a:r>
            <a:r>
              <a:rPr lang="pl-PL" smtClean="0"/>
              <a:t>Module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The Application</a:t>
            </a:r>
            <a:endParaRPr lang="pl-PL"/>
          </a:p>
        </p:txBody>
      </p:sp>
      <p:pic>
        <p:nvPicPr>
          <p:cNvPr id="1026" name="Picture 2" descr="C:\Users\Marcin\Desktop\startscree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643050"/>
            <a:ext cx="5927725" cy="45164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The Application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smtClean="0"/>
              <a:t>Screenshots?</a:t>
            </a:r>
          </a:p>
          <a:p>
            <a:r>
              <a:rPr lang="pl-PL" smtClean="0"/>
              <a:t>Features</a:t>
            </a:r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The Application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smtClean="0"/>
              <a:t>Screenshots?</a:t>
            </a:r>
          </a:p>
          <a:p>
            <a:r>
              <a:rPr lang="pl-PL" smtClean="0"/>
              <a:t>Features</a:t>
            </a:r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Extensions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smtClean="0"/>
              <a:t>Machine learning</a:t>
            </a:r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Limitations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Commercial Aspect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Summary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Project </a:t>
            </a:r>
            <a:r>
              <a:rPr lang="pl-PL" dirty="0" err="1" smtClean="0"/>
              <a:t>Background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3127240" cy="2830646"/>
          </a:xfrm>
        </p:spPr>
        <p:txBody>
          <a:bodyPr/>
          <a:lstStyle/>
          <a:p>
            <a:r>
              <a:rPr lang="pl-PL" smtClean="0"/>
              <a:t>RGB-D cameras:</a:t>
            </a:r>
          </a:p>
          <a:p>
            <a:pPr lvl="1"/>
            <a:r>
              <a:rPr lang="pl-PL" smtClean="0"/>
              <a:t>Microsoft Kinect</a:t>
            </a:r>
          </a:p>
          <a:p>
            <a:pPr lvl="1"/>
            <a:r>
              <a:rPr lang="pl-PL" smtClean="0"/>
              <a:t>Asus Xtion</a:t>
            </a:r>
          </a:p>
          <a:p>
            <a:pPr lvl="1"/>
            <a:r>
              <a:rPr lang="pl-PL" smtClean="0"/>
              <a:t>other</a:t>
            </a:r>
          </a:p>
          <a:p>
            <a:r>
              <a:rPr lang="pl-PL" smtClean="0"/>
              <a:t>OpenNI</a:t>
            </a:r>
          </a:p>
          <a:p>
            <a:r>
              <a:rPr lang="pl-PL" smtClean="0"/>
              <a:t>NiTE</a:t>
            </a:r>
          </a:p>
        </p:txBody>
      </p:sp>
      <p:pic>
        <p:nvPicPr>
          <p:cNvPr id="1029" name="Picture 5" descr="C:\Users\Marcin\Desktop\openni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4572008"/>
            <a:ext cx="4500594" cy="1426205"/>
          </a:xfrm>
          <a:prstGeom prst="rect">
            <a:avLst/>
          </a:prstGeom>
          <a:noFill/>
        </p:spPr>
      </p:pic>
      <p:pic>
        <p:nvPicPr>
          <p:cNvPr id="1030" name="Picture 6" descr="C:\Users\Marcin\Desktop\xbox-kinect_angle_view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00496" y="2214554"/>
            <a:ext cx="4500594" cy="1672813"/>
          </a:xfrm>
          <a:prstGeom prst="rect">
            <a:avLst/>
          </a:prstGeom>
          <a:noFill/>
        </p:spPr>
      </p:pic>
      <p:pic>
        <p:nvPicPr>
          <p:cNvPr id="1031" name="Picture 7" descr="C:\Users\Marcin\Desktop\NITE_logo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86380" y="4714884"/>
            <a:ext cx="2903104" cy="12144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Outline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688034"/>
          </a:xfrm>
        </p:spPr>
        <p:txBody>
          <a:bodyPr>
            <a:normAutofit/>
          </a:bodyPr>
          <a:lstStyle/>
          <a:p>
            <a:r>
              <a:rPr lang="pl-PL" smtClean="0"/>
              <a:t>Project Aims</a:t>
            </a:r>
          </a:p>
          <a:p>
            <a:r>
              <a:rPr lang="pl-PL" smtClean="0"/>
              <a:t>Evaluation of Kinect, OpenNI and NiTE</a:t>
            </a:r>
            <a:endParaRPr lang="pl-PL" smtClean="0"/>
          </a:p>
          <a:p>
            <a:r>
              <a:rPr lang="pl-PL" smtClean="0"/>
              <a:t>Automatic Scoring System</a:t>
            </a:r>
          </a:p>
          <a:p>
            <a:pPr lvl="1"/>
            <a:r>
              <a:rPr lang="pl-PL" smtClean="0"/>
              <a:t>Motionless Activity Detector</a:t>
            </a:r>
          </a:p>
          <a:p>
            <a:pPr lvl="1"/>
            <a:r>
              <a:rPr lang="pl-PL" smtClean="0"/>
              <a:t>Translation Module</a:t>
            </a:r>
          </a:p>
          <a:p>
            <a:pPr lvl="1"/>
            <a:r>
              <a:rPr lang="pl-PL" smtClean="0"/>
              <a:t>Data Alignment Module</a:t>
            </a:r>
          </a:p>
          <a:p>
            <a:pPr lvl="1"/>
            <a:r>
              <a:rPr lang="pl-PL" smtClean="0"/>
              <a:t>Data Analysis Module</a:t>
            </a:r>
            <a:endParaRPr lang="pl-PL" smtClean="0"/>
          </a:p>
          <a:p>
            <a:r>
              <a:rPr lang="pl-PL" smtClean="0"/>
              <a:t>Application and its features</a:t>
            </a:r>
            <a:endParaRPr lang="pl-PL" smtClean="0"/>
          </a:p>
          <a:p>
            <a:r>
              <a:rPr lang="pl-PL" smtClean="0"/>
              <a:t>Extensions</a:t>
            </a:r>
          </a:p>
          <a:p>
            <a:r>
              <a:rPr lang="pl-PL" smtClean="0"/>
              <a:t>Commercial Aspect</a:t>
            </a:r>
            <a:endParaRPr lang="pl-P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Project Aims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r>
              <a:rPr lang="pl-PL" sz="3200" smtClean="0"/>
              <a:t>Bring Kinect technology to a dance classroom</a:t>
            </a:r>
          </a:p>
          <a:p>
            <a:endParaRPr lang="pl-PL" smtClean="0"/>
          </a:p>
          <a:p>
            <a:r>
              <a:rPr lang="pl-PL" smtClean="0"/>
              <a:t>Evaluate tracking capabilities of Kinect, OpenNI and NiTE</a:t>
            </a:r>
          </a:p>
          <a:p>
            <a:r>
              <a:rPr lang="pl-PL" smtClean="0"/>
              <a:t>Develop software for recording dance performances</a:t>
            </a:r>
          </a:p>
          <a:p>
            <a:r>
              <a:rPr lang="pl-PL" smtClean="0"/>
              <a:t>Create algorithms for automatic recognition of errors and </a:t>
            </a:r>
            <a:r>
              <a:rPr lang="pl-PL" smtClean="0"/>
              <a:t>comparison of </a:t>
            </a:r>
            <a:r>
              <a:rPr lang="pl-PL" smtClean="0"/>
              <a:t>two dance movements</a:t>
            </a:r>
          </a:p>
          <a:p>
            <a:r>
              <a:rPr lang="pl-PL" smtClean="0"/>
              <a:t>Make the application user friendly</a:t>
            </a:r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Evaluation of Kinect, OpenNI and NiTE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 lnSpcReduction="10000"/>
          </a:bodyPr>
          <a:lstStyle/>
          <a:p>
            <a:r>
              <a:rPr lang="pl-PL" smtClean="0"/>
              <a:t>Camera range:</a:t>
            </a:r>
          </a:p>
          <a:p>
            <a:pPr lvl="1"/>
            <a:r>
              <a:rPr lang="pl-PL" smtClean="0"/>
              <a:t>60 cm – recognises subjects</a:t>
            </a:r>
          </a:p>
          <a:p>
            <a:pPr lvl="1"/>
            <a:r>
              <a:rPr lang="pl-PL" smtClean="0"/>
              <a:t>120 cm – starts tracking</a:t>
            </a:r>
          </a:p>
          <a:p>
            <a:pPr lvl="1"/>
            <a:r>
              <a:rPr lang="pl-PL" smtClean="0"/>
              <a:t>410 cm – stops </a:t>
            </a:r>
            <a:r>
              <a:rPr lang="pl-PL" smtClean="0"/>
              <a:t>tracking</a:t>
            </a:r>
            <a:endParaRPr lang="pl-PL" smtClean="0"/>
          </a:p>
          <a:p>
            <a:r>
              <a:rPr lang="pl-PL" smtClean="0"/>
              <a:t>Lighting conditions:</a:t>
            </a:r>
          </a:p>
          <a:p>
            <a:pPr lvl="1"/>
            <a:r>
              <a:rPr lang="pl-PL" smtClean="0"/>
              <a:t>No effect on the tracking capabilities</a:t>
            </a:r>
          </a:p>
          <a:p>
            <a:r>
              <a:rPr lang="pl-PL" smtClean="0"/>
              <a:t>Velocity of movement</a:t>
            </a:r>
          </a:p>
          <a:p>
            <a:pPr lvl="1"/>
            <a:r>
              <a:rPr lang="pl-PL" smtClean="0"/>
              <a:t>Faster movement can decrease the precision of data returned from NiTE</a:t>
            </a:r>
          </a:p>
          <a:p>
            <a:r>
              <a:rPr lang="pl-PL" smtClean="0"/>
              <a:t>Camera angle relative to the performers</a:t>
            </a:r>
          </a:p>
          <a:p>
            <a:pPr lvl="1"/>
            <a:r>
              <a:rPr lang="pl-PL" smtClean="0"/>
              <a:t>If a person stands at a 90° to the camera, it can lose tracking of the limbs which are covered by the body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Evaluation of Kinect, OpenNI and NiTE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02348"/>
          </a:xfrm>
        </p:spPr>
        <p:txBody>
          <a:bodyPr>
            <a:normAutofit/>
          </a:bodyPr>
          <a:lstStyle/>
          <a:p>
            <a:r>
              <a:rPr lang="pl-PL" smtClean="0"/>
              <a:t>Interference between multiple cameras</a:t>
            </a:r>
          </a:p>
          <a:p>
            <a:pPr lvl="1"/>
            <a:r>
              <a:rPr lang="pl-PL" smtClean="0"/>
              <a:t>Careful placement of cameras can minimise the interference</a:t>
            </a:r>
          </a:p>
          <a:p>
            <a:r>
              <a:rPr lang="pl-PL" smtClean="0"/>
              <a:t>Occlusion in front of the camera</a:t>
            </a:r>
          </a:p>
          <a:p>
            <a:pPr lvl="1"/>
            <a:r>
              <a:rPr lang="pl-PL" smtClean="0"/>
              <a:t>Creates a problem, camera loses tracking if a part of the body is covered by an object</a:t>
            </a:r>
          </a:p>
          <a:p>
            <a:r>
              <a:rPr lang="pl-PL" smtClean="0"/>
              <a:t>Number of tracked people</a:t>
            </a:r>
          </a:p>
          <a:p>
            <a:pPr lvl="1"/>
            <a:r>
              <a:rPr lang="pl-PL" smtClean="0"/>
              <a:t>In theory constrained only by how many can actually fit in the camera range</a:t>
            </a:r>
          </a:p>
          <a:p>
            <a:pPr lvl="1"/>
            <a:r>
              <a:rPr lang="pl-PL" smtClean="0"/>
              <a:t>In practise, inevitable occlusion between multiple people limits the number to about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Automatic Dance Scoring - </a:t>
            </a:r>
            <a:r>
              <a:rPr lang="pl-PL" smtClean="0"/>
              <a:t>System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301752" y="4071942"/>
            <a:ext cx="8503920" cy="2027106"/>
          </a:xfrm>
        </p:spPr>
        <p:txBody>
          <a:bodyPr/>
          <a:lstStyle/>
          <a:p>
            <a:r>
              <a:rPr lang="pl-PL" smtClean="0"/>
              <a:t>Main purpose of the system – compare and score the student’s performance with respect to the teacher’s</a:t>
            </a:r>
          </a:p>
          <a:p>
            <a:r>
              <a:rPr lang="pl-PL" smtClean="0"/>
              <a:t>Divided into four manageable modules, where the output of the former is the input of the latter</a:t>
            </a:r>
            <a:endParaRPr lang="pl-PL"/>
          </a:p>
        </p:txBody>
      </p:sp>
      <p:sp>
        <p:nvSpPr>
          <p:cNvPr id="28" name="Prostokąt 27"/>
          <p:cNvSpPr/>
          <p:nvPr/>
        </p:nvSpPr>
        <p:spPr>
          <a:xfrm>
            <a:off x="642910" y="2000240"/>
            <a:ext cx="2000264" cy="642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mtClean="0"/>
              <a:t>Motionless Activity Detector</a:t>
            </a:r>
            <a:endParaRPr lang="pl-PL"/>
          </a:p>
        </p:txBody>
      </p:sp>
      <p:sp>
        <p:nvSpPr>
          <p:cNvPr id="29" name="Prostokąt 28"/>
          <p:cNvSpPr/>
          <p:nvPr/>
        </p:nvSpPr>
        <p:spPr>
          <a:xfrm>
            <a:off x="3357554" y="2000240"/>
            <a:ext cx="1785950" cy="642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mtClean="0"/>
              <a:t>Translation Module</a:t>
            </a:r>
            <a:endParaRPr lang="pl-PL"/>
          </a:p>
        </p:txBody>
      </p:sp>
      <p:sp>
        <p:nvSpPr>
          <p:cNvPr id="30" name="Prostokąt 29"/>
          <p:cNvSpPr/>
          <p:nvPr/>
        </p:nvSpPr>
        <p:spPr>
          <a:xfrm>
            <a:off x="6500826" y="3143248"/>
            <a:ext cx="2000264" cy="642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mtClean="0"/>
              <a:t>Data Analysis Module</a:t>
            </a:r>
            <a:endParaRPr lang="pl-PL"/>
          </a:p>
        </p:txBody>
      </p:sp>
      <p:sp>
        <p:nvSpPr>
          <p:cNvPr id="31" name="Prostokąt 30"/>
          <p:cNvSpPr/>
          <p:nvPr/>
        </p:nvSpPr>
        <p:spPr>
          <a:xfrm>
            <a:off x="3786182" y="3143248"/>
            <a:ext cx="2000264" cy="642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mtClean="0"/>
              <a:t>Data Alignment Module</a:t>
            </a:r>
            <a:endParaRPr lang="pl-PL"/>
          </a:p>
        </p:txBody>
      </p:sp>
      <p:cxnSp>
        <p:nvCxnSpPr>
          <p:cNvPr id="33" name="Łącznik łamany 32"/>
          <p:cNvCxnSpPr>
            <a:stCxn id="28" idx="3"/>
            <a:endCxn id="29" idx="1"/>
          </p:cNvCxnSpPr>
          <p:nvPr/>
        </p:nvCxnSpPr>
        <p:spPr>
          <a:xfrm>
            <a:off x="2643174" y="2321711"/>
            <a:ext cx="714380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Kształt 34"/>
          <p:cNvCxnSpPr>
            <a:stCxn id="29" idx="3"/>
            <a:endCxn id="31" idx="1"/>
          </p:cNvCxnSpPr>
          <p:nvPr/>
        </p:nvCxnSpPr>
        <p:spPr>
          <a:xfrm flipH="1">
            <a:off x="3786182" y="2321711"/>
            <a:ext cx="1357322" cy="1143008"/>
          </a:xfrm>
          <a:prstGeom prst="bentConnector5">
            <a:avLst>
              <a:gd name="adj1" fmla="val -16842"/>
              <a:gd name="adj2" fmla="val 50000"/>
              <a:gd name="adj3" fmla="val 116842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Łącznik łamany 36"/>
          <p:cNvCxnSpPr>
            <a:stCxn id="31" idx="3"/>
            <a:endCxn id="30" idx="1"/>
          </p:cNvCxnSpPr>
          <p:nvPr/>
        </p:nvCxnSpPr>
        <p:spPr>
          <a:xfrm>
            <a:off x="5786446" y="3464719"/>
            <a:ext cx="714380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pole tekstowe 37"/>
          <p:cNvSpPr txBox="1"/>
          <p:nvPr/>
        </p:nvSpPr>
        <p:spPr>
          <a:xfrm>
            <a:off x="1177200" y="3429000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 Dance</a:t>
            </a:r>
            <a:endParaRPr lang="pl-PL"/>
          </a:p>
        </p:txBody>
      </p:sp>
      <p:sp>
        <p:nvSpPr>
          <p:cNvPr id="39" name="pole tekstowe 38"/>
          <p:cNvSpPr txBox="1"/>
          <p:nvPr/>
        </p:nvSpPr>
        <p:spPr>
          <a:xfrm>
            <a:off x="7110000" y="200024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Score</a:t>
            </a:r>
            <a:endParaRPr lang="pl-PL"/>
          </a:p>
        </p:txBody>
      </p:sp>
      <p:cxnSp>
        <p:nvCxnSpPr>
          <p:cNvPr id="41" name="Łącznik prosty ze strzałką 40"/>
          <p:cNvCxnSpPr>
            <a:stCxn id="38" idx="0"/>
            <a:endCxn id="28" idx="2"/>
          </p:cNvCxnSpPr>
          <p:nvPr/>
        </p:nvCxnSpPr>
        <p:spPr>
          <a:xfrm rot="5400000" flipH="1" flipV="1">
            <a:off x="1249385" y="3035344"/>
            <a:ext cx="785818" cy="14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Łącznik prosty ze strzałką 51"/>
          <p:cNvCxnSpPr>
            <a:stCxn id="30" idx="0"/>
            <a:endCxn id="39" idx="2"/>
          </p:cNvCxnSpPr>
          <p:nvPr/>
        </p:nvCxnSpPr>
        <p:spPr>
          <a:xfrm rot="5400000" flipH="1" flipV="1">
            <a:off x="7115095" y="2755435"/>
            <a:ext cx="773676" cy="195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2600" smtClean="0"/>
              <a:t>Automatic Dance Scoring – </a:t>
            </a:r>
            <a:r>
              <a:rPr lang="pl-PL" sz="2600" smtClean="0"/>
              <a:t>Motionless Activity Detector</a:t>
            </a:r>
            <a:endParaRPr lang="pl-PL" sz="260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2044828"/>
          </a:xfrm>
        </p:spPr>
        <p:txBody>
          <a:bodyPr/>
          <a:lstStyle/>
          <a:p>
            <a:r>
              <a:rPr lang="pl-PL" smtClean="0"/>
              <a:t>Motionless Activity Detector</a:t>
            </a:r>
          </a:p>
          <a:p>
            <a:pPr lvl="1"/>
            <a:r>
              <a:rPr lang="pl-PL" smtClean="0"/>
              <a:t>Before performing any movement, the person needs to stand still for approx. 2 s for the software to calibrate</a:t>
            </a:r>
          </a:p>
          <a:p>
            <a:pPr lvl="1"/>
            <a:r>
              <a:rPr lang="pl-PL" smtClean="0"/>
              <a:t>Motionless Activity Detector returns a frame number in the recording where the person was not moving</a:t>
            </a:r>
            <a:endParaRPr lang="pl-PL" smtClean="0"/>
          </a:p>
        </p:txBody>
      </p:sp>
      <p:pic>
        <p:nvPicPr>
          <p:cNvPr id="2050" name="Picture 2" descr="C:\Users\Marcin\Desktop\Motionless_R_Hand_L_Foot_X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3714752"/>
            <a:ext cx="8215370" cy="25939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mtClean="0"/>
              <a:t>Automatic Dance Scoring </a:t>
            </a:r>
            <a:r>
              <a:rPr lang="pl-PL" smtClean="0"/>
              <a:t>– Translation Module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2044828"/>
          </a:xfrm>
        </p:spPr>
        <p:txBody>
          <a:bodyPr/>
          <a:lstStyle/>
          <a:p>
            <a:r>
              <a:rPr lang="pl-PL" smtClean="0"/>
              <a:t>Translation Module</a:t>
            </a:r>
            <a:endParaRPr lang="pl-PL" smtClean="0"/>
          </a:p>
          <a:p>
            <a:pPr lvl="1"/>
            <a:r>
              <a:rPr lang="pl-PL" smtClean="0"/>
              <a:t>Takes the frame number from the Motionless Activity Detector and discards all the data which happened before this frame</a:t>
            </a:r>
          </a:p>
          <a:p>
            <a:pPr lvl="1"/>
            <a:r>
              <a:rPr lang="pl-PL" smtClean="0"/>
              <a:t>Additionally, ‘normalises’ the data, such that the exact position of the subject in the camera range not included any more</a:t>
            </a:r>
            <a:endParaRPr lang="pl-PL" smtClean="0"/>
          </a:p>
        </p:txBody>
      </p:sp>
      <p:pic>
        <p:nvPicPr>
          <p:cNvPr id="3074" name="Picture 2" descr="C:\Users\Marcin\Desktop\Non_Translated_R_H_Dat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3699328"/>
            <a:ext cx="3935880" cy="2340000"/>
          </a:xfrm>
          <a:prstGeom prst="rect">
            <a:avLst/>
          </a:prstGeom>
          <a:noFill/>
        </p:spPr>
      </p:pic>
      <p:pic>
        <p:nvPicPr>
          <p:cNvPr id="3075" name="Picture 3" descr="C:\Users\Marcin\Desktop\R_H_Data_Relative_Tors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4876" y="3700604"/>
            <a:ext cx="3906370" cy="2340000"/>
          </a:xfrm>
          <a:prstGeom prst="rect">
            <a:avLst/>
          </a:prstGeom>
          <a:noFill/>
        </p:spPr>
      </p:pic>
      <p:sp>
        <p:nvSpPr>
          <p:cNvPr id="6" name="pole tekstowe 5"/>
          <p:cNvSpPr txBox="1"/>
          <p:nvPr/>
        </p:nvSpPr>
        <p:spPr>
          <a:xfrm>
            <a:off x="2000232" y="6000768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Before</a:t>
            </a:r>
            <a:endParaRPr lang="pl-PL"/>
          </a:p>
        </p:txBody>
      </p:sp>
      <p:sp>
        <p:nvSpPr>
          <p:cNvPr id="7" name="pole tekstowe 6"/>
          <p:cNvSpPr txBox="1"/>
          <p:nvPr/>
        </p:nvSpPr>
        <p:spPr>
          <a:xfrm>
            <a:off x="6429388" y="6000768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After</a:t>
            </a:r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ejski">
  <a:themeElements>
    <a:clrScheme name="Miejski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Miejski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ejski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121</TotalTime>
  <Words>550</Words>
  <Application>Microsoft Office PowerPoint</Application>
  <PresentationFormat>Pokaz na ekranie (4:3)</PresentationFormat>
  <Paragraphs>95</Paragraphs>
  <Slides>18</Slides>
  <Notes>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19" baseType="lpstr">
      <vt:lpstr>Miejski</vt:lpstr>
      <vt:lpstr>Computerized Dance Classroom</vt:lpstr>
      <vt:lpstr>Project Background</vt:lpstr>
      <vt:lpstr>Outline</vt:lpstr>
      <vt:lpstr>Project Aims</vt:lpstr>
      <vt:lpstr>Evaluation of Kinect, OpenNI and NiTE</vt:lpstr>
      <vt:lpstr>Evaluation of Kinect, OpenNI and NiTE</vt:lpstr>
      <vt:lpstr>Automatic Dance Scoring - System</vt:lpstr>
      <vt:lpstr>Automatic Dance Scoring – Motionless Activity Detector</vt:lpstr>
      <vt:lpstr>Automatic Dance Scoring – Translation Module</vt:lpstr>
      <vt:lpstr>Automatic Dance Scoring – Data Alignment Module</vt:lpstr>
      <vt:lpstr>Automatic Dance Scoring – Data Analysis Module</vt:lpstr>
      <vt:lpstr>The Application</vt:lpstr>
      <vt:lpstr>The Application</vt:lpstr>
      <vt:lpstr>The Application</vt:lpstr>
      <vt:lpstr>Extensions</vt:lpstr>
      <vt:lpstr>Limitations</vt:lpstr>
      <vt:lpstr>Commercial Aspect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Computerized Dance Classroom</dc:title>
  <dc:creator>Marcin</dc:creator>
  <cp:lastModifiedBy>Marcin</cp:lastModifiedBy>
  <cp:revision>15</cp:revision>
  <dcterms:created xsi:type="dcterms:W3CDTF">2013-06-11T13:40:19Z</dcterms:created>
  <dcterms:modified xsi:type="dcterms:W3CDTF">2013-06-12T12:12:45Z</dcterms:modified>
</cp:coreProperties>
</file>