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58" r:id="rId4"/>
    <p:sldId id="257" r:id="rId5"/>
    <p:sldId id="260" r:id="rId6"/>
    <p:sldId id="261" r:id="rId7"/>
    <p:sldId id="265" r:id="rId8"/>
    <p:sldId id="266" r:id="rId9"/>
    <p:sldId id="267" r:id="rId10"/>
    <p:sldId id="271" r:id="rId11"/>
    <p:sldId id="272" r:id="rId12"/>
    <p:sldId id="262" r:id="rId13"/>
    <p:sldId id="268" r:id="rId14"/>
    <p:sldId id="269" r:id="rId15"/>
    <p:sldId id="273" r:id="rId16"/>
    <p:sldId id="274" r:id="rId17"/>
    <p:sldId id="270"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0423" autoAdjust="0"/>
  </p:normalViewPr>
  <p:slideViewPr>
    <p:cSldViewPr>
      <p:cViewPr varScale="1">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9662E-6279-423E-BA9D-7B4883F81E9B}" type="datetimeFigureOut">
              <a:rPr lang="pl-PL" smtClean="0"/>
              <a:pPr/>
              <a:t>2013-06-14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1C79-F169-4419-B9CE-18B4D58C4430}"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An emergence of RGB-D cameras, such as Microsoft Kinect or Asus Xtion, has lead a development of applications with a completely new type of user interaction</a:t>
            </a:r>
          </a:p>
          <a:p>
            <a:r>
              <a:rPr lang="pl-PL" smtClean="0"/>
              <a:t>With an RGB-D camera, users are not required to hold any controllers in their hands, but perform gestures in front of the camera, which are automatically interpreted by the device</a:t>
            </a:r>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2</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definition: teacher – students ratio.</a:t>
            </a:r>
          </a:p>
          <a:p>
            <a:r>
              <a:rPr lang="en-US" baseline="0" dirty="0" smtClean="0"/>
              <a:t>- Approach a ratio of 1</a:t>
            </a:r>
          </a:p>
          <a:p>
            <a:r>
              <a:rPr lang="en-US" baseline="0" dirty="0" smtClean="0"/>
              <a:t>- More accurate student-specific and dance-specific (see weightings) feedback</a:t>
            </a:r>
          </a:p>
          <a:p>
            <a:r>
              <a:rPr lang="en-US" baseline="0" dirty="0" smtClean="0"/>
              <a:t>- Homework</a:t>
            </a:r>
          </a:p>
          <a:p>
            <a:r>
              <a:rPr lang="en-US" baseline="0" dirty="0" smtClean="0"/>
              <a:t>- Possible to revolutionize dance classrooms</a:t>
            </a:r>
          </a:p>
          <a:p>
            <a:pPr>
              <a:buFontTx/>
              <a:buChar char="-"/>
            </a:pPr>
            <a:r>
              <a:rPr lang="pl-PL" baseline="0" smtClean="0"/>
              <a:t> </a:t>
            </a:r>
            <a:r>
              <a:rPr lang="en-US" baseline="0" smtClean="0"/>
              <a:t>Possible </a:t>
            </a:r>
            <a:r>
              <a:rPr lang="en-US" baseline="0" dirty="0" smtClean="0"/>
              <a:t>extension to online courses (</a:t>
            </a:r>
            <a:r>
              <a:rPr lang="en-US" baseline="0" dirty="0" err="1" smtClean="0"/>
              <a:t>eg</a:t>
            </a:r>
            <a:r>
              <a:rPr lang="en-US" baseline="0" dirty="0" smtClean="0"/>
              <a:t> online guitar courses)</a:t>
            </a:r>
          </a:p>
          <a:p>
            <a:pPr>
              <a:buFontTx/>
              <a:buChar char="-"/>
            </a:pPr>
            <a:r>
              <a:rPr lang="en-US" baseline="0" dirty="0" smtClean="0"/>
              <a:t> Automated, reliable marking (trained by professionals)</a:t>
            </a:r>
            <a:endParaRPr lang="en-GB" baseline="0" dirty="0" smtClean="0"/>
          </a:p>
          <a:p>
            <a:pPr>
              <a:buFontTx/>
              <a:buNone/>
            </a:pPr>
            <a:r>
              <a:rPr lang="en-US" baseline="0" dirty="0" smtClean="0"/>
              <a:t>- Can be extended to other activities (martial arts, aerobics, etc)</a:t>
            </a:r>
          </a:p>
        </p:txBody>
      </p:sp>
      <p:sp>
        <p:nvSpPr>
          <p:cNvPr id="4" name="Slide Number Placeholder 3"/>
          <p:cNvSpPr>
            <a:spLocks noGrp="1"/>
          </p:cNvSpPr>
          <p:nvPr>
            <p:ph type="sldNum" sz="quarter" idx="10"/>
          </p:nvPr>
        </p:nvSpPr>
        <p:spPr/>
        <p:txBody>
          <a:bodyPr/>
          <a:lstStyle/>
          <a:p>
            <a:fld id="{285B1C79-F169-4419-B9CE-18B4D58C4430}" type="slidenum">
              <a:rPr lang="pl-PL" smtClean="0"/>
              <a:pPr/>
              <a:t>15</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1C79-F169-4419-B9CE-18B4D58C4430}" type="slidenum">
              <a:rPr lang="pl-PL" smtClean="0"/>
              <a:pPr/>
              <a:t>16</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1">
        <a:schemeClr val="bg2"/>
      </p:bgRef>
    </p:bg>
    <p:spTree>
      <p:nvGrpSpPr>
        <p:cNvPr id="1" name=""/>
        <p:cNvGrpSpPr/>
        <p:nvPr/>
      </p:nvGrpSpPr>
      <p:grpSpPr>
        <a:xfrm>
          <a:off x="0" y="0"/>
          <a:ext cx="0" cy="0"/>
          <a:chOff x="0" y="0"/>
          <a:chExt cx="0" cy="0"/>
        </a:xfrm>
      </p:grpSpPr>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odtytuł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17" name="Symbol zastępczy stopki 16"/>
          <p:cNvSpPr>
            <a:spLocks noGrp="1"/>
          </p:cNvSpPr>
          <p:nvPr>
            <p:ph type="ftr" sz="quarter" idx="11"/>
          </p:nvPr>
        </p:nvSpPr>
        <p:spPr/>
        <p:txBody>
          <a:bodyPr/>
          <a:lstStyle/>
          <a:p>
            <a:endParaRPr lang="pl-PL"/>
          </a:p>
        </p:txBody>
      </p:sp>
      <p:sp>
        <p:nvSpPr>
          <p:cNvPr id="7" name="Łącznik prosty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ipsa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ipsa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ymbol zastępczy numeru slajdu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8" name="Tytuł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E47CAB0-2E89-4FDF-B334-76B5B19786A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bg>
      <p:bgRef idx="1001">
        <a:schemeClr val="bg2"/>
      </p:bgRef>
    </p:bg>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Łącznik prosty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ipsa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6915912" y="3009901"/>
            <a:ext cx="457200" cy="441325"/>
          </a:xfrm>
        </p:spPr>
        <p:txBody>
          <a:bodyPr/>
          <a:lstStyle/>
          <a:p>
            <a:fld id="{6E47CAB0-2E89-4FDF-B334-76B5B19786A2}" type="slidenum">
              <a:rPr lang="pl-PL" smtClean="0"/>
              <a:pPr/>
              <a:t>‹#›</a:t>
            </a:fld>
            <a:endParaRPr lang="pl-PL"/>
          </a:p>
        </p:txBody>
      </p:sp>
      <p:sp>
        <p:nvSpPr>
          <p:cNvPr id="3" name="Symbol zastępczy tytułu pionowego 2"/>
          <p:cNvSpPr>
            <a:spLocks noGrp="1"/>
          </p:cNvSpPr>
          <p:nvPr>
            <p:ph type="body" orient="vert" idx="1"/>
          </p:nvPr>
        </p:nvSpPr>
        <p:spPr>
          <a:xfrm>
            <a:off x="304800" y="304800"/>
            <a:ext cx="6553200" cy="5821366"/>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5" name="Symbol zastępczy stopki 4"/>
          <p:cNvSpPr>
            <a:spLocks noGrp="1"/>
          </p:cNvSpPr>
          <p:nvPr>
            <p:ph type="ftr" sz="quarter" idx="11"/>
          </p:nvPr>
        </p:nvSpPr>
        <p:spPr/>
        <p:txBody>
          <a:bodyPr/>
          <a:lstStyle/>
          <a:p>
            <a:endParaRPr lang="pl-PL"/>
          </a:p>
        </p:txBody>
      </p:sp>
      <p:sp>
        <p:nvSpPr>
          <p:cNvPr id="2" name="Tytuł pionowy 1"/>
          <p:cNvSpPr>
            <a:spLocks noGrp="1"/>
          </p:cNvSpPr>
          <p:nvPr>
            <p:ph type="title" orient="vert"/>
          </p:nvPr>
        </p:nvSpPr>
        <p:spPr>
          <a:xfrm>
            <a:off x="7391400" y="304801"/>
            <a:ext cx="1447800" cy="5851525"/>
          </a:xfrm>
        </p:spPr>
        <p:txBody>
          <a:bodyPr vert="eaVert"/>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solidFill>
                  <a:schemeClr val="accent3">
                    <a:shade val="75000"/>
                  </a:schemeClr>
                </a:solidFill>
              </a:defRPr>
            </a:lvl1pPr>
          </a:lstStyle>
          <a:p>
            <a:r>
              <a:rPr kumimoji="0" lang="pl-PL" smtClean="0"/>
              <a:t>Kliknij, aby edytować styl</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a:xfrm>
            <a:off x="4361688" y="1026372"/>
            <a:ext cx="457200" cy="441325"/>
          </a:xfrm>
        </p:spPr>
        <p:txBody>
          <a:bodyPr/>
          <a:lstStyle/>
          <a:p>
            <a:fld id="{6E47CAB0-2E89-4FDF-B334-76B5B19786A2}" type="slidenum">
              <a:rPr lang="pl-PL" smtClean="0"/>
              <a:pPr/>
              <a:t>‹#›</a:t>
            </a:fld>
            <a:endParaRPr lang="pl-PL"/>
          </a:p>
        </p:txBody>
      </p:sp>
      <p:sp>
        <p:nvSpPr>
          <p:cNvPr id="8" name="Symbol zastępczy zawartości 7"/>
          <p:cNvSpPr>
            <a:spLocks noGrp="1"/>
          </p:cNvSpPr>
          <p:nvPr>
            <p:ph sz="quarter" idx="1"/>
          </p:nvPr>
        </p:nvSpPr>
        <p:spPr>
          <a:xfrm>
            <a:off x="301752" y="1527048"/>
            <a:ext cx="850392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13" name="Prostokąt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Prostokąt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ymbol zastępczy stopki 4"/>
          <p:cNvSpPr>
            <a:spLocks noGrp="1"/>
          </p:cNvSpPr>
          <p:nvPr>
            <p:ph type="ftr" sz="quarter" idx="11"/>
          </p:nvPr>
        </p:nvSpPr>
        <p:spPr/>
        <p:txBody>
          <a:bodyPr/>
          <a:lstStyle/>
          <a:p>
            <a:endParaRPr lang="pl-PL"/>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8" name="Łącznik prosty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ipsa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 name="Tytuł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kumimoji="0" lang="pl-PL" smtClean="0"/>
              <a:t>Kliknij, aby edytować styl</a:t>
            </a:r>
            <a:endParaRPr kumimoji="0" lang="en-US"/>
          </a:p>
        </p:txBody>
      </p:sp>
      <p:sp>
        <p:nvSpPr>
          <p:cNvPr id="5" name="Symbol zastępczy daty 4"/>
          <p:cNvSpPr>
            <a:spLocks noGrp="1"/>
          </p:cNvSpPr>
          <p:nvPr>
            <p:ph type="dt" sz="half" idx="10"/>
          </p:nvPr>
        </p:nvSpPr>
        <p:spPr>
          <a:xfrm>
            <a:off x="5791200" y="6409944"/>
            <a:ext cx="3044952" cy="365760"/>
          </a:xfrm>
        </p:spPr>
        <p:txBody>
          <a:bodyPr/>
          <a:lstStyle/>
          <a:p>
            <a:fld id="{7EDB9D31-E5E3-4CF9-AD05-005813C66478}" type="datetimeFigureOut">
              <a:rPr lang="pl-PL" smtClean="0"/>
              <a:pPr/>
              <a:t>2013-06-14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E47CAB0-2E89-4FDF-B334-76B5B19786A2}" type="slidenum">
              <a:rPr lang="pl-PL" smtClean="0"/>
              <a:pPr/>
              <a:t>‹#›</a:t>
            </a:fld>
            <a:endParaRPr lang="pl-PL"/>
          </a:p>
        </p:txBody>
      </p:sp>
      <p:sp>
        <p:nvSpPr>
          <p:cNvPr id="8" name="Łącznik prosty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Symbol zastępczy zawartości 9"/>
          <p:cNvSpPr>
            <a:spLocks noGrp="1"/>
          </p:cNvSpPr>
          <p:nvPr>
            <p:ph sz="half" idx="1"/>
          </p:nvPr>
        </p:nvSpPr>
        <p:spPr>
          <a:xfrm>
            <a:off x="301752"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2" name="Symbol zastępczy zawartości 11"/>
          <p:cNvSpPr>
            <a:spLocks noGrp="1"/>
          </p:cNvSpPr>
          <p:nvPr>
            <p:ph sz="half" idx="2"/>
          </p:nvPr>
        </p:nvSpPr>
        <p:spPr>
          <a:xfrm>
            <a:off x="4800600"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1">
        <a:schemeClr val="bg2"/>
      </p:bgRef>
    </p:bg>
    <p:spTree>
      <p:nvGrpSpPr>
        <p:cNvPr id="1" name=""/>
        <p:cNvGrpSpPr/>
        <p:nvPr/>
      </p:nvGrpSpPr>
      <p:grpSpPr>
        <a:xfrm>
          <a:off x="0" y="0"/>
          <a:ext cx="0" cy="0"/>
          <a:chOff x="0" y="0"/>
          <a:chExt cx="0" cy="0"/>
        </a:xfrm>
      </p:grpSpPr>
      <p:sp>
        <p:nvSpPr>
          <p:cNvPr id="10" name="Łącznik prosty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Prostokąt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Prostokąt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Prostokąt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Prostokąt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7" name="Symbol zastępczy daty 6"/>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8" name="Symbol zastępczy stopki 7"/>
          <p:cNvSpPr>
            <a:spLocks noGrp="1"/>
          </p:cNvSpPr>
          <p:nvPr>
            <p:ph type="ftr" sz="quarter" idx="11"/>
          </p:nvPr>
        </p:nvSpPr>
        <p:spPr>
          <a:xfrm>
            <a:off x="304800" y="6409944"/>
            <a:ext cx="3581400" cy="365760"/>
          </a:xfrm>
        </p:spPr>
        <p:txBody>
          <a:bodyPr/>
          <a:lstStyle/>
          <a:p>
            <a:endParaRPr lang="pl-PL"/>
          </a:p>
        </p:txBody>
      </p:sp>
      <p:sp>
        <p:nvSpPr>
          <p:cNvPr id="15" name="Łącznik prosty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ymbol zastępczy zawartości 23"/>
          <p:cNvSpPr>
            <a:spLocks noGrp="1"/>
          </p:cNvSpPr>
          <p:nvPr>
            <p:ph sz="quarter" idx="2"/>
          </p:nvPr>
        </p:nvSpPr>
        <p:spPr>
          <a:xfrm>
            <a:off x="301752" y="2471383"/>
            <a:ext cx="4041648" cy="3818404"/>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6" name="Symbol zastępczy zawartości 25"/>
          <p:cNvSpPr>
            <a:spLocks noGrp="1"/>
          </p:cNvSpPr>
          <p:nvPr>
            <p:ph sz="quarter" idx="4"/>
          </p:nvPr>
        </p:nvSpPr>
        <p:spPr>
          <a:xfrm>
            <a:off x="4800600" y="2471383"/>
            <a:ext cx="4038600" cy="382219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5" name="Elipsa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ipsa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ymbol zastępczy numeru slajdu 8"/>
          <p:cNvSpPr>
            <a:spLocks noGrp="1"/>
          </p:cNvSpPr>
          <p:nvPr>
            <p:ph type="sldNum" sz="quarter" idx="12"/>
          </p:nvPr>
        </p:nvSpPr>
        <p:spPr>
          <a:xfrm>
            <a:off x="4343400" y="1042416"/>
            <a:ext cx="457200" cy="441325"/>
          </a:xfrm>
        </p:spPr>
        <p:txBody>
          <a:bodyPr/>
          <a:lstStyle>
            <a:lvl1pPr algn="ctr">
              <a:defRPr/>
            </a:lvl1pPr>
          </a:lstStyle>
          <a:p>
            <a:fld id="{6E47CAB0-2E89-4FDF-B334-76B5B19786A2}" type="slidenum">
              <a:rPr lang="pl-PL" smtClean="0"/>
              <a:pPr/>
              <a:t>‹#›</a:t>
            </a:fld>
            <a:endParaRPr lang="pl-PL"/>
          </a:p>
        </p:txBody>
      </p:sp>
      <p:sp>
        <p:nvSpPr>
          <p:cNvPr id="23" name="Tytuł 22"/>
          <p:cNvSpPr>
            <a:spLocks noGrp="1"/>
          </p:cNvSpPr>
          <p:nvPr>
            <p:ph type="title"/>
          </p:nvPr>
        </p:nvSpPr>
        <p:spPr/>
        <p:txBody>
          <a:bodyPr rtlCol="0" anchor="b" anchorCtr="0"/>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a:xfrm>
            <a:off x="4343400" y="1036020"/>
            <a:ext cx="457200" cy="441325"/>
          </a:xfrm>
        </p:spPr>
        <p:txBody>
          <a:bodyPr/>
          <a:lstStyle/>
          <a:p>
            <a:fld id="{6E47CAB0-2E89-4FDF-B334-76B5B19786A2}"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Prostokąt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Prostokąt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ymbol zastępczy daty 1"/>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E47CAB0-2E89-4FDF-B334-76B5B19786A2}"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1">
        <a:schemeClr val="bg1"/>
      </p:bgRef>
    </p:bg>
    <p:spTree>
      <p:nvGrpSpPr>
        <p:cNvPr id="1" name=""/>
        <p:cNvGrpSpPr/>
        <p:nvPr/>
      </p:nvGrpSpPr>
      <p:grpSpPr>
        <a:xfrm>
          <a:off x="0" y="0"/>
          <a:ext cx="0" cy="0"/>
          <a:chOff x="0" y="0"/>
          <a:chExt cx="0" cy="0"/>
        </a:xfrm>
      </p:grpSpPr>
      <p:sp>
        <p:nvSpPr>
          <p:cNvPr id="19" name="Prostokąt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Prostokąt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8" name="Prostokąt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Łącznik prosty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Symbol zastępczy zawartości 19"/>
          <p:cNvSpPr>
            <a:spLocks noGrp="1"/>
          </p:cNvSpPr>
          <p:nvPr>
            <p:ph sz="quarter" idx="1"/>
          </p:nvPr>
        </p:nvSpPr>
        <p:spPr>
          <a:xfrm>
            <a:off x="3124200" y="685800"/>
            <a:ext cx="5638800" cy="54102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0" name="Elipsa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1" name="Prostokąt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p:txBody>
          <a:bodyPr/>
          <a:lstStyle/>
          <a:p>
            <a:fld id="{7EDB9D31-E5E3-4CF9-AD05-005813C66478}" type="datetimeFigureOut">
              <a:rPr lang="pl-PL" smtClean="0"/>
              <a:pPr/>
              <a:t>2013-06-14</a:t>
            </a:fld>
            <a:endParaRPr lang="pl-PL"/>
          </a:p>
        </p:txBody>
      </p:sp>
      <p:sp>
        <p:nvSpPr>
          <p:cNvPr id="6" name="Symbol zastępczy stopki 5"/>
          <p:cNvSpPr>
            <a:spLocks noGrp="1"/>
          </p:cNvSpPr>
          <p:nvPr>
            <p:ph type="ftr" sz="quarter" idx="11"/>
          </p:nvPr>
        </p:nvSpPr>
        <p:spPr>
          <a:xfrm>
            <a:off x="301752" y="6410848"/>
            <a:ext cx="3383280" cy="365760"/>
          </a:xfrm>
        </p:spPr>
        <p:txBody>
          <a:bodyPr/>
          <a:lstStyle/>
          <a:p>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1" name="Łącznik prosty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Prostokąt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Prostokąt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ipsa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ipsa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p>
            <a:fld id="{6E47CAB0-2E89-4FDF-B334-76B5B19786A2}" type="slidenum">
              <a:rPr lang="pl-PL" smtClean="0"/>
              <a:pPr/>
              <a:t>‹#›</a:t>
            </a:fld>
            <a:endParaRPr lang="pl-PL"/>
          </a:p>
        </p:txBody>
      </p:sp>
      <p:sp>
        <p:nvSpPr>
          <p:cNvPr id="2" name="Tytuł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3000375" y="609600"/>
            <a:ext cx="5867400" cy="4267200"/>
          </a:xfrm>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22" name="Prostokąt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a:xfrm>
            <a:off x="5788152" y="6404984"/>
            <a:ext cx="3044952" cy="365760"/>
          </a:xfrm>
        </p:spPr>
        <p:txBody>
          <a:bodyPr/>
          <a:lstStyle/>
          <a:p>
            <a:fld id="{7EDB9D31-E5E3-4CF9-AD05-005813C66478}" type="datetimeFigureOut">
              <a:rPr lang="pl-PL" smtClean="0"/>
              <a:pPr/>
              <a:t>2013-06-14</a:t>
            </a:fld>
            <a:endParaRPr lang="pl-PL"/>
          </a:p>
        </p:txBody>
      </p:sp>
      <p:sp>
        <p:nvSpPr>
          <p:cNvPr id="6" name="Symbol zastępczy stopki 5"/>
          <p:cNvSpPr>
            <a:spLocks noGrp="1"/>
          </p:cNvSpPr>
          <p:nvPr>
            <p:ph type="ftr" sz="quarter" idx="11"/>
          </p:nvPr>
        </p:nvSpPr>
        <p:spPr>
          <a:xfrm>
            <a:off x="301752" y="6410848"/>
            <a:ext cx="3584448" cy="365760"/>
          </a:xfrm>
        </p:spPr>
        <p:txBody>
          <a:bodyPr/>
          <a:lstStyle/>
          <a:p>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Symbol zastępczy daty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DB9D31-E5E3-4CF9-AD05-005813C66478}" type="datetimeFigureOut">
              <a:rPr lang="pl-PL" smtClean="0"/>
              <a:pPr/>
              <a:t>2013-06-14</a:t>
            </a:fld>
            <a:endParaRPr lang="pl-PL"/>
          </a:p>
        </p:txBody>
      </p:sp>
      <p:sp>
        <p:nvSpPr>
          <p:cNvPr id="3" name="Symbol zastępczy stopki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pl-PL"/>
          </a:p>
        </p:txBody>
      </p:sp>
      <p:sp>
        <p:nvSpPr>
          <p:cNvPr id="8" name="Prostokąt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Łącznik prosty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ipsa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ymbol zastępczy numeru slajdu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E47CAB0-2E89-4FDF-B334-76B5B19786A2}" type="slidenum">
              <a:rPr lang="pl-PL" smtClean="0"/>
              <a:pPr/>
              <a:t>‹#›</a:t>
            </a:fld>
            <a:endParaRPr lang="pl-PL"/>
          </a:p>
        </p:txBody>
      </p:sp>
      <p:sp>
        <p:nvSpPr>
          <p:cNvPr id="22" name="Symbol zastępczy tytułu 21"/>
          <p:cNvSpPr>
            <a:spLocks noGrp="1"/>
          </p:cNvSpPr>
          <p:nvPr>
            <p:ph type="title"/>
          </p:nvPr>
        </p:nvSpPr>
        <p:spPr>
          <a:xfrm>
            <a:off x="301752" y="228600"/>
            <a:ext cx="8534400" cy="758952"/>
          </a:xfrm>
          <a:prstGeom prst="rect">
            <a:avLst/>
          </a:prstGeom>
        </p:spPr>
        <p:txBody>
          <a:bodyPr vert="horz" anchor="b">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500034" y="2786058"/>
            <a:ext cx="8143932" cy="3143272"/>
          </a:xfrm>
        </p:spPr>
        <p:txBody>
          <a:bodyPr/>
          <a:lstStyle/>
          <a:p>
            <a:r>
              <a:rPr lang="pl-PL" sz="2400" smtClean="0"/>
              <a:t>Using kinect to evaluate dance performances</a:t>
            </a:r>
          </a:p>
          <a:p>
            <a:endParaRPr lang="pl-PL" smtClean="0"/>
          </a:p>
          <a:p>
            <a:r>
              <a:rPr lang="pl-PL" smtClean="0"/>
              <a:t>Stylianos venieris</a:t>
            </a:r>
          </a:p>
          <a:p>
            <a:r>
              <a:rPr lang="pl-PL" smtClean="0"/>
              <a:t>Marcin baginski</a:t>
            </a:r>
          </a:p>
          <a:p>
            <a:r>
              <a:rPr lang="pl-PL" smtClean="0"/>
              <a:t>Theo pavlakou</a:t>
            </a:r>
          </a:p>
          <a:p>
            <a:r>
              <a:rPr lang="pl-PL" smtClean="0"/>
              <a:t>Hesam ipakchi</a:t>
            </a:r>
          </a:p>
          <a:p>
            <a:r>
              <a:rPr lang="pl-PL" smtClean="0"/>
              <a:t>Zeping xue</a:t>
            </a:r>
          </a:p>
          <a:p>
            <a:r>
              <a:rPr lang="pl-PL" smtClean="0"/>
              <a:t>Yijie ge</a:t>
            </a:r>
            <a:endParaRPr lang="pl-PL" dirty="0"/>
          </a:p>
        </p:txBody>
      </p:sp>
      <p:sp>
        <p:nvSpPr>
          <p:cNvPr id="2" name="Tytuł 1"/>
          <p:cNvSpPr>
            <a:spLocks noGrp="1"/>
          </p:cNvSpPr>
          <p:nvPr>
            <p:ph type="ctrTitle"/>
          </p:nvPr>
        </p:nvSpPr>
        <p:spPr/>
        <p:txBody>
          <a:bodyPr/>
          <a:lstStyle/>
          <a:p>
            <a:r>
              <a:rPr lang="pl-PL" dirty="0" err="1" smtClean="0"/>
              <a:t>Computerized</a:t>
            </a:r>
            <a:r>
              <a:rPr lang="pl-PL" smtClean="0"/>
              <a:t> Dance Classroom</a:t>
            </a:r>
            <a:endParaRPr lang="pl-P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Alignment Module</a:t>
            </a:r>
            <a:endParaRPr lang="pl-PL" sz="2800"/>
          </a:p>
        </p:txBody>
      </p:sp>
      <p:sp>
        <p:nvSpPr>
          <p:cNvPr id="3" name="Symbol zastępczy zawartości 2"/>
          <p:cNvSpPr>
            <a:spLocks noGrp="1"/>
          </p:cNvSpPr>
          <p:nvPr>
            <p:ph sz="quarter" idx="1"/>
          </p:nvPr>
        </p:nvSpPr>
        <p:spPr>
          <a:xfrm>
            <a:off x="301752" y="1527048"/>
            <a:ext cx="8503920" cy="2044828"/>
          </a:xfrm>
        </p:spPr>
        <p:txBody>
          <a:bodyPr/>
          <a:lstStyle/>
          <a:p>
            <a:r>
              <a:rPr lang="pl-PL" smtClean="0"/>
              <a:t>Data Alignment Module</a:t>
            </a:r>
          </a:p>
          <a:p>
            <a:pPr lvl="1"/>
            <a:r>
              <a:rPr lang="pl-PL" smtClean="0"/>
              <a:t>Even after previous processing, there is still a possibility of misalignment between the data of two dance moves</a:t>
            </a:r>
          </a:p>
          <a:p>
            <a:pPr lvl="1"/>
            <a:r>
              <a:rPr lang="pl-PL" smtClean="0"/>
              <a:t>Data Alignment Module aims to bring the two signals to as close alignment as possible</a:t>
            </a:r>
            <a:endParaRPr lang="pl-PL"/>
          </a:p>
        </p:txBody>
      </p:sp>
      <p:pic>
        <p:nvPicPr>
          <p:cNvPr id="8" name="Picture 2" descr="E:\Imperial\Projects\KinectProject\Presentation\Translated_signals.png"/>
          <p:cNvPicPr>
            <a:picLocks noChangeAspect="1" noChangeArrowheads="1"/>
          </p:cNvPicPr>
          <p:nvPr/>
        </p:nvPicPr>
        <p:blipFill>
          <a:blip r:embed="rId2" cstate="print"/>
          <a:srcRect/>
          <a:stretch>
            <a:fillRect/>
          </a:stretch>
        </p:blipFill>
        <p:spPr bwMode="auto">
          <a:xfrm>
            <a:off x="500034" y="3929066"/>
            <a:ext cx="3941981" cy="1908000"/>
          </a:xfrm>
          <a:prstGeom prst="rect">
            <a:avLst/>
          </a:prstGeom>
          <a:noFill/>
        </p:spPr>
      </p:pic>
      <p:pic>
        <p:nvPicPr>
          <p:cNvPr id="3074" name="Picture 2" descr="E:\Imperial\Projects\KinectProject\Presentation\Aligned_signals.png"/>
          <p:cNvPicPr>
            <a:picLocks noChangeAspect="1" noChangeArrowheads="1"/>
          </p:cNvPicPr>
          <p:nvPr/>
        </p:nvPicPr>
        <p:blipFill>
          <a:blip r:embed="rId3" cstate="print"/>
          <a:srcRect/>
          <a:stretch>
            <a:fillRect/>
          </a:stretch>
        </p:blipFill>
        <p:spPr bwMode="auto">
          <a:xfrm>
            <a:off x="4572000" y="3929066"/>
            <a:ext cx="4042999" cy="1908000"/>
          </a:xfrm>
          <a:prstGeom prst="rect">
            <a:avLst/>
          </a:prstGeom>
          <a:noFill/>
        </p:spPr>
      </p:pic>
      <p:sp>
        <p:nvSpPr>
          <p:cNvPr id="10" name="pole tekstowe 9"/>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11" name="pole tekstowe 10"/>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Analysis Module</a:t>
            </a:r>
            <a:endParaRPr lang="pl-PL" sz="2800"/>
          </a:p>
        </p:txBody>
      </p:sp>
      <p:sp>
        <p:nvSpPr>
          <p:cNvPr id="3" name="Symbol zastępczy zawartości 2"/>
          <p:cNvSpPr>
            <a:spLocks noGrp="1"/>
          </p:cNvSpPr>
          <p:nvPr>
            <p:ph sz="quarter" idx="1"/>
          </p:nvPr>
        </p:nvSpPr>
        <p:spPr>
          <a:xfrm>
            <a:off x="301752" y="1527048"/>
            <a:ext cx="8556528" cy="2402018"/>
          </a:xfrm>
        </p:spPr>
        <p:txBody>
          <a:bodyPr>
            <a:normAutofit/>
          </a:bodyPr>
          <a:lstStyle/>
          <a:p>
            <a:r>
              <a:rPr lang="pl-PL" smtClean="0"/>
              <a:t>Data Analysis Module</a:t>
            </a:r>
          </a:p>
          <a:p>
            <a:pPr lvl="1"/>
            <a:r>
              <a:rPr lang="pl-PL" smtClean="0"/>
              <a:t>Takes two aligned signals and produces a score as the output</a:t>
            </a:r>
          </a:p>
          <a:p>
            <a:pPr lvl="1"/>
            <a:r>
              <a:rPr lang="pl-PL" smtClean="0"/>
              <a:t>Produces an average score for the entire dance as well as a windowed score for each of the 10 parts of the dance, each of equal duration</a:t>
            </a:r>
          </a:p>
          <a:p>
            <a:pPr lvl="1"/>
            <a:r>
              <a:rPr lang="pl-PL" smtClean="0"/>
              <a:t>The scores are calculated for each coordinate and joint</a:t>
            </a:r>
          </a:p>
        </p:txBody>
      </p:sp>
      <p:pic>
        <p:nvPicPr>
          <p:cNvPr id="1026" name="Picture 2" descr="C:\Users\Marcin\Desktop\Data_Analysis_Window_Score.jpg"/>
          <p:cNvPicPr>
            <a:picLocks noChangeAspect="1" noChangeArrowheads="1"/>
          </p:cNvPicPr>
          <p:nvPr/>
        </p:nvPicPr>
        <p:blipFill>
          <a:blip r:embed="rId2"/>
          <a:srcRect/>
          <a:stretch>
            <a:fillRect/>
          </a:stretch>
        </p:blipFill>
        <p:spPr bwMode="auto">
          <a:xfrm>
            <a:off x="5286380" y="4000504"/>
            <a:ext cx="3135374" cy="1908000"/>
          </a:xfrm>
          <a:prstGeom prst="rect">
            <a:avLst/>
          </a:prstGeom>
          <a:noFill/>
        </p:spPr>
      </p:pic>
      <p:sp>
        <p:nvSpPr>
          <p:cNvPr id="5" name="pole tekstowe 4"/>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6" name="pole tekstowe 5"/>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7" name="Picture 2" descr="E:\Imperial\Projects\KinectProject\Presentation\Aligned_signals.png"/>
          <p:cNvPicPr>
            <a:picLocks noChangeAspect="1" noChangeArrowheads="1"/>
          </p:cNvPicPr>
          <p:nvPr/>
        </p:nvPicPr>
        <p:blipFill>
          <a:blip r:embed="rId3" cstate="print"/>
          <a:srcRect/>
          <a:stretch>
            <a:fillRect/>
          </a:stretch>
        </p:blipFill>
        <p:spPr bwMode="auto">
          <a:xfrm>
            <a:off x="428596" y="4000504"/>
            <a:ext cx="4042999" cy="190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The Application</a:t>
            </a:r>
            <a:endParaRPr lang="pl-PL"/>
          </a:p>
        </p:txBody>
      </p:sp>
      <p:pic>
        <p:nvPicPr>
          <p:cNvPr id="1026" name="Picture 2" descr="C:\Users\Marcin\Desktop\startscreen.png"/>
          <p:cNvPicPr>
            <a:picLocks noChangeAspect="1" noChangeArrowheads="1"/>
          </p:cNvPicPr>
          <p:nvPr/>
        </p:nvPicPr>
        <p:blipFill>
          <a:blip r:embed="rId2" cstate="print"/>
          <a:srcRect/>
          <a:stretch>
            <a:fillRect/>
          </a:stretch>
        </p:blipFill>
        <p:spPr bwMode="auto">
          <a:xfrm>
            <a:off x="1643042" y="1643050"/>
            <a:ext cx="5927725" cy="45164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Extensions</a:t>
            </a:r>
            <a:endParaRPr lang="pl-PL" dirty="0"/>
          </a:p>
        </p:txBody>
      </p:sp>
      <p:sp>
        <p:nvSpPr>
          <p:cNvPr id="3" name="Symbol zastępczy zawartości 2"/>
          <p:cNvSpPr>
            <a:spLocks noGrp="1"/>
          </p:cNvSpPr>
          <p:nvPr>
            <p:ph sz="quarter" idx="1"/>
          </p:nvPr>
        </p:nvSpPr>
        <p:spPr/>
        <p:txBody>
          <a:bodyPr/>
          <a:lstStyle/>
          <a:p>
            <a:r>
              <a:rPr lang="en-US" dirty="0" smtClean="0"/>
              <a:t>Teacher-defined level of importance for each part of the student’s body during a dance</a:t>
            </a:r>
          </a:p>
          <a:p>
            <a:pPr lvl="1"/>
            <a:r>
              <a:rPr lang="en-US" dirty="0" smtClean="0"/>
              <a:t>Already implemented and integrated in the application</a:t>
            </a:r>
          </a:p>
          <a:p>
            <a:r>
              <a:rPr lang="en-US" dirty="0" smtClean="0"/>
              <a:t>Use of a machine learning algorithm to derive a scoring scheme based on dance instructors’ metric</a:t>
            </a:r>
          </a:p>
          <a:p>
            <a:pPr lvl="1"/>
            <a:r>
              <a:rPr lang="en-US" dirty="0" smtClean="0"/>
              <a:t>Prototype implemented and tested in </a:t>
            </a:r>
            <a:r>
              <a:rPr lang="en-US" dirty="0" err="1" smtClean="0"/>
              <a:t>Matlab</a:t>
            </a:r>
            <a:endParaRPr lang="en-US" dirty="0" smtClean="0"/>
          </a:p>
          <a:p>
            <a:r>
              <a:rPr lang="en-US" dirty="0" smtClean="0"/>
              <a:t>Use of multiple cameras to improve the overall accuracy</a:t>
            </a:r>
          </a:p>
          <a:p>
            <a:pPr lvl="1"/>
            <a:r>
              <a:rPr lang="en-US" dirty="0" smtClean="0"/>
              <a:t>Substantial obstacles due to calibration </a:t>
            </a:r>
            <a:r>
              <a:rPr lang="en-US" smtClean="0"/>
              <a:t>and tracking </a:t>
            </a:r>
            <a:r>
              <a:rPr lang="en-US" dirty="0" smtClean="0"/>
              <a:t>overhead</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Limitations</a:t>
            </a:r>
            <a:endParaRPr lang="pl-PL"/>
          </a:p>
        </p:txBody>
      </p:sp>
      <p:sp>
        <p:nvSpPr>
          <p:cNvPr id="3" name="Symbol zastępczy zawartości 2"/>
          <p:cNvSpPr>
            <a:spLocks noGrp="1"/>
          </p:cNvSpPr>
          <p:nvPr>
            <p:ph sz="quarter" idx="1"/>
          </p:nvPr>
        </p:nvSpPr>
        <p:spPr/>
        <p:txBody>
          <a:bodyPr/>
          <a:lstStyle/>
          <a:p>
            <a:r>
              <a:rPr lang="en-US" dirty="0" smtClean="0"/>
              <a:t>Tracking limitations of </a:t>
            </a:r>
            <a:r>
              <a:rPr lang="en-US" dirty="0" err="1" smtClean="0"/>
              <a:t>Kinect</a:t>
            </a:r>
            <a:r>
              <a:rPr lang="en-US" dirty="0" smtClean="0"/>
              <a:t>, </a:t>
            </a:r>
            <a:r>
              <a:rPr lang="en-US" dirty="0" err="1" smtClean="0"/>
              <a:t>OpenNI</a:t>
            </a:r>
            <a:r>
              <a:rPr lang="en-US" dirty="0" smtClean="0"/>
              <a:t> </a:t>
            </a:r>
            <a:r>
              <a:rPr lang="en-US" smtClean="0"/>
              <a:t>and NiTE</a:t>
            </a:r>
            <a:endParaRPr lang="pl-PL" smtClean="0"/>
          </a:p>
          <a:p>
            <a:pPr lvl="1"/>
            <a:r>
              <a:rPr lang="pl-PL" smtClean="0"/>
              <a:t>Range, velocity of movement, time for calibration</a:t>
            </a:r>
          </a:p>
          <a:p>
            <a:pPr lvl="1"/>
            <a:r>
              <a:rPr lang="pl-PL" smtClean="0"/>
              <a:t>OpenNI supports only one camera on one computer</a:t>
            </a:r>
            <a:endParaRPr lang="en-US" dirty="0" smtClean="0"/>
          </a:p>
          <a:p>
            <a:r>
              <a:rPr lang="en-US" dirty="0" smtClean="0"/>
              <a:t>Partner dances </a:t>
            </a:r>
            <a:r>
              <a:rPr lang="en-US" smtClean="0"/>
              <a:t>not supported</a:t>
            </a:r>
            <a:endParaRPr lang="pl-PL" smtClean="0"/>
          </a:p>
          <a:p>
            <a:pPr lvl="1"/>
            <a:r>
              <a:rPr lang="pl-PL" smtClean="0"/>
              <a:t>Due to inevitable occlusion which distorts the data</a:t>
            </a:r>
            <a:endParaRPr lang="en-US" dirty="0" smtClean="0"/>
          </a:p>
          <a:p>
            <a:r>
              <a:rPr lang="pl-PL" smtClean="0"/>
              <a:t>H</a:t>
            </a:r>
            <a:r>
              <a:rPr lang="en-US" smtClean="0"/>
              <a:t>eight differences</a:t>
            </a:r>
            <a:endParaRPr lang="pl-PL" smtClean="0"/>
          </a:p>
          <a:p>
            <a:pPr lvl="1"/>
            <a:r>
              <a:rPr lang="pl-PL" smtClean="0"/>
              <a:t>Significant differences in height increase the error</a:t>
            </a:r>
          </a:p>
          <a:p>
            <a:r>
              <a:rPr lang="pl-PL" smtClean="0"/>
              <a:t>Specific instructions must be followed by the user</a:t>
            </a:r>
          </a:p>
          <a:p>
            <a:pPr lvl="1"/>
            <a:r>
              <a:rPr lang="pl-PL" smtClean="0"/>
              <a:t>e.g. the dancer needs to stand still for approx. 2 s before dancing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85720" y="285728"/>
            <a:ext cx="8534400" cy="758952"/>
          </a:xfrm>
        </p:spPr>
        <p:txBody>
          <a:bodyPr>
            <a:normAutofit/>
          </a:bodyPr>
          <a:lstStyle/>
          <a:p>
            <a:r>
              <a:rPr lang="pl-PL" smtClean="0"/>
              <a:t>Commercial Aspect – solving the problem</a:t>
            </a:r>
            <a:endParaRPr lang="pl-PL" dirty="0"/>
          </a:p>
        </p:txBody>
      </p:sp>
      <p:sp>
        <p:nvSpPr>
          <p:cNvPr id="3" name="Symbol zastępczy zawartości 2"/>
          <p:cNvSpPr>
            <a:spLocks noGrp="1"/>
          </p:cNvSpPr>
          <p:nvPr>
            <p:ph sz="quarter" idx="1"/>
          </p:nvPr>
        </p:nvSpPr>
        <p:spPr/>
        <p:txBody>
          <a:bodyPr/>
          <a:lstStyle/>
          <a:p>
            <a:r>
              <a:rPr lang="pl-PL" smtClean="0"/>
              <a:t>Lack of specific feedback for students in large groups</a:t>
            </a:r>
          </a:p>
          <a:p>
            <a:pPr lvl="1"/>
            <a:r>
              <a:rPr lang="pl-PL" smtClean="0"/>
              <a:t>The application provides student-specific feedback and can keep track of the student’s progress</a:t>
            </a:r>
          </a:p>
          <a:p>
            <a:r>
              <a:rPr lang="pl-PL" smtClean="0"/>
              <a:t>Must travel to a physical destination to practise</a:t>
            </a:r>
          </a:p>
          <a:p>
            <a:pPr lvl="1"/>
            <a:r>
              <a:rPr lang="pl-PL" smtClean="0"/>
              <a:t>The application allows to practise at any time and in any place, therefore </a:t>
            </a:r>
            <a:r>
              <a:rPr lang="en-US" smtClean="0"/>
              <a:t>beneficial</a:t>
            </a:r>
            <a:r>
              <a:rPr lang="pl-PL" smtClean="0"/>
              <a:t> for both students and teachers</a:t>
            </a:r>
          </a:p>
          <a:p>
            <a:r>
              <a:rPr lang="pl-PL" smtClean="0"/>
              <a:t>Expensive</a:t>
            </a:r>
          </a:p>
          <a:p>
            <a:pPr lvl="1"/>
            <a:r>
              <a:rPr lang="pl-PL" smtClean="0"/>
              <a:t>By increasing the number of students per teacher and decreasing the time that needs to be devoted physically to each student, the application can significantly reduce the cost of learning to dance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lang="pl-PL" smtClean="0"/>
              <a:t>Commercial Aspect – business model</a:t>
            </a:r>
            <a:endParaRPr lang="pl-PL" dirty="0"/>
          </a:p>
        </p:txBody>
      </p:sp>
      <p:sp>
        <p:nvSpPr>
          <p:cNvPr id="3" name="Symbol zastępczy zawartości 2"/>
          <p:cNvSpPr>
            <a:spLocks noGrp="1"/>
          </p:cNvSpPr>
          <p:nvPr>
            <p:ph sz="quarter" idx="1"/>
          </p:nvPr>
        </p:nvSpPr>
        <p:spPr>
          <a:xfrm>
            <a:off x="301752" y="1527048"/>
            <a:ext cx="8503920" cy="4572000"/>
          </a:xfrm>
        </p:spPr>
        <p:txBody>
          <a:bodyPr/>
          <a:lstStyle/>
          <a:p>
            <a:r>
              <a:rPr lang="pl-PL" smtClean="0"/>
              <a:t>The core version of the software acquired by teachers and students for a fixed price - £100</a:t>
            </a:r>
          </a:p>
          <a:p>
            <a:r>
              <a:rPr lang="pl-PL" smtClean="0"/>
              <a:t>Teachers have access to a cloud space where they can upload their videos</a:t>
            </a:r>
          </a:p>
          <a:p>
            <a:r>
              <a:rPr lang="pl-PL" smtClean="0"/>
              <a:t>Students can obtain the dances from the online store where they can choose to download their teacher’s videos or videos uploaded by others for a small fee</a:t>
            </a:r>
          </a:p>
          <a:p>
            <a:r>
              <a:rPr lang="pl-PL" smtClean="0"/>
              <a:t>The software needs initially 3 people for maintenance purposes – 2 developers and 1 customer support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Conclusion</a:t>
            </a:r>
            <a:endParaRPr lang="pl-PL"/>
          </a:p>
        </p:txBody>
      </p:sp>
      <p:sp>
        <p:nvSpPr>
          <p:cNvPr id="3" name="Symbol zastępczy zawartości 2"/>
          <p:cNvSpPr>
            <a:spLocks noGrp="1"/>
          </p:cNvSpPr>
          <p:nvPr>
            <p:ph sz="quarter" idx="1"/>
          </p:nvPr>
        </p:nvSpPr>
        <p:spPr/>
        <p:txBody>
          <a:bodyPr/>
          <a:lstStyle/>
          <a:p>
            <a:r>
              <a:rPr lang="pl-PL" smtClean="0"/>
              <a:t>Available hardware (Kinect) and software (OpenNI, NiTE) can be successfully used, subject to limitations</a:t>
            </a:r>
          </a:p>
          <a:p>
            <a:r>
              <a:rPr lang="pl-PL" smtClean="0"/>
              <a:t>The prototype application includes:</a:t>
            </a:r>
          </a:p>
          <a:p>
            <a:pPr lvl="1"/>
            <a:r>
              <a:rPr lang="pl-PL" smtClean="0"/>
              <a:t>Recording of dance movements</a:t>
            </a:r>
          </a:p>
          <a:p>
            <a:pPr lvl="1"/>
            <a:r>
              <a:rPr lang="pl-PL" smtClean="0"/>
              <a:t>Playback of the recorded videos</a:t>
            </a:r>
          </a:p>
          <a:p>
            <a:pPr lvl="1"/>
            <a:r>
              <a:rPr lang="pl-PL" smtClean="0"/>
              <a:t>Recognising and overlaying skeletons on each other</a:t>
            </a:r>
          </a:p>
          <a:p>
            <a:pPr lvl="1"/>
            <a:r>
              <a:rPr lang="pl-PL" smtClean="0"/>
              <a:t>Automatically scoring two dance moves</a:t>
            </a:r>
          </a:p>
          <a:p>
            <a:r>
              <a:rPr lang="pl-PL" smtClean="0"/>
              <a:t>We believe that the product can be successfully commercialised after beta testing in the real environment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Project </a:t>
            </a:r>
            <a:r>
              <a:rPr lang="pl-PL" dirty="0" err="1" smtClean="0"/>
              <a:t>Background</a:t>
            </a:r>
            <a:endParaRPr lang="pl-PL"/>
          </a:p>
        </p:txBody>
      </p:sp>
      <p:sp>
        <p:nvSpPr>
          <p:cNvPr id="3" name="Symbol zastępczy zawartości 2"/>
          <p:cNvSpPr>
            <a:spLocks noGrp="1"/>
          </p:cNvSpPr>
          <p:nvPr>
            <p:ph sz="quarter" idx="1"/>
          </p:nvPr>
        </p:nvSpPr>
        <p:spPr>
          <a:xfrm>
            <a:off x="301752" y="1527048"/>
            <a:ext cx="3127240" cy="2830646"/>
          </a:xfrm>
        </p:spPr>
        <p:txBody>
          <a:bodyPr/>
          <a:lstStyle/>
          <a:p>
            <a:r>
              <a:rPr lang="pl-PL" smtClean="0"/>
              <a:t>RGB-D cameras:</a:t>
            </a:r>
          </a:p>
          <a:p>
            <a:pPr lvl="1"/>
            <a:r>
              <a:rPr lang="pl-PL" smtClean="0"/>
              <a:t>Microsoft Kinect</a:t>
            </a:r>
          </a:p>
          <a:p>
            <a:pPr lvl="1"/>
            <a:r>
              <a:rPr lang="pl-PL" smtClean="0"/>
              <a:t>Asus Xtion</a:t>
            </a:r>
          </a:p>
          <a:p>
            <a:pPr lvl="1"/>
            <a:r>
              <a:rPr lang="pl-PL" smtClean="0"/>
              <a:t>other</a:t>
            </a:r>
          </a:p>
          <a:p>
            <a:r>
              <a:rPr lang="pl-PL" smtClean="0"/>
              <a:t>OpenNI</a:t>
            </a:r>
          </a:p>
          <a:p>
            <a:r>
              <a:rPr lang="pl-PL" smtClean="0"/>
              <a:t>NiTE</a:t>
            </a:r>
          </a:p>
        </p:txBody>
      </p:sp>
      <p:pic>
        <p:nvPicPr>
          <p:cNvPr id="1029" name="Picture 5" descr="C:\Users\Marcin\Desktop\openni.jpg"/>
          <p:cNvPicPr>
            <a:picLocks noChangeAspect="1" noChangeArrowheads="1"/>
          </p:cNvPicPr>
          <p:nvPr/>
        </p:nvPicPr>
        <p:blipFill>
          <a:blip r:embed="rId3" cstate="print"/>
          <a:srcRect/>
          <a:stretch>
            <a:fillRect/>
          </a:stretch>
        </p:blipFill>
        <p:spPr bwMode="auto">
          <a:xfrm>
            <a:off x="285720" y="4572008"/>
            <a:ext cx="4500594" cy="1426205"/>
          </a:xfrm>
          <a:prstGeom prst="rect">
            <a:avLst/>
          </a:prstGeom>
          <a:noFill/>
        </p:spPr>
      </p:pic>
      <p:pic>
        <p:nvPicPr>
          <p:cNvPr id="1030" name="Picture 6" descr="C:\Users\Marcin\Desktop\xbox-kinect_angle_view.jpg"/>
          <p:cNvPicPr>
            <a:picLocks noChangeAspect="1" noChangeArrowheads="1"/>
          </p:cNvPicPr>
          <p:nvPr/>
        </p:nvPicPr>
        <p:blipFill>
          <a:blip r:embed="rId4" cstate="print"/>
          <a:srcRect/>
          <a:stretch>
            <a:fillRect/>
          </a:stretch>
        </p:blipFill>
        <p:spPr bwMode="auto">
          <a:xfrm>
            <a:off x="4000496" y="2214554"/>
            <a:ext cx="4500594" cy="1672813"/>
          </a:xfrm>
          <a:prstGeom prst="rect">
            <a:avLst/>
          </a:prstGeom>
          <a:noFill/>
        </p:spPr>
      </p:pic>
      <p:pic>
        <p:nvPicPr>
          <p:cNvPr id="1031" name="Picture 7" descr="C:\Users\Marcin\Desktop\NITE_logo2.png"/>
          <p:cNvPicPr>
            <a:picLocks noChangeAspect="1" noChangeArrowheads="1"/>
          </p:cNvPicPr>
          <p:nvPr/>
        </p:nvPicPr>
        <p:blipFill>
          <a:blip r:embed="rId5" cstate="print"/>
          <a:srcRect/>
          <a:stretch>
            <a:fillRect/>
          </a:stretch>
        </p:blipFill>
        <p:spPr bwMode="auto">
          <a:xfrm>
            <a:off x="5286380" y="4714884"/>
            <a:ext cx="2903104" cy="121444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Project Aims</a:t>
            </a:r>
            <a:endParaRPr lang="pl-PL"/>
          </a:p>
        </p:txBody>
      </p:sp>
      <p:sp>
        <p:nvSpPr>
          <p:cNvPr id="3" name="Symbol zastępczy zawartości 2"/>
          <p:cNvSpPr>
            <a:spLocks noGrp="1"/>
          </p:cNvSpPr>
          <p:nvPr>
            <p:ph sz="quarter" idx="1"/>
          </p:nvPr>
        </p:nvSpPr>
        <p:spPr/>
        <p:txBody>
          <a:bodyPr/>
          <a:lstStyle/>
          <a:p>
            <a:pPr algn="ctr">
              <a:buNone/>
            </a:pPr>
            <a:r>
              <a:rPr lang="pl-PL" sz="3200" smtClean="0"/>
              <a:t>Bring Kinect technology to a dance classroom</a:t>
            </a:r>
          </a:p>
          <a:p>
            <a:endParaRPr lang="pl-PL" smtClean="0"/>
          </a:p>
          <a:p>
            <a:r>
              <a:rPr lang="pl-PL" smtClean="0"/>
              <a:t>Evaluate tracking capabilities of Kinect, OpenNI and NiTE</a:t>
            </a:r>
          </a:p>
          <a:p>
            <a:r>
              <a:rPr lang="pl-PL" smtClean="0"/>
              <a:t>Develop software for recording dance performances</a:t>
            </a:r>
          </a:p>
          <a:p>
            <a:r>
              <a:rPr lang="pl-PL" smtClean="0"/>
              <a:t>Create algorithms for automatic recognition of errors and comparison of two dance movements</a:t>
            </a:r>
          </a:p>
          <a:p>
            <a:r>
              <a:rPr lang="pl-PL" smtClean="0"/>
              <a:t>Make the application user friendly</a:t>
            </a:r>
            <a:endParaRPr lang="pl-P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Outline</a:t>
            </a:r>
            <a:endParaRPr lang="pl-PL"/>
          </a:p>
        </p:txBody>
      </p:sp>
      <p:sp>
        <p:nvSpPr>
          <p:cNvPr id="3" name="Symbol zastępczy zawartości 2"/>
          <p:cNvSpPr>
            <a:spLocks noGrp="1"/>
          </p:cNvSpPr>
          <p:nvPr>
            <p:ph sz="quarter" idx="1"/>
          </p:nvPr>
        </p:nvSpPr>
        <p:spPr>
          <a:xfrm>
            <a:off x="301752" y="1527048"/>
            <a:ext cx="8503920" cy="4688034"/>
          </a:xfrm>
        </p:spPr>
        <p:txBody>
          <a:bodyPr>
            <a:normAutofit/>
          </a:bodyPr>
          <a:lstStyle/>
          <a:p>
            <a:r>
              <a:rPr lang="pl-PL" smtClean="0"/>
              <a:t>Evaluation of Kinect, OpenNI and NiTE</a:t>
            </a:r>
          </a:p>
          <a:p>
            <a:r>
              <a:rPr lang="pl-PL" smtClean="0"/>
              <a:t>Automatic Scoring System</a:t>
            </a:r>
          </a:p>
          <a:p>
            <a:pPr lvl="1"/>
            <a:r>
              <a:rPr lang="pl-PL" smtClean="0"/>
              <a:t>Motionless Activity Detector</a:t>
            </a:r>
          </a:p>
          <a:p>
            <a:pPr lvl="1"/>
            <a:r>
              <a:rPr lang="pl-PL" smtClean="0"/>
              <a:t>Translation Module</a:t>
            </a:r>
          </a:p>
          <a:p>
            <a:pPr lvl="1"/>
            <a:r>
              <a:rPr lang="pl-PL" smtClean="0"/>
              <a:t>Data Alignment Module</a:t>
            </a:r>
          </a:p>
          <a:p>
            <a:pPr lvl="1"/>
            <a:r>
              <a:rPr lang="pl-PL" smtClean="0"/>
              <a:t>Data Analysis Module</a:t>
            </a:r>
          </a:p>
          <a:p>
            <a:r>
              <a:rPr lang="pl-PL" smtClean="0"/>
              <a:t>Application and its features</a:t>
            </a:r>
          </a:p>
          <a:p>
            <a:r>
              <a:rPr lang="pl-PL" smtClean="0"/>
              <a:t>Extensions and </a:t>
            </a:r>
            <a:r>
              <a:rPr lang="pl-PL" smtClean="0"/>
              <a:t>Limitations</a:t>
            </a:r>
            <a:endParaRPr lang="pl-PL" smtClean="0"/>
          </a:p>
          <a:p>
            <a:r>
              <a:rPr lang="pl-PL" smtClean="0"/>
              <a:t>Commercial Aspect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5045224"/>
          </a:xfrm>
        </p:spPr>
        <p:txBody>
          <a:bodyPr>
            <a:normAutofit lnSpcReduction="10000"/>
          </a:bodyPr>
          <a:lstStyle/>
          <a:p>
            <a:r>
              <a:rPr lang="pl-PL" smtClean="0"/>
              <a:t>Camera range:</a:t>
            </a:r>
          </a:p>
          <a:p>
            <a:pPr lvl="1"/>
            <a:r>
              <a:rPr lang="pl-PL" smtClean="0"/>
              <a:t>60 cm – recognises subjects</a:t>
            </a:r>
          </a:p>
          <a:p>
            <a:pPr lvl="1"/>
            <a:r>
              <a:rPr lang="pl-PL" smtClean="0"/>
              <a:t>120 cm – starts tracking</a:t>
            </a:r>
          </a:p>
          <a:p>
            <a:pPr lvl="1"/>
            <a:r>
              <a:rPr lang="pl-PL" smtClean="0"/>
              <a:t>410 cm – stops tracking</a:t>
            </a:r>
          </a:p>
          <a:p>
            <a:r>
              <a:rPr lang="pl-PL" smtClean="0"/>
              <a:t>Lighting conditions:</a:t>
            </a:r>
          </a:p>
          <a:p>
            <a:pPr lvl="1"/>
            <a:r>
              <a:rPr lang="pl-PL" smtClean="0"/>
              <a:t>No effect on the tracking capabilities</a:t>
            </a:r>
          </a:p>
          <a:p>
            <a:r>
              <a:rPr lang="pl-PL" smtClean="0"/>
              <a:t>Velocity of movement</a:t>
            </a:r>
          </a:p>
          <a:p>
            <a:pPr lvl="1"/>
            <a:r>
              <a:rPr lang="pl-PL" smtClean="0"/>
              <a:t>Faster movement can decrease the precision of data returned from NiTE</a:t>
            </a:r>
          </a:p>
          <a:p>
            <a:r>
              <a:rPr lang="pl-PL" smtClean="0"/>
              <a:t>Camera angle relative to the performers</a:t>
            </a:r>
          </a:p>
          <a:p>
            <a:pPr lvl="1"/>
            <a:r>
              <a:rPr lang="pl-PL" smtClean="0"/>
              <a:t>If a person stands at a 90° to the camera, it can lose tracking of the limbs which are covered by the body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4902348"/>
          </a:xfrm>
        </p:spPr>
        <p:txBody>
          <a:bodyPr>
            <a:normAutofit/>
          </a:bodyPr>
          <a:lstStyle/>
          <a:p>
            <a:r>
              <a:rPr lang="pl-PL" smtClean="0"/>
              <a:t>Interference between multiple cameras</a:t>
            </a:r>
          </a:p>
          <a:p>
            <a:pPr lvl="1"/>
            <a:r>
              <a:rPr lang="pl-PL" smtClean="0"/>
              <a:t>Careful placement of cameras can minimise the interference</a:t>
            </a:r>
          </a:p>
          <a:p>
            <a:r>
              <a:rPr lang="pl-PL" smtClean="0"/>
              <a:t>Occlusion in front of the camera</a:t>
            </a:r>
          </a:p>
          <a:p>
            <a:pPr lvl="1"/>
            <a:r>
              <a:rPr lang="pl-PL" smtClean="0"/>
              <a:t>Creates a problem, camera loses tracking if a part of the body is covered by an object</a:t>
            </a:r>
          </a:p>
          <a:p>
            <a:r>
              <a:rPr lang="pl-PL" smtClean="0"/>
              <a:t>Number of tracked people</a:t>
            </a:r>
          </a:p>
          <a:p>
            <a:pPr lvl="1"/>
            <a:r>
              <a:rPr lang="pl-PL" smtClean="0"/>
              <a:t>In theory constrained only by how many can actually fit in the camera range</a:t>
            </a:r>
          </a:p>
          <a:p>
            <a:pPr lvl="1"/>
            <a:r>
              <a:rPr lang="pl-PL" smtClean="0"/>
              <a:t>In practise, inevitable occlusion between multiple people limits the number to about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Automatic Dance Scoring - System</a:t>
            </a:r>
            <a:endParaRPr lang="pl-PL"/>
          </a:p>
        </p:txBody>
      </p:sp>
      <p:sp>
        <p:nvSpPr>
          <p:cNvPr id="3" name="Symbol zastępczy zawartości 2"/>
          <p:cNvSpPr>
            <a:spLocks noGrp="1"/>
          </p:cNvSpPr>
          <p:nvPr>
            <p:ph sz="quarter" idx="1"/>
          </p:nvPr>
        </p:nvSpPr>
        <p:spPr>
          <a:xfrm>
            <a:off x="301752" y="4071942"/>
            <a:ext cx="8503920" cy="2027106"/>
          </a:xfrm>
        </p:spPr>
        <p:txBody>
          <a:bodyPr/>
          <a:lstStyle/>
          <a:p>
            <a:r>
              <a:rPr lang="pl-PL" smtClean="0"/>
              <a:t>Main purpose of the system – compare and score the student’s performance with respect to the teacher’s</a:t>
            </a:r>
          </a:p>
          <a:p>
            <a:r>
              <a:rPr lang="pl-PL" smtClean="0"/>
              <a:t>Divided into four manageable modules, where the output of the former is the input of the latter</a:t>
            </a:r>
            <a:endParaRPr lang="pl-PL"/>
          </a:p>
        </p:txBody>
      </p:sp>
      <p:sp>
        <p:nvSpPr>
          <p:cNvPr id="28" name="Prostokąt 27"/>
          <p:cNvSpPr/>
          <p:nvPr/>
        </p:nvSpPr>
        <p:spPr>
          <a:xfrm>
            <a:off x="642910" y="2000240"/>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Motionless Activity Detector</a:t>
            </a:r>
            <a:endParaRPr lang="pl-PL"/>
          </a:p>
        </p:txBody>
      </p:sp>
      <p:sp>
        <p:nvSpPr>
          <p:cNvPr id="29" name="Prostokąt 28"/>
          <p:cNvSpPr/>
          <p:nvPr/>
        </p:nvSpPr>
        <p:spPr>
          <a:xfrm>
            <a:off x="3357554" y="2000240"/>
            <a:ext cx="1785950"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Translation Module</a:t>
            </a:r>
            <a:endParaRPr lang="pl-PL"/>
          </a:p>
        </p:txBody>
      </p:sp>
      <p:sp>
        <p:nvSpPr>
          <p:cNvPr id="30" name="Prostokąt 29"/>
          <p:cNvSpPr/>
          <p:nvPr/>
        </p:nvSpPr>
        <p:spPr>
          <a:xfrm>
            <a:off x="6500826"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Analysis Module</a:t>
            </a:r>
            <a:endParaRPr lang="pl-PL"/>
          </a:p>
        </p:txBody>
      </p:sp>
      <p:sp>
        <p:nvSpPr>
          <p:cNvPr id="31" name="Prostokąt 30"/>
          <p:cNvSpPr/>
          <p:nvPr/>
        </p:nvSpPr>
        <p:spPr>
          <a:xfrm>
            <a:off x="3786182"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Alignment Module</a:t>
            </a:r>
            <a:endParaRPr lang="pl-PL"/>
          </a:p>
        </p:txBody>
      </p:sp>
      <p:cxnSp>
        <p:nvCxnSpPr>
          <p:cNvPr id="33" name="Łącznik łamany 32"/>
          <p:cNvCxnSpPr>
            <a:stCxn id="28" idx="3"/>
            <a:endCxn id="29" idx="1"/>
          </p:cNvCxnSpPr>
          <p:nvPr/>
        </p:nvCxnSpPr>
        <p:spPr>
          <a:xfrm>
            <a:off x="2643174" y="2321711"/>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5" name="Kształt 34"/>
          <p:cNvCxnSpPr>
            <a:stCxn id="29" idx="3"/>
            <a:endCxn id="31" idx="1"/>
          </p:cNvCxnSpPr>
          <p:nvPr/>
        </p:nvCxnSpPr>
        <p:spPr>
          <a:xfrm flipH="1">
            <a:off x="3786182" y="2321711"/>
            <a:ext cx="1357322" cy="1143008"/>
          </a:xfrm>
          <a:prstGeom prst="bentConnector5">
            <a:avLst>
              <a:gd name="adj1" fmla="val -16842"/>
              <a:gd name="adj2" fmla="val 50000"/>
              <a:gd name="adj3" fmla="val 116842"/>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7" name="Łącznik łamany 36"/>
          <p:cNvCxnSpPr>
            <a:stCxn id="31" idx="3"/>
            <a:endCxn id="30" idx="1"/>
          </p:cNvCxnSpPr>
          <p:nvPr/>
        </p:nvCxnSpPr>
        <p:spPr>
          <a:xfrm>
            <a:off x="5786446" y="3464719"/>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sp>
        <p:nvSpPr>
          <p:cNvPr id="38" name="pole tekstowe 37"/>
          <p:cNvSpPr txBox="1"/>
          <p:nvPr/>
        </p:nvSpPr>
        <p:spPr>
          <a:xfrm>
            <a:off x="1177200" y="3429000"/>
            <a:ext cx="928694" cy="369332"/>
          </a:xfrm>
          <a:prstGeom prst="rect">
            <a:avLst/>
          </a:prstGeom>
          <a:noFill/>
        </p:spPr>
        <p:txBody>
          <a:bodyPr wrap="square" rtlCol="0">
            <a:spAutoFit/>
          </a:bodyPr>
          <a:lstStyle/>
          <a:p>
            <a:r>
              <a:rPr lang="pl-PL" smtClean="0"/>
              <a:t> Dance</a:t>
            </a:r>
            <a:endParaRPr lang="pl-PL"/>
          </a:p>
        </p:txBody>
      </p:sp>
      <p:sp>
        <p:nvSpPr>
          <p:cNvPr id="39" name="pole tekstowe 38"/>
          <p:cNvSpPr txBox="1"/>
          <p:nvPr/>
        </p:nvSpPr>
        <p:spPr>
          <a:xfrm>
            <a:off x="7110000" y="2000240"/>
            <a:ext cx="785818" cy="369332"/>
          </a:xfrm>
          <a:prstGeom prst="rect">
            <a:avLst/>
          </a:prstGeom>
          <a:noFill/>
        </p:spPr>
        <p:txBody>
          <a:bodyPr wrap="square" rtlCol="0">
            <a:spAutoFit/>
          </a:bodyPr>
          <a:lstStyle/>
          <a:p>
            <a:r>
              <a:rPr lang="pl-PL" smtClean="0"/>
              <a:t>Score</a:t>
            </a:r>
            <a:endParaRPr lang="pl-PL"/>
          </a:p>
        </p:txBody>
      </p:sp>
      <p:cxnSp>
        <p:nvCxnSpPr>
          <p:cNvPr id="41" name="Łącznik prosty ze strzałką 40"/>
          <p:cNvCxnSpPr>
            <a:stCxn id="38" idx="0"/>
            <a:endCxn id="28" idx="2"/>
          </p:cNvCxnSpPr>
          <p:nvPr/>
        </p:nvCxnSpPr>
        <p:spPr>
          <a:xfrm rot="5400000" flipH="1" flipV="1">
            <a:off x="1249385" y="3035344"/>
            <a:ext cx="785818" cy="1495"/>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52" name="Łącznik prosty ze strzałką 51"/>
          <p:cNvCxnSpPr>
            <a:stCxn id="30" idx="0"/>
            <a:endCxn id="39" idx="2"/>
          </p:cNvCxnSpPr>
          <p:nvPr/>
        </p:nvCxnSpPr>
        <p:spPr>
          <a:xfrm rot="5400000" flipH="1" flipV="1">
            <a:off x="7115095" y="2755435"/>
            <a:ext cx="773676" cy="1951"/>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600" smtClean="0"/>
              <a:t>Automatic Dance Scoring – Motionless Activity Detector</a:t>
            </a:r>
            <a:endParaRPr lang="pl-PL" sz="2600"/>
          </a:p>
        </p:txBody>
      </p:sp>
      <p:sp>
        <p:nvSpPr>
          <p:cNvPr id="3" name="Symbol zastępczy zawartości 2"/>
          <p:cNvSpPr>
            <a:spLocks noGrp="1"/>
          </p:cNvSpPr>
          <p:nvPr>
            <p:ph sz="quarter" idx="1"/>
          </p:nvPr>
        </p:nvSpPr>
        <p:spPr>
          <a:xfrm>
            <a:off x="301752" y="1527048"/>
            <a:ext cx="8503920" cy="2044828"/>
          </a:xfrm>
        </p:spPr>
        <p:txBody>
          <a:bodyPr/>
          <a:lstStyle/>
          <a:p>
            <a:r>
              <a:rPr lang="pl-PL" smtClean="0"/>
              <a:t>Motionless Activity Detector</a:t>
            </a:r>
          </a:p>
          <a:p>
            <a:pPr lvl="1"/>
            <a:r>
              <a:rPr lang="pl-PL" smtClean="0"/>
              <a:t>Before performing any movement, the person needs to stand still for approx. 2 s for the software to calibrate</a:t>
            </a:r>
          </a:p>
          <a:p>
            <a:pPr lvl="1"/>
            <a:r>
              <a:rPr lang="pl-PL" smtClean="0"/>
              <a:t>Motionless Activity Detector returns a frame number in the recording where the person was not moving</a:t>
            </a:r>
          </a:p>
        </p:txBody>
      </p:sp>
      <p:pic>
        <p:nvPicPr>
          <p:cNvPr id="1026" name="Picture 2" descr="E:\Imperial\Projects\KinectProject\Presentation\Raw_signals.png"/>
          <p:cNvPicPr>
            <a:picLocks noChangeAspect="1" noChangeArrowheads="1"/>
          </p:cNvPicPr>
          <p:nvPr/>
        </p:nvPicPr>
        <p:blipFill>
          <a:blip r:embed="rId2" cstate="print"/>
          <a:srcRect/>
          <a:stretch>
            <a:fillRect/>
          </a:stretch>
        </p:blipFill>
        <p:spPr bwMode="auto">
          <a:xfrm>
            <a:off x="500034" y="3929066"/>
            <a:ext cx="4047663" cy="1908000"/>
          </a:xfrm>
          <a:prstGeom prst="rect">
            <a:avLst/>
          </a:prstGeom>
          <a:noFill/>
        </p:spPr>
      </p:pic>
      <p:pic>
        <p:nvPicPr>
          <p:cNvPr id="1027" name="Picture 3" descr="E:\Imperial\Projects\KinectProject\Presentation\Motionless_signals.png"/>
          <p:cNvPicPr>
            <a:picLocks noChangeAspect="1" noChangeArrowheads="1"/>
          </p:cNvPicPr>
          <p:nvPr/>
        </p:nvPicPr>
        <p:blipFill>
          <a:blip r:embed="rId3" cstate="print"/>
          <a:srcRect/>
          <a:stretch>
            <a:fillRect/>
          </a:stretch>
        </p:blipFill>
        <p:spPr bwMode="auto">
          <a:xfrm>
            <a:off x="4643438" y="3929066"/>
            <a:ext cx="4109037" cy="1908000"/>
          </a:xfrm>
          <a:prstGeom prst="rect">
            <a:avLst/>
          </a:prstGeom>
          <a:noFill/>
        </p:spPr>
      </p:pic>
      <p:sp>
        <p:nvSpPr>
          <p:cNvPr id="7" name="pole tekstowe 6"/>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8" name="pole tekstowe 7"/>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smtClean="0"/>
              <a:t>Automatic Dance Scoring – Translation Module</a:t>
            </a:r>
            <a:endParaRPr lang="pl-PL"/>
          </a:p>
        </p:txBody>
      </p:sp>
      <p:sp>
        <p:nvSpPr>
          <p:cNvPr id="3" name="Symbol zastępczy zawartości 2"/>
          <p:cNvSpPr>
            <a:spLocks noGrp="1"/>
          </p:cNvSpPr>
          <p:nvPr>
            <p:ph sz="quarter" idx="1"/>
          </p:nvPr>
        </p:nvSpPr>
        <p:spPr>
          <a:xfrm>
            <a:off x="301752" y="1527048"/>
            <a:ext cx="8503920" cy="2044828"/>
          </a:xfrm>
        </p:spPr>
        <p:txBody>
          <a:bodyPr/>
          <a:lstStyle/>
          <a:p>
            <a:r>
              <a:rPr lang="pl-PL" smtClean="0"/>
              <a:t>Translation Module</a:t>
            </a:r>
          </a:p>
          <a:p>
            <a:pPr lvl="1"/>
            <a:r>
              <a:rPr lang="pl-PL" smtClean="0"/>
              <a:t>Takes the frame number from the Motionless Activity Detector and discards all the data which happened before this frame</a:t>
            </a:r>
          </a:p>
          <a:p>
            <a:pPr lvl="1"/>
            <a:r>
              <a:rPr lang="pl-PL" smtClean="0"/>
              <a:t>Additionally, ‘normalises’ the data, such that the exact position of the subject in the camera range not included any more</a:t>
            </a:r>
          </a:p>
        </p:txBody>
      </p:sp>
      <p:sp>
        <p:nvSpPr>
          <p:cNvPr id="6" name="pole tekstowe 5"/>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7" name="pole tekstowe 6"/>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8" name="Picture 3" descr="E:\Imperial\Projects\KinectProject\Presentation\Motionless_signals.png"/>
          <p:cNvPicPr>
            <a:picLocks noChangeAspect="1" noChangeArrowheads="1"/>
          </p:cNvPicPr>
          <p:nvPr/>
        </p:nvPicPr>
        <p:blipFill>
          <a:blip r:embed="rId2" cstate="print"/>
          <a:srcRect/>
          <a:stretch>
            <a:fillRect/>
          </a:stretch>
        </p:blipFill>
        <p:spPr bwMode="auto">
          <a:xfrm>
            <a:off x="500034" y="4000504"/>
            <a:ext cx="4109037" cy="1908000"/>
          </a:xfrm>
          <a:prstGeom prst="rect">
            <a:avLst/>
          </a:prstGeom>
          <a:noFill/>
        </p:spPr>
      </p:pic>
      <p:pic>
        <p:nvPicPr>
          <p:cNvPr id="2050" name="Picture 2" descr="E:\Imperial\Projects\KinectProject\Presentation\Translated_signals.png"/>
          <p:cNvPicPr>
            <a:picLocks noChangeAspect="1" noChangeArrowheads="1"/>
          </p:cNvPicPr>
          <p:nvPr/>
        </p:nvPicPr>
        <p:blipFill>
          <a:blip r:embed="rId3" cstate="print"/>
          <a:srcRect/>
          <a:stretch>
            <a:fillRect/>
          </a:stretch>
        </p:blipFill>
        <p:spPr bwMode="auto">
          <a:xfrm>
            <a:off x="4714876" y="4000504"/>
            <a:ext cx="3941981" cy="190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iejski">
  <a:themeElements>
    <a:clrScheme name="Miejski">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iejski">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ejski">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443</TotalTime>
  <Words>1023</Words>
  <Application>Microsoft Office PowerPoint</Application>
  <PresentationFormat>Pokaz na ekranie (4:3)</PresentationFormat>
  <Paragraphs>137</Paragraphs>
  <Slides>17</Slides>
  <Notes>3</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Miejski</vt:lpstr>
      <vt:lpstr>Computerized Dance Classroom</vt:lpstr>
      <vt:lpstr>Project Background</vt:lpstr>
      <vt:lpstr>Project Aims</vt:lpstr>
      <vt:lpstr>Outline</vt:lpstr>
      <vt:lpstr>Evaluation of Kinect, OpenNI and NiTE</vt:lpstr>
      <vt:lpstr>Evaluation of Kinect, OpenNI and NiTE</vt:lpstr>
      <vt:lpstr>Automatic Dance Scoring - System</vt:lpstr>
      <vt:lpstr>Automatic Dance Scoring – Motionless Activity Detector</vt:lpstr>
      <vt:lpstr>Automatic Dance Scoring – Translation Module</vt:lpstr>
      <vt:lpstr>Automatic Dance Scoring – Data Alignment Module</vt:lpstr>
      <vt:lpstr>Automatic Dance Scoring – Data Analysis Module</vt:lpstr>
      <vt:lpstr>The Application</vt:lpstr>
      <vt:lpstr>Extensions</vt:lpstr>
      <vt:lpstr>Limitations</vt:lpstr>
      <vt:lpstr>Commercial Aspect – solving the problem</vt:lpstr>
      <vt:lpstr>Commercial Aspect – business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Dance Classroom</dc:title>
  <dc:creator>Marcin</dc:creator>
  <cp:lastModifiedBy>Marcin</cp:lastModifiedBy>
  <cp:revision>57</cp:revision>
  <dcterms:created xsi:type="dcterms:W3CDTF">2013-06-11T13:40:19Z</dcterms:created>
  <dcterms:modified xsi:type="dcterms:W3CDTF">2013-06-14T13:34:01Z</dcterms:modified>
</cp:coreProperties>
</file>