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66549" autoAdjust="0"/>
  </p:normalViewPr>
  <p:slideViewPr>
    <p:cSldViewPr>
      <p:cViewPr varScale="1">
        <p:scale>
          <a:sx n="75" d="100"/>
          <a:sy n="75" d="100"/>
        </p:scale>
        <p:origin x="-123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9662E-6279-423E-BA9D-7B4883F81E9B}" type="datetimeFigureOut">
              <a:rPr lang="pl-PL" smtClean="0"/>
              <a:t>2013-06-11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B1C79-F169-4419-B9CE-18B4D58C4430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smtClean="0"/>
              <a:t>An emergence of RGB-D cameras, such as Microsoft Kinect or Asus Xtion, has lead a development of applications with a completely new type of user interaction</a:t>
            </a:r>
          </a:p>
          <a:p>
            <a:r>
              <a:rPr lang="pl-PL" smtClean="0"/>
              <a:t>With an RGB-D camera, users are not required to hold any controllers in their hands, but perform gestures in front of the camera, which are automatically interpreted by the device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1C79-F169-4419-B9CE-18B4D58C4430}" type="slidenum">
              <a:rPr lang="pl-PL" smtClean="0"/>
              <a:t>2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Prostokąt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Prostokąt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Prostokąt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Prostokąt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9D31-E5E3-4CF9-AD05-005813C66478}" type="datetimeFigureOut">
              <a:rPr lang="pl-PL" smtClean="0"/>
              <a:t>2013-06-11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Łącznik prosty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Prostokąt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a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a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47CAB0-2E89-4FDF-B334-76B5B19786A2}" type="slidenum">
              <a:rPr lang="pl-PL" smtClean="0"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9D31-E5E3-4CF9-AD05-005813C66478}" type="datetimeFigureOut">
              <a:rPr lang="pl-PL" smtClean="0"/>
              <a:t>2013-06-11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CAB0-2E89-4FDF-B334-76B5B19786A2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Prostokąt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Prostokąt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Prostokąt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Prostokąt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Prostokąt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Łącznik prosty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a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a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E47CAB0-2E89-4FDF-B334-76B5B19786A2}" type="slidenum">
              <a:rPr lang="pl-PL" smtClean="0"/>
              <a:t>‹#›</a:t>
            </a:fld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9D31-E5E3-4CF9-AD05-005813C66478}" type="datetimeFigureOut">
              <a:rPr lang="pl-PL" smtClean="0"/>
              <a:t>2013-06-11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9D31-E5E3-4CF9-AD05-005813C66478}" type="datetimeFigureOut">
              <a:rPr lang="pl-PL" smtClean="0"/>
              <a:t>2013-06-11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E47CAB0-2E89-4FDF-B334-76B5B19786A2}" type="slidenum">
              <a:rPr lang="pl-PL" smtClean="0"/>
              <a:t>‹#›</a:t>
            </a:fld>
            <a:endParaRPr lang="pl-PL"/>
          </a:p>
        </p:txBody>
      </p:sp>
      <p:sp>
        <p:nvSpPr>
          <p:cNvPr id="8" name="Symbol zastępczy zawartości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rostokąt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Prostokąt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Prostokąt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Prostokąt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Prostokąt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Prostokąt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13" name="Prostokąt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Prostokąt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9D31-E5E3-4CF9-AD05-005813C66478}" type="datetimeFigureOut">
              <a:rPr lang="pl-PL" smtClean="0"/>
              <a:t>2013-06-11</a:t>
            </a:fld>
            <a:endParaRPr lang="pl-PL"/>
          </a:p>
        </p:txBody>
      </p:sp>
      <p:sp>
        <p:nvSpPr>
          <p:cNvPr id="8" name="Łącznik prosty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a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a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47CAB0-2E89-4FDF-B334-76B5B19786A2}" type="slidenum">
              <a:rPr lang="pl-PL" smtClean="0"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EDB9D31-E5E3-4CF9-AD05-005813C66478}" type="datetimeFigureOut">
              <a:rPr lang="pl-PL" smtClean="0"/>
              <a:t>2013-06-11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CAB0-2E89-4FDF-B334-76B5B19786A2}" type="slidenum">
              <a:rPr lang="pl-PL" smtClean="0"/>
              <a:t>‹#›</a:t>
            </a:fld>
            <a:endParaRPr lang="pl-PL"/>
          </a:p>
        </p:txBody>
      </p:sp>
      <p:sp>
        <p:nvSpPr>
          <p:cNvPr id="8" name="Łącznik prosty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Symbol zastępczy zawartości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2" name="Symbol zastępczy zawartości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Łącznik prosty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Prostokąt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Prostokąt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Prostokąt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Prostokąt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Prostokąt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Prostokąt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9D31-E5E3-4CF9-AD05-005813C66478}" type="datetimeFigureOut">
              <a:rPr lang="pl-PL" smtClean="0"/>
              <a:t>2013-06-11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pl-PL"/>
          </a:p>
        </p:txBody>
      </p:sp>
      <p:sp>
        <p:nvSpPr>
          <p:cNvPr id="15" name="Łącznik prosty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Prostokąt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Symbol zastępczy zawartości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26" name="Symbol zastępczy zawartości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25" name="Elipsa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a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E47CAB0-2E89-4FDF-B334-76B5B19786A2}" type="slidenum">
              <a:rPr lang="pl-PL" smtClean="0"/>
              <a:t>‹#›</a:t>
            </a:fld>
            <a:endParaRPr lang="pl-PL"/>
          </a:p>
        </p:txBody>
      </p:sp>
      <p:sp>
        <p:nvSpPr>
          <p:cNvPr id="23" name="Tytuł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9D31-E5E3-4CF9-AD05-005813C66478}" type="datetimeFigureOut">
              <a:rPr lang="pl-PL" smtClean="0"/>
              <a:t>2013-06-11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E47CAB0-2E89-4FDF-B334-76B5B19786A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Prostokąt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Prostokąt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Prostokąt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Prostokąt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Prostokąt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9D31-E5E3-4CF9-AD05-005813C66478}" type="datetimeFigureOut">
              <a:rPr lang="pl-PL" smtClean="0"/>
              <a:t>2013-06-11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47CAB0-2E89-4FDF-B334-76B5B19786A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rostokąt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Prostokąt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Prostokąt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Prostokąt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Prostokąt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Prostokąt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8" name="Prostokąt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Łącznik prosty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Symbol zastępczy zawartości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0" name="Elipsa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a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47CAB0-2E89-4FDF-B334-76B5B19786A2}" type="slidenum">
              <a:rPr lang="pl-PL" smtClean="0"/>
              <a:t>‹#›</a:t>
            </a:fld>
            <a:endParaRPr lang="pl-PL"/>
          </a:p>
        </p:txBody>
      </p:sp>
      <p:sp>
        <p:nvSpPr>
          <p:cNvPr id="21" name="Prostokąt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9D31-E5E3-4CF9-AD05-005813C66478}" type="datetimeFigureOut">
              <a:rPr lang="pl-PL" smtClean="0"/>
              <a:t>2013-06-11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Łącznik prosty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Prostokąt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Prostokąt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Prostokąt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Prostokąt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Prostokąt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Prostokąt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Prostokąt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a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a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E47CAB0-2E89-4FDF-B334-76B5B19786A2}" type="slidenum">
              <a:rPr lang="pl-PL" smtClean="0"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22" name="Prostokąt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EDB9D31-E5E3-4CF9-AD05-005813C66478}" type="datetimeFigureOut">
              <a:rPr lang="pl-PL" smtClean="0"/>
              <a:t>2013-06-11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rostokąt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Prostokąt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Prostokąt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Prostokąt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Prostokąt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EDB9D31-E5E3-4CF9-AD05-005813C66478}" type="datetimeFigureOut">
              <a:rPr lang="pl-PL" smtClean="0"/>
              <a:t>2013-06-11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8" name="Prostokąt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Łącznik prosty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a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a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47CAB0-2E89-4FDF-B334-76B5B19786A2}" type="slidenum">
              <a:rPr lang="pl-PL" smtClean="0"/>
              <a:t>‹#›</a:t>
            </a:fld>
            <a:endParaRPr lang="pl-PL"/>
          </a:p>
        </p:txBody>
      </p:sp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mtClean="0"/>
              <a:t>Subtitle</a:t>
            </a:r>
          </a:p>
          <a:p>
            <a:r>
              <a:rPr lang="pl-PL" smtClean="0"/>
              <a:t>names</a:t>
            </a:r>
          </a:p>
          <a:p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Computerized</a:t>
            </a:r>
            <a:r>
              <a:rPr lang="pl-PL" smtClean="0"/>
              <a:t> Dance Classroom</a:t>
            </a:r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Automatic Dance Scoring - Algorithm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301752" y="4071942"/>
            <a:ext cx="8503920" cy="2027106"/>
          </a:xfrm>
        </p:spPr>
        <p:txBody>
          <a:bodyPr/>
          <a:lstStyle/>
          <a:p>
            <a:r>
              <a:rPr lang="pl-PL" smtClean="0"/>
              <a:t>Overall, high level description of the system</a:t>
            </a:r>
            <a:endParaRPr lang="pl-PL"/>
          </a:p>
        </p:txBody>
      </p:sp>
      <p:sp>
        <p:nvSpPr>
          <p:cNvPr id="28" name="Prostokąt 27"/>
          <p:cNvSpPr/>
          <p:nvPr/>
        </p:nvSpPr>
        <p:spPr>
          <a:xfrm>
            <a:off x="642910" y="2000240"/>
            <a:ext cx="2000264" cy="642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mtClean="0"/>
              <a:t>Motionless Activity Detector</a:t>
            </a:r>
            <a:endParaRPr lang="pl-PL"/>
          </a:p>
        </p:txBody>
      </p:sp>
      <p:sp>
        <p:nvSpPr>
          <p:cNvPr id="29" name="Prostokąt 28"/>
          <p:cNvSpPr/>
          <p:nvPr/>
        </p:nvSpPr>
        <p:spPr>
          <a:xfrm>
            <a:off x="3357554" y="2000240"/>
            <a:ext cx="1785950" cy="642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mtClean="0"/>
              <a:t>Translation Module</a:t>
            </a:r>
            <a:endParaRPr lang="pl-PL"/>
          </a:p>
        </p:txBody>
      </p:sp>
      <p:sp>
        <p:nvSpPr>
          <p:cNvPr id="30" name="Prostokąt 29"/>
          <p:cNvSpPr/>
          <p:nvPr/>
        </p:nvSpPr>
        <p:spPr>
          <a:xfrm>
            <a:off x="6500826" y="3143248"/>
            <a:ext cx="2000264" cy="642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mtClean="0"/>
              <a:t>Data Analysis Module</a:t>
            </a:r>
            <a:endParaRPr lang="pl-PL"/>
          </a:p>
        </p:txBody>
      </p:sp>
      <p:sp>
        <p:nvSpPr>
          <p:cNvPr id="31" name="Prostokąt 30"/>
          <p:cNvSpPr/>
          <p:nvPr/>
        </p:nvSpPr>
        <p:spPr>
          <a:xfrm>
            <a:off x="3786182" y="3143248"/>
            <a:ext cx="2000264" cy="642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mtClean="0"/>
              <a:t>Data Alignment Module</a:t>
            </a:r>
            <a:endParaRPr lang="pl-PL"/>
          </a:p>
        </p:txBody>
      </p:sp>
      <p:cxnSp>
        <p:nvCxnSpPr>
          <p:cNvPr id="33" name="Łącznik łamany 32"/>
          <p:cNvCxnSpPr>
            <a:stCxn id="28" idx="3"/>
            <a:endCxn id="29" idx="1"/>
          </p:cNvCxnSpPr>
          <p:nvPr/>
        </p:nvCxnSpPr>
        <p:spPr>
          <a:xfrm>
            <a:off x="2643174" y="2321711"/>
            <a:ext cx="714380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Kształt 34"/>
          <p:cNvCxnSpPr>
            <a:stCxn id="29" idx="3"/>
            <a:endCxn id="31" idx="1"/>
          </p:cNvCxnSpPr>
          <p:nvPr/>
        </p:nvCxnSpPr>
        <p:spPr>
          <a:xfrm flipH="1">
            <a:off x="3786182" y="2321711"/>
            <a:ext cx="1357322" cy="1143008"/>
          </a:xfrm>
          <a:prstGeom prst="bentConnector5">
            <a:avLst>
              <a:gd name="adj1" fmla="val -16842"/>
              <a:gd name="adj2" fmla="val 50000"/>
              <a:gd name="adj3" fmla="val 116842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Łącznik łamany 36"/>
          <p:cNvCxnSpPr>
            <a:stCxn id="31" idx="3"/>
            <a:endCxn id="30" idx="1"/>
          </p:cNvCxnSpPr>
          <p:nvPr/>
        </p:nvCxnSpPr>
        <p:spPr>
          <a:xfrm>
            <a:off x="5786446" y="3464719"/>
            <a:ext cx="714380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pole tekstowe 37"/>
          <p:cNvSpPr txBox="1"/>
          <p:nvPr/>
        </p:nvSpPr>
        <p:spPr>
          <a:xfrm>
            <a:off x="1177200" y="342900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 Dance</a:t>
            </a:r>
            <a:endParaRPr lang="pl-PL"/>
          </a:p>
        </p:txBody>
      </p:sp>
      <p:sp>
        <p:nvSpPr>
          <p:cNvPr id="39" name="pole tekstowe 38"/>
          <p:cNvSpPr txBox="1"/>
          <p:nvPr/>
        </p:nvSpPr>
        <p:spPr>
          <a:xfrm>
            <a:off x="7110000" y="200024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Score</a:t>
            </a:r>
            <a:endParaRPr lang="pl-PL"/>
          </a:p>
        </p:txBody>
      </p:sp>
      <p:cxnSp>
        <p:nvCxnSpPr>
          <p:cNvPr id="41" name="Łącznik prosty ze strzałką 40"/>
          <p:cNvCxnSpPr>
            <a:stCxn id="38" idx="0"/>
            <a:endCxn id="28" idx="2"/>
          </p:cNvCxnSpPr>
          <p:nvPr/>
        </p:nvCxnSpPr>
        <p:spPr>
          <a:xfrm rot="5400000" flipH="1" flipV="1">
            <a:off x="1249385" y="3035344"/>
            <a:ext cx="785818" cy="14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Łącznik prosty ze strzałką 51"/>
          <p:cNvCxnSpPr>
            <a:stCxn id="30" idx="0"/>
            <a:endCxn id="39" idx="2"/>
          </p:cNvCxnSpPr>
          <p:nvPr/>
        </p:nvCxnSpPr>
        <p:spPr>
          <a:xfrm rot="5400000" flipH="1" flipV="1">
            <a:off x="7115095" y="2755435"/>
            <a:ext cx="773676" cy="195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Automatic Dance Scoring - Algorithm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smtClean="0"/>
              <a:t>Motionless Activity Detector</a:t>
            </a:r>
          </a:p>
          <a:p>
            <a:pPr lvl="1"/>
            <a:r>
              <a:rPr lang="pl-PL" smtClean="0"/>
              <a:t>Some info + maybe a figure before/after</a:t>
            </a:r>
          </a:p>
          <a:p>
            <a:r>
              <a:rPr lang="pl-PL" smtClean="0"/>
              <a:t>Translation Module</a:t>
            </a:r>
          </a:p>
          <a:p>
            <a:pPr lvl="1"/>
            <a:r>
              <a:rPr lang="pl-PL" smtClean="0"/>
              <a:t>Some info</a:t>
            </a:r>
            <a:r>
              <a:rPr lang="pl-PL" smtClean="0"/>
              <a:t> + maybe a figure before/after</a:t>
            </a:r>
            <a:endParaRPr lang="pl-P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Automatic Dance Scoring - Algorithm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smtClean="0"/>
              <a:t>Data Alignment Module</a:t>
            </a:r>
          </a:p>
          <a:p>
            <a:pPr lvl="1"/>
            <a:r>
              <a:rPr lang="pl-PL" smtClean="0"/>
              <a:t>Some info + </a:t>
            </a:r>
            <a:r>
              <a:rPr lang="pl-PL" smtClean="0"/>
              <a:t>maybe a figure before/after</a:t>
            </a:r>
            <a:endParaRPr lang="pl-PL" smtClean="0"/>
          </a:p>
          <a:p>
            <a:r>
              <a:rPr lang="pl-PL" smtClean="0"/>
              <a:t>Data Analysis Module</a:t>
            </a:r>
            <a:endParaRPr lang="pl-PL" smtClean="0"/>
          </a:p>
          <a:p>
            <a:pPr lvl="1"/>
            <a:r>
              <a:rPr lang="pl-PL" smtClean="0"/>
              <a:t>Some info</a:t>
            </a:r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Extensions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smtClean="0"/>
              <a:t>Machine learning</a:t>
            </a:r>
            <a:endParaRPr lang="pl-PL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Limitations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Summary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Project </a:t>
            </a:r>
            <a:r>
              <a:rPr lang="pl-PL" dirty="0" err="1" smtClean="0"/>
              <a:t>Background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3127240" cy="2830646"/>
          </a:xfrm>
        </p:spPr>
        <p:txBody>
          <a:bodyPr/>
          <a:lstStyle/>
          <a:p>
            <a:r>
              <a:rPr lang="pl-PL" smtClean="0"/>
              <a:t>RGB-D cameras:</a:t>
            </a:r>
          </a:p>
          <a:p>
            <a:pPr lvl="1"/>
            <a:r>
              <a:rPr lang="pl-PL" smtClean="0"/>
              <a:t>Microsoft Kinect</a:t>
            </a:r>
          </a:p>
          <a:p>
            <a:pPr lvl="1"/>
            <a:r>
              <a:rPr lang="pl-PL" smtClean="0"/>
              <a:t>Asus Xtion</a:t>
            </a:r>
          </a:p>
          <a:p>
            <a:pPr lvl="1"/>
            <a:r>
              <a:rPr lang="pl-PL" smtClean="0"/>
              <a:t>other</a:t>
            </a:r>
            <a:endParaRPr lang="pl-PL" smtClean="0"/>
          </a:p>
          <a:p>
            <a:r>
              <a:rPr lang="pl-PL" smtClean="0"/>
              <a:t>OpenNI</a:t>
            </a:r>
          </a:p>
          <a:p>
            <a:r>
              <a:rPr lang="pl-PL" smtClean="0"/>
              <a:t>NiTE</a:t>
            </a:r>
          </a:p>
        </p:txBody>
      </p:sp>
      <p:pic>
        <p:nvPicPr>
          <p:cNvPr id="1029" name="Picture 5" descr="C:\Users\Marcin\Desktop\openn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4572008"/>
            <a:ext cx="4500594" cy="1426205"/>
          </a:xfrm>
          <a:prstGeom prst="rect">
            <a:avLst/>
          </a:prstGeom>
          <a:noFill/>
        </p:spPr>
      </p:pic>
      <p:pic>
        <p:nvPicPr>
          <p:cNvPr id="1030" name="Picture 6" descr="C:\Users\Marcin\Desktop\xbox-kinect_angle_view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0496" y="2214554"/>
            <a:ext cx="4500594" cy="1672813"/>
          </a:xfrm>
          <a:prstGeom prst="rect">
            <a:avLst/>
          </a:prstGeom>
          <a:noFill/>
        </p:spPr>
      </p:pic>
      <p:pic>
        <p:nvPicPr>
          <p:cNvPr id="1031" name="Picture 7" descr="C:\Users\Marcin\Desktop\NITE_logo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86380" y="4714884"/>
            <a:ext cx="2903104" cy="12144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Outline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smtClean="0"/>
              <a:t>Project Aims</a:t>
            </a:r>
          </a:p>
          <a:p>
            <a:r>
              <a:rPr lang="pl-PL" smtClean="0"/>
              <a:t>Evaluation</a:t>
            </a:r>
          </a:p>
          <a:p>
            <a:r>
              <a:rPr lang="pl-PL" smtClean="0"/>
              <a:t>The Application</a:t>
            </a:r>
          </a:p>
          <a:p>
            <a:r>
              <a:rPr lang="pl-PL" smtClean="0"/>
              <a:t>Features</a:t>
            </a:r>
          </a:p>
          <a:p>
            <a:r>
              <a:rPr lang="pl-PL" smtClean="0"/>
              <a:t>Algorithms</a:t>
            </a:r>
          </a:p>
          <a:p>
            <a:r>
              <a:rPr lang="pl-PL" smtClean="0"/>
              <a:t>Extensions</a:t>
            </a:r>
          </a:p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Project Aims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pl-PL" sz="3200" smtClean="0"/>
              <a:t>Bring Kinect technology to a dance classroom</a:t>
            </a:r>
          </a:p>
          <a:p>
            <a:endParaRPr lang="pl-PL" smtClean="0"/>
          </a:p>
          <a:p>
            <a:r>
              <a:rPr lang="pl-PL" smtClean="0"/>
              <a:t>Evaluate tracking capabilities of Kinect, OpenNI and NiTE</a:t>
            </a:r>
          </a:p>
          <a:p>
            <a:r>
              <a:rPr lang="pl-PL" smtClean="0"/>
              <a:t>Develop software for recording dance performances</a:t>
            </a:r>
          </a:p>
          <a:p>
            <a:r>
              <a:rPr lang="pl-PL" smtClean="0"/>
              <a:t>Create algorithms for automatic recognition of errors and comparing two dance movements</a:t>
            </a:r>
          </a:p>
          <a:p>
            <a:r>
              <a:rPr lang="pl-PL" smtClean="0"/>
              <a:t>Make the application user friendly</a:t>
            </a:r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Evaluation of Kinect, OpenNI and NiTE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 lnSpcReduction="10000"/>
          </a:bodyPr>
          <a:lstStyle/>
          <a:p>
            <a:r>
              <a:rPr lang="pl-PL" smtClean="0"/>
              <a:t>Camera range:</a:t>
            </a:r>
          </a:p>
          <a:p>
            <a:pPr lvl="1"/>
            <a:r>
              <a:rPr lang="pl-PL" smtClean="0"/>
              <a:t>60 cm – recognises subjects</a:t>
            </a:r>
          </a:p>
          <a:p>
            <a:pPr lvl="1"/>
            <a:r>
              <a:rPr lang="pl-PL" smtClean="0"/>
              <a:t>120 cm – starts tracking</a:t>
            </a:r>
          </a:p>
          <a:p>
            <a:pPr lvl="1"/>
            <a:r>
              <a:rPr lang="pl-PL" smtClean="0"/>
              <a:t>410 cm – stops tracking</a:t>
            </a:r>
          </a:p>
          <a:p>
            <a:r>
              <a:rPr lang="pl-PL" smtClean="0"/>
              <a:t>Lighting conditions:</a:t>
            </a:r>
          </a:p>
          <a:p>
            <a:pPr lvl="1"/>
            <a:r>
              <a:rPr lang="pl-PL" smtClean="0"/>
              <a:t>No effect on the tracking capabilities</a:t>
            </a:r>
          </a:p>
          <a:p>
            <a:r>
              <a:rPr lang="pl-PL" smtClean="0"/>
              <a:t>Velocity </a:t>
            </a:r>
            <a:r>
              <a:rPr lang="pl-PL" smtClean="0"/>
              <a:t>of movement</a:t>
            </a:r>
          </a:p>
          <a:p>
            <a:pPr lvl="1"/>
            <a:r>
              <a:rPr lang="pl-PL" smtClean="0"/>
              <a:t>Faster movement can decrease the precision of data returned from NiTE</a:t>
            </a:r>
          </a:p>
          <a:p>
            <a:r>
              <a:rPr lang="pl-PL" smtClean="0"/>
              <a:t>Camera angle relative to the performers</a:t>
            </a:r>
          </a:p>
          <a:p>
            <a:pPr lvl="1"/>
            <a:r>
              <a:rPr lang="pl-PL" smtClean="0"/>
              <a:t>If a person stands at a 90° to the camera, it can lose tracking of the limbs which are covered by </a:t>
            </a:r>
            <a:r>
              <a:rPr lang="pl-PL" smtClean="0"/>
              <a:t>the </a:t>
            </a:r>
            <a:r>
              <a:rPr lang="pl-PL" smtClean="0"/>
              <a:t>body</a:t>
            </a:r>
            <a:endParaRPr lang="pl-P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Evaluation of Kinect, OpenNI and NiTE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02348"/>
          </a:xfrm>
        </p:spPr>
        <p:txBody>
          <a:bodyPr>
            <a:normAutofit/>
          </a:bodyPr>
          <a:lstStyle/>
          <a:p>
            <a:r>
              <a:rPr lang="pl-PL" smtClean="0"/>
              <a:t>Interference </a:t>
            </a:r>
            <a:r>
              <a:rPr lang="pl-PL" smtClean="0"/>
              <a:t>between multiple cameras</a:t>
            </a:r>
          </a:p>
          <a:p>
            <a:pPr lvl="1"/>
            <a:r>
              <a:rPr lang="pl-PL" smtClean="0"/>
              <a:t>Careful placement of cameras can minimise </a:t>
            </a:r>
            <a:r>
              <a:rPr lang="pl-PL" smtClean="0"/>
              <a:t>the </a:t>
            </a:r>
            <a:r>
              <a:rPr lang="pl-PL" smtClean="0"/>
              <a:t>interference</a:t>
            </a:r>
          </a:p>
          <a:p>
            <a:r>
              <a:rPr lang="pl-PL" smtClean="0"/>
              <a:t>Occlusion </a:t>
            </a:r>
            <a:r>
              <a:rPr lang="pl-PL" smtClean="0"/>
              <a:t>in front of the camera</a:t>
            </a:r>
          </a:p>
          <a:p>
            <a:pPr lvl="1"/>
            <a:r>
              <a:rPr lang="pl-PL" smtClean="0"/>
              <a:t>Creates a problem, camera loses tracking if a part of the body is covered by an object</a:t>
            </a:r>
          </a:p>
          <a:p>
            <a:r>
              <a:rPr lang="pl-PL" smtClean="0"/>
              <a:t>Number </a:t>
            </a:r>
            <a:r>
              <a:rPr lang="pl-PL" smtClean="0"/>
              <a:t>of </a:t>
            </a:r>
            <a:r>
              <a:rPr lang="pl-PL" smtClean="0"/>
              <a:t>tracked </a:t>
            </a:r>
            <a:r>
              <a:rPr lang="pl-PL" smtClean="0"/>
              <a:t>people</a:t>
            </a:r>
          </a:p>
          <a:p>
            <a:pPr lvl="1"/>
            <a:r>
              <a:rPr lang="pl-PL" smtClean="0"/>
              <a:t>In theory constrained only by how many can actually fit in the camera range</a:t>
            </a:r>
          </a:p>
          <a:p>
            <a:pPr lvl="1"/>
            <a:r>
              <a:rPr lang="pl-PL" smtClean="0"/>
              <a:t>In practise, inevitable occlusion between multiple people limits the number to about 2</a:t>
            </a:r>
            <a:endParaRPr lang="pl-P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The Application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smtClean="0"/>
              <a:t>Screenshots?</a:t>
            </a:r>
          </a:p>
          <a:p>
            <a:r>
              <a:rPr lang="pl-PL" smtClean="0"/>
              <a:t>Features</a:t>
            </a:r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The Application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smtClean="0"/>
              <a:t>Screenshots?</a:t>
            </a:r>
          </a:p>
          <a:p>
            <a:r>
              <a:rPr lang="pl-PL" smtClean="0"/>
              <a:t>Features</a:t>
            </a:r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The Application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smtClean="0"/>
              <a:t>Screenshots?</a:t>
            </a:r>
          </a:p>
          <a:p>
            <a:r>
              <a:rPr lang="pl-PL" smtClean="0"/>
              <a:t>Features</a:t>
            </a:r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ejski">
  <a:themeElements>
    <a:clrScheme name="Miejski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Miejski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ejski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54</TotalTime>
  <Words>374</Words>
  <Application>Microsoft Office PowerPoint</Application>
  <PresentationFormat>Pokaz na ekranie (4:3)</PresentationFormat>
  <Paragraphs>77</Paragraphs>
  <Slides>15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6" baseType="lpstr">
      <vt:lpstr>Miejski</vt:lpstr>
      <vt:lpstr>Computerized Dance Classroom</vt:lpstr>
      <vt:lpstr>Project Background</vt:lpstr>
      <vt:lpstr>Outline</vt:lpstr>
      <vt:lpstr>Project Aims</vt:lpstr>
      <vt:lpstr>Evaluation of Kinect, OpenNI and NiTE</vt:lpstr>
      <vt:lpstr>Evaluation of Kinect, OpenNI and NiTE</vt:lpstr>
      <vt:lpstr>The Application</vt:lpstr>
      <vt:lpstr>The Application</vt:lpstr>
      <vt:lpstr>The Application</vt:lpstr>
      <vt:lpstr>Automatic Dance Scoring - Algorithm</vt:lpstr>
      <vt:lpstr>Automatic Dance Scoring - Algorithm</vt:lpstr>
      <vt:lpstr>Automatic Dance Scoring - Algorithm</vt:lpstr>
      <vt:lpstr>Extensions</vt:lpstr>
      <vt:lpstr>Limitations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Computerized Dance Classroom</dc:title>
  <dc:creator>Marcin</dc:creator>
  <cp:lastModifiedBy>Marcin</cp:lastModifiedBy>
  <cp:revision>6</cp:revision>
  <dcterms:created xsi:type="dcterms:W3CDTF">2013-06-11T13:40:19Z</dcterms:created>
  <dcterms:modified xsi:type="dcterms:W3CDTF">2013-06-11T14:35:07Z</dcterms:modified>
</cp:coreProperties>
</file>