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5" r:id="rId3"/>
    <p:sldId id="267" r:id="rId4"/>
    <p:sldId id="266" r:id="rId5"/>
    <p:sldId id="273" r:id="rId6"/>
    <p:sldId id="271" r:id="rId7"/>
    <p:sldId id="272" r:id="rId8"/>
    <p:sldId id="269" r:id="rId9"/>
    <p:sldId id="274" r:id="rId10"/>
    <p:sldId id="270"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p:restoredTop sz="94663"/>
  </p:normalViewPr>
  <p:slideViewPr>
    <p:cSldViewPr snapToGrid="0">
      <p:cViewPr varScale="1">
        <p:scale>
          <a:sx n="117" d="100"/>
          <a:sy n="117" d="100"/>
        </p:scale>
        <p:origin x="149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AE6F-065A-4547-8A8E-EBB2FF7C6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CD34C-7D54-C645-A59D-ED6CD37B4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9D8EB-98E1-E64F-BDF2-8F77D8BE4BC7}"/>
              </a:ext>
            </a:extLst>
          </p:cNvPr>
          <p:cNvSpPr>
            <a:spLocks noGrp="1"/>
          </p:cNvSpPr>
          <p:nvPr>
            <p:ph type="dt" sz="half" idx="10"/>
          </p:nvPr>
        </p:nvSpPr>
        <p:spPr/>
        <p:txBody>
          <a:bodyPr/>
          <a:lstStyle/>
          <a:p>
            <a:fld id="{DBA94C86-0743-9D4E-A353-524F8EBE1F8A}" type="datetimeFigureOut">
              <a:rPr lang="en-US" smtClean="0"/>
              <a:t>1/31/21</a:t>
            </a:fld>
            <a:endParaRPr lang="en-US"/>
          </a:p>
        </p:txBody>
      </p:sp>
      <p:sp>
        <p:nvSpPr>
          <p:cNvPr id="5" name="Footer Placeholder 4">
            <a:extLst>
              <a:ext uri="{FF2B5EF4-FFF2-40B4-BE49-F238E27FC236}">
                <a16:creationId xmlns:a16="http://schemas.microsoft.com/office/drawing/2014/main" id="{0DB5309C-11FB-744D-9547-2E07E85A1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D13A9-3C94-1D4C-B567-630D5DC0882F}"/>
              </a:ext>
            </a:extLst>
          </p:cNvPr>
          <p:cNvSpPr>
            <a:spLocks noGrp="1"/>
          </p:cNvSpPr>
          <p:nvPr>
            <p:ph type="sldNum" sz="quarter" idx="12"/>
          </p:nvPr>
        </p:nvSpPr>
        <p:spPr/>
        <p:txBody>
          <a:bodyPr/>
          <a:lstStyle/>
          <a:p>
            <a:fld id="{A37EC4CB-1DE4-BB47-8292-1F109B42FB7E}" type="slidenum">
              <a:rPr lang="en-US" smtClean="0"/>
              <a:t>‹#›</a:t>
            </a:fld>
            <a:endParaRPr lang="en-US"/>
          </a:p>
        </p:txBody>
      </p:sp>
    </p:spTree>
    <p:extLst>
      <p:ext uri="{BB962C8B-B14F-4D97-AF65-F5344CB8AC3E}">
        <p14:creationId xmlns:p14="http://schemas.microsoft.com/office/powerpoint/2010/main" val="30496808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dirty="0"/>
              <a:t>The air pollution sensor manufacturing company, suspected that environmental factors like humidity and temperature cause deviation of sensor data from actual amounts. So, the company is looking to find the models to predict actual data from sensor data  for sensors calibration. Each pollution can be predicted with different type of model.</a:t>
            </a:r>
            <a:endParaRPr sz="1070" b="1"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Criteria to success would be having four models to predict CO, NOX, NO2 and non-methanic hydrocarbons actual data using sensor data with minimum mean absolute error and high R2 score.</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10578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dirty="0"/>
              <a:t>The project scope just included air pollution real data, sensor data and humidity and temperature on hourly basis .</a:t>
            </a:r>
            <a:endParaRPr sz="1071" b="1" dirty="0"/>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70" b="1" i="0" u="none" strike="noStrike" cap="none" dirty="0">
                <a:solidFill>
                  <a:srgbClr val="000000"/>
                </a:solidFill>
                <a:latin typeface="Arial"/>
                <a:ea typeface="Arial"/>
                <a:cs typeface="Arial"/>
                <a:sym typeface="Arial"/>
              </a:rPr>
              <a:t>The predicted models just incorporate temperature and humidity as environmental factors.</a:t>
            </a:r>
          </a:p>
          <a:p>
            <a:pPr marL="171450" marR="0" lvl="0" indent="-171450" algn="l" rtl="0">
              <a:lnSpc>
                <a:spcPct val="100000"/>
              </a:lnSpc>
              <a:spcBef>
                <a:spcPts val="0"/>
              </a:spcBef>
              <a:spcAft>
                <a:spcPts val="0"/>
              </a:spcAft>
              <a:buFont typeface="Arial" panose="020B0604020202020204" pitchFamily="34" charset="0"/>
              <a:buChar char="•"/>
            </a:pPr>
            <a:r>
              <a:rPr lang="en-US" sz="1070" b="1" dirty="0"/>
              <a:t>The predicted model does not consider time data.</a:t>
            </a:r>
            <a:endParaRPr lang="en-US"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algn="just"/>
            <a:r>
              <a:rPr lang="en-US" sz="1070" b="1" dirty="0"/>
              <a:t>The dataset includes 9358 instances of hourly averaged responses from an array of 5 metal oxide chemical sensors embedded in an Air Quality Chemical </a:t>
            </a:r>
            <a:r>
              <a:rPr lang="en-US" sz="1070" b="1" dirty="0" err="1"/>
              <a:t>Multisensor</a:t>
            </a:r>
            <a:r>
              <a:rPr lang="en-US" sz="1070" b="1" dirty="0"/>
              <a:t> Device.</a:t>
            </a:r>
          </a:p>
          <a:p>
            <a:br>
              <a:rPr lang="en-US" sz="1100" dirty="0"/>
            </a:b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Sensor manufacturing company, All the residents who live in the place where the sensors are installed.</a:t>
            </a:r>
            <a:endParaRPr sz="1070" b="1" dirty="0"/>
          </a:p>
        </p:txBody>
      </p:sp>
      <p:sp>
        <p:nvSpPr>
          <p:cNvPr id="48" name="Google Shape;48;p1"/>
          <p:cNvSpPr txBox="1"/>
          <p:nvPr/>
        </p:nvSpPr>
        <p:spPr>
          <a:xfrm>
            <a:off x="184140" y="540901"/>
            <a:ext cx="8584648" cy="666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the sensor manufacturer company can accurately predict real data for pollutions like</a:t>
            </a:r>
          </a:p>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CO, NO2, NOX and non-methanic hydrocarbons using sensor data and environmental factors?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Summary &amp; Conclusion</a:t>
            </a:r>
          </a:p>
        </p:txBody>
      </p:sp>
      <p:sp>
        <p:nvSpPr>
          <p:cNvPr id="3" name="Content Placeholder 2">
            <a:extLst>
              <a:ext uri="{FF2B5EF4-FFF2-40B4-BE49-F238E27FC236}">
                <a16:creationId xmlns:a16="http://schemas.microsoft.com/office/drawing/2014/main" id="{FA668F11-9C96-2545-97E7-CD7607930A75}"/>
              </a:ext>
            </a:extLst>
          </p:cNvPr>
          <p:cNvSpPr>
            <a:spLocks noGrp="1"/>
          </p:cNvSpPr>
          <p:nvPr>
            <p:ph idx="1"/>
          </p:nvPr>
        </p:nvSpPr>
        <p:spPr>
          <a:xfrm>
            <a:off x="174944" y="967689"/>
            <a:ext cx="8794112" cy="2214898"/>
          </a:xfrm>
        </p:spPr>
        <p:txBody>
          <a:bodyPr/>
          <a:lstStyle/>
          <a:p>
            <a:pPr marL="285750" indent="-285750">
              <a:buFont typeface="Arial" panose="020B0604020202020204" pitchFamily="34" charset="0"/>
              <a:buChar char="•"/>
            </a:pPr>
            <a:r>
              <a:rPr lang="en-US" sz="1600" dirty="0">
                <a:solidFill>
                  <a:srgbClr val="000000"/>
                </a:solidFill>
              </a:rPr>
              <a:t>Temperature and humidity are very important for calibration of NO2, NOX and CO pollution sensors.</a:t>
            </a:r>
          </a:p>
          <a:p>
            <a:pPr marL="285750" indent="-285750">
              <a:buFont typeface="Arial" panose="020B0604020202020204" pitchFamily="34" charset="0"/>
              <a:buChar char="•"/>
            </a:pPr>
            <a:r>
              <a:rPr lang="en-US" sz="1600" dirty="0">
                <a:solidFill>
                  <a:srgbClr val="000000"/>
                </a:solidFill>
              </a:rPr>
              <a:t>CO and non-methanic hydrocarbons real amounts could be predicted by linear regression model</a:t>
            </a:r>
          </a:p>
          <a:p>
            <a:pPr marL="285750" indent="-285750">
              <a:buFont typeface="Arial" panose="020B0604020202020204" pitchFamily="34" charset="0"/>
              <a:buChar char="•"/>
            </a:pPr>
            <a:r>
              <a:rPr lang="en-US" sz="1600" dirty="0">
                <a:solidFill>
                  <a:srgbClr val="000000"/>
                </a:solidFill>
              </a:rPr>
              <a:t>Decision tree model was good for predicting NOX real amounts.</a:t>
            </a:r>
          </a:p>
          <a:p>
            <a:pPr marL="285750" indent="-285750">
              <a:buFont typeface="Arial" panose="020B0604020202020204" pitchFamily="34" charset="0"/>
              <a:buChar char="•"/>
            </a:pPr>
            <a:r>
              <a:rPr lang="en-US" sz="1600" dirty="0">
                <a:solidFill>
                  <a:srgbClr val="000000"/>
                </a:solidFill>
              </a:rPr>
              <a:t>Random forest model was good for predicting NO2 real data.</a:t>
            </a:r>
          </a:p>
          <a:p>
            <a:pPr marL="285750" indent="-285750">
              <a:buFont typeface="Arial" panose="020B0604020202020204" pitchFamily="34" charset="0"/>
              <a:buChar char="•"/>
            </a:pPr>
            <a:r>
              <a:rPr lang="en-US" sz="1600" dirty="0">
                <a:solidFill>
                  <a:srgbClr val="000000"/>
                </a:solidFill>
              </a:rPr>
              <a:t>Increasing humidity in constant temperature and sensor amounts, decreased NO2,NOX and CO actual amounts.</a:t>
            </a:r>
          </a:p>
          <a:p>
            <a:pPr marL="0" indent="0"/>
            <a:endParaRPr lang="en-US" b="1" i="1" dirty="0"/>
          </a:p>
          <a:p>
            <a:pPr marL="0" indent="0"/>
            <a:r>
              <a:rPr lang="en-US" sz="2000" b="1" dirty="0">
                <a:solidFill>
                  <a:srgbClr val="000000"/>
                </a:solidFill>
              </a:rPr>
              <a:t>Future Steps:</a:t>
            </a:r>
          </a:p>
          <a:p>
            <a:pPr marL="0" indent="0"/>
            <a:endParaRPr lang="en-US" sz="1600" b="1" dirty="0">
              <a:solidFill>
                <a:srgbClr val="000000"/>
              </a:solidFill>
            </a:endParaRPr>
          </a:p>
          <a:p>
            <a:pPr marL="285750" indent="-285750">
              <a:buFont typeface="Arial" panose="020B0604020202020204" pitchFamily="34" charset="0"/>
              <a:buChar char="•"/>
            </a:pPr>
            <a:r>
              <a:rPr lang="en-US" sz="1600" dirty="0">
                <a:solidFill>
                  <a:srgbClr val="000000"/>
                </a:solidFill>
              </a:rPr>
              <a:t>More exploration should be done for finding better model for predicting NO2 data since the r2 score was around 0.6 and mean absolute </a:t>
            </a:r>
            <a:r>
              <a:rPr lang="en-US" sz="1600">
                <a:solidFill>
                  <a:srgbClr val="000000"/>
                </a:solidFill>
              </a:rPr>
              <a:t>error was </a:t>
            </a:r>
            <a:r>
              <a:rPr lang="en-US" sz="1600" dirty="0">
                <a:solidFill>
                  <a:srgbClr val="000000"/>
                </a:solidFill>
              </a:rPr>
              <a:t>still high.</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The effects of other environmental factors like air pressure or interferences of other pollutants can be investigated on predicting real data from sensor data.</a:t>
            </a:r>
          </a:p>
          <a:p>
            <a:pPr algn="ctr"/>
            <a:endParaRPr lang="en-US" sz="1800" dirty="0"/>
          </a:p>
          <a:p>
            <a:pPr marL="0" indent="0"/>
            <a:endParaRPr lang="en-US" b="1" i="1" dirty="0"/>
          </a:p>
          <a:p>
            <a:endParaRPr lang="en-US" dirty="0"/>
          </a:p>
          <a:p>
            <a:endParaRPr lang="en-US" dirty="0"/>
          </a:p>
        </p:txBody>
      </p:sp>
    </p:spTree>
    <p:extLst>
      <p:ext uri="{BB962C8B-B14F-4D97-AF65-F5344CB8AC3E}">
        <p14:creationId xmlns:p14="http://schemas.microsoft.com/office/powerpoint/2010/main" val="69287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400" b="1" dirty="0"/>
              <a:t>Recommendation &amp; Key Findings</a:t>
            </a:r>
          </a:p>
        </p:txBody>
      </p:sp>
      <p:sp>
        <p:nvSpPr>
          <p:cNvPr id="3" name="Content Placeholder 2">
            <a:extLst>
              <a:ext uri="{FF2B5EF4-FFF2-40B4-BE49-F238E27FC236}">
                <a16:creationId xmlns:a16="http://schemas.microsoft.com/office/drawing/2014/main" id="{FA668F11-9C96-2545-97E7-CD7607930A75}"/>
              </a:ext>
            </a:extLst>
          </p:cNvPr>
          <p:cNvSpPr>
            <a:spLocks noGrp="1"/>
          </p:cNvSpPr>
          <p:nvPr>
            <p:ph idx="1"/>
          </p:nvPr>
        </p:nvSpPr>
        <p:spPr>
          <a:xfrm>
            <a:off x="174944" y="967689"/>
            <a:ext cx="8794112" cy="2214898"/>
          </a:xfrm>
        </p:spPr>
        <p:txBody>
          <a:bodyPr/>
          <a:lstStyle/>
          <a:p>
            <a:pPr marL="0" indent="0"/>
            <a:r>
              <a:rPr lang="en-US" sz="1800" b="1" dirty="0">
                <a:solidFill>
                  <a:srgbClr val="000000"/>
                </a:solidFill>
              </a:rPr>
              <a:t>What are the key findings in the analysis?</a:t>
            </a:r>
          </a:p>
          <a:p>
            <a:pPr marL="0" indent="0"/>
            <a:endParaRPr lang="en-US" sz="1600" dirty="0">
              <a:solidFill>
                <a:srgbClr val="000000"/>
              </a:solidFill>
            </a:endParaRPr>
          </a:p>
          <a:p>
            <a:pPr marL="514350" indent="-285750" algn="just">
              <a:lnSpc>
                <a:spcPct val="150000"/>
              </a:lnSpc>
              <a:buFont typeface="Arial" panose="020B0604020202020204" pitchFamily="34" charset="0"/>
              <a:buChar char="•"/>
            </a:pPr>
            <a:r>
              <a:rPr lang="en-US" sz="1400" dirty="0">
                <a:solidFill>
                  <a:srgbClr val="000000"/>
                </a:solidFill>
              </a:rPr>
              <a:t>Humidity and temperature affect almost all of pollution predicting sensors containing oxygen specially NOX and NO2.</a:t>
            </a:r>
          </a:p>
          <a:p>
            <a:pPr marL="514350" indent="-285750" algn="just">
              <a:lnSpc>
                <a:spcPct val="150000"/>
              </a:lnSpc>
              <a:buFont typeface="Arial" panose="020B0604020202020204" pitchFamily="34" charset="0"/>
              <a:buChar char="•"/>
            </a:pPr>
            <a:r>
              <a:rPr lang="en-US" sz="1400" dirty="0">
                <a:solidFill>
                  <a:srgbClr val="000000"/>
                </a:solidFill>
              </a:rPr>
              <a:t>Humidity was more important than temperature for calibrating sensors</a:t>
            </a:r>
          </a:p>
          <a:p>
            <a:pPr marL="514350" indent="-285750" algn="just">
              <a:lnSpc>
                <a:spcPct val="150000"/>
              </a:lnSpc>
              <a:buFont typeface="Arial" panose="020B0604020202020204" pitchFamily="34" charset="0"/>
              <a:buChar char="•"/>
            </a:pPr>
            <a:r>
              <a:rPr lang="en-US" sz="1400" dirty="0">
                <a:solidFill>
                  <a:srgbClr val="000000"/>
                </a:solidFill>
              </a:rPr>
              <a:t>The order of importance of humidity and temperature on predicting real data from sensor data is:</a:t>
            </a:r>
          </a:p>
          <a:p>
            <a:pPr marL="228600" indent="0" algn="just">
              <a:lnSpc>
                <a:spcPct val="150000"/>
              </a:lnSpc>
            </a:pPr>
            <a:r>
              <a:rPr lang="en-US" sz="1400" dirty="0">
                <a:solidFill>
                  <a:srgbClr val="000000"/>
                </a:solidFill>
              </a:rPr>
              <a:t>NO2 &gt; NOX &gt; CO</a:t>
            </a:r>
          </a:p>
          <a:p>
            <a:pPr marL="514350" indent="-285750" algn="just">
              <a:lnSpc>
                <a:spcPct val="150000"/>
              </a:lnSpc>
              <a:buFont typeface="Arial" panose="020B0604020202020204" pitchFamily="34" charset="0"/>
              <a:buChar char="•"/>
            </a:pPr>
            <a:r>
              <a:rPr lang="en-US" sz="1400" dirty="0">
                <a:solidFill>
                  <a:srgbClr val="000000"/>
                </a:solidFill>
              </a:rPr>
              <a:t>Humidity and temperature don’t affect deviation of non-methanic hydrocarbons sensor data from actual amounts.</a:t>
            </a:r>
          </a:p>
          <a:p>
            <a:pPr marL="0" indent="0"/>
            <a:endParaRPr lang="en-US" b="1" i="1" dirty="0"/>
          </a:p>
          <a:p>
            <a:pPr marL="0" indent="0"/>
            <a:r>
              <a:rPr lang="en-US" sz="1600" b="1" dirty="0">
                <a:solidFill>
                  <a:srgbClr val="000000"/>
                </a:solidFill>
              </a:rPr>
              <a:t>My Recommendations:</a:t>
            </a:r>
          </a:p>
          <a:p>
            <a:pPr marL="0" indent="0"/>
            <a:endParaRPr lang="en-US" sz="1600" b="1" dirty="0">
              <a:solidFill>
                <a:srgbClr val="000000"/>
              </a:solidFill>
            </a:endParaRPr>
          </a:p>
          <a:p>
            <a:pPr marL="285750" indent="-285750">
              <a:lnSpc>
                <a:spcPct val="150000"/>
              </a:lnSpc>
              <a:buFont typeface="Arial" panose="020B0604020202020204" pitchFamily="34" charset="0"/>
              <a:buChar char="•"/>
            </a:pPr>
            <a:r>
              <a:rPr lang="en-US" sz="1400" dirty="0">
                <a:solidFill>
                  <a:srgbClr val="000000"/>
                </a:solidFill>
              </a:rPr>
              <a:t>Installing air pollution sensors in a chamber which prevents temperature and humidity effects on them</a:t>
            </a:r>
          </a:p>
          <a:p>
            <a:pPr marL="285750" indent="-285750">
              <a:lnSpc>
                <a:spcPct val="150000"/>
              </a:lnSpc>
              <a:buFont typeface="Arial" panose="020B0604020202020204" pitchFamily="34" charset="0"/>
              <a:buChar char="•"/>
            </a:pPr>
            <a:r>
              <a:rPr lang="en-US" sz="1400" dirty="0">
                <a:solidFill>
                  <a:srgbClr val="000000"/>
                </a:solidFill>
              </a:rPr>
              <a:t>Using linear regression for predicting CO and non-methanic hydrocarbons data, decision tree for NOX data and random forest for NO2 data</a:t>
            </a:r>
          </a:p>
          <a:p>
            <a:pPr marL="285750" indent="-285750">
              <a:lnSpc>
                <a:spcPct val="150000"/>
              </a:lnSpc>
              <a:buFont typeface="Arial" panose="020B0604020202020204" pitchFamily="34" charset="0"/>
              <a:buChar char="•"/>
            </a:pPr>
            <a:r>
              <a:rPr lang="en-US" sz="1400" dirty="0">
                <a:solidFill>
                  <a:srgbClr val="000000"/>
                </a:solidFill>
              </a:rPr>
              <a:t>More research should be done on predicting NO2 data. Even using random forest and considering temperature and humidity, there was some difference between model prediction and actual amounts.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endParaRPr lang="en-US" sz="1600" dirty="0">
              <a:solidFill>
                <a:srgbClr val="000000"/>
              </a:solidFill>
            </a:endParaRPr>
          </a:p>
          <a:p>
            <a:pPr algn="ctr"/>
            <a:endParaRPr lang="en-US" sz="1800" dirty="0"/>
          </a:p>
          <a:p>
            <a:pPr marL="0" indent="0"/>
            <a:endParaRPr lang="en-US" b="1" i="1" dirty="0"/>
          </a:p>
          <a:p>
            <a:endParaRPr lang="en-US" dirty="0"/>
          </a:p>
          <a:p>
            <a:endParaRPr lang="en-US" dirty="0"/>
          </a:p>
        </p:txBody>
      </p:sp>
    </p:spTree>
    <p:extLst>
      <p:ext uri="{BB962C8B-B14F-4D97-AF65-F5344CB8AC3E}">
        <p14:creationId xmlns:p14="http://schemas.microsoft.com/office/powerpoint/2010/main" val="317963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59B2-7E82-5C4E-8BB7-78ADA3391B5C}"/>
              </a:ext>
            </a:extLst>
          </p:cNvPr>
          <p:cNvSpPr>
            <a:spLocks noGrp="1"/>
          </p:cNvSpPr>
          <p:nvPr>
            <p:ph type="title"/>
          </p:nvPr>
        </p:nvSpPr>
        <p:spPr/>
        <p:txBody>
          <a:bodyPr/>
          <a:lstStyle/>
          <a:p>
            <a:r>
              <a:rPr lang="en-US" sz="2400" dirty="0"/>
              <a:t>Which models were used to predict actual pollutions from sensor data?</a:t>
            </a:r>
          </a:p>
        </p:txBody>
      </p:sp>
      <p:sp>
        <p:nvSpPr>
          <p:cNvPr id="4" name="Slide Number Placeholder 3">
            <a:extLst>
              <a:ext uri="{FF2B5EF4-FFF2-40B4-BE49-F238E27FC236}">
                <a16:creationId xmlns:a16="http://schemas.microsoft.com/office/drawing/2014/main" id="{2174B716-9117-A246-9F33-378D72B09DAD}"/>
              </a:ext>
            </a:extLst>
          </p:cNvPr>
          <p:cNvSpPr>
            <a:spLocks noGrp="1"/>
          </p:cNvSpPr>
          <p:nvPr>
            <p:ph type="sldNum" sz="quarter" idx="12"/>
          </p:nvPr>
        </p:nvSpPr>
        <p:spPr/>
        <p:txBody>
          <a:bodyPr/>
          <a:lstStyle/>
          <a:p>
            <a:fld id="{A37EC4CB-1DE4-BB47-8292-1F109B42FB7E}" type="slidenum">
              <a:rPr lang="en-US" smtClean="0"/>
              <a:t>3</a:t>
            </a:fld>
            <a:endParaRPr lang="en-US"/>
          </a:p>
        </p:txBody>
      </p:sp>
      <p:sp>
        <p:nvSpPr>
          <p:cNvPr id="5" name="TextBox 4">
            <a:extLst>
              <a:ext uri="{FF2B5EF4-FFF2-40B4-BE49-F238E27FC236}">
                <a16:creationId xmlns:a16="http://schemas.microsoft.com/office/drawing/2014/main" id="{54FB14CB-F7B0-D44F-84F4-5F95B9C3C3C5}"/>
              </a:ext>
            </a:extLst>
          </p:cNvPr>
          <p:cNvSpPr txBox="1"/>
          <p:nvPr/>
        </p:nvSpPr>
        <p:spPr>
          <a:xfrm>
            <a:off x="174944" y="973777"/>
            <a:ext cx="8648421" cy="707886"/>
          </a:xfrm>
          <a:prstGeom prst="rect">
            <a:avLst/>
          </a:prstGeom>
          <a:noFill/>
        </p:spPr>
        <p:txBody>
          <a:bodyPr wrap="square" rtlCol="0">
            <a:spAutoFit/>
          </a:bodyPr>
          <a:lstStyle/>
          <a:p>
            <a:pPr marL="285750" lvl="4" indent="-285750">
              <a:buFont typeface="Arial" panose="020B0604020202020204" pitchFamily="34" charset="0"/>
              <a:buChar char="•"/>
            </a:pPr>
            <a:endParaRPr lang="en-US" sz="1600" dirty="0"/>
          </a:p>
          <a:p>
            <a:pPr lvl="2" algn="ctr"/>
            <a:endParaRPr lang="en-US" sz="2400" b="1" dirty="0">
              <a:solidFill>
                <a:srgbClr val="00B050"/>
              </a:solidFill>
            </a:endParaRPr>
          </a:p>
        </p:txBody>
      </p:sp>
      <p:sp>
        <p:nvSpPr>
          <p:cNvPr id="8" name="Rounded Rectangle 7">
            <a:extLst>
              <a:ext uri="{FF2B5EF4-FFF2-40B4-BE49-F238E27FC236}">
                <a16:creationId xmlns:a16="http://schemas.microsoft.com/office/drawing/2014/main" id="{F29B0AD3-9A62-FA49-A6C4-B4DF55A392A8}"/>
              </a:ext>
            </a:extLst>
          </p:cNvPr>
          <p:cNvSpPr/>
          <p:nvPr/>
        </p:nvSpPr>
        <p:spPr>
          <a:xfrm>
            <a:off x="634724" y="973777"/>
            <a:ext cx="7728857" cy="140673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Linear Regression for Predicting Actual CO Pollution:</a:t>
            </a:r>
          </a:p>
          <a:p>
            <a:pPr marL="285750" indent="-285750">
              <a:buFont typeface="Arial" panose="020B0604020202020204" pitchFamily="34" charset="0"/>
              <a:buChar char="•"/>
            </a:pPr>
            <a:r>
              <a:rPr lang="en-US" dirty="0">
                <a:solidFill>
                  <a:schemeClr val="tx1"/>
                </a:solidFill>
              </a:rPr>
              <a:t>Actual CO Pollution= 1.27 * (Sensor CO Pollution) + 0.11* (Temperature) -0.19 (Humidity)</a:t>
            </a:r>
          </a:p>
          <a:p>
            <a:pPr marL="285750" indent="-285750">
              <a:buFont typeface="Arial" panose="020B0604020202020204" pitchFamily="34" charset="0"/>
              <a:buChar char="•"/>
            </a:pPr>
            <a:r>
              <a:rPr lang="en-US" dirty="0">
                <a:solidFill>
                  <a:schemeClr val="tx1"/>
                </a:solidFill>
              </a:rPr>
              <a:t>R2 Score= 0.79   </a:t>
            </a:r>
          </a:p>
          <a:p>
            <a:pPr marL="285750" indent="-285750">
              <a:buFont typeface="Arial" panose="020B0604020202020204" pitchFamily="34" charset="0"/>
              <a:buChar char="•"/>
            </a:pPr>
            <a:r>
              <a:rPr lang="en-US" dirty="0">
                <a:solidFill>
                  <a:schemeClr val="tx1"/>
                </a:solidFill>
              </a:rPr>
              <a:t>Cross Validation Score=0.78</a:t>
            </a:r>
          </a:p>
          <a:p>
            <a:pPr marL="285750" indent="-285750">
              <a:buFont typeface="Arial" panose="020B0604020202020204" pitchFamily="34" charset="0"/>
              <a:buChar char="•"/>
            </a:pPr>
            <a:r>
              <a:rPr lang="en-US" dirty="0">
                <a:solidFill>
                  <a:schemeClr val="tx1"/>
                </a:solidFill>
              </a:rPr>
              <a:t>Average CO Pollution Actual Amount= 2.11</a:t>
            </a:r>
          </a:p>
          <a:p>
            <a:pPr marL="285750" indent="-285750">
              <a:buFont typeface="Arial" panose="020B0604020202020204" pitchFamily="34" charset="0"/>
              <a:buChar char="•"/>
            </a:pPr>
            <a:r>
              <a:rPr lang="en-US" dirty="0">
                <a:solidFill>
                  <a:schemeClr val="tx1"/>
                </a:solidFill>
              </a:rPr>
              <a:t>Mean Absolute Error= 0.48</a:t>
            </a:r>
          </a:p>
        </p:txBody>
      </p:sp>
      <p:sp>
        <p:nvSpPr>
          <p:cNvPr id="15" name="Rounded Rectangle 14">
            <a:extLst>
              <a:ext uri="{FF2B5EF4-FFF2-40B4-BE49-F238E27FC236}">
                <a16:creationId xmlns:a16="http://schemas.microsoft.com/office/drawing/2014/main" id="{628D7515-E199-584A-A98E-5149509124DB}"/>
              </a:ext>
            </a:extLst>
          </p:cNvPr>
          <p:cNvSpPr/>
          <p:nvPr/>
        </p:nvSpPr>
        <p:spPr>
          <a:xfrm>
            <a:off x="634721" y="2483706"/>
            <a:ext cx="7728857" cy="140817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Linear Regression for Predicting Actual Non-Methanic Hydrocarbon (NMH) Pollution:</a:t>
            </a:r>
          </a:p>
          <a:p>
            <a:pPr marL="285750" indent="-285750">
              <a:buFont typeface="Arial" panose="020B0604020202020204" pitchFamily="34" charset="0"/>
              <a:buChar char="•"/>
            </a:pPr>
            <a:r>
              <a:rPr lang="en-US" dirty="0">
                <a:solidFill>
                  <a:schemeClr val="tx1"/>
                </a:solidFill>
              </a:rPr>
              <a:t>Actual NMH Pollution= 185*(Sensor NMH Pollution) - 4.1*(Temperature) + 0.15*(Humidity)</a:t>
            </a:r>
          </a:p>
          <a:p>
            <a:pPr marL="285750" indent="-285750">
              <a:buFont typeface="Arial" panose="020B0604020202020204" pitchFamily="34" charset="0"/>
              <a:buChar char="•"/>
            </a:pPr>
            <a:r>
              <a:rPr lang="en-US" dirty="0">
                <a:solidFill>
                  <a:schemeClr val="tx1"/>
                </a:solidFill>
              </a:rPr>
              <a:t>R2 Score= 0.78</a:t>
            </a:r>
          </a:p>
          <a:p>
            <a:pPr marL="285750" indent="-285750">
              <a:buFont typeface="Arial" panose="020B0604020202020204" pitchFamily="34" charset="0"/>
              <a:buChar char="•"/>
            </a:pPr>
            <a:r>
              <a:rPr lang="en-US" dirty="0">
                <a:solidFill>
                  <a:schemeClr val="tx1"/>
                </a:solidFill>
              </a:rPr>
              <a:t>Cross Validation Score=0.72</a:t>
            </a:r>
          </a:p>
          <a:p>
            <a:pPr marL="285750" indent="-285750">
              <a:buFont typeface="Arial" panose="020B0604020202020204" pitchFamily="34" charset="0"/>
              <a:buChar char="•"/>
            </a:pPr>
            <a:r>
              <a:rPr lang="en-US" dirty="0">
                <a:solidFill>
                  <a:schemeClr val="tx1"/>
                </a:solidFill>
              </a:rPr>
              <a:t>Average Non-Methanic Hydrocarbon Pollution Actual Amount= 216</a:t>
            </a:r>
          </a:p>
          <a:p>
            <a:pPr marL="285750" indent="-285750">
              <a:buFont typeface="Arial" panose="020B0604020202020204" pitchFamily="34" charset="0"/>
              <a:buChar char="•"/>
            </a:pPr>
            <a:r>
              <a:rPr lang="en-US" dirty="0">
                <a:solidFill>
                  <a:schemeClr val="tx1"/>
                </a:solidFill>
              </a:rPr>
              <a:t>Mean Absolute Error= 69</a:t>
            </a:r>
          </a:p>
        </p:txBody>
      </p:sp>
      <p:sp>
        <p:nvSpPr>
          <p:cNvPr id="16" name="Rounded Rectangle 15">
            <a:extLst>
              <a:ext uri="{FF2B5EF4-FFF2-40B4-BE49-F238E27FC236}">
                <a16:creationId xmlns:a16="http://schemas.microsoft.com/office/drawing/2014/main" id="{DF4882CF-A3D2-AF4A-BF78-B61FE6ED4CCE}"/>
              </a:ext>
            </a:extLst>
          </p:cNvPr>
          <p:cNvSpPr/>
          <p:nvPr/>
        </p:nvSpPr>
        <p:spPr>
          <a:xfrm>
            <a:off x="634722" y="3994238"/>
            <a:ext cx="7728857" cy="12414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Decision Tree for Predicting Actual NOX Pollution:</a:t>
            </a:r>
          </a:p>
          <a:p>
            <a:pPr marL="285750" indent="-285750">
              <a:buFont typeface="Arial" panose="020B0604020202020204" pitchFamily="34" charset="0"/>
              <a:buChar char="•"/>
            </a:pPr>
            <a:r>
              <a:rPr lang="en-US" dirty="0">
                <a:solidFill>
                  <a:schemeClr val="tx1"/>
                </a:solidFill>
              </a:rPr>
              <a:t>R2 Score= 0.80</a:t>
            </a:r>
          </a:p>
          <a:p>
            <a:pPr marL="285750" indent="-285750">
              <a:buFont typeface="Arial" panose="020B0604020202020204" pitchFamily="34" charset="0"/>
              <a:buChar char="•"/>
            </a:pPr>
            <a:r>
              <a:rPr lang="en-US" dirty="0">
                <a:solidFill>
                  <a:schemeClr val="tx1"/>
                </a:solidFill>
              </a:rPr>
              <a:t>Cross Validation Score=0.64</a:t>
            </a:r>
          </a:p>
          <a:p>
            <a:pPr marL="285750" indent="-285750">
              <a:buFont typeface="Arial" panose="020B0604020202020204" pitchFamily="34" charset="0"/>
              <a:buChar char="•"/>
            </a:pPr>
            <a:r>
              <a:rPr lang="en-US" dirty="0">
                <a:solidFill>
                  <a:schemeClr val="tx1"/>
                </a:solidFill>
              </a:rPr>
              <a:t>Average NOX Pollution Actual Amount= 242</a:t>
            </a:r>
          </a:p>
          <a:p>
            <a:pPr marL="285750" indent="-285750">
              <a:buFont typeface="Arial" panose="020B0604020202020204" pitchFamily="34" charset="0"/>
              <a:buChar char="•"/>
            </a:pPr>
            <a:r>
              <a:rPr lang="en-US" dirty="0">
                <a:solidFill>
                  <a:schemeClr val="tx1"/>
                </a:solidFill>
              </a:rPr>
              <a:t>Mean Absolute Error= 62</a:t>
            </a:r>
          </a:p>
        </p:txBody>
      </p:sp>
      <p:sp>
        <p:nvSpPr>
          <p:cNvPr id="17" name="Rounded Rectangle 16">
            <a:extLst>
              <a:ext uri="{FF2B5EF4-FFF2-40B4-BE49-F238E27FC236}">
                <a16:creationId xmlns:a16="http://schemas.microsoft.com/office/drawing/2014/main" id="{4BAA0EEB-F1EE-414F-816F-64775EED8375}"/>
              </a:ext>
            </a:extLst>
          </p:cNvPr>
          <p:cNvSpPr/>
          <p:nvPr/>
        </p:nvSpPr>
        <p:spPr>
          <a:xfrm>
            <a:off x="634722" y="5359293"/>
            <a:ext cx="7728857" cy="12414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Random Forest for Predicting Actual NO2 Pollution:</a:t>
            </a:r>
          </a:p>
          <a:p>
            <a:pPr marL="285750" indent="-285750">
              <a:buFont typeface="Arial" panose="020B0604020202020204" pitchFamily="34" charset="0"/>
              <a:buChar char="•"/>
            </a:pPr>
            <a:r>
              <a:rPr lang="en-US" dirty="0">
                <a:solidFill>
                  <a:schemeClr val="tx1"/>
                </a:solidFill>
              </a:rPr>
              <a:t>R2 Score= 0.56 ,</a:t>
            </a:r>
          </a:p>
          <a:p>
            <a:pPr marL="285750" indent="-285750">
              <a:buFont typeface="Arial" panose="020B0604020202020204" pitchFamily="34" charset="0"/>
              <a:buChar char="•"/>
            </a:pPr>
            <a:r>
              <a:rPr lang="en-US" dirty="0">
                <a:solidFill>
                  <a:schemeClr val="tx1"/>
                </a:solidFill>
              </a:rPr>
              <a:t>Cross Validation Score=0.54</a:t>
            </a:r>
          </a:p>
          <a:p>
            <a:pPr marL="285750" indent="-285750">
              <a:buFont typeface="Arial" panose="020B0604020202020204" pitchFamily="34" charset="0"/>
              <a:buChar char="•"/>
            </a:pPr>
            <a:r>
              <a:rPr lang="en-US" dirty="0">
                <a:solidFill>
                  <a:schemeClr val="tx1"/>
                </a:solidFill>
              </a:rPr>
              <a:t>Average NO2 Pollution Actual Amount= 112</a:t>
            </a:r>
          </a:p>
          <a:p>
            <a:pPr marL="285750" indent="-285750">
              <a:buFont typeface="Arial" panose="020B0604020202020204" pitchFamily="34" charset="0"/>
              <a:buChar char="•"/>
            </a:pPr>
            <a:r>
              <a:rPr lang="en-US" dirty="0">
                <a:solidFill>
                  <a:schemeClr val="tx1"/>
                </a:solidFill>
              </a:rPr>
              <a:t>Mean Absolute Error= 23</a:t>
            </a:r>
          </a:p>
        </p:txBody>
      </p:sp>
    </p:spTree>
    <p:extLst>
      <p:ext uri="{BB962C8B-B14F-4D97-AF65-F5344CB8AC3E}">
        <p14:creationId xmlns:p14="http://schemas.microsoft.com/office/powerpoint/2010/main" val="6373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Which Features were important in predicting the </a:t>
            </a:r>
            <a:r>
              <a:rPr lang="en-US" sz="2000" dirty="0"/>
              <a:t>real CO data</a:t>
            </a:r>
            <a:r>
              <a:rPr lang="en-US" sz="2000" b="1" dirty="0"/>
              <a:t>?</a:t>
            </a:r>
          </a:p>
        </p:txBody>
      </p:sp>
      <p:sp>
        <p:nvSpPr>
          <p:cNvPr id="4" name="TextBox 3">
            <a:extLst>
              <a:ext uri="{FF2B5EF4-FFF2-40B4-BE49-F238E27FC236}">
                <a16:creationId xmlns:a16="http://schemas.microsoft.com/office/drawing/2014/main" id="{2D06C070-FF94-4240-B6EC-A39C92F0F540}"/>
              </a:ext>
            </a:extLst>
          </p:cNvPr>
          <p:cNvSpPr txBox="1"/>
          <p:nvPr/>
        </p:nvSpPr>
        <p:spPr>
          <a:xfrm>
            <a:off x="261257" y="937488"/>
            <a:ext cx="877824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Temperature had positive effect on CO actual amount</a:t>
            </a:r>
          </a:p>
          <a:p>
            <a:pPr marL="285750" indent="-285750">
              <a:buFont typeface="Arial" panose="020B0604020202020204" pitchFamily="34" charset="0"/>
              <a:buChar char="•"/>
            </a:pPr>
            <a:r>
              <a:rPr lang="en-US" sz="1600" dirty="0"/>
              <a:t>Humidity had negative effect on CO actual amount</a:t>
            </a:r>
          </a:p>
          <a:p>
            <a:pPr marL="285750" indent="-285750">
              <a:buFont typeface="Arial" panose="020B0604020202020204" pitchFamily="34" charset="0"/>
              <a:buChar char="•"/>
            </a:pPr>
            <a:endParaRPr lang="en-US" sz="1600" dirty="0"/>
          </a:p>
        </p:txBody>
      </p:sp>
      <p:pic>
        <p:nvPicPr>
          <p:cNvPr id="1026" name="Picture 2">
            <a:extLst>
              <a:ext uri="{FF2B5EF4-FFF2-40B4-BE49-F238E27FC236}">
                <a16:creationId xmlns:a16="http://schemas.microsoft.com/office/drawing/2014/main" id="{3509C278-6E2B-BC46-B171-53F1AE16A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08" y="2172783"/>
            <a:ext cx="6802664" cy="457553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5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Which Features were important in predicting the </a:t>
            </a:r>
            <a:r>
              <a:rPr lang="en-US" sz="2000" dirty="0"/>
              <a:t>real non-methanic hydrocarbons data</a:t>
            </a:r>
            <a:r>
              <a:rPr lang="en-US" sz="2000" b="1" dirty="0"/>
              <a:t>?</a:t>
            </a:r>
          </a:p>
        </p:txBody>
      </p:sp>
      <p:sp>
        <p:nvSpPr>
          <p:cNvPr id="4" name="TextBox 3">
            <a:extLst>
              <a:ext uri="{FF2B5EF4-FFF2-40B4-BE49-F238E27FC236}">
                <a16:creationId xmlns:a16="http://schemas.microsoft.com/office/drawing/2014/main" id="{2D06C070-FF94-4240-B6EC-A39C92F0F540}"/>
              </a:ext>
            </a:extLst>
          </p:cNvPr>
          <p:cNvSpPr txBox="1"/>
          <p:nvPr/>
        </p:nvSpPr>
        <p:spPr>
          <a:xfrm>
            <a:off x="261257" y="937488"/>
            <a:ext cx="877824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Humidity and temperature had very little effect on prediction of non-methanic hydrocarbons real amount.</a:t>
            </a:r>
          </a:p>
          <a:p>
            <a:pPr marL="285750" indent="-285750">
              <a:buFont typeface="Arial" panose="020B0604020202020204" pitchFamily="34" charset="0"/>
              <a:buChar char="•"/>
            </a:pPr>
            <a:endParaRPr lang="en-US" sz="1600" dirty="0"/>
          </a:p>
        </p:txBody>
      </p:sp>
      <p:pic>
        <p:nvPicPr>
          <p:cNvPr id="4098" name="Picture 2">
            <a:extLst>
              <a:ext uri="{FF2B5EF4-FFF2-40B4-BE49-F238E27FC236}">
                <a16:creationId xmlns:a16="http://schemas.microsoft.com/office/drawing/2014/main" id="{76985E6A-9F8A-3946-B205-E9D3C7428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86" y="1536202"/>
            <a:ext cx="6553200" cy="5321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06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Which Features were important in predicting the </a:t>
            </a:r>
            <a:r>
              <a:rPr lang="en-US" sz="2000" dirty="0"/>
              <a:t>real NOX data</a:t>
            </a:r>
            <a:r>
              <a:rPr lang="en-US" sz="2000" b="1" dirty="0"/>
              <a:t>?</a:t>
            </a:r>
          </a:p>
        </p:txBody>
      </p:sp>
      <p:sp>
        <p:nvSpPr>
          <p:cNvPr id="4" name="TextBox 3">
            <a:extLst>
              <a:ext uri="{FF2B5EF4-FFF2-40B4-BE49-F238E27FC236}">
                <a16:creationId xmlns:a16="http://schemas.microsoft.com/office/drawing/2014/main" id="{2D06C070-FF94-4240-B6EC-A39C92F0F540}"/>
              </a:ext>
            </a:extLst>
          </p:cNvPr>
          <p:cNvSpPr txBox="1"/>
          <p:nvPr/>
        </p:nvSpPr>
        <p:spPr>
          <a:xfrm>
            <a:off x="261257" y="937488"/>
            <a:ext cx="877824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Humidity had 5% importance on NOX actual amount.</a:t>
            </a:r>
          </a:p>
          <a:p>
            <a:pPr marL="285750" indent="-285750">
              <a:buFont typeface="Arial" panose="020B0604020202020204" pitchFamily="34" charset="0"/>
              <a:buChar char="•"/>
            </a:pPr>
            <a:r>
              <a:rPr lang="en-US" sz="1600" dirty="0"/>
              <a:t>Temperature had 15%  importance on NOX actual amount.</a:t>
            </a:r>
          </a:p>
          <a:p>
            <a:pPr marL="285750" indent="-285750">
              <a:buFont typeface="Arial" panose="020B0604020202020204" pitchFamily="34" charset="0"/>
              <a:buChar char="•"/>
            </a:pPr>
            <a:endParaRPr lang="en-US" sz="1600" dirty="0"/>
          </a:p>
        </p:txBody>
      </p:sp>
      <p:pic>
        <p:nvPicPr>
          <p:cNvPr id="2050" name="Picture 2">
            <a:extLst>
              <a:ext uri="{FF2B5EF4-FFF2-40B4-BE49-F238E27FC236}">
                <a16:creationId xmlns:a16="http://schemas.microsoft.com/office/drawing/2014/main" id="{46633E8E-2465-1D48-BCD3-6A20761B9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93" y="2101582"/>
            <a:ext cx="6803136" cy="463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64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Which Features were important in predicting the </a:t>
            </a:r>
            <a:r>
              <a:rPr lang="en-US" sz="2000" dirty="0"/>
              <a:t>real NO2 data</a:t>
            </a:r>
            <a:r>
              <a:rPr lang="en-US" sz="2000" b="1" dirty="0"/>
              <a:t>?</a:t>
            </a:r>
          </a:p>
        </p:txBody>
      </p:sp>
      <p:sp>
        <p:nvSpPr>
          <p:cNvPr id="4" name="TextBox 3">
            <a:extLst>
              <a:ext uri="{FF2B5EF4-FFF2-40B4-BE49-F238E27FC236}">
                <a16:creationId xmlns:a16="http://schemas.microsoft.com/office/drawing/2014/main" id="{2D06C070-FF94-4240-B6EC-A39C92F0F540}"/>
              </a:ext>
            </a:extLst>
          </p:cNvPr>
          <p:cNvSpPr txBox="1"/>
          <p:nvPr/>
        </p:nvSpPr>
        <p:spPr>
          <a:xfrm>
            <a:off x="261257" y="937488"/>
            <a:ext cx="877824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Humidity had 37% importance on NO2 actual amount.</a:t>
            </a:r>
          </a:p>
          <a:p>
            <a:pPr marL="285750" indent="-285750">
              <a:buFont typeface="Arial" panose="020B0604020202020204" pitchFamily="34" charset="0"/>
              <a:buChar char="•"/>
            </a:pPr>
            <a:r>
              <a:rPr lang="en-US" sz="1600" dirty="0"/>
              <a:t>Temperature had 22%  importance on NO2 actual amount.</a:t>
            </a:r>
          </a:p>
          <a:p>
            <a:pPr marL="285750" indent="-285750">
              <a:buFont typeface="Arial" panose="020B0604020202020204" pitchFamily="34" charset="0"/>
              <a:buChar char="•"/>
            </a:pPr>
            <a:r>
              <a:rPr lang="en-US" sz="1600" dirty="0"/>
              <a:t>Humidity and temperature had great importance in prediction of NO2 real amounts.</a:t>
            </a:r>
          </a:p>
          <a:p>
            <a:pPr marL="285750" indent="-285750">
              <a:buFont typeface="Arial" panose="020B0604020202020204" pitchFamily="34" charset="0"/>
              <a:buChar char="•"/>
            </a:pPr>
            <a:endParaRPr lang="en-US" sz="1600" dirty="0"/>
          </a:p>
        </p:txBody>
      </p:sp>
      <p:pic>
        <p:nvPicPr>
          <p:cNvPr id="3074" name="Picture 2">
            <a:extLst>
              <a:ext uri="{FF2B5EF4-FFF2-40B4-BE49-F238E27FC236}">
                <a16:creationId xmlns:a16="http://schemas.microsoft.com/office/drawing/2014/main" id="{DFE3586A-C552-1845-B6E1-57EE7BB84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79" y="2267266"/>
            <a:ext cx="6803136" cy="45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81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What was Humidity effect in constant temperature and sensor amount? (Humidity Range: 0.2-2.4)</a:t>
            </a:r>
          </a:p>
        </p:txBody>
      </p:sp>
      <p:sp>
        <p:nvSpPr>
          <p:cNvPr id="4" name="TextBox 3">
            <a:extLst>
              <a:ext uri="{FF2B5EF4-FFF2-40B4-BE49-F238E27FC236}">
                <a16:creationId xmlns:a16="http://schemas.microsoft.com/office/drawing/2014/main" id="{2D06C070-FF94-4240-B6EC-A39C92F0F540}"/>
              </a:ext>
            </a:extLst>
          </p:cNvPr>
          <p:cNvSpPr txBox="1"/>
          <p:nvPr/>
        </p:nvSpPr>
        <p:spPr>
          <a:xfrm>
            <a:off x="261257" y="937488"/>
            <a:ext cx="8796528"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Humidity Did not affect prediction of non-methanic hydrocarbons real amounts.</a:t>
            </a:r>
          </a:p>
          <a:p>
            <a:pPr marL="285750" indent="-285750">
              <a:buFont typeface="Arial" panose="020B0604020202020204" pitchFamily="34" charset="0"/>
              <a:buChar char="•"/>
            </a:pPr>
            <a:r>
              <a:rPr lang="en-US" sz="1600" dirty="0"/>
              <a:t>Increasing humidity between low and high ranges, decreased CO real amounts around 30%.</a:t>
            </a:r>
          </a:p>
        </p:txBody>
      </p:sp>
      <p:pic>
        <p:nvPicPr>
          <p:cNvPr id="5122" name="Picture 2">
            <a:extLst>
              <a:ext uri="{FF2B5EF4-FFF2-40B4-BE49-F238E27FC236}">
                <a16:creationId xmlns:a16="http://schemas.microsoft.com/office/drawing/2014/main" id="{51072C69-2363-134F-B22E-D94888737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70791"/>
            <a:ext cx="4245429" cy="32523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B48181B-9EC9-5B40-9536-0E669A059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714" y="3323169"/>
            <a:ext cx="4242816" cy="32999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153FFF-A7EF-AB41-BDB4-1615D31A687C}"/>
              </a:ext>
            </a:extLst>
          </p:cNvPr>
          <p:cNvSpPr txBox="1"/>
          <p:nvPr/>
        </p:nvSpPr>
        <p:spPr>
          <a:xfrm>
            <a:off x="1496785" y="3017299"/>
            <a:ext cx="1251857" cy="461665"/>
          </a:xfrm>
          <a:prstGeom prst="rect">
            <a:avLst/>
          </a:prstGeom>
          <a:noFill/>
        </p:spPr>
        <p:txBody>
          <a:bodyPr wrap="square" rtlCol="0">
            <a:spAutoFit/>
          </a:bodyPr>
          <a:lstStyle/>
          <a:p>
            <a:r>
              <a:rPr lang="en-US" sz="2400" dirty="0">
                <a:solidFill>
                  <a:srgbClr val="00B050"/>
                </a:solidFill>
              </a:rPr>
              <a:t>CO</a:t>
            </a:r>
          </a:p>
        </p:txBody>
      </p:sp>
      <p:sp>
        <p:nvSpPr>
          <p:cNvPr id="13" name="TextBox 12">
            <a:extLst>
              <a:ext uri="{FF2B5EF4-FFF2-40B4-BE49-F238E27FC236}">
                <a16:creationId xmlns:a16="http://schemas.microsoft.com/office/drawing/2014/main" id="{ED595EB5-FCAE-4940-8D0F-1808876A6B58}"/>
              </a:ext>
            </a:extLst>
          </p:cNvPr>
          <p:cNvSpPr txBox="1"/>
          <p:nvPr/>
        </p:nvSpPr>
        <p:spPr>
          <a:xfrm>
            <a:off x="4909457" y="2967335"/>
            <a:ext cx="4649071" cy="461665"/>
          </a:xfrm>
          <a:prstGeom prst="rect">
            <a:avLst/>
          </a:prstGeom>
          <a:noFill/>
        </p:spPr>
        <p:txBody>
          <a:bodyPr wrap="square" rtlCol="0">
            <a:spAutoFit/>
          </a:bodyPr>
          <a:lstStyle/>
          <a:p>
            <a:r>
              <a:rPr lang="en-US" sz="2400" dirty="0">
                <a:solidFill>
                  <a:srgbClr val="00B050"/>
                </a:solidFill>
              </a:rPr>
              <a:t>Non-</a:t>
            </a:r>
            <a:r>
              <a:rPr lang="en-US" sz="2400" dirty="0" err="1">
                <a:solidFill>
                  <a:srgbClr val="00B050"/>
                </a:solidFill>
              </a:rPr>
              <a:t>Mthanic</a:t>
            </a:r>
            <a:r>
              <a:rPr lang="en-US" sz="2400" dirty="0">
                <a:solidFill>
                  <a:srgbClr val="00B050"/>
                </a:solidFill>
              </a:rPr>
              <a:t> Hydrocarbons</a:t>
            </a:r>
          </a:p>
        </p:txBody>
      </p:sp>
    </p:spTree>
    <p:extLst>
      <p:ext uri="{BB962C8B-B14F-4D97-AF65-F5344CB8AC3E}">
        <p14:creationId xmlns:p14="http://schemas.microsoft.com/office/powerpoint/2010/main" val="12527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What was Humidity effect in constant temperature and sensor amount? (Humidity Range: 0.2-2.4)</a:t>
            </a:r>
          </a:p>
        </p:txBody>
      </p:sp>
      <p:sp>
        <p:nvSpPr>
          <p:cNvPr id="4" name="TextBox 3">
            <a:extLst>
              <a:ext uri="{FF2B5EF4-FFF2-40B4-BE49-F238E27FC236}">
                <a16:creationId xmlns:a16="http://schemas.microsoft.com/office/drawing/2014/main" id="{2D06C070-FF94-4240-B6EC-A39C92F0F540}"/>
              </a:ext>
            </a:extLst>
          </p:cNvPr>
          <p:cNvSpPr txBox="1"/>
          <p:nvPr/>
        </p:nvSpPr>
        <p:spPr>
          <a:xfrm>
            <a:off x="261257" y="937488"/>
            <a:ext cx="8796528"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Low ranges of humidity ( between 0.2-0.75) affected NOX real amounts.</a:t>
            </a:r>
          </a:p>
          <a:p>
            <a:pPr marL="285750" indent="-285750">
              <a:buFont typeface="Arial" panose="020B0604020202020204" pitchFamily="34" charset="0"/>
              <a:buChar char="•"/>
            </a:pPr>
            <a:r>
              <a:rPr lang="en-US" sz="1600" dirty="0"/>
              <a:t>Higher humidity , affected NO2 real amounts negatively.</a:t>
            </a:r>
          </a:p>
          <a:p>
            <a:endParaRPr lang="en-US" sz="1600" dirty="0"/>
          </a:p>
        </p:txBody>
      </p:sp>
      <p:pic>
        <p:nvPicPr>
          <p:cNvPr id="6146" name="Picture 2">
            <a:extLst>
              <a:ext uri="{FF2B5EF4-FFF2-40B4-BE49-F238E27FC236}">
                <a16:creationId xmlns:a16="http://schemas.microsoft.com/office/drawing/2014/main" id="{10BFE3A2-6942-F548-916D-4C352E72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70513"/>
            <a:ext cx="4510078" cy="30526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BF0D2EF-9C03-324D-A758-743C15324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078" y="3529241"/>
            <a:ext cx="4633922" cy="313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016895"/>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4055</TotalTime>
  <Words>1205</Words>
  <Application>Microsoft Macintosh PowerPoint</Application>
  <PresentationFormat>On-screen Show (4:3)</PresentationFormat>
  <Paragraphs>120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Quattrocento Sans</vt:lpstr>
      <vt:lpstr>Synergy_CF_YNR002</vt:lpstr>
      <vt:lpstr>Problem Statement Worksheet (Hypothesis Formation)</vt:lpstr>
      <vt:lpstr>Recommendation &amp; Key Findings</vt:lpstr>
      <vt:lpstr>Which models were used to predict actual pollutions from sensor data?</vt:lpstr>
      <vt:lpstr>Which Features were important in predicting the real CO data?</vt:lpstr>
      <vt:lpstr>Which Features were important in predicting the real non-methanic hydrocarbons data?</vt:lpstr>
      <vt:lpstr>Which Features were important in predicting the real NOX data?</vt:lpstr>
      <vt:lpstr>Which Features were important in predicting the real NO2 data?</vt:lpstr>
      <vt:lpstr>What was Humidity effect in constant temperature and sensor amount? (Humidity Range: 0.2-2.4)</vt:lpstr>
      <vt:lpstr>What was Humidity effect in constant temperature and sensor amount? (Humidity Range: 0.2-2.4)</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Maryam Ashtari</cp:lastModifiedBy>
  <cp:revision>51</cp:revision>
  <dcterms:modified xsi:type="dcterms:W3CDTF">2021-02-03T22:04:43Z</dcterms:modified>
</cp:coreProperties>
</file>