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65" r:id="rId3"/>
    <p:sldId id="267" r:id="rId4"/>
    <p:sldId id="266" r:id="rId5"/>
    <p:sldId id="269" r:id="rId6"/>
    <p:sldId id="270" r:id="rId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9"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p:cViewPr varScale="1">
        <p:scale>
          <a:sx n="108" d="100"/>
          <a:sy n="108" d="100"/>
        </p:scale>
        <p:origin x="176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AE6F-065A-4547-8A8E-EBB2FF7C6F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3CD34C-7D54-C645-A59D-ED6CD37B4F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9D8EB-98E1-E64F-BDF2-8F77D8BE4BC7}"/>
              </a:ext>
            </a:extLst>
          </p:cNvPr>
          <p:cNvSpPr>
            <a:spLocks noGrp="1"/>
          </p:cNvSpPr>
          <p:nvPr>
            <p:ph type="dt" sz="half" idx="10"/>
          </p:nvPr>
        </p:nvSpPr>
        <p:spPr/>
        <p:txBody>
          <a:bodyPr/>
          <a:lstStyle/>
          <a:p>
            <a:fld id="{DBA94C86-0743-9D4E-A353-524F8EBE1F8A}" type="datetimeFigureOut">
              <a:rPr lang="en-US" smtClean="0"/>
              <a:t>8/31/20</a:t>
            </a:fld>
            <a:endParaRPr lang="en-US"/>
          </a:p>
        </p:txBody>
      </p:sp>
      <p:sp>
        <p:nvSpPr>
          <p:cNvPr id="5" name="Footer Placeholder 4">
            <a:extLst>
              <a:ext uri="{FF2B5EF4-FFF2-40B4-BE49-F238E27FC236}">
                <a16:creationId xmlns:a16="http://schemas.microsoft.com/office/drawing/2014/main" id="{0DB5309C-11FB-744D-9547-2E07E85A1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D13A9-3C94-1D4C-B567-630D5DC0882F}"/>
              </a:ext>
            </a:extLst>
          </p:cNvPr>
          <p:cNvSpPr>
            <a:spLocks noGrp="1"/>
          </p:cNvSpPr>
          <p:nvPr>
            <p:ph type="sldNum" sz="quarter" idx="12"/>
          </p:nvPr>
        </p:nvSpPr>
        <p:spPr/>
        <p:txBody>
          <a:bodyPr/>
          <a:lstStyle/>
          <a:p>
            <a:fld id="{A37EC4CB-1DE4-BB47-8292-1F109B42FB7E}" type="slidenum">
              <a:rPr lang="en-US" smtClean="0"/>
              <a:t>‹#›</a:t>
            </a:fld>
            <a:endParaRPr lang="en-US"/>
          </a:p>
        </p:txBody>
      </p:sp>
    </p:spTree>
    <p:extLst>
      <p:ext uri="{BB962C8B-B14F-4D97-AF65-F5344CB8AC3E}">
        <p14:creationId xmlns:p14="http://schemas.microsoft.com/office/powerpoint/2010/main" val="30496808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dirty="0"/>
              <a:t>Big Mountain resort offers view of Glacier national park and Flathead national forest in Montana. The current premium ticket charging does not specify importance of some facilities compared to others and new strategy required to determine ticket price. By having model to predict ticket price, Big mountain resort will be able to understand each variable effect on revenue or total costs.</a:t>
            </a:r>
            <a:endParaRPr sz="1070" b="1"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b="1" i="0" u="none" strike="noStrike" cap="none" dirty="0">
                <a:solidFill>
                  <a:srgbClr val="000000"/>
                </a:solidFill>
                <a:latin typeface="Arial"/>
                <a:ea typeface="Arial"/>
                <a:cs typeface="Arial"/>
                <a:sym typeface="Arial"/>
              </a:rPr>
              <a:t>Criteria to success would be increasing resort profit by 10% in the upcoming season .</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10578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b="1" dirty="0"/>
              <a:t>The project scope just included resort equipment &amp; variables like vertical drop, skiing area or snow making facilities. It does not include operating costs for equipment.</a:t>
            </a:r>
            <a:endParaRPr sz="1071" b="1" dirty="0"/>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US" sz="1070" b="1" i="0" u="none" strike="noStrike" cap="none" dirty="0">
                <a:solidFill>
                  <a:srgbClr val="000000"/>
                </a:solidFill>
                <a:latin typeface="Arial"/>
                <a:ea typeface="Arial"/>
                <a:cs typeface="Arial"/>
                <a:sym typeface="Arial"/>
              </a:rPr>
              <a:t>Current ticket price does not specify importance of some facilities compared to others.</a:t>
            </a:r>
          </a:p>
          <a:p>
            <a:pPr marL="171450" marR="0" lvl="0" indent="-171450" algn="l" rtl="0">
              <a:lnSpc>
                <a:spcPct val="100000"/>
              </a:lnSpc>
              <a:spcBef>
                <a:spcPts val="0"/>
              </a:spcBef>
              <a:spcAft>
                <a:spcPts val="0"/>
              </a:spcAft>
              <a:buFont typeface="Arial" panose="020B0604020202020204" pitchFamily="34" charset="0"/>
              <a:buChar char="•"/>
            </a:pPr>
            <a:r>
              <a:rPr lang="en-US" sz="1070" b="1" dirty="0"/>
              <a:t>The predicted model can not specify the role of operating costs in predicting ticket price. </a:t>
            </a:r>
            <a:endParaRPr lang="en-US" sz="107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a:solidFill>
                  <a:srgbClr val="000000"/>
                </a:solidFill>
                <a:latin typeface="Arial"/>
                <a:ea typeface="Arial"/>
                <a:cs typeface="Arial"/>
                <a:sym typeface="Arial"/>
              </a:rPr>
              <a:t>Database on facilities and equipment in  330 resorts around US</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a:t>Ski resort owners &amp; employees, people who use resort every year, data science team</a:t>
            </a:r>
            <a:endParaRPr sz="1070" b="1" dirty="0"/>
          </a:p>
        </p:txBody>
      </p:sp>
      <p:sp>
        <p:nvSpPr>
          <p:cNvPr id="48" name="Google Shape;48;p1"/>
          <p:cNvSpPr txBox="1"/>
          <p:nvPr/>
        </p:nvSpPr>
        <p:spPr>
          <a:xfrm>
            <a:off x="184140" y="540901"/>
            <a:ext cx="8584648" cy="6666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How Big Mountain resort can increase revenue or decrease total costs based on it’s facilities compared to other resorts in the US to make </a:t>
            </a:r>
            <a:r>
              <a:rPr lang="en-AU" b="1" dirty="0"/>
              <a:t>it</a:t>
            </a:r>
            <a:r>
              <a:rPr lang="en-AU" sz="1400" b="1" i="0" u="none" strike="noStrike" cap="none" dirty="0">
                <a:solidFill>
                  <a:srgbClr val="000000"/>
                </a:solidFill>
                <a:latin typeface="Arial"/>
                <a:ea typeface="Arial"/>
                <a:cs typeface="Arial"/>
                <a:sym typeface="Arial"/>
              </a:rPr>
              <a:t> profitable by at least </a:t>
            </a:r>
            <a:r>
              <a:rPr lang="en-AU" b="1" dirty="0"/>
              <a:t>10</a:t>
            </a:r>
            <a:r>
              <a:rPr lang="en-AU" sz="1400" b="1" i="0" u="none" strike="noStrike" cap="none" dirty="0">
                <a:solidFill>
                  <a:srgbClr val="000000"/>
                </a:solidFill>
                <a:latin typeface="Arial"/>
                <a:ea typeface="Arial"/>
                <a:cs typeface="Arial"/>
                <a:sym typeface="Arial"/>
              </a:rPr>
              <a:t>% in their market </a:t>
            </a:r>
          </a:p>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segment</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F5C0-8D3A-6D4C-A168-D4E90DFF36A0}"/>
              </a:ext>
            </a:extLst>
          </p:cNvPr>
          <p:cNvSpPr>
            <a:spLocks noGrp="1"/>
          </p:cNvSpPr>
          <p:nvPr>
            <p:ph type="title"/>
          </p:nvPr>
        </p:nvSpPr>
        <p:spPr/>
        <p:txBody>
          <a:bodyPr/>
          <a:lstStyle/>
          <a:p>
            <a:r>
              <a:rPr lang="en-US" sz="2000" b="1" dirty="0"/>
              <a:t>Recommendation &amp; Key Findings</a:t>
            </a:r>
          </a:p>
        </p:txBody>
      </p:sp>
      <p:sp>
        <p:nvSpPr>
          <p:cNvPr id="3" name="Content Placeholder 2">
            <a:extLst>
              <a:ext uri="{FF2B5EF4-FFF2-40B4-BE49-F238E27FC236}">
                <a16:creationId xmlns:a16="http://schemas.microsoft.com/office/drawing/2014/main" id="{FA668F11-9C96-2545-97E7-CD7607930A75}"/>
              </a:ext>
            </a:extLst>
          </p:cNvPr>
          <p:cNvSpPr>
            <a:spLocks noGrp="1"/>
          </p:cNvSpPr>
          <p:nvPr>
            <p:ph idx="1"/>
          </p:nvPr>
        </p:nvSpPr>
        <p:spPr>
          <a:xfrm>
            <a:off x="174944" y="967689"/>
            <a:ext cx="8794112" cy="2214898"/>
          </a:xfrm>
        </p:spPr>
        <p:txBody>
          <a:bodyPr/>
          <a:lstStyle/>
          <a:p>
            <a:pPr marL="0" indent="0"/>
            <a:r>
              <a:rPr lang="en-US" sz="1600" b="1" dirty="0">
                <a:solidFill>
                  <a:srgbClr val="000000"/>
                </a:solidFill>
              </a:rPr>
              <a:t>What are the key findings in the analysis?</a:t>
            </a:r>
          </a:p>
          <a:p>
            <a:pPr marL="0" indent="0"/>
            <a:endParaRPr lang="en-US" sz="1600" b="1" dirty="0">
              <a:solidFill>
                <a:srgbClr val="000000"/>
              </a:solidFill>
            </a:endParaRPr>
          </a:p>
          <a:p>
            <a:pPr marL="285750" indent="-285750">
              <a:buFont typeface="Arial" panose="020B0604020202020204" pitchFamily="34" charset="0"/>
              <a:buChar char="•"/>
            </a:pPr>
            <a:r>
              <a:rPr lang="en-US" sz="1600" dirty="0">
                <a:solidFill>
                  <a:srgbClr val="000000"/>
                </a:solidFill>
              </a:rPr>
              <a:t>The  predicted ticket price by </a:t>
            </a:r>
            <a:r>
              <a:rPr lang="en-US" sz="1600" dirty="0" err="1">
                <a:solidFill>
                  <a:srgbClr val="000000"/>
                </a:solidFill>
              </a:rPr>
              <a:t>RandomForest</a:t>
            </a:r>
            <a:r>
              <a:rPr lang="en-US" sz="1600" dirty="0">
                <a:solidFill>
                  <a:srgbClr val="000000"/>
                </a:solidFill>
              </a:rPr>
              <a:t> model is $13.4 higher than the current ticket price.</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The most important features  in evaluating the ticket price included:  vertical drop, snow making area, total chairs, fast quads, number of runs, longest miles distance, trams and skiable terrain area</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0" indent="0"/>
            <a:endParaRPr lang="en-US" b="1" i="1" dirty="0"/>
          </a:p>
          <a:p>
            <a:pPr marL="0" indent="0"/>
            <a:r>
              <a:rPr lang="en-US" sz="1600" b="1" dirty="0">
                <a:solidFill>
                  <a:srgbClr val="000000"/>
                </a:solidFill>
              </a:rPr>
              <a:t>My Recommendations:</a:t>
            </a:r>
          </a:p>
          <a:p>
            <a:pPr marL="0" indent="0"/>
            <a:endParaRPr lang="en-US" sz="1600" b="1" dirty="0">
              <a:solidFill>
                <a:srgbClr val="000000"/>
              </a:solidFill>
            </a:endParaRPr>
          </a:p>
          <a:p>
            <a:pPr marL="285750" indent="-285750">
              <a:buFont typeface="Arial" panose="020B0604020202020204" pitchFamily="34" charset="0"/>
              <a:buChar char="•"/>
            </a:pPr>
            <a:r>
              <a:rPr lang="en-US" sz="1600" dirty="0">
                <a:solidFill>
                  <a:srgbClr val="000000"/>
                </a:solidFill>
              </a:rPr>
              <a:t>Increasing vertical drop by 150 feet (including adding one run and one chair) will  increase the revenue by $3500000 during the season.</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Closing down the 9 runs, can harm the revenue by $3000000.</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Adding snowmaking areas by 100 acres along with increasing vertical drop by 150 feet, can increase the season revenue by $10000000 but the operating costs should be evaluated as well. </a:t>
            </a:r>
          </a:p>
          <a:p>
            <a:pPr algn="ctr"/>
            <a:endParaRPr lang="en-US" sz="1800" dirty="0"/>
          </a:p>
          <a:p>
            <a:pPr marL="0" indent="0"/>
            <a:endParaRPr lang="en-US" b="1" i="1" dirty="0"/>
          </a:p>
          <a:p>
            <a:endParaRPr lang="en-US" dirty="0"/>
          </a:p>
          <a:p>
            <a:endParaRPr lang="en-US" dirty="0"/>
          </a:p>
        </p:txBody>
      </p:sp>
    </p:spTree>
    <p:extLst>
      <p:ext uri="{BB962C8B-B14F-4D97-AF65-F5344CB8AC3E}">
        <p14:creationId xmlns:p14="http://schemas.microsoft.com/office/powerpoint/2010/main" val="3179635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59B2-7E82-5C4E-8BB7-78ADA3391B5C}"/>
              </a:ext>
            </a:extLst>
          </p:cNvPr>
          <p:cNvSpPr>
            <a:spLocks noGrp="1"/>
          </p:cNvSpPr>
          <p:nvPr>
            <p:ph type="title"/>
          </p:nvPr>
        </p:nvSpPr>
        <p:spPr/>
        <p:txBody>
          <a:bodyPr/>
          <a:lstStyle/>
          <a:p>
            <a:r>
              <a:rPr lang="en-US" sz="2000" dirty="0"/>
              <a:t>Which models were used to predict ticket Price?</a:t>
            </a:r>
          </a:p>
        </p:txBody>
      </p:sp>
      <p:sp>
        <p:nvSpPr>
          <p:cNvPr id="4" name="Slide Number Placeholder 3">
            <a:extLst>
              <a:ext uri="{FF2B5EF4-FFF2-40B4-BE49-F238E27FC236}">
                <a16:creationId xmlns:a16="http://schemas.microsoft.com/office/drawing/2014/main" id="{2174B716-9117-A246-9F33-378D72B09DAD}"/>
              </a:ext>
            </a:extLst>
          </p:cNvPr>
          <p:cNvSpPr>
            <a:spLocks noGrp="1"/>
          </p:cNvSpPr>
          <p:nvPr>
            <p:ph type="sldNum" sz="quarter" idx="12"/>
          </p:nvPr>
        </p:nvSpPr>
        <p:spPr/>
        <p:txBody>
          <a:bodyPr/>
          <a:lstStyle/>
          <a:p>
            <a:fld id="{A37EC4CB-1DE4-BB47-8292-1F109B42FB7E}" type="slidenum">
              <a:rPr lang="en-US" smtClean="0"/>
              <a:t>3</a:t>
            </a:fld>
            <a:endParaRPr lang="en-US"/>
          </a:p>
        </p:txBody>
      </p:sp>
      <p:sp>
        <p:nvSpPr>
          <p:cNvPr id="5" name="TextBox 4">
            <a:extLst>
              <a:ext uri="{FF2B5EF4-FFF2-40B4-BE49-F238E27FC236}">
                <a16:creationId xmlns:a16="http://schemas.microsoft.com/office/drawing/2014/main" id="{54FB14CB-F7B0-D44F-84F4-5F95B9C3C3C5}"/>
              </a:ext>
            </a:extLst>
          </p:cNvPr>
          <p:cNvSpPr txBox="1"/>
          <p:nvPr/>
        </p:nvSpPr>
        <p:spPr>
          <a:xfrm>
            <a:off x="174944" y="973777"/>
            <a:ext cx="8648421" cy="5355312"/>
          </a:xfrm>
          <a:prstGeom prst="rect">
            <a:avLst/>
          </a:prstGeom>
          <a:noFill/>
        </p:spPr>
        <p:txBody>
          <a:bodyPr wrap="square" rtlCol="0">
            <a:spAutoFit/>
          </a:bodyPr>
          <a:lstStyle/>
          <a:p>
            <a:r>
              <a:rPr lang="en-US" sz="1600" b="1" dirty="0"/>
              <a:t>Linear Regression Model:</a:t>
            </a:r>
          </a:p>
          <a:p>
            <a:endParaRPr lang="en-US" sz="1600" b="1" dirty="0"/>
          </a:p>
          <a:p>
            <a:pPr marL="285750" lvl="4" indent="-285750">
              <a:buFont typeface="Arial" panose="020B0604020202020204" pitchFamily="34" charset="0"/>
              <a:buChar char="•"/>
            </a:pPr>
            <a:r>
              <a:rPr lang="en-US" sz="1600" dirty="0"/>
              <a:t> The R2 score was around 0.7.</a:t>
            </a:r>
          </a:p>
          <a:p>
            <a:pPr marL="285750" lvl="4" indent="-285750">
              <a:buFont typeface="Arial" panose="020B0604020202020204" pitchFamily="34" charset="0"/>
              <a:buChar char="•"/>
            </a:pPr>
            <a:endParaRPr lang="en-US" sz="1600" dirty="0"/>
          </a:p>
          <a:p>
            <a:pPr marL="285750" lvl="4" indent="-285750">
              <a:buFont typeface="Arial" panose="020B0604020202020204" pitchFamily="34" charset="0"/>
              <a:buChar char="•"/>
            </a:pPr>
            <a:r>
              <a:rPr lang="en-US" sz="1600" dirty="0"/>
              <a:t> The average of mean absolute error was $10.49.</a:t>
            </a:r>
          </a:p>
          <a:p>
            <a:pPr marL="285750" lvl="4" indent="-285750">
              <a:buFont typeface="Arial" panose="020B0604020202020204" pitchFamily="34" charset="0"/>
              <a:buChar char="•"/>
            </a:pPr>
            <a:endParaRPr lang="en-US" sz="1600" dirty="0"/>
          </a:p>
          <a:p>
            <a:pPr marL="285750" lvl="4" indent="-285750">
              <a:buFont typeface="Arial" panose="020B0604020202020204" pitchFamily="34" charset="0"/>
              <a:buChar char="•"/>
            </a:pPr>
            <a:r>
              <a:rPr lang="en-US" sz="1600" dirty="0"/>
              <a:t> The standard deviation of mean absolute error was $1.62.</a:t>
            </a:r>
          </a:p>
          <a:p>
            <a:pPr lvl="4"/>
            <a:endParaRPr lang="en-US" dirty="0"/>
          </a:p>
          <a:p>
            <a:endParaRPr lang="en-US" sz="1600" b="1" dirty="0"/>
          </a:p>
          <a:p>
            <a:r>
              <a:rPr lang="en-US" sz="1600" b="1" dirty="0"/>
              <a:t>Random Forest Regression Model:</a:t>
            </a:r>
          </a:p>
          <a:p>
            <a:endParaRPr lang="en-US" sz="1600" b="1" dirty="0"/>
          </a:p>
          <a:p>
            <a:pPr marL="285750" lvl="4" indent="-285750">
              <a:buFont typeface="Arial" panose="020B0604020202020204" pitchFamily="34" charset="0"/>
              <a:buChar char="•"/>
            </a:pPr>
            <a:r>
              <a:rPr lang="en-US" sz="1600" dirty="0"/>
              <a:t> The R2 score was around 0.7.</a:t>
            </a:r>
          </a:p>
          <a:p>
            <a:pPr marL="285750" lvl="4" indent="-285750">
              <a:buFont typeface="Arial" panose="020B0604020202020204" pitchFamily="34" charset="0"/>
              <a:buChar char="•"/>
            </a:pPr>
            <a:endParaRPr lang="en-US" sz="1600" dirty="0"/>
          </a:p>
          <a:p>
            <a:pPr marL="285750" lvl="4" indent="-285750">
              <a:buFont typeface="Arial" panose="020B0604020202020204" pitchFamily="34" charset="0"/>
              <a:buChar char="•"/>
            </a:pPr>
            <a:r>
              <a:rPr lang="en-US" sz="1600" dirty="0"/>
              <a:t> The average of mean absolute error was $9.65.</a:t>
            </a:r>
          </a:p>
          <a:p>
            <a:pPr marL="285750" lvl="4" indent="-285750">
              <a:buFont typeface="Arial" panose="020B0604020202020204" pitchFamily="34" charset="0"/>
              <a:buChar char="•"/>
            </a:pPr>
            <a:endParaRPr lang="en-US" sz="1600" dirty="0"/>
          </a:p>
          <a:p>
            <a:pPr marL="285750" lvl="4" indent="-285750">
              <a:buFont typeface="Arial" panose="020B0604020202020204" pitchFamily="34" charset="0"/>
              <a:buChar char="•"/>
            </a:pPr>
            <a:r>
              <a:rPr lang="en-US" sz="1600" dirty="0"/>
              <a:t> The standard deviation of mean absolute error was $1.34.</a:t>
            </a:r>
          </a:p>
          <a:p>
            <a:pPr marL="285750" lvl="4" indent="-285750">
              <a:buFont typeface="Arial" panose="020B0604020202020204" pitchFamily="34" charset="0"/>
              <a:buChar char="•"/>
            </a:pPr>
            <a:endParaRPr lang="en-US" sz="1600" dirty="0"/>
          </a:p>
          <a:p>
            <a:pPr lvl="2" algn="ctr"/>
            <a:endParaRPr lang="en-US" sz="2400" b="1" dirty="0">
              <a:solidFill>
                <a:srgbClr val="00B050"/>
              </a:solidFill>
            </a:endParaRPr>
          </a:p>
          <a:p>
            <a:pPr lvl="2" algn="ctr"/>
            <a:r>
              <a:rPr lang="en-US" sz="2400" b="1" dirty="0">
                <a:solidFill>
                  <a:srgbClr val="00B050"/>
                </a:solidFill>
              </a:rPr>
              <a:t>   Random Forest model selected because of  less mean absolute error and less variability</a:t>
            </a:r>
          </a:p>
        </p:txBody>
      </p:sp>
      <p:sp>
        <p:nvSpPr>
          <p:cNvPr id="6" name="Rounded Rectangle 5">
            <a:extLst>
              <a:ext uri="{FF2B5EF4-FFF2-40B4-BE49-F238E27FC236}">
                <a16:creationId xmlns:a16="http://schemas.microsoft.com/office/drawing/2014/main" id="{A3F113E3-6D5C-0441-AD78-72D00F1B6E51}"/>
              </a:ext>
            </a:extLst>
          </p:cNvPr>
          <p:cNvSpPr/>
          <p:nvPr/>
        </p:nvSpPr>
        <p:spPr>
          <a:xfrm>
            <a:off x="174944" y="3163348"/>
            <a:ext cx="5703341" cy="182428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50000"/>
                  <a:lumOff val="50000"/>
                </a:schemeClr>
              </a:solidFill>
            </a:endParaRPr>
          </a:p>
        </p:txBody>
      </p:sp>
    </p:spTree>
    <p:extLst>
      <p:ext uri="{BB962C8B-B14F-4D97-AF65-F5344CB8AC3E}">
        <p14:creationId xmlns:p14="http://schemas.microsoft.com/office/powerpoint/2010/main" val="6373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F5C0-8D3A-6D4C-A168-D4E90DFF36A0}"/>
              </a:ext>
            </a:extLst>
          </p:cNvPr>
          <p:cNvSpPr>
            <a:spLocks noGrp="1"/>
          </p:cNvSpPr>
          <p:nvPr>
            <p:ph type="title"/>
          </p:nvPr>
        </p:nvSpPr>
        <p:spPr/>
        <p:txBody>
          <a:bodyPr/>
          <a:lstStyle/>
          <a:p>
            <a:r>
              <a:rPr lang="en-US" sz="2000" b="1" dirty="0"/>
              <a:t>Which Features were the important in predicting the ticket price?</a:t>
            </a:r>
          </a:p>
        </p:txBody>
      </p:sp>
      <p:pic>
        <p:nvPicPr>
          <p:cNvPr id="1028" name="Picture 4">
            <a:extLst>
              <a:ext uri="{FF2B5EF4-FFF2-40B4-BE49-F238E27FC236}">
                <a16:creationId xmlns:a16="http://schemas.microsoft.com/office/drawing/2014/main" id="{3F61D93B-87AA-634C-AFE8-A97EEB505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250" y="1573716"/>
            <a:ext cx="6565322" cy="52842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06C070-FF94-4240-B6EC-A39C92F0F540}"/>
              </a:ext>
            </a:extLst>
          </p:cNvPr>
          <p:cNvSpPr txBox="1"/>
          <p:nvPr/>
        </p:nvSpPr>
        <p:spPr>
          <a:xfrm>
            <a:off x="261257" y="937488"/>
            <a:ext cx="8778240"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Fast quads, runs, snowmaking areas, vertical drop and skiable terrain areas were most important features in predicting the ticket price.</a:t>
            </a:r>
          </a:p>
        </p:txBody>
      </p:sp>
    </p:spTree>
    <p:extLst>
      <p:ext uri="{BB962C8B-B14F-4D97-AF65-F5344CB8AC3E}">
        <p14:creationId xmlns:p14="http://schemas.microsoft.com/office/powerpoint/2010/main" val="335252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F5C0-8D3A-6D4C-A168-D4E90DFF36A0}"/>
              </a:ext>
            </a:extLst>
          </p:cNvPr>
          <p:cNvSpPr>
            <a:spLocks noGrp="1"/>
          </p:cNvSpPr>
          <p:nvPr>
            <p:ph type="title"/>
          </p:nvPr>
        </p:nvSpPr>
        <p:spPr/>
        <p:txBody>
          <a:bodyPr/>
          <a:lstStyle/>
          <a:p>
            <a:r>
              <a:rPr lang="en-US" sz="2000" b="1" dirty="0"/>
              <a:t>Where is Big Mountain Resort in Market Context?</a:t>
            </a:r>
          </a:p>
        </p:txBody>
      </p:sp>
      <p:sp>
        <p:nvSpPr>
          <p:cNvPr id="4" name="TextBox 3">
            <a:extLst>
              <a:ext uri="{FF2B5EF4-FFF2-40B4-BE49-F238E27FC236}">
                <a16:creationId xmlns:a16="http://schemas.microsoft.com/office/drawing/2014/main" id="{2D06C070-FF94-4240-B6EC-A39C92F0F540}"/>
              </a:ext>
            </a:extLst>
          </p:cNvPr>
          <p:cNvSpPr txBox="1"/>
          <p:nvPr/>
        </p:nvSpPr>
        <p:spPr>
          <a:xfrm>
            <a:off x="261257" y="937488"/>
            <a:ext cx="8796528"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Big mountain resort is high ranked in most important features like fast quads, number of runs, vertical drop and snowmaking areas</a:t>
            </a:r>
          </a:p>
        </p:txBody>
      </p:sp>
      <p:pic>
        <p:nvPicPr>
          <p:cNvPr id="3076" name="Picture 4">
            <a:extLst>
              <a:ext uri="{FF2B5EF4-FFF2-40B4-BE49-F238E27FC236}">
                <a16:creationId xmlns:a16="http://schemas.microsoft.com/office/drawing/2014/main" id="{E8699238-AB4A-BA40-8FDE-A992E1D2B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6" y="1691413"/>
            <a:ext cx="4320557" cy="238182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DE7E203-FCC4-324F-B7E7-B9334EA0F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490" y="1694304"/>
            <a:ext cx="4325112" cy="235722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CDB5F41B-F229-7A43-8274-27BC3FD2E4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945" y="4040547"/>
            <a:ext cx="4334492" cy="23818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9D3BD02E-54E2-E64B-A078-E6DEAC0756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9437" y="4011048"/>
            <a:ext cx="4343400" cy="23867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6CD4DE4-020D-9B49-8623-FD076FAA5E0A}"/>
              </a:ext>
            </a:extLst>
          </p:cNvPr>
          <p:cNvSpPr txBox="1"/>
          <p:nvPr/>
        </p:nvSpPr>
        <p:spPr>
          <a:xfrm>
            <a:off x="2766950" y="1460708"/>
            <a:ext cx="4320557" cy="307777"/>
          </a:xfrm>
          <a:prstGeom prst="rect">
            <a:avLst/>
          </a:prstGeom>
          <a:noFill/>
        </p:spPr>
        <p:txBody>
          <a:bodyPr wrap="square" rtlCol="0">
            <a:spAutoFit/>
          </a:bodyPr>
          <a:lstStyle/>
          <a:p>
            <a:r>
              <a:rPr lang="en-US" dirty="0">
                <a:solidFill>
                  <a:srgbClr val="FF0000"/>
                </a:solidFill>
              </a:rPr>
              <a:t>Red line shows Big Mountain resort </a:t>
            </a:r>
          </a:p>
        </p:txBody>
      </p:sp>
    </p:spTree>
    <p:extLst>
      <p:ext uri="{BB962C8B-B14F-4D97-AF65-F5344CB8AC3E}">
        <p14:creationId xmlns:p14="http://schemas.microsoft.com/office/powerpoint/2010/main" val="12527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F5C0-8D3A-6D4C-A168-D4E90DFF36A0}"/>
              </a:ext>
            </a:extLst>
          </p:cNvPr>
          <p:cNvSpPr>
            <a:spLocks noGrp="1"/>
          </p:cNvSpPr>
          <p:nvPr>
            <p:ph type="title"/>
          </p:nvPr>
        </p:nvSpPr>
        <p:spPr/>
        <p:txBody>
          <a:bodyPr/>
          <a:lstStyle/>
          <a:p>
            <a:r>
              <a:rPr lang="en-US" sz="2000" b="1" dirty="0"/>
              <a:t>Summary &amp; Conclusion</a:t>
            </a:r>
          </a:p>
        </p:txBody>
      </p:sp>
      <p:sp>
        <p:nvSpPr>
          <p:cNvPr id="3" name="Content Placeholder 2">
            <a:extLst>
              <a:ext uri="{FF2B5EF4-FFF2-40B4-BE49-F238E27FC236}">
                <a16:creationId xmlns:a16="http://schemas.microsoft.com/office/drawing/2014/main" id="{FA668F11-9C96-2545-97E7-CD7607930A75}"/>
              </a:ext>
            </a:extLst>
          </p:cNvPr>
          <p:cNvSpPr>
            <a:spLocks noGrp="1"/>
          </p:cNvSpPr>
          <p:nvPr>
            <p:ph idx="1"/>
          </p:nvPr>
        </p:nvSpPr>
        <p:spPr>
          <a:xfrm>
            <a:off x="174944" y="967689"/>
            <a:ext cx="8794112" cy="2214898"/>
          </a:xfrm>
        </p:spPr>
        <p:txBody>
          <a:bodyPr/>
          <a:lstStyle/>
          <a:p>
            <a:pPr marL="285750" indent="-285750">
              <a:buFont typeface="Arial" panose="020B0604020202020204" pitchFamily="34" charset="0"/>
              <a:buChar char="•"/>
            </a:pPr>
            <a:r>
              <a:rPr lang="en-US" sz="1600" dirty="0" err="1">
                <a:solidFill>
                  <a:srgbClr val="000000"/>
                </a:solidFill>
              </a:rPr>
              <a:t>RandomForest</a:t>
            </a:r>
            <a:r>
              <a:rPr lang="en-US" sz="1600" dirty="0">
                <a:solidFill>
                  <a:srgbClr val="000000"/>
                </a:solidFill>
              </a:rPr>
              <a:t> model predicts the ticket price better than the linear regression model</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The  predicted ticket price by </a:t>
            </a:r>
            <a:r>
              <a:rPr lang="en-US" sz="1600" dirty="0" err="1">
                <a:solidFill>
                  <a:srgbClr val="000000"/>
                </a:solidFill>
              </a:rPr>
              <a:t>RandomForest</a:t>
            </a:r>
            <a:r>
              <a:rPr lang="en-US" sz="1600" dirty="0">
                <a:solidFill>
                  <a:srgbClr val="000000"/>
                </a:solidFill>
              </a:rPr>
              <a:t> model is $13.4 higher than the current ticket price.</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The most important features  in evaluating ticket price included:  vertical drop, snow making area, fast quads, number of runs and skiable terrain area</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The most effective way to increase the season revenue is increasing vertical drop which might be less costly as increasing snowmaking areas</a:t>
            </a:r>
            <a:endParaRPr lang="en-US" sz="1800" dirty="0"/>
          </a:p>
          <a:p>
            <a:pPr marL="0" indent="0"/>
            <a:endParaRPr lang="en-US" b="1" i="1" dirty="0"/>
          </a:p>
          <a:p>
            <a:pPr marL="0" indent="0"/>
            <a:r>
              <a:rPr lang="en-US" sz="2000" b="1" dirty="0">
                <a:solidFill>
                  <a:srgbClr val="000000"/>
                </a:solidFill>
              </a:rPr>
              <a:t>Future Steps:</a:t>
            </a:r>
          </a:p>
          <a:p>
            <a:pPr marL="0" indent="0"/>
            <a:endParaRPr lang="en-US" sz="1600" b="1" dirty="0">
              <a:solidFill>
                <a:srgbClr val="000000"/>
              </a:solidFill>
            </a:endParaRPr>
          </a:p>
          <a:p>
            <a:pPr marL="285750" indent="-285750">
              <a:buFont typeface="Arial" panose="020B0604020202020204" pitchFamily="34" charset="0"/>
              <a:buChar char="•"/>
            </a:pPr>
            <a:r>
              <a:rPr lang="en-US" sz="1600" dirty="0">
                <a:solidFill>
                  <a:srgbClr val="000000"/>
                </a:solidFill>
              </a:rPr>
              <a:t>Operating costs should be considered in the model</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Marketing team should provide information regarding how the </a:t>
            </a:r>
            <a:r>
              <a:rPr lang="en-US" sz="1600">
                <a:solidFill>
                  <a:srgbClr val="000000"/>
                </a:solidFill>
              </a:rPr>
              <a:t>resort should approach </a:t>
            </a:r>
            <a:r>
              <a:rPr lang="en-US" sz="1600" dirty="0">
                <a:solidFill>
                  <a:srgbClr val="000000"/>
                </a:solidFill>
              </a:rPr>
              <a:t>the potential customers</a:t>
            </a:r>
          </a:p>
          <a:p>
            <a:pPr algn="ctr"/>
            <a:endParaRPr lang="en-US" sz="1800" dirty="0"/>
          </a:p>
          <a:p>
            <a:pPr marL="0" indent="0"/>
            <a:endParaRPr lang="en-US" b="1" i="1" dirty="0"/>
          </a:p>
          <a:p>
            <a:endParaRPr lang="en-US" dirty="0"/>
          </a:p>
          <a:p>
            <a:endParaRPr lang="en-US" dirty="0"/>
          </a:p>
        </p:txBody>
      </p:sp>
    </p:spTree>
    <p:extLst>
      <p:ext uri="{BB962C8B-B14F-4D97-AF65-F5344CB8AC3E}">
        <p14:creationId xmlns:p14="http://schemas.microsoft.com/office/powerpoint/2010/main" val="692876845"/>
      </p:ext>
    </p:extLst>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952</Words>
  <Application>Microsoft Macintosh PowerPoint</Application>
  <PresentationFormat>On-screen Show (4:3)</PresentationFormat>
  <Paragraphs>103</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Quattrocento Sans</vt:lpstr>
      <vt:lpstr>Synergy_CF_YNR002</vt:lpstr>
      <vt:lpstr>Problem Statement Worksheet (Hypothesis Formation)</vt:lpstr>
      <vt:lpstr>Recommendation &amp; Key Findings</vt:lpstr>
      <vt:lpstr>Which models were used to predict ticket Price?</vt:lpstr>
      <vt:lpstr>Which Features were the important in predicting the ticket price?</vt:lpstr>
      <vt:lpstr>Where is Big Mountain Resort in Market Context?</vt:lpstr>
      <vt:lpstr>Summary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Maryam Ashtari</cp:lastModifiedBy>
  <cp:revision>21</cp:revision>
  <dcterms:modified xsi:type="dcterms:W3CDTF">2020-09-01T05:19:48Z</dcterms:modified>
</cp:coreProperties>
</file>